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3" r:id="rId3"/>
    <p:sldId id="270" r:id="rId4"/>
    <p:sldId id="281" r:id="rId5"/>
    <p:sldId id="256" r:id="rId6"/>
    <p:sldId id="282" r:id="rId7"/>
    <p:sldId id="269" r:id="rId8"/>
    <p:sldId id="261" r:id="rId9"/>
    <p:sldId id="259" r:id="rId10"/>
    <p:sldId id="263" r:id="rId12"/>
    <p:sldId id="264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7650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3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>
            <a:normAutofit lnSpcReduction="1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 typeface="Arial" panose="020B0604020202020204" pitchFamily="34" charset="0"/>
            </a:pPr>
            <a:fld id="{9A0DB2DC-4C9A-4742-B13C-FB6460FD3503}" type="slidenum">
              <a:rPr lang="en-US" altLang="en-US" sz="16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en-US" sz="16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8722" name="AutoShape 2"/>
          <p:cNvSpPr>
            <a:spLocks noChangeArrowheads="1"/>
          </p:cNvSpPr>
          <p:nvPr/>
        </p:nvSpPr>
        <p:spPr bwMode="auto">
          <a:xfrm>
            <a:off x="1524000" y="1219200"/>
            <a:ext cx="1416050" cy="685800"/>
          </a:xfrm>
          <a:prstGeom prst="rightArrow">
            <a:avLst>
              <a:gd name="adj1" fmla="val 69444"/>
              <a:gd name="adj2" fmla="val 49823"/>
            </a:avLst>
          </a:prstGeom>
          <a:solidFill>
            <a:srgbClr val="66002F"/>
          </a:solidFill>
          <a:ln w="9525">
            <a:solidFill>
              <a:srgbClr val="FFFFE3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格雷码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1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3"/>
          <p:cNvSpPr/>
          <p:nvPr/>
        </p:nvSpPr>
        <p:spPr>
          <a:xfrm>
            <a:off x="3810000" y="839788"/>
            <a:ext cx="3505200" cy="685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二进制          </a:t>
            </a:r>
            <a:r>
              <a:rPr lang="en-US" altLang="zh-CN" sz="20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20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n-2</a:t>
            </a:r>
            <a:r>
              <a:rPr lang="en-US" altLang="zh-CN" sz="20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...B</a:t>
            </a:r>
            <a:r>
              <a:rPr lang="en-US" altLang="zh-CN" sz="20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0</a:t>
            </a:r>
            <a:endParaRPr lang="en-US" altLang="zh-CN" sz="2000" b="1" baseline="-25000" dirty="0">
              <a:solidFill>
                <a:srgbClr val="FFFFE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Rectangle 4"/>
          <p:cNvSpPr/>
          <p:nvPr/>
        </p:nvSpPr>
        <p:spPr>
          <a:xfrm>
            <a:off x="3773488" y="1900238"/>
            <a:ext cx="3886200" cy="685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格雷码        </a:t>
            </a:r>
            <a:r>
              <a:rPr lang="en-US" altLang="zh-CN" sz="20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20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n-2</a:t>
            </a:r>
            <a:r>
              <a:rPr lang="en-US" altLang="zh-CN" sz="20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...G</a:t>
            </a:r>
            <a:r>
              <a:rPr lang="en-US" altLang="zh-CN" sz="20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0</a:t>
            </a:r>
            <a:endParaRPr lang="en-US" altLang="zh-CN" sz="2000" b="1" baseline="-25000" dirty="0">
              <a:solidFill>
                <a:srgbClr val="FFFFE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1" name="AutoShape 5"/>
          <p:cNvSpPr/>
          <p:nvPr/>
        </p:nvSpPr>
        <p:spPr>
          <a:xfrm>
            <a:off x="5010150" y="1454150"/>
            <a:ext cx="11430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85"/>
          </a:solidFill>
          <a:ln w="9525" cap="flat" cmpd="sng">
            <a:solidFill>
              <a:srgbClr val="FFFFE3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>
              <a:buClrTx/>
              <a:buFont typeface="Arial" panose="020B0604020202020204" pitchFamily="34" charset="0"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8726" name="Rectangle 6"/>
          <p:cNvSpPr/>
          <p:nvPr/>
        </p:nvSpPr>
        <p:spPr>
          <a:xfrm>
            <a:off x="3695700" y="2593975"/>
            <a:ext cx="3505200" cy="1066800"/>
          </a:xfrm>
          <a:prstGeom prst="rect">
            <a:avLst/>
          </a:prstGeom>
          <a:noFill/>
          <a:ln w="9525" cap="flat" cmpd="sng">
            <a:solidFill>
              <a:srgbClr val="FFCC1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 typeface="Arial" panose="020B0604020202020204" pitchFamily="34" charset="0"/>
            </a:pPr>
            <a:r>
              <a:rPr lang="zh-CN" altLang="en-US" b="1" dirty="0">
                <a:solidFill>
                  <a:srgbClr val="FFFFE3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= B</a:t>
            </a:r>
            <a:r>
              <a:rPr lang="en-US" altLang="zh-CN" sz="28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i+1</a:t>
            </a:r>
            <a:r>
              <a:rPr lang="en-US" altLang="zh-CN" sz="2800" b="1" dirty="0">
                <a:solidFill>
                  <a:srgbClr val="FFFFE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i</a:t>
            </a:r>
            <a:endParaRPr lang="en-US" altLang="zh-CN" sz="2800" b="1" baseline="-25000" dirty="0">
              <a:solidFill>
                <a:srgbClr val="FFFFE3"/>
              </a:solidFill>
              <a:latin typeface="Times New Roman" panose="02020603050405020304" pitchFamily="18" charset="0"/>
            </a:endParaRPr>
          </a:p>
          <a:p>
            <a:pPr algn="ctr">
              <a:buClrTx/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28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= B</a:t>
            </a:r>
            <a:r>
              <a:rPr lang="en-US" altLang="zh-CN" sz="2800" b="1" baseline="-25000" dirty="0">
                <a:solidFill>
                  <a:srgbClr val="FFFFE3"/>
                </a:solidFill>
                <a:latin typeface="Times New Roman" panose="02020603050405020304" pitchFamily="18" charset="0"/>
              </a:rPr>
              <a:t>n-1</a:t>
            </a:r>
            <a:endParaRPr lang="en-US" altLang="zh-CN" sz="2800" b="1" baseline="-25000" dirty="0">
              <a:solidFill>
                <a:srgbClr val="FFFFE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7" name="Rectangle 7"/>
          <p:cNvSpPr/>
          <p:nvPr/>
        </p:nvSpPr>
        <p:spPr>
          <a:xfrm>
            <a:off x="4557713" y="3908425"/>
            <a:ext cx="4572000" cy="5127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dist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E3"/>
                </a:solidFill>
                <a:latin typeface="Times New Roman" panose="02020603050405020304" pitchFamily="18" charset="0"/>
              </a:rPr>
              <a:t>0 1 0  1 0 1  0 0  0 0  0 0 1</a:t>
            </a:r>
            <a:endParaRPr lang="en-US" altLang="zh-CN" sz="3200" b="1" dirty="0">
              <a:solidFill>
                <a:srgbClr val="FFFFE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8" name="Rectangle 8"/>
          <p:cNvSpPr/>
          <p:nvPr/>
        </p:nvSpPr>
        <p:spPr>
          <a:xfrm>
            <a:off x="4557713" y="5602288"/>
            <a:ext cx="4629150" cy="4762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dist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0 1 1  1 1 1  1  0 0 0  0  0 1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9" name="Rectangle 9"/>
          <p:cNvSpPr/>
          <p:nvPr/>
        </p:nvSpPr>
        <p:spPr>
          <a:xfrm>
            <a:off x="3262313" y="3978275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b="1" dirty="0">
                <a:solidFill>
                  <a:srgbClr val="FFFFE3"/>
                </a:solidFill>
                <a:latin typeface="Times New Roman" panose="02020603050405020304" pitchFamily="18" charset="0"/>
              </a:rPr>
              <a:t>二进制</a:t>
            </a:r>
            <a:endParaRPr lang="zh-CN" altLang="en-US" b="1" dirty="0">
              <a:solidFill>
                <a:srgbClr val="FFFFE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30" name="Rectangle 10"/>
          <p:cNvSpPr/>
          <p:nvPr/>
        </p:nvSpPr>
        <p:spPr>
          <a:xfrm>
            <a:off x="3262313" y="5006975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b="1" dirty="0">
                <a:solidFill>
                  <a:srgbClr val="FFFFE3"/>
                </a:solidFill>
                <a:latin typeface="Times New Roman" panose="02020603050405020304" pitchFamily="18" charset="0"/>
              </a:rPr>
              <a:t>格雷码</a:t>
            </a:r>
            <a:endParaRPr lang="zh-CN" altLang="en-US" b="1" dirty="0">
              <a:solidFill>
                <a:srgbClr val="FFFFE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8443913" y="4359275"/>
            <a:ext cx="457200" cy="533400"/>
            <a:chOff x="3840" y="3168"/>
            <a:chExt cx="288" cy="336"/>
          </a:xfrm>
        </p:grpSpPr>
        <p:sp>
          <p:nvSpPr>
            <p:cNvPr id="65548" name="AutoShape 12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49" name="Freeform 13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8139113" y="4435475"/>
            <a:ext cx="457200" cy="533400"/>
            <a:chOff x="3840" y="3168"/>
            <a:chExt cx="288" cy="336"/>
          </a:xfrm>
        </p:grpSpPr>
        <p:sp>
          <p:nvSpPr>
            <p:cNvPr id="65551" name="AutoShape 15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52" name="Freeform 16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7758113" y="4359275"/>
            <a:ext cx="457200" cy="533400"/>
            <a:chOff x="3840" y="3168"/>
            <a:chExt cx="288" cy="336"/>
          </a:xfrm>
        </p:grpSpPr>
        <p:sp>
          <p:nvSpPr>
            <p:cNvPr id="65554" name="AutoShape 18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55" name="Freeform 19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7377113" y="4435475"/>
            <a:ext cx="457200" cy="533400"/>
            <a:chOff x="3840" y="3168"/>
            <a:chExt cx="288" cy="336"/>
          </a:xfrm>
        </p:grpSpPr>
        <p:sp>
          <p:nvSpPr>
            <p:cNvPr id="65557" name="AutoShape 21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58" name="Freeform 22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7040563" y="4359275"/>
            <a:ext cx="457200" cy="533400"/>
            <a:chOff x="3840" y="3168"/>
            <a:chExt cx="288" cy="336"/>
          </a:xfrm>
        </p:grpSpPr>
        <p:sp>
          <p:nvSpPr>
            <p:cNvPr id="65560" name="AutoShape 24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61" name="Freeform 25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6735763" y="4435475"/>
            <a:ext cx="457200" cy="533400"/>
            <a:chOff x="3840" y="3168"/>
            <a:chExt cx="288" cy="336"/>
          </a:xfrm>
        </p:grpSpPr>
        <p:sp>
          <p:nvSpPr>
            <p:cNvPr id="65563" name="AutoShape 27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64" name="Freeform 28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6354763" y="4359275"/>
            <a:ext cx="457200" cy="533400"/>
            <a:chOff x="3840" y="3168"/>
            <a:chExt cx="288" cy="336"/>
          </a:xfrm>
        </p:grpSpPr>
        <p:sp>
          <p:nvSpPr>
            <p:cNvPr id="65566" name="AutoShape 30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67" name="Freeform 31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5973763" y="4435475"/>
            <a:ext cx="457200" cy="533400"/>
            <a:chOff x="3840" y="3168"/>
            <a:chExt cx="288" cy="336"/>
          </a:xfrm>
        </p:grpSpPr>
        <p:sp>
          <p:nvSpPr>
            <p:cNvPr id="65569" name="AutoShape 33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70" name="Freeform 34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5640388" y="4383088"/>
            <a:ext cx="457200" cy="533400"/>
            <a:chOff x="3840" y="3168"/>
            <a:chExt cx="288" cy="336"/>
          </a:xfrm>
        </p:grpSpPr>
        <p:sp>
          <p:nvSpPr>
            <p:cNvPr id="65572" name="AutoShape 36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73" name="Freeform 37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" name="Group 38"/>
          <p:cNvGrpSpPr/>
          <p:nvPr/>
        </p:nvGrpSpPr>
        <p:grpSpPr>
          <a:xfrm>
            <a:off x="5335588" y="4459288"/>
            <a:ext cx="457200" cy="533400"/>
            <a:chOff x="3840" y="3168"/>
            <a:chExt cx="288" cy="336"/>
          </a:xfrm>
        </p:grpSpPr>
        <p:sp>
          <p:nvSpPr>
            <p:cNvPr id="65575" name="AutoShape 39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76" name="Freeform 40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4954588" y="4383088"/>
            <a:ext cx="457200" cy="533400"/>
            <a:chOff x="3840" y="3168"/>
            <a:chExt cx="288" cy="336"/>
          </a:xfrm>
        </p:grpSpPr>
        <p:sp>
          <p:nvSpPr>
            <p:cNvPr id="65578" name="AutoShape 42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79" name="Freeform 43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73588" y="4459288"/>
            <a:ext cx="457200" cy="533400"/>
            <a:chOff x="3840" y="3168"/>
            <a:chExt cx="288" cy="336"/>
          </a:xfrm>
        </p:grpSpPr>
        <p:sp>
          <p:nvSpPr>
            <p:cNvPr id="65581" name="AutoShape 45"/>
            <p:cNvSpPr/>
            <p:nvPr/>
          </p:nvSpPr>
          <p:spPr>
            <a:xfrm rot="-5400000">
              <a:off x="3960" y="3048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FF331C"/>
            </a:solidFill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buClrTx/>
                <a:buFont typeface="Arial" panose="020B0604020202020204" pitchFamily="34" charset="0"/>
              </a:pP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582" name="Freeform 46"/>
            <p:cNvSpPr/>
            <p:nvPr/>
          </p:nvSpPr>
          <p:spPr>
            <a:xfrm>
              <a:off x="3984" y="3216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729" y="96"/>
                </a:cxn>
                <a:cxn ang="0">
                  <a:pos x="729" y="288"/>
                </a:cxn>
              </a:cxnLst>
              <a:pathLst>
                <a:path w="96" h="288">
                  <a:moveTo>
                    <a:pt x="0" y="0"/>
                  </a:moveTo>
                  <a:lnTo>
                    <a:pt x="0" y="96"/>
                  </a:lnTo>
                  <a:lnTo>
                    <a:pt x="96" y="96"/>
                  </a:lnTo>
                  <a:lnTo>
                    <a:pt x="96" y="288"/>
                  </a:lnTo>
                </a:path>
              </a:pathLst>
            </a:custGeom>
            <a:noFill/>
            <a:ln w="9525" cap="flat" cmpd="sng">
              <a:solidFill>
                <a:srgbClr val="FFFFD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8767" name="Line 47"/>
          <p:cNvSpPr/>
          <p:nvPr/>
        </p:nvSpPr>
        <p:spPr>
          <a:xfrm>
            <a:off x="4713288" y="4354513"/>
            <a:ext cx="0" cy="706437"/>
          </a:xfrm>
          <a:prstGeom prst="line">
            <a:avLst/>
          </a:prstGeom>
          <a:ln w="9525" cap="flat" cmpd="sng">
            <a:solidFill>
              <a:srgbClr val="FFFFD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584" name="Rectangle 48"/>
          <p:cNvSpPr>
            <a:spLocks noGrp="1"/>
          </p:cNvSpPr>
          <p:nvPr>
            <p:ph type="title" idx="4294967295"/>
          </p:nvPr>
        </p:nvSpPr>
        <p:spPr>
          <a:xfrm>
            <a:off x="2671763" y="0"/>
            <a:ext cx="58674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2800" b="0" dirty="0">
                <a:solidFill>
                  <a:srgbClr val="FFCC1C"/>
                </a:solidFill>
              </a:rPr>
              <a:t>格雷码公式</a:t>
            </a:r>
            <a:endParaRPr lang="zh-CN" altLang="en-US" sz="2800" b="0" dirty="0">
              <a:solidFill>
                <a:srgbClr val="FFCC1C"/>
              </a:solidFill>
            </a:endParaRPr>
          </a:p>
        </p:txBody>
      </p:sp>
      <p:sp>
        <p:nvSpPr>
          <p:cNvPr id="158769" name="Rectangle 49"/>
          <p:cNvSpPr/>
          <p:nvPr/>
        </p:nvSpPr>
        <p:spPr>
          <a:xfrm>
            <a:off x="4523423" y="495458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70" name="Rectangle 50"/>
          <p:cNvSpPr/>
          <p:nvPr/>
        </p:nvSpPr>
        <p:spPr>
          <a:xfrm>
            <a:off x="4879023" y="4946650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71" name="Rectangle 51"/>
          <p:cNvSpPr/>
          <p:nvPr/>
        </p:nvSpPr>
        <p:spPr>
          <a:xfrm>
            <a:off x="5220335" y="495458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72" name="Rectangle 52"/>
          <p:cNvSpPr/>
          <p:nvPr/>
        </p:nvSpPr>
        <p:spPr>
          <a:xfrm>
            <a:off x="5604510" y="4946650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73" name="Rectangle 53"/>
          <p:cNvSpPr/>
          <p:nvPr/>
        </p:nvSpPr>
        <p:spPr>
          <a:xfrm>
            <a:off x="5882323" y="494823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74" name="Rectangle 54"/>
          <p:cNvSpPr/>
          <p:nvPr/>
        </p:nvSpPr>
        <p:spPr>
          <a:xfrm>
            <a:off x="6187123" y="496093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75" name="Rectangle 55"/>
          <p:cNvSpPr/>
          <p:nvPr/>
        </p:nvSpPr>
        <p:spPr>
          <a:xfrm>
            <a:off x="6599873" y="495458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76" name="Rectangle 56"/>
          <p:cNvSpPr/>
          <p:nvPr/>
        </p:nvSpPr>
        <p:spPr>
          <a:xfrm>
            <a:off x="7026910" y="494823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77" name="Rectangle 57"/>
          <p:cNvSpPr/>
          <p:nvPr/>
        </p:nvSpPr>
        <p:spPr>
          <a:xfrm>
            <a:off x="7288848" y="494823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78" name="Rectangle 58"/>
          <p:cNvSpPr/>
          <p:nvPr/>
        </p:nvSpPr>
        <p:spPr>
          <a:xfrm>
            <a:off x="7585710" y="495458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79" name="Rectangle 59"/>
          <p:cNvSpPr/>
          <p:nvPr/>
        </p:nvSpPr>
        <p:spPr>
          <a:xfrm>
            <a:off x="8014335" y="494823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80" name="Rectangle 60"/>
          <p:cNvSpPr/>
          <p:nvPr/>
        </p:nvSpPr>
        <p:spPr>
          <a:xfrm>
            <a:off x="8419148" y="494823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81" name="Rectangle 61"/>
          <p:cNvSpPr/>
          <p:nvPr/>
        </p:nvSpPr>
        <p:spPr>
          <a:xfrm>
            <a:off x="8703310" y="4956175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FF2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66FF2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15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 animBg="1" build="p"/>
      <p:bldP spid="158727" grpId="0"/>
      <p:bldP spid="158728" grpId="0"/>
      <p:bldP spid="158729" grpId="0"/>
      <p:bldP spid="158730" grpId="0"/>
      <p:bldP spid="158769" grpId="0"/>
      <p:bldP spid="158770" grpId="0"/>
      <p:bldP spid="158771" grpId="0"/>
      <p:bldP spid="158772" grpId="0"/>
      <p:bldP spid="158773" grpId="0"/>
      <p:bldP spid="158774" grpId="0"/>
      <p:bldP spid="158775" grpId="0"/>
      <p:bldP spid="158776" grpId="0"/>
      <p:bldP spid="158777" grpId="0"/>
      <p:bldP spid="158778" grpId="0"/>
      <p:bldP spid="158779" grpId="0"/>
      <p:bldP spid="158780" grpId="0"/>
      <p:bldP spid="15878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372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>
            <a:normAutofit lnSpcReduction="1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9A0DB2DC-4C9A-4742-B13C-FB6460FD3503}" type="slidenum">
              <a:rPr lang="zh-CN" altLang="en-US" sz="1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zh-CN" altLang="en-US" sz="16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8229600" y="990600"/>
            <a:ext cx="914400" cy="1676400"/>
            <a:chOff x="4224" y="624"/>
            <a:chExt cx="576" cy="1056"/>
          </a:xfrm>
        </p:grpSpPr>
        <p:sp>
          <p:nvSpPr>
            <p:cNvPr id="73731" name="Rectangle 3"/>
            <p:cNvSpPr/>
            <p:nvPr/>
          </p:nvSpPr>
          <p:spPr>
            <a:xfrm>
              <a:off x="4272" y="1440"/>
              <a:ext cx="528" cy="240"/>
            </a:xfrm>
            <a:prstGeom prst="rect">
              <a:avLst/>
            </a:prstGeom>
            <a:solidFill>
              <a:srgbClr val="99FF85"/>
            </a:solidFill>
            <a:ln w="9525">
              <a:noFill/>
            </a:ln>
          </p:spPr>
          <p:txBody>
            <a:bodyPr wrap="none" anchor="ctr" anchorCtr="0"/>
            <a:p>
              <a:pPr algn="ctr">
                <a:buClrTx/>
                <a:buFontTx/>
              </a:pP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3732" name="Rectangle 4"/>
            <p:cNvSpPr/>
            <p:nvPr/>
          </p:nvSpPr>
          <p:spPr>
            <a:xfrm>
              <a:off x="4224" y="624"/>
              <a:ext cx="528" cy="240"/>
            </a:xfrm>
            <a:prstGeom prst="rect">
              <a:avLst/>
            </a:prstGeom>
            <a:solidFill>
              <a:srgbClr val="99FF85"/>
            </a:solidFill>
            <a:ln w="9525">
              <a:noFill/>
            </a:ln>
          </p:spPr>
          <p:txBody>
            <a:bodyPr wrap="none" anchor="ctr" anchorCtr="0"/>
            <a:p>
              <a:pPr algn="ctr">
                <a:buClrTx/>
                <a:buFontTx/>
              </a:pP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73733" name="AutoShape 5"/>
            <p:cNvCxnSpPr>
              <a:stCxn id="581730" idx="1"/>
              <a:endCxn id="73731" idx="1"/>
            </p:cNvCxnSpPr>
            <p:nvPr/>
          </p:nvCxnSpPr>
          <p:spPr>
            <a:xfrm rot="10800000" flipH="1" flipV="1">
              <a:off x="4224" y="740"/>
              <a:ext cx="48" cy="820"/>
            </a:xfrm>
            <a:prstGeom prst="curvedConnector3">
              <a:avLst>
                <a:gd name="adj1" fmla="val -312500"/>
              </a:avLst>
            </a:prstGeom>
            <a:ln w="38100" cap="flat" cmpd="sng">
              <a:solidFill>
                <a:srgbClr val="B2B2AE"/>
              </a:solidFill>
              <a:prstDash val="solid"/>
              <a:miter/>
              <a:headEnd type="triangle" w="med" len="med"/>
              <a:tailEnd type="triangle" w="med" len="med"/>
            </a:ln>
          </p:spPr>
        </p:cxnSp>
      </p:grpSp>
      <p:sp>
        <p:nvSpPr>
          <p:cNvPr id="73734" name="Text Box 6"/>
          <p:cNvSpPr txBox="1"/>
          <p:nvPr/>
        </p:nvSpPr>
        <p:spPr>
          <a:xfrm>
            <a:off x="2590800" y="304800"/>
            <a:ext cx="70262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dirty="0">
                <a:solidFill>
                  <a:srgbClr val="FFCC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分析下面电路，写出输出与输入之间的关系 </a:t>
            </a:r>
            <a:endParaRPr lang="zh-CN" altLang="en-US" sz="2800" dirty="0">
              <a:solidFill>
                <a:srgbClr val="FFCC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3735" name="Text Box 7"/>
          <p:cNvSpPr txBox="1"/>
          <p:nvPr/>
        </p:nvSpPr>
        <p:spPr>
          <a:xfrm>
            <a:off x="1905000" y="857250"/>
            <a:ext cx="5048250" cy="7004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buClrTx/>
              <a:buFontTx/>
            </a:pPr>
            <a:r>
              <a:rPr lang="zh-CN" altLang="en-US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已知：输出为二进制数，</a:t>
            </a:r>
            <a:endParaRPr lang="zh-CN" altLang="en-US" dirty="0">
              <a:solidFill>
                <a:srgbClr val="FFFFE3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en-US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3~0 </a:t>
            </a:r>
            <a:r>
              <a:rPr lang="zh-CN" altLang="en-US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和</a:t>
            </a:r>
            <a:r>
              <a:rPr lang="zh-CN" altLang="en-US" baseline="-25000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Y</a:t>
            </a:r>
            <a:r>
              <a:rPr lang="en-US" altLang="zh-CN" baseline="-25000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3~0 </a:t>
            </a:r>
            <a:r>
              <a:rPr lang="zh-CN" altLang="en-US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为十进制数的</a:t>
            </a:r>
            <a:r>
              <a:rPr lang="en-US" altLang="zh-CN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BCD</a:t>
            </a:r>
            <a:r>
              <a:rPr lang="zh-CN" altLang="en-US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码</a:t>
            </a:r>
            <a:endParaRPr lang="zh-CN" altLang="en-US" dirty="0">
              <a:solidFill>
                <a:srgbClr val="FFFFE3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3736" name="Group 8"/>
          <p:cNvGrpSpPr/>
          <p:nvPr/>
        </p:nvGrpSpPr>
        <p:grpSpPr>
          <a:xfrm>
            <a:off x="1676400" y="1962150"/>
            <a:ext cx="5568950" cy="4449763"/>
            <a:chOff x="498" y="996"/>
            <a:chExt cx="3508" cy="2803"/>
          </a:xfrm>
        </p:grpSpPr>
        <p:grpSp>
          <p:nvGrpSpPr>
            <p:cNvPr id="73737" name="Group 9"/>
            <p:cNvGrpSpPr/>
            <p:nvPr/>
          </p:nvGrpSpPr>
          <p:grpSpPr>
            <a:xfrm>
              <a:off x="1122" y="1716"/>
              <a:ext cx="1152" cy="1874"/>
              <a:chOff x="1056" y="1822"/>
              <a:chExt cx="1152" cy="1874"/>
            </a:xfrm>
          </p:grpSpPr>
          <p:sp>
            <p:nvSpPr>
              <p:cNvPr id="73738" name="Rectangle 10"/>
              <p:cNvSpPr/>
              <p:nvPr/>
            </p:nvSpPr>
            <p:spPr>
              <a:xfrm>
                <a:off x="1200" y="1822"/>
                <a:ext cx="864" cy="1874"/>
              </a:xfrm>
              <a:prstGeom prst="rect">
                <a:avLst/>
              </a:prstGeom>
              <a:noFill/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pPr eaLnBrk="0" hangingPunct="0">
                  <a:buClrTx/>
                  <a:buFontTx/>
                </a:pP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CI</a:t>
                </a:r>
                <a:r>
                  <a:rPr lang="en-US" altLang="zh-CN" sz="2000" dirty="0">
                    <a:solidFill>
                      <a:srgbClr val="D6008F"/>
                    </a:solidFill>
                    <a:latin typeface="Tahoma" panose="020B0604030504040204" pitchFamily="34" charset="0"/>
                  </a:rPr>
                  <a:t>       </a:t>
                </a:r>
                <a:r>
                  <a:rPr lang="en-US" altLang="zh-CN" sz="2000" dirty="0">
                    <a:solidFill>
                      <a:srgbClr val="CCCCE3"/>
                    </a:solidFill>
                    <a:latin typeface="Tahoma" panose="020B0604030504040204" pitchFamily="34" charset="0"/>
                  </a:rPr>
                  <a:t> </a:t>
                </a:r>
                <a:endPara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endParaRPr>
              </a:p>
              <a:p>
                <a:pPr eaLnBrk="0" hangingPunct="0">
                  <a:lnSpc>
                    <a:spcPct val="130000"/>
                  </a:lnSpc>
                  <a:buClrTx/>
                  <a:buFontTx/>
                </a:pPr>
                <a:r>
                  <a:rPr lang="en-US" altLang="zh-CN" sz="2000" dirty="0">
                    <a:solidFill>
                      <a:srgbClr val="CCCCE3"/>
                    </a:solidFill>
                    <a:latin typeface="Tahoma" panose="020B0604030504040204" pitchFamily="34" charset="0"/>
                  </a:rPr>
                  <a:t>A3       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CCCCE3"/>
                    </a:solidFill>
                    <a:latin typeface="Tahoma" panose="020B0604030504040204" pitchFamily="34" charset="0"/>
                  </a:rPr>
                  <a:t>A2       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CCCCE3"/>
                    </a:solidFill>
                    <a:latin typeface="Tahoma" panose="020B0604030504040204" pitchFamily="34" charset="0"/>
                  </a:rPr>
                  <a:t>A1       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CCCCE3"/>
                    </a:solidFill>
                    <a:latin typeface="Tahoma" panose="020B0604030504040204" pitchFamily="34" charset="0"/>
                  </a:rPr>
                  <a:t>A0       </a:t>
                </a:r>
                <a:r>
                  <a:rPr lang="en-US" altLang="zh-CN" sz="2000" dirty="0">
                    <a:solidFill>
                      <a:srgbClr val="D6008F"/>
                    </a:solidFill>
                    <a:latin typeface="Tahoma" panose="020B0604030504040204" pitchFamily="34" charset="0"/>
                  </a:rPr>
                  <a:t>CO</a:t>
                </a:r>
                <a:endParaRPr lang="en-US" altLang="zh-CN" sz="2000" dirty="0">
                  <a:solidFill>
                    <a:srgbClr val="D6008F"/>
                  </a:solidFill>
                  <a:latin typeface="Tahoma" panose="020B0604030504040204" pitchFamily="34" charset="0"/>
                </a:endParaRPr>
              </a:p>
              <a:p>
                <a:pPr>
                  <a:lnSpc>
                    <a:spcPct val="120000"/>
                  </a:lnSpc>
                  <a:buClrTx/>
                  <a:buFontTx/>
                </a:pPr>
                <a:r>
                  <a:rPr lang="en-US" altLang="zh-CN" sz="2000" dirty="0">
                    <a:solidFill>
                      <a:srgbClr val="B2B2AE"/>
                    </a:solidFill>
                    <a:latin typeface="Tahoma" panose="020B0604030504040204" pitchFamily="34" charset="0"/>
                  </a:rPr>
                  <a:t>B3       </a:t>
                </a:r>
                <a:r>
                  <a:rPr lang="en-US" altLang="zh-CN" sz="2000" dirty="0">
                    <a:solidFill>
                      <a:srgbClr val="D6008F"/>
                    </a:solidFill>
                    <a:latin typeface="Tahoma" panose="020B0604030504040204" pitchFamily="34" charset="0"/>
                  </a:rPr>
                  <a:t>S3</a:t>
                </a:r>
                <a:endParaRPr lang="en-US" altLang="zh-CN" sz="2000" dirty="0">
                  <a:solidFill>
                    <a:srgbClr val="D6008F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B2B2AE"/>
                    </a:solidFill>
                    <a:latin typeface="Tahoma" panose="020B0604030504040204" pitchFamily="34" charset="0"/>
                  </a:rPr>
                  <a:t>B2       </a:t>
                </a:r>
                <a:r>
                  <a:rPr lang="en-US" altLang="zh-CN" sz="2000" dirty="0">
                    <a:solidFill>
                      <a:srgbClr val="D6008F"/>
                    </a:solidFill>
                    <a:latin typeface="Tahoma" panose="020B0604030504040204" pitchFamily="34" charset="0"/>
                  </a:rPr>
                  <a:t>S2</a:t>
                </a:r>
                <a:endParaRPr lang="en-US" altLang="zh-CN" sz="2000" dirty="0">
                  <a:solidFill>
                    <a:srgbClr val="D6008F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B2B2AE"/>
                    </a:solidFill>
                    <a:latin typeface="Tahoma" panose="020B0604030504040204" pitchFamily="34" charset="0"/>
                  </a:rPr>
                  <a:t>B1       </a:t>
                </a:r>
                <a:r>
                  <a:rPr lang="en-US" altLang="zh-CN" sz="2000" dirty="0">
                    <a:solidFill>
                      <a:srgbClr val="D6008F"/>
                    </a:solidFill>
                    <a:latin typeface="Tahoma" panose="020B0604030504040204" pitchFamily="34" charset="0"/>
                  </a:rPr>
                  <a:t>S1</a:t>
                </a:r>
                <a:endParaRPr lang="en-US" altLang="zh-CN" sz="2000" dirty="0">
                  <a:solidFill>
                    <a:srgbClr val="D6008F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B2B2AE"/>
                    </a:solidFill>
                    <a:latin typeface="Tahoma" panose="020B0604030504040204" pitchFamily="34" charset="0"/>
                  </a:rPr>
                  <a:t>B0       </a:t>
                </a:r>
                <a:r>
                  <a:rPr lang="en-US" altLang="zh-CN" sz="2000" dirty="0">
                    <a:solidFill>
                      <a:srgbClr val="D6008F"/>
                    </a:solidFill>
                    <a:latin typeface="Tahoma" panose="020B0604030504040204" pitchFamily="34" charset="0"/>
                  </a:rPr>
                  <a:t>S0</a:t>
                </a:r>
                <a:endParaRPr lang="en-US" altLang="zh-CN" sz="2000" dirty="0">
                  <a:solidFill>
                    <a:srgbClr val="D6008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739" name="Line 11"/>
              <p:cNvSpPr/>
              <p:nvPr/>
            </p:nvSpPr>
            <p:spPr>
              <a:xfrm flipH="1">
                <a:off x="1056" y="3600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B2B2AE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0" name="Line 12"/>
              <p:cNvSpPr/>
              <p:nvPr/>
            </p:nvSpPr>
            <p:spPr>
              <a:xfrm flipH="1">
                <a:off x="1056" y="1968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1" name="Line 13"/>
              <p:cNvSpPr/>
              <p:nvPr/>
            </p:nvSpPr>
            <p:spPr>
              <a:xfrm flipH="1">
                <a:off x="1056" y="2208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2" name="Line 14"/>
              <p:cNvSpPr/>
              <p:nvPr/>
            </p:nvSpPr>
            <p:spPr>
              <a:xfrm flipH="1">
                <a:off x="1056" y="2400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3" name="Line 15"/>
              <p:cNvSpPr/>
              <p:nvPr/>
            </p:nvSpPr>
            <p:spPr>
              <a:xfrm flipH="1">
                <a:off x="1056" y="2592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4" name="Line 16"/>
              <p:cNvSpPr/>
              <p:nvPr/>
            </p:nvSpPr>
            <p:spPr>
              <a:xfrm flipH="1">
                <a:off x="1056" y="278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5" name="Line 17"/>
              <p:cNvSpPr/>
              <p:nvPr/>
            </p:nvSpPr>
            <p:spPr>
              <a:xfrm flipH="1">
                <a:off x="1056" y="302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B2B2AE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6" name="Line 18"/>
              <p:cNvSpPr/>
              <p:nvPr/>
            </p:nvSpPr>
            <p:spPr>
              <a:xfrm flipH="1">
                <a:off x="1056" y="3216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B2B2AE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7" name="Line 19"/>
              <p:cNvSpPr/>
              <p:nvPr/>
            </p:nvSpPr>
            <p:spPr>
              <a:xfrm flipH="1">
                <a:off x="1056" y="3408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B2B2AE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8" name="Line 20"/>
              <p:cNvSpPr/>
              <p:nvPr/>
            </p:nvSpPr>
            <p:spPr>
              <a:xfrm flipH="1">
                <a:off x="2064" y="278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9" name="Line 21"/>
              <p:cNvSpPr/>
              <p:nvPr/>
            </p:nvSpPr>
            <p:spPr>
              <a:xfrm flipH="1">
                <a:off x="2064" y="302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0" name="Line 22"/>
              <p:cNvSpPr/>
              <p:nvPr/>
            </p:nvSpPr>
            <p:spPr>
              <a:xfrm flipH="1">
                <a:off x="2064" y="3216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1" name="Line 23"/>
              <p:cNvSpPr/>
              <p:nvPr/>
            </p:nvSpPr>
            <p:spPr>
              <a:xfrm flipH="1">
                <a:off x="2064" y="3408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2" name="Line 24"/>
              <p:cNvSpPr/>
              <p:nvPr/>
            </p:nvSpPr>
            <p:spPr>
              <a:xfrm flipH="1">
                <a:off x="2064" y="3600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3" name="Text Box 25"/>
              <p:cNvSpPr txBox="1"/>
              <p:nvPr/>
            </p:nvSpPr>
            <p:spPr>
              <a:xfrm>
                <a:off x="1632" y="2064"/>
                <a:ext cx="267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zh-CN" altLang="en-US" sz="3200" dirty="0">
                    <a:solidFill>
                      <a:srgbClr val="FFFFE3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</a:t>
                </a:r>
                <a:endParaRPr lang="zh-CN" altLang="en-US" sz="32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3754" name="Group 26"/>
            <p:cNvGrpSpPr/>
            <p:nvPr/>
          </p:nvGrpSpPr>
          <p:grpSpPr>
            <a:xfrm>
              <a:off x="498" y="2102"/>
              <a:ext cx="625" cy="675"/>
              <a:chOff x="384" y="2208"/>
              <a:chExt cx="625" cy="675"/>
            </a:xfrm>
          </p:grpSpPr>
          <p:sp>
            <p:nvSpPr>
              <p:cNvPr id="73755" name="Text Box 27"/>
              <p:cNvSpPr txBox="1"/>
              <p:nvPr/>
            </p:nvSpPr>
            <p:spPr>
              <a:xfrm>
                <a:off x="384" y="2438"/>
                <a:ext cx="294" cy="4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Y1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Y0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756" name="Line 28"/>
              <p:cNvSpPr/>
              <p:nvPr/>
            </p:nvSpPr>
            <p:spPr>
              <a:xfrm flipH="1">
                <a:off x="720" y="2784"/>
                <a:ext cx="288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7" name="Line 29"/>
              <p:cNvSpPr/>
              <p:nvPr/>
            </p:nvSpPr>
            <p:spPr>
              <a:xfrm flipH="1">
                <a:off x="720" y="2592"/>
                <a:ext cx="288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8" name="Line 30"/>
              <p:cNvSpPr/>
              <p:nvPr/>
            </p:nvSpPr>
            <p:spPr>
              <a:xfrm flipV="1">
                <a:off x="1008" y="2400"/>
                <a:ext cx="1" cy="384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73759" name="Line 31"/>
              <p:cNvSpPr/>
              <p:nvPr/>
            </p:nvSpPr>
            <p:spPr>
              <a:xfrm flipV="1">
                <a:off x="864" y="2208"/>
                <a:ext cx="1" cy="384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73760" name="Line 32"/>
              <p:cNvSpPr/>
              <p:nvPr/>
            </p:nvSpPr>
            <p:spPr>
              <a:xfrm flipH="1">
                <a:off x="864" y="2208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73761" name="Text Box 33"/>
            <p:cNvSpPr txBox="1"/>
            <p:nvPr/>
          </p:nvSpPr>
          <p:spPr>
            <a:xfrm>
              <a:off x="506" y="2966"/>
              <a:ext cx="295" cy="8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X3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X2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X1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X0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62" name="Line 34"/>
            <p:cNvSpPr/>
            <p:nvPr/>
          </p:nvSpPr>
          <p:spPr>
            <a:xfrm flipH="1">
              <a:off x="834" y="3110"/>
              <a:ext cx="288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3763" name="Line 35"/>
            <p:cNvSpPr/>
            <p:nvPr/>
          </p:nvSpPr>
          <p:spPr>
            <a:xfrm flipH="1">
              <a:off x="834" y="3686"/>
              <a:ext cx="2880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3764" name="Line 36"/>
            <p:cNvSpPr/>
            <p:nvPr/>
          </p:nvSpPr>
          <p:spPr>
            <a:xfrm flipH="1">
              <a:off x="834" y="3494"/>
              <a:ext cx="288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3765" name="Line 37"/>
            <p:cNvSpPr/>
            <p:nvPr/>
          </p:nvSpPr>
          <p:spPr>
            <a:xfrm flipH="1">
              <a:off x="834" y="3302"/>
              <a:ext cx="288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73766" name="Group 38"/>
            <p:cNvGrpSpPr/>
            <p:nvPr/>
          </p:nvGrpSpPr>
          <p:grpSpPr>
            <a:xfrm>
              <a:off x="2562" y="996"/>
              <a:ext cx="1152" cy="1874"/>
              <a:chOff x="1056" y="1822"/>
              <a:chExt cx="1152" cy="1874"/>
            </a:xfrm>
          </p:grpSpPr>
          <p:sp>
            <p:nvSpPr>
              <p:cNvPr id="73767" name="Rectangle 39"/>
              <p:cNvSpPr/>
              <p:nvPr/>
            </p:nvSpPr>
            <p:spPr>
              <a:xfrm>
                <a:off x="1200" y="1822"/>
                <a:ext cx="864" cy="1874"/>
              </a:xfrm>
              <a:prstGeom prst="rect">
                <a:avLst/>
              </a:prstGeom>
              <a:noFill/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pPr eaLnBrk="0" hangingPunct="0">
                  <a:buClrTx/>
                  <a:buFontTx/>
                </a:pP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CI</a:t>
                </a:r>
                <a:r>
                  <a:rPr lang="en-US" altLang="zh-CN" sz="2000" dirty="0">
                    <a:solidFill>
                      <a:srgbClr val="D6008F"/>
                    </a:solidFill>
                    <a:latin typeface="Tahoma" panose="020B0604030504040204" pitchFamily="34" charset="0"/>
                  </a:rPr>
                  <a:t>       </a:t>
                </a:r>
                <a:r>
                  <a:rPr lang="en-US" altLang="zh-CN" sz="2000" dirty="0">
                    <a:solidFill>
                      <a:srgbClr val="CCCCE3"/>
                    </a:solidFill>
                    <a:latin typeface="Tahoma" panose="020B0604030504040204" pitchFamily="34" charset="0"/>
                  </a:rPr>
                  <a:t> </a:t>
                </a:r>
                <a:endPara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endParaRPr>
              </a:p>
              <a:p>
                <a:pPr eaLnBrk="0" hangingPunct="0">
                  <a:lnSpc>
                    <a:spcPct val="130000"/>
                  </a:lnSpc>
                  <a:buClrTx/>
                  <a:buFontTx/>
                </a:pPr>
                <a:r>
                  <a:rPr lang="en-US" altLang="zh-CN" sz="2000" dirty="0">
                    <a:solidFill>
                      <a:srgbClr val="CCCCE3"/>
                    </a:solidFill>
                    <a:latin typeface="Tahoma" panose="020B0604030504040204" pitchFamily="34" charset="0"/>
                  </a:rPr>
                  <a:t>A3       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CCCCE3"/>
                    </a:solidFill>
                    <a:latin typeface="Tahoma" panose="020B0604030504040204" pitchFamily="34" charset="0"/>
                  </a:rPr>
                  <a:t>A2       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CCCCE3"/>
                    </a:solidFill>
                    <a:latin typeface="Tahoma" panose="020B0604030504040204" pitchFamily="34" charset="0"/>
                  </a:rPr>
                  <a:t>A1       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CCCCE3"/>
                    </a:solidFill>
                    <a:latin typeface="Tahoma" panose="020B0604030504040204" pitchFamily="34" charset="0"/>
                  </a:rPr>
                  <a:t>A0       </a:t>
                </a: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CO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lnSpc>
                    <a:spcPct val="120000"/>
                  </a:lnSpc>
                  <a:buClrTx/>
                  <a:buFontTx/>
                </a:pPr>
                <a:r>
                  <a:rPr lang="en-US" altLang="zh-CN" sz="2000" dirty="0">
                    <a:solidFill>
                      <a:srgbClr val="B2B2AE"/>
                    </a:solidFill>
                    <a:latin typeface="Tahoma" panose="020B0604030504040204" pitchFamily="34" charset="0"/>
                  </a:rPr>
                  <a:t>B3       </a:t>
                </a: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S3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B2B2AE"/>
                    </a:solidFill>
                    <a:latin typeface="Tahoma" panose="020B0604030504040204" pitchFamily="34" charset="0"/>
                  </a:rPr>
                  <a:t>B2       </a:t>
                </a: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S2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B2B2AE"/>
                    </a:solidFill>
                    <a:latin typeface="Tahoma" panose="020B0604030504040204" pitchFamily="34" charset="0"/>
                  </a:rPr>
                  <a:t>B1       </a:t>
                </a: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S1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B2B2AE"/>
                    </a:solidFill>
                    <a:latin typeface="Tahoma" panose="020B0604030504040204" pitchFamily="34" charset="0"/>
                  </a:rPr>
                  <a:t>B0       </a:t>
                </a: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S0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768" name="Line 40"/>
              <p:cNvSpPr/>
              <p:nvPr/>
            </p:nvSpPr>
            <p:spPr>
              <a:xfrm flipH="1">
                <a:off x="1056" y="3600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B2B2AE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69" name="Line 41"/>
              <p:cNvSpPr/>
              <p:nvPr/>
            </p:nvSpPr>
            <p:spPr>
              <a:xfrm flipH="1">
                <a:off x="1056" y="1968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0" name="Line 42"/>
              <p:cNvSpPr/>
              <p:nvPr/>
            </p:nvSpPr>
            <p:spPr>
              <a:xfrm flipH="1">
                <a:off x="1056" y="2208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1" name="Line 43"/>
              <p:cNvSpPr/>
              <p:nvPr/>
            </p:nvSpPr>
            <p:spPr>
              <a:xfrm flipH="1">
                <a:off x="1056" y="2400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2" name="Line 44"/>
              <p:cNvSpPr/>
              <p:nvPr/>
            </p:nvSpPr>
            <p:spPr>
              <a:xfrm flipH="1">
                <a:off x="1056" y="2592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3" name="Line 45"/>
              <p:cNvSpPr/>
              <p:nvPr/>
            </p:nvSpPr>
            <p:spPr>
              <a:xfrm flipH="1">
                <a:off x="1056" y="278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4" name="Line 46"/>
              <p:cNvSpPr/>
              <p:nvPr/>
            </p:nvSpPr>
            <p:spPr>
              <a:xfrm flipH="1">
                <a:off x="1056" y="302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B2B2AE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5" name="Line 47"/>
              <p:cNvSpPr/>
              <p:nvPr/>
            </p:nvSpPr>
            <p:spPr>
              <a:xfrm flipH="1">
                <a:off x="1056" y="3216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B2B2AE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6" name="Line 48"/>
              <p:cNvSpPr/>
              <p:nvPr/>
            </p:nvSpPr>
            <p:spPr>
              <a:xfrm flipH="1">
                <a:off x="1056" y="3408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B2B2AE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7" name="Line 49"/>
              <p:cNvSpPr/>
              <p:nvPr/>
            </p:nvSpPr>
            <p:spPr>
              <a:xfrm flipH="1">
                <a:off x="2064" y="278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8" name="Line 50"/>
              <p:cNvSpPr/>
              <p:nvPr/>
            </p:nvSpPr>
            <p:spPr>
              <a:xfrm flipH="1">
                <a:off x="2064" y="302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9" name="Line 51"/>
              <p:cNvSpPr/>
              <p:nvPr/>
            </p:nvSpPr>
            <p:spPr>
              <a:xfrm flipH="1">
                <a:off x="2064" y="3216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80" name="Line 52"/>
              <p:cNvSpPr/>
              <p:nvPr/>
            </p:nvSpPr>
            <p:spPr>
              <a:xfrm flipH="1">
                <a:off x="2064" y="3408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81" name="Line 53"/>
              <p:cNvSpPr/>
              <p:nvPr/>
            </p:nvSpPr>
            <p:spPr>
              <a:xfrm flipH="1">
                <a:off x="2064" y="3600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82" name="Text Box 54"/>
              <p:cNvSpPr txBox="1"/>
              <p:nvPr/>
            </p:nvSpPr>
            <p:spPr>
              <a:xfrm>
                <a:off x="1632" y="2064"/>
                <a:ext cx="267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zh-CN" altLang="en-US" sz="3200" dirty="0">
                    <a:solidFill>
                      <a:srgbClr val="FFFFE3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</a:t>
                </a:r>
                <a:endParaRPr lang="zh-CN" altLang="en-US" sz="32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3783" name="Line 55"/>
            <p:cNvSpPr/>
            <p:nvPr/>
          </p:nvSpPr>
          <p:spPr>
            <a:xfrm flipH="1">
              <a:off x="2274" y="3494"/>
              <a:ext cx="1440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3784" name="Line 56"/>
            <p:cNvSpPr/>
            <p:nvPr/>
          </p:nvSpPr>
          <p:spPr>
            <a:xfrm flipH="1">
              <a:off x="2274" y="3302"/>
              <a:ext cx="1440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73785" name="Group 57"/>
            <p:cNvGrpSpPr/>
            <p:nvPr/>
          </p:nvGrpSpPr>
          <p:grpSpPr>
            <a:xfrm>
              <a:off x="509" y="1238"/>
              <a:ext cx="2054" cy="721"/>
              <a:chOff x="443" y="1344"/>
              <a:chExt cx="2054" cy="721"/>
            </a:xfrm>
          </p:grpSpPr>
          <p:sp>
            <p:nvSpPr>
              <p:cNvPr id="73786" name="Text Box 58"/>
              <p:cNvSpPr txBox="1"/>
              <p:nvPr/>
            </p:nvSpPr>
            <p:spPr>
              <a:xfrm>
                <a:off x="443" y="1344"/>
                <a:ext cx="294" cy="4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Y3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FFFFE3"/>
                    </a:solidFill>
                    <a:latin typeface="Tahoma" panose="020B0604030504040204" pitchFamily="34" charset="0"/>
                  </a:rPr>
                  <a:t>Y2</a:t>
                </a:r>
                <a:endPara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787" name="Line 59"/>
              <p:cNvSpPr/>
              <p:nvPr/>
            </p:nvSpPr>
            <p:spPr>
              <a:xfrm flipH="1">
                <a:off x="768" y="1680"/>
                <a:ext cx="1728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88" name="Line 60"/>
              <p:cNvSpPr/>
              <p:nvPr/>
            </p:nvSpPr>
            <p:spPr>
              <a:xfrm flipH="1">
                <a:off x="768" y="1488"/>
                <a:ext cx="1728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89" name="Line 61"/>
              <p:cNvSpPr/>
              <p:nvPr/>
            </p:nvSpPr>
            <p:spPr>
              <a:xfrm>
                <a:off x="2496" y="1488"/>
                <a:ext cx="1" cy="384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73790" name="Line 62"/>
              <p:cNvSpPr/>
              <p:nvPr/>
            </p:nvSpPr>
            <p:spPr>
              <a:xfrm>
                <a:off x="2352" y="1680"/>
                <a:ext cx="1" cy="384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73791" name="Line 63"/>
              <p:cNvSpPr/>
              <p:nvPr/>
            </p:nvSpPr>
            <p:spPr>
              <a:xfrm flipH="1">
                <a:off x="2352" y="206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73792" name="Group 64"/>
            <p:cNvGrpSpPr/>
            <p:nvPr/>
          </p:nvGrpSpPr>
          <p:grpSpPr>
            <a:xfrm>
              <a:off x="2274" y="2390"/>
              <a:ext cx="289" cy="721"/>
              <a:chOff x="2208" y="2496"/>
              <a:chExt cx="289" cy="721"/>
            </a:xfrm>
          </p:grpSpPr>
          <p:sp>
            <p:nvSpPr>
              <p:cNvPr id="73793" name="Line 65"/>
              <p:cNvSpPr/>
              <p:nvPr/>
            </p:nvSpPr>
            <p:spPr>
              <a:xfrm>
                <a:off x="2496" y="2880"/>
                <a:ext cx="1" cy="336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94" name="Line 66"/>
              <p:cNvSpPr/>
              <p:nvPr/>
            </p:nvSpPr>
            <p:spPr>
              <a:xfrm flipH="1">
                <a:off x="2208" y="3216"/>
                <a:ext cx="288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95" name="Line 67"/>
              <p:cNvSpPr/>
              <p:nvPr/>
            </p:nvSpPr>
            <p:spPr>
              <a:xfrm>
                <a:off x="2352" y="2688"/>
                <a:ext cx="1" cy="336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96" name="Line 68"/>
              <p:cNvSpPr/>
              <p:nvPr/>
            </p:nvSpPr>
            <p:spPr>
              <a:xfrm flipH="1">
                <a:off x="2208" y="302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97" name="Line 69"/>
              <p:cNvSpPr/>
              <p:nvPr/>
            </p:nvSpPr>
            <p:spPr>
              <a:xfrm flipH="1">
                <a:off x="2352" y="2688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98" name="Line 70"/>
              <p:cNvSpPr/>
              <p:nvPr/>
            </p:nvSpPr>
            <p:spPr>
              <a:xfrm>
                <a:off x="2208" y="2496"/>
                <a:ext cx="1" cy="288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99" name="Line 71"/>
              <p:cNvSpPr/>
              <p:nvPr/>
            </p:nvSpPr>
            <p:spPr>
              <a:xfrm flipH="1">
                <a:off x="2208" y="2496"/>
                <a:ext cx="288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73800" name="Text Box 72"/>
            <p:cNvSpPr txBox="1"/>
            <p:nvPr/>
          </p:nvSpPr>
          <p:spPr>
            <a:xfrm>
              <a:off x="3714" y="2054"/>
              <a:ext cx="292" cy="8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Z6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Z5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Z4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Z3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801" name="Text Box 73"/>
            <p:cNvSpPr txBox="1"/>
            <p:nvPr/>
          </p:nvSpPr>
          <p:spPr>
            <a:xfrm>
              <a:off x="3714" y="3158"/>
              <a:ext cx="292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Z2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Z1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Z0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3802" name="Group 74"/>
            <p:cNvGrpSpPr/>
            <p:nvPr/>
          </p:nvGrpSpPr>
          <p:grpSpPr>
            <a:xfrm>
              <a:off x="2274" y="2102"/>
              <a:ext cx="289" cy="144"/>
              <a:chOff x="2208" y="2208"/>
              <a:chExt cx="289" cy="144"/>
            </a:xfrm>
          </p:grpSpPr>
          <p:grpSp>
            <p:nvGrpSpPr>
              <p:cNvPr id="73803" name="Group 75"/>
              <p:cNvGrpSpPr/>
              <p:nvPr/>
            </p:nvGrpSpPr>
            <p:grpSpPr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73804" name="Line 76"/>
                <p:cNvSpPr/>
                <p:nvPr/>
              </p:nvSpPr>
              <p:spPr>
                <a:xfrm>
                  <a:off x="2832" y="2688"/>
                  <a:ext cx="1" cy="96"/>
                </a:xfrm>
                <a:prstGeom prst="line">
                  <a:avLst/>
                </a:prstGeom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3805" name="AutoShape 77"/>
                <p:cNvSpPr/>
                <p:nvPr/>
              </p:nvSpPr>
              <p:spPr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rot="10800000"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806" name="Line 78"/>
              <p:cNvSpPr/>
              <p:nvPr/>
            </p:nvSpPr>
            <p:spPr>
              <a:xfrm>
                <a:off x="2304" y="2208"/>
                <a:ext cx="192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807" name="Line 79"/>
              <p:cNvSpPr/>
              <p:nvPr/>
            </p:nvSpPr>
            <p:spPr>
              <a:xfrm>
                <a:off x="2496" y="2208"/>
                <a:ext cx="1" cy="96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73808" name="Group 80"/>
            <p:cNvGrpSpPr/>
            <p:nvPr/>
          </p:nvGrpSpPr>
          <p:grpSpPr>
            <a:xfrm>
              <a:off x="2274" y="1046"/>
              <a:ext cx="289" cy="144"/>
              <a:chOff x="2208" y="2208"/>
              <a:chExt cx="289" cy="144"/>
            </a:xfrm>
          </p:grpSpPr>
          <p:grpSp>
            <p:nvGrpSpPr>
              <p:cNvPr id="73809" name="Group 81"/>
              <p:cNvGrpSpPr/>
              <p:nvPr/>
            </p:nvGrpSpPr>
            <p:grpSpPr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73810" name="Line 82"/>
                <p:cNvSpPr/>
                <p:nvPr/>
              </p:nvSpPr>
              <p:spPr>
                <a:xfrm>
                  <a:off x="2832" y="2688"/>
                  <a:ext cx="1" cy="96"/>
                </a:xfrm>
                <a:prstGeom prst="line">
                  <a:avLst/>
                </a:prstGeom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3811" name="AutoShape 83"/>
                <p:cNvSpPr/>
                <p:nvPr/>
              </p:nvSpPr>
              <p:spPr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rot="10800000"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812" name="Line 84"/>
              <p:cNvSpPr/>
              <p:nvPr/>
            </p:nvSpPr>
            <p:spPr>
              <a:xfrm>
                <a:off x="2304" y="2208"/>
                <a:ext cx="192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813" name="Line 85"/>
              <p:cNvSpPr/>
              <p:nvPr/>
            </p:nvSpPr>
            <p:spPr>
              <a:xfrm>
                <a:off x="2496" y="2208"/>
                <a:ext cx="1" cy="96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73814" name="Group 86"/>
            <p:cNvGrpSpPr/>
            <p:nvPr/>
          </p:nvGrpSpPr>
          <p:grpSpPr>
            <a:xfrm>
              <a:off x="834" y="1766"/>
              <a:ext cx="289" cy="144"/>
              <a:chOff x="2208" y="2208"/>
              <a:chExt cx="289" cy="144"/>
            </a:xfrm>
          </p:grpSpPr>
          <p:grpSp>
            <p:nvGrpSpPr>
              <p:cNvPr id="73815" name="Group 87"/>
              <p:cNvGrpSpPr/>
              <p:nvPr/>
            </p:nvGrpSpPr>
            <p:grpSpPr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73816" name="Line 88"/>
                <p:cNvSpPr/>
                <p:nvPr/>
              </p:nvSpPr>
              <p:spPr>
                <a:xfrm>
                  <a:off x="2832" y="2688"/>
                  <a:ext cx="1" cy="96"/>
                </a:xfrm>
                <a:prstGeom prst="line">
                  <a:avLst/>
                </a:prstGeom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3817" name="AutoShape 89"/>
                <p:cNvSpPr/>
                <p:nvPr/>
              </p:nvSpPr>
              <p:spPr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rot="10800000"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818" name="Line 90"/>
              <p:cNvSpPr/>
              <p:nvPr/>
            </p:nvSpPr>
            <p:spPr>
              <a:xfrm>
                <a:off x="2304" y="2208"/>
                <a:ext cx="192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819" name="Line 91"/>
              <p:cNvSpPr/>
              <p:nvPr/>
            </p:nvSpPr>
            <p:spPr>
              <a:xfrm>
                <a:off x="2496" y="2208"/>
                <a:ext cx="1" cy="96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73820" name="Group 92"/>
            <p:cNvGrpSpPr/>
            <p:nvPr/>
          </p:nvGrpSpPr>
          <p:grpSpPr>
            <a:xfrm>
              <a:off x="834" y="2822"/>
              <a:ext cx="289" cy="144"/>
              <a:chOff x="2208" y="2208"/>
              <a:chExt cx="289" cy="144"/>
            </a:xfrm>
          </p:grpSpPr>
          <p:grpSp>
            <p:nvGrpSpPr>
              <p:cNvPr id="73821" name="Group 93"/>
              <p:cNvGrpSpPr/>
              <p:nvPr/>
            </p:nvGrpSpPr>
            <p:grpSpPr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73822" name="Line 94"/>
                <p:cNvSpPr/>
                <p:nvPr/>
              </p:nvSpPr>
              <p:spPr>
                <a:xfrm>
                  <a:off x="2832" y="2688"/>
                  <a:ext cx="1" cy="96"/>
                </a:xfrm>
                <a:prstGeom prst="line">
                  <a:avLst/>
                </a:prstGeom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3823" name="AutoShape 95"/>
                <p:cNvSpPr/>
                <p:nvPr/>
              </p:nvSpPr>
              <p:spPr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rot="10800000"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824" name="Line 96"/>
              <p:cNvSpPr/>
              <p:nvPr/>
            </p:nvSpPr>
            <p:spPr>
              <a:xfrm>
                <a:off x="2304" y="2208"/>
                <a:ext cx="192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825" name="Line 97"/>
              <p:cNvSpPr/>
              <p:nvPr/>
            </p:nvSpPr>
            <p:spPr>
              <a:xfrm>
                <a:off x="2496" y="2208"/>
                <a:ext cx="1" cy="96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581730" name="Text Box 98"/>
          <p:cNvSpPr txBox="1"/>
          <p:nvPr/>
        </p:nvSpPr>
        <p:spPr>
          <a:xfrm>
            <a:off x="8229600" y="990600"/>
            <a:ext cx="1452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dirty="0">
                <a:solidFill>
                  <a:srgbClr val="FFFFE3"/>
                </a:solidFill>
                <a:latin typeface="Arial Narrow" panose="020B0606020202030204" pitchFamily="34" charset="0"/>
              </a:rPr>
              <a:t>Y1 Y0 Y1 Y0  </a:t>
            </a:r>
            <a:r>
              <a:rPr lang="en-US" altLang="zh-CN" dirty="0">
                <a:solidFill>
                  <a:srgbClr val="CCCCE3"/>
                </a:solidFill>
                <a:latin typeface="Arial Narrow" panose="020B0606020202030204" pitchFamily="34" charset="0"/>
              </a:rPr>
              <a:t>0</a:t>
            </a:r>
            <a:endParaRPr lang="en-US" altLang="zh-CN" dirty="0">
              <a:solidFill>
                <a:srgbClr val="CCCCE3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7" name="Group 99"/>
          <p:cNvGrpSpPr/>
          <p:nvPr/>
        </p:nvGrpSpPr>
        <p:grpSpPr>
          <a:xfrm>
            <a:off x="7772400" y="1371600"/>
            <a:ext cx="2074863" cy="371475"/>
            <a:chOff x="3936" y="864"/>
            <a:chExt cx="1307" cy="234"/>
          </a:xfrm>
        </p:grpSpPr>
        <p:sp>
          <p:nvSpPr>
            <p:cNvPr id="73828" name="Text Box 100"/>
            <p:cNvSpPr txBox="1"/>
            <p:nvPr/>
          </p:nvSpPr>
          <p:spPr>
            <a:xfrm>
              <a:off x="4452" y="864"/>
              <a:ext cx="79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X3 X2 X1 X0</a:t>
              </a:r>
              <a:endParaRPr lang="en-US" altLang="zh-CN" dirty="0">
                <a:solidFill>
                  <a:srgbClr val="FFFFE3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3829" name="Text Box 101"/>
            <p:cNvSpPr txBox="1"/>
            <p:nvPr/>
          </p:nvSpPr>
          <p:spPr>
            <a:xfrm>
              <a:off x="3936" y="866"/>
              <a:ext cx="1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+</a:t>
              </a:r>
              <a:endParaRPr lang="en-US" altLang="zh-CN" dirty="0">
                <a:solidFill>
                  <a:srgbClr val="FFFFE3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8" name="Group 102"/>
          <p:cNvGrpSpPr/>
          <p:nvPr/>
        </p:nvGrpSpPr>
        <p:grpSpPr>
          <a:xfrm>
            <a:off x="7620000" y="1828800"/>
            <a:ext cx="2667000" cy="368300"/>
            <a:chOff x="3840" y="1152"/>
            <a:chExt cx="1680" cy="232"/>
          </a:xfrm>
        </p:grpSpPr>
        <p:sp>
          <p:nvSpPr>
            <p:cNvPr id="73831" name="Line 103"/>
            <p:cNvSpPr/>
            <p:nvPr/>
          </p:nvSpPr>
          <p:spPr>
            <a:xfrm>
              <a:off x="3840" y="1152"/>
              <a:ext cx="1680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3832" name="Text Box 104"/>
            <p:cNvSpPr txBox="1"/>
            <p:nvPr/>
          </p:nvSpPr>
          <p:spPr>
            <a:xfrm>
              <a:off x="4406" y="1152"/>
              <a:ext cx="106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r">
                <a:buClrTx/>
                <a:buFontTx/>
              </a:pPr>
              <a:r>
                <a:rPr lang="en-US" altLang="zh-CN" dirty="0">
                  <a:solidFill>
                    <a:srgbClr val="D6008F"/>
                  </a:solidFill>
                  <a:latin typeface="Arial Narrow" panose="020B0606020202030204" pitchFamily="34" charset="0"/>
                </a:rPr>
                <a:t>C</a:t>
              </a:r>
              <a:r>
                <a: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CN" dirty="0">
                  <a:solidFill>
                    <a:srgbClr val="D6008F"/>
                  </a:solidFill>
                  <a:latin typeface="Arial Narrow" panose="020B0606020202030204" pitchFamily="34" charset="0"/>
                </a:rPr>
                <a:t>S3 S2</a:t>
              </a:r>
              <a:r>
                <a: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 Z2 Z1 Z0</a:t>
              </a:r>
              <a:endParaRPr lang="en-US" altLang="zh-CN" dirty="0">
                <a:solidFill>
                  <a:srgbClr val="FFFFE3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9" name="Group 105"/>
          <p:cNvGrpSpPr/>
          <p:nvPr/>
        </p:nvGrpSpPr>
        <p:grpSpPr>
          <a:xfrm>
            <a:off x="7186613" y="2286000"/>
            <a:ext cx="2311400" cy="368300"/>
            <a:chOff x="3567" y="1440"/>
            <a:chExt cx="1456" cy="232"/>
          </a:xfrm>
        </p:grpSpPr>
        <p:sp>
          <p:nvSpPr>
            <p:cNvPr id="73834" name="Text Box 106"/>
            <p:cNvSpPr txBox="1"/>
            <p:nvPr/>
          </p:nvSpPr>
          <p:spPr>
            <a:xfrm>
              <a:off x="3567" y="1440"/>
              <a:ext cx="1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+</a:t>
              </a:r>
              <a:endParaRPr lang="en-US" altLang="zh-CN" dirty="0">
                <a:solidFill>
                  <a:srgbClr val="FFFFE3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3835" name="Text Box 107"/>
            <p:cNvSpPr txBox="1"/>
            <p:nvPr/>
          </p:nvSpPr>
          <p:spPr>
            <a:xfrm>
              <a:off x="3759" y="1440"/>
              <a:ext cx="126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Y3 Y2 Y3 Y2  </a:t>
              </a:r>
              <a:r>
                <a:rPr lang="en-US" altLang="zh-CN" baseline="-25000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CN" dirty="0">
                  <a:solidFill>
                    <a:srgbClr val="CCCCE3"/>
                  </a:solidFill>
                  <a:latin typeface="Arial Narrow" panose="020B0606020202030204" pitchFamily="34" charset="0"/>
                </a:rPr>
                <a:t>0   0   0</a:t>
              </a:r>
              <a:endParaRPr lang="en-US" altLang="zh-CN" dirty="0">
                <a:solidFill>
                  <a:srgbClr val="CCCCE3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0" name="Group 108"/>
          <p:cNvGrpSpPr/>
          <p:nvPr/>
        </p:nvGrpSpPr>
        <p:grpSpPr>
          <a:xfrm>
            <a:off x="7162800" y="2819400"/>
            <a:ext cx="3124200" cy="444500"/>
            <a:chOff x="3552" y="1776"/>
            <a:chExt cx="1968" cy="280"/>
          </a:xfrm>
        </p:grpSpPr>
        <p:sp>
          <p:nvSpPr>
            <p:cNvPr id="73837" name="Line 109"/>
            <p:cNvSpPr/>
            <p:nvPr/>
          </p:nvSpPr>
          <p:spPr>
            <a:xfrm>
              <a:off x="3552" y="1776"/>
              <a:ext cx="1968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3838" name="Text Box 110"/>
            <p:cNvSpPr txBox="1"/>
            <p:nvPr/>
          </p:nvSpPr>
          <p:spPr>
            <a:xfrm>
              <a:off x="3804" y="1824"/>
              <a:ext cx="127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Z6 Z5 Z4 Z3 Z2 Z1 Z0</a:t>
              </a:r>
              <a:endParaRPr lang="en-US" altLang="zh-CN" dirty="0">
                <a:solidFill>
                  <a:srgbClr val="FFFFE3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581743" name="Text Box 111"/>
          <p:cNvSpPr txBox="1"/>
          <p:nvPr/>
        </p:nvSpPr>
        <p:spPr>
          <a:xfrm>
            <a:off x="7518400" y="5410200"/>
            <a:ext cx="1849120" cy="755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20000"/>
              </a:lnSpc>
              <a:buClrTx/>
              <a:buFontTx/>
            </a:pPr>
            <a:r>
              <a:rPr lang="en-US" altLang="zh-CN" dirty="0">
                <a:solidFill>
                  <a:srgbClr val="FFCC1C"/>
                </a:solidFill>
                <a:latin typeface="Tahoma" panose="020B0604030504040204" pitchFamily="34" charset="0"/>
              </a:rPr>
              <a:t>Z = X+Y*2+Y*8</a:t>
            </a:r>
            <a:endParaRPr lang="en-US" altLang="zh-CN" dirty="0">
              <a:solidFill>
                <a:srgbClr val="FFCC1C"/>
              </a:solidFill>
              <a:latin typeface="Tahoma" panose="020B0604030504040204" pitchFamily="34" charset="0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dirty="0">
                <a:solidFill>
                  <a:srgbClr val="FFCC1C"/>
                </a:solidFill>
                <a:latin typeface="Tahoma" panose="020B0604030504040204" pitchFamily="34" charset="0"/>
              </a:rPr>
              <a:t>   = X+Y*10</a:t>
            </a:r>
            <a:endParaRPr lang="en-US" altLang="zh-CN" dirty="0">
              <a:solidFill>
                <a:srgbClr val="FFCC1C"/>
              </a:solidFill>
              <a:latin typeface="Tahoma" panose="020B0604030504040204" pitchFamily="34" charset="0"/>
            </a:endParaRPr>
          </a:p>
        </p:txBody>
      </p:sp>
      <p:sp>
        <p:nvSpPr>
          <p:cNvPr id="581744" name="Rectangle 112"/>
          <p:cNvSpPr/>
          <p:nvPr/>
        </p:nvSpPr>
        <p:spPr>
          <a:xfrm>
            <a:off x="1981200" y="838200"/>
            <a:ext cx="5334000" cy="990600"/>
          </a:xfrm>
          <a:prstGeom prst="rect">
            <a:avLst/>
          </a:prstGeom>
          <a:solidFill>
            <a:srgbClr val="00CC85"/>
          </a:solidFill>
          <a:ln w="9525">
            <a:noFill/>
          </a:ln>
        </p:spPr>
        <p:txBody>
          <a:bodyPr wrap="none" anchor="t" anchorCtr="0"/>
          <a:p>
            <a:pPr>
              <a:lnSpc>
                <a:spcPct val="120000"/>
              </a:lnSpc>
              <a:buClrTx/>
              <a:buFontTx/>
            </a:pPr>
            <a:r>
              <a:rPr lang="zh-CN" altLang="en-US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将十进制</a:t>
            </a:r>
            <a:r>
              <a:rPr lang="en-US" altLang="zh-CN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BCD</a:t>
            </a:r>
            <a:r>
              <a:rPr lang="zh-CN" altLang="en-US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数</a:t>
            </a:r>
            <a:r>
              <a:rPr lang="en-US" altLang="zh-CN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YX</a:t>
            </a:r>
            <a:r>
              <a:rPr lang="zh-CN" altLang="en-US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转换为二进制数</a:t>
            </a:r>
            <a:r>
              <a:rPr lang="en-US" altLang="zh-CN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Z</a:t>
            </a:r>
            <a:endParaRPr lang="en-US" altLang="zh-CN" dirty="0">
              <a:solidFill>
                <a:srgbClr val="FFFFE3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buClrTx/>
              <a:buFontTx/>
            </a:pPr>
            <a:r>
              <a:rPr lang="en-US" altLang="zh-CN" dirty="0">
                <a:solidFill>
                  <a:srgbClr val="CCCCE3"/>
                </a:solidFill>
                <a:latin typeface="Tahoma" panose="020B0604030504040204" pitchFamily="34" charset="0"/>
              </a:rPr>
              <a:t>  (0100 1000)</a:t>
            </a:r>
            <a:r>
              <a:rPr lang="en-US" altLang="zh-CN" baseline="-25000" dirty="0">
                <a:solidFill>
                  <a:srgbClr val="CCCCE3"/>
                </a:solidFill>
                <a:latin typeface="Tahoma" panose="020B0604030504040204" pitchFamily="34" charset="0"/>
              </a:rPr>
              <a:t>BCD</a:t>
            </a:r>
            <a:r>
              <a:rPr lang="en-US" altLang="zh-CN" dirty="0">
                <a:solidFill>
                  <a:srgbClr val="CCCCE3"/>
                </a:solidFill>
                <a:latin typeface="Tahoma" panose="020B0604030504040204" pitchFamily="34" charset="0"/>
              </a:rPr>
              <a:t> = (0110000)</a:t>
            </a:r>
            <a:r>
              <a:rPr lang="en-US" altLang="zh-CN" baseline="-25000" dirty="0">
                <a:solidFill>
                  <a:srgbClr val="CCCCE3"/>
                </a:solidFill>
                <a:latin typeface="Tahoma" panose="020B0604030504040204" pitchFamily="34" charset="0"/>
              </a:rPr>
              <a:t>2 </a:t>
            </a:r>
            <a:endParaRPr lang="en-US" altLang="zh-CN" dirty="0">
              <a:solidFill>
                <a:srgbClr val="CCCCE3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1" name="Group 113"/>
          <p:cNvGrpSpPr/>
          <p:nvPr/>
        </p:nvGrpSpPr>
        <p:grpSpPr>
          <a:xfrm>
            <a:off x="7315200" y="3505200"/>
            <a:ext cx="3124200" cy="1739900"/>
            <a:chOff x="3600" y="2208"/>
            <a:chExt cx="1968" cy="1096"/>
          </a:xfrm>
        </p:grpSpPr>
        <p:sp>
          <p:nvSpPr>
            <p:cNvPr id="73842" name="Text Box 114"/>
            <p:cNvSpPr txBox="1"/>
            <p:nvPr/>
          </p:nvSpPr>
          <p:spPr>
            <a:xfrm>
              <a:off x="4272" y="2208"/>
              <a:ext cx="91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rgbClr val="B2B2AE"/>
                  </a:solidFill>
                  <a:latin typeface="Arial Narrow" panose="020B0606020202030204" pitchFamily="34" charset="0"/>
                </a:rPr>
                <a:t>Y3 Y2</a:t>
              </a:r>
              <a:r>
                <a: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 Y1 Y0  </a:t>
              </a:r>
              <a:r>
                <a:rPr lang="en-US" altLang="zh-CN" dirty="0">
                  <a:solidFill>
                    <a:srgbClr val="CCCCE3"/>
                  </a:solidFill>
                  <a:latin typeface="Arial Narrow" panose="020B0606020202030204" pitchFamily="34" charset="0"/>
                </a:rPr>
                <a:t>0</a:t>
              </a:r>
              <a:endParaRPr lang="en-US" altLang="zh-CN" dirty="0">
                <a:solidFill>
                  <a:srgbClr val="CCCCE3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73843" name="Group 115"/>
            <p:cNvGrpSpPr/>
            <p:nvPr/>
          </p:nvGrpSpPr>
          <p:grpSpPr>
            <a:xfrm>
              <a:off x="3984" y="2448"/>
              <a:ext cx="1307" cy="234"/>
              <a:chOff x="3936" y="864"/>
              <a:chExt cx="1307" cy="234"/>
            </a:xfrm>
          </p:grpSpPr>
          <p:sp>
            <p:nvSpPr>
              <p:cNvPr id="73844" name="Text Box 116"/>
              <p:cNvSpPr txBox="1"/>
              <p:nvPr/>
            </p:nvSpPr>
            <p:spPr>
              <a:xfrm>
                <a:off x="4452" y="864"/>
                <a:ext cx="791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dirty="0">
                    <a:solidFill>
                      <a:srgbClr val="FFFFE3"/>
                    </a:solidFill>
                    <a:latin typeface="Arial Narrow" panose="020B0606020202030204" pitchFamily="34" charset="0"/>
                  </a:rPr>
                  <a:t>X3 X2 X1 X0</a:t>
                </a:r>
                <a:endPara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3845" name="Text Box 117"/>
              <p:cNvSpPr txBox="1"/>
              <p:nvPr/>
            </p:nvSpPr>
            <p:spPr>
              <a:xfrm>
                <a:off x="3936" y="866"/>
                <a:ext cx="157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dirty="0">
                    <a:solidFill>
                      <a:srgbClr val="FFFFE3"/>
                    </a:solidFill>
                    <a:latin typeface="Arial Narrow" panose="020B0606020202030204" pitchFamily="34" charset="0"/>
                  </a:rPr>
                  <a:t>+</a:t>
                </a:r>
                <a:endPara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846" name="Group 118"/>
            <p:cNvGrpSpPr/>
            <p:nvPr/>
          </p:nvGrpSpPr>
          <p:grpSpPr>
            <a:xfrm>
              <a:off x="3615" y="2736"/>
              <a:ext cx="1459" cy="232"/>
              <a:chOff x="3567" y="1440"/>
              <a:chExt cx="1459" cy="232"/>
            </a:xfrm>
          </p:grpSpPr>
          <p:sp>
            <p:nvSpPr>
              <p:cNvPr id="73847" name="Text Box 119"/>
              <p:cNvSpPr txBox="1"/>
              <p:nvPr/>
            </p:nvSpPr>
            <p:spPr>
              <a:xfrm>
                <a:off x="3567" y="1440"/>
                <a:ext cx="184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dirty="0">
                    <a:solidFill>
                      <a:srgbClr val="FFFFE3"/>
                    </a:solidFill>
                    <a:latin typeface="Arial Narrow" panose="020B0606020202030204" pitchFamily="34" charset="0"/>
                  </a:rPr>
                  <a:t>+</a:t>
                </a:r>
                <a:endPara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3848" name="Text Box 120"/>
              <p:cNvSpPr txBox="1"/>
              <p:nvPr/>
            </p:nvSpPr>
            <p:spPr>
              <a:xfrm>
                <a:off x="3759" y="1440"/>
                <a:ext cx="1267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dirty="0">
                    <a:solidFill>
                      <a:srgbClr val="FFFFE3"/>
                    </a:solidFill>
                    <a:latin typeface="Arial Narrow" panose="020B0606020202030204" pitchFamily="34" charset="0"/>
                  </a:rPr>
                  <a:t>Y3 Y2 </a:t>
                </a:r>
                <a:r>
                  <a:rPr lang="en-US" altLang="zh-CN" dirty="0">
                    <a:solidFill>
                      <a:srgbClr val="B2B2AE"/>
                    </a:solidFill>
                    <a:latin typeface="Arial Narrow" panose="020B0606020202030204" pitchFamily="34" charset="0"/>
                  </a:rPr>
                  <a:t>Y1 Y0</a:t>
                </a:r>
                <a:r>
                  <a:rPr lang="en-US" altLang="zh-CN" dirty="0">
                    <a:solidFill>
                      <a:srgbClr val="FFFFE3"/>
                    </a:solidFill>
                    <a:latin typeface="Arial Narrow" panose="020B0606020202030204" pitchFamily="34" charset="0"/>
                  </a:rPr>
                  <a:t>  </a:t>
                </a:r>
                <a:r>
                  <a:rPr lang="en-US" altLang="zh-CN" baseline="-25000" dirty="0">
                    <a:solidFill>
                      <a:srgbClr val="FFFFE3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zh-CN" dirty="0">
                    <a:solidFill>
                      <a:srgbClr val="CCCCE3"/>
                    </a:solidFill>
                    <a:latin typeface="Arial Narrow" panose="020B0606020202030204" pitchFamily="34" charset="0"/>
                  </a:rPr>
                  <a:t>0   0   0</a:t>
                </a:r>
                <a:endParaRPr lang="en-US" altLang="zh-CN" dirty="0">
                  <a:solidFill>
                    <a:srgbClr val="CCCCE3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849" name="Group 121"/>
            <p:cNvGrpSpPr/>
            <p:nvPr/>
          </p:nvGrpSpPr>
          <p:grpSpPr>
            <a:xfrm>
              <a:off x="3600" y="3024"/>
              <a:ext cx="1968" cy="280"/>
              <a:chOff x="3552" y="1776"/>
              <a:chExt cx="1968" cy="280"/>
            </a:xfrm>
          </p:grpSpPr>
          <p:sp>
            <p:nvSpPr>
              <p:cNvPr id="73850" name="Line 122"/>
              <p:cNvSpPr/>
              <p:nvPr/>
            </p:nvSpPr>
            <p:spPr>
              <a:xfrm>
                <a:off x="3552" y="1776"/>
                <a:ext cx="1968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851" name="Text Box 123"/>
              <p:cNvSpPr txBox="1"/>
              <p:nvPr/>
            </p:nvSpPr>
            <p:spPr>
              <a:xfrm>
                <a:off x="3804" y="1824"/>
                <a:ext cx="1275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dirty="0">
                    <a:solidFill>
                      <a:srgbClr val="FFFFE3"/>
                    </a:solidFill>
                    <a:latin typeface="Arial Narrow" panose="020B0606020202030204" pitchFamily="34" charset="0"/>
                  </a:rPr>
                  <a:t>Z6 Z5 Z4 Z3 Z2 Z1 Z0</a:t>
                </a:r>
                <a:endPara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4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174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43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1743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730" grpId="0"/>
      <p:bldP spid="581743" grpId="0" build="p"/>
      <p:bldP spid="58174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>
            <a:normAutofit lnSpcReduction="1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9A0DB2DC-4C9A-4742-B13C-FB6460FD3503}" type="slidenum">
              <a:rPr lang="zh-CN" altLang="en-US" sz="1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zh-CN" altLang="en-US" sz="16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idx="1"/>
          </p:nvPr>
        </p:nvSpPr>
        <p:spPr>
          <a:xfrm>
            <a:off x="1992313" y="333375"/>
            <a:ext cx="7993062" cy="8699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</a:rPr>
              <a:t>多位等值比较器：</a:t>
            </a:r>
            <a:endParaRPr lang="zh-CN" altLang="en-US" dirty="0"/>
          </a:p>
        </p:txBody>
      </p:sp>
      <p:sp>
        <p:nvSpPr>
          <p:cNvPr id="566275" name="Rectangle 3"/>
          <p:cNvSpPr/>
          <p:nvPr/>
        </p:nvSpPr>
        <p:spPr>
          <a:xfrm>
            <a:off x="2208213" y="1217613"/>
            <a:ext cx="76327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）串行实现 </a:t>
            </a:r>
            <a:r>
              <a:rPr lang="en-US" altLang="zh-CN" sz="2800" dirty="0">
                <a:solidFill>
                  <a:srgbClr val="CCEC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dirty="0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逐位比较</a:t>
            </a:r>
            <a:endParaRPr lang="zh-CN" altLang="en-US" sz="2800" dirty="0">
              <a:solidFill>
                <a:srgbClr val="CCEC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209800" y="4394200"/>
            <a:ext cx="2514600" cy="1447800"/>
            <a:chOff x="384" y="2448"/>
            <a:chExt cx="1584" cy="912"/>
          </a:xfrm>
        </p:grpSpPr>
        <p:sp>
          <p:nvSpPr>
            <p:cNvPr id="60421" name="Rectangle 5"/>
            <p:cNvSpPr/>
            <p:nvPr/>
          </p:nvSpPr>
          <p:spPr>
            <a:xfrm>
              <a:off x="576" y="2688"/>
              <a:ext cx="864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10800" anchor="t" anchorCtr="0"/>
            <a:p>
              <a:pPr algn="ctr">
                <a:lnSpc>
                  <a:spcPct val="90000"/>
                </a:lnSpc>
                <a:buClrTx/>
                <a:buFontTx/>
              </a:pPr>
              <a:r>
                <a:rPr lang="en-US" altLang="zh-CN" sz="2000" dirty="0">
                  <a:latin typeface="Arial Narrow" panose="020B0606020202030204" pitchFamily="34" charset="0"/>
                  <a:ea typeface="黑体" panose="02010609060101010101" pitchFamily="49" charset="-122"/>
                </a:rPr>
                <a:t>X        Y</a:t>
              </a:r>
              <a:endParaRPr lang="en-US" altLang="zh-CN" sz="2000" dirty="0">
                <a:latin typeface="Arial Narrow" panose="020B0606020202030204" pitchFamily="34" charset="0"/>
                <a:ea typeface="黑体" panose="02010609060101010101" pitchFamily="49" charset="-122"/>
              </a:endParaRPr>
            </a:p>
            <a:p>
              <a:pPr algn="ctr">
                <a:buClrTx/>
                <a:buFontTx/>
              </a:pPr>
              <a:r>
                <a:rPr lang="en-US" altLang="zh-CN" sz="2000" dirty="0">
                  <a:latin typeface="Arial Narrow" panose="020B0606020202030204" pitchFamily="34" charset="0"/>
                  <a:ea typeface="黑体" panose="02010609060101010101" pitchFamily="49" charset="-122"/>
                </a:rPr>
                <a:t>CMP</a:t>
              </a:r>
              <a:endParaRPr lang="en-US" altLang="zh-CN" sz="2000" dirty="0">
                <a:latin typeface="Arial Narrow" panose="020B0606020202030204" pitchFamily="34" charset="0"/>
                <a:ea typeface="黑体" panose="02010609060101010101" pitchFamily="49" charset="-122"/>
              </a:endParaRPr>
            </a:p>
            <a:p>
              <a:pPr algn="ctr">
                <a:buClrTx/>
                <a:buFontTx/>
              </a:pPr>
              <a:r>
                <a:rPr lang="en-US" altLang="zh-CN" sz="2000" dirty="0">
                  <a:solidFill>
                    <a:schemeClr val="accent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EQI        EQO</a:t>
              </a:r>
              <a:endParaRPr lang="en-US" altLang="zh-CN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22" name="Line 6"/>
            <p:cNvSpPr/>
            <p:nvPr/>
          </p:nvSpPr>
          <p:spPr>
            <a:xfrm>
              <a:off x="816" y="244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23" name="Line 7"/>
            <p:cNvSpPr/>
            <p:nvPr/>
          </p:nvSpPr>
          <p:spPr>
            <a:xfrm>
              <a:off x="1200" y="244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24" name="Line 8"/>
            <p:cNvSpPr/>
            <p:nvPr/>
          </p:nvSpPr>
          <p:spPr>
            <a:xfrm>
              <a:off x="384" y="316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25" name="Line 9"/>
            <p:cNvSpPr/>
            <p:nvPr/>
          </p:nvSpPr>
          <p:spPr>
            <a:xfrm>
              <a:off x="1440" y="3168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2633663" y="3860800"/>
            <a:ext cx="6740525" cy="368300"/>
            <a:chOff x="651" y="2110"/>
            <a:chExt cx="4246" cy="232"/>
          </a:xfrm>
        </p:grpSpPr>
        <p:sp>
          <p:nvSpPr>
            <p:cNvPr id="60427" name="Text Box 11"/>
            <p:cNvSpPr txBox="1"/>
            <p:nvPr/>
          </p:nvSpPr>
          <p:spPr>
            <a:xfrm>
              <a:off x="651" y="2110"/>
              <a:ext cx="25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0</a:t>
              </a:r>
              <a:endParaRPr lang="en-US" altLang="zh-CN" baseline="-25000" dirty="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28" name="Text Box 12"/>
            <p:cNvSpPr txBox="1"/>
            <p:nvPr/>
          </p:nvSpPr>
          <p:spPr>
            <a:xfrm>
              <a:off x="1035" y="2110"/>
              <a:ext cx="24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Y</a:t>
              </a:r>
              <a:r>
                <a:rPr lang="en-US" altLang="zh-CN" baseline="-25000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0</a:t>
              </a:r>
              <a:endParaRPr lang="en-US" altLang="zh-CN" baseline="-25000" dirty="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29" name="Text Box 13"/>
            <p:cNvSpPr txBox="1"/>
            <p:nvPr/>
          </p:nvSpPr>
          <p:spPr>
            <a:xfrm>
              <a:off x="2043" y="2110"/>
              <a:ext cx="25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1</a:t>
              </a:r>
              <a:endParaRPr lang="en-US" altLang="zh-CN" baseline="-25000" dirty="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30" name="Text Box 14"/>
            <p:cNvSpPr txBox="1"/>
            <p:nvPr/>
          </p:nvSpPr>
          <p:spPr>
            <a:xfrm>
              <a:off x="2427" y="2110"/>
              <a:ext cx="24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Y</a:t>
              </a:r>
              <a:r>
                <a:rPr lang="en-US" altLang="zh-CN" baseline="-25000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1</a:t>
              </a:r>
              <a:endParaRPr lang="en-US" altLang="zh-CN" baseline="-25000" dirty="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31" name="Text Box 15"/>
            <p:cNvSpPr txBox="1"/>
            <p:nvPr/>
          </p:nvSpPr>
          <p:spPr>
            <a:xfrm>
              <a:off x="4167" y="2110"/>
              <a:ext cx="34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N-1</a:t>
              </a:r>
              <a:endParaRPr lang="en-US" altLang="zh-CN" baseline="-25000" dirty="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32" name="Text Box 16"/>
            <p:cNvSpPr txBox="1"/>
            <p:nvPr/>
          </p:nvSpPr>
          <p:spPr>
            <a:xfrm>
              <a:off x="4551" y="2110"/>
              <a:ext cx="34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Y</a:t>
              </a:r>
              <a:r>
                <a:rPr lang="en-US" altLang="zh-CN" baseline="-25000" dirty="0">
                  <a:solidFill>
                    <a:schemeClr val="fol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N-1</a:t>
              </a:r>
              <a:endParaRPr lang="en-US" altLang="zh-CN" baseline="-25000" dirty="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3886200" y="5006975"/>
            <a:ext cx="6284913" cy="368300"/>
            <a:chOff x="1440" y="2830"/>
            <a:chExt cx="3959" cy="232"/>
          </a:xfrm>
        </p:grpSpPr>
        <p:sp>
          <p:nvSpPr>
            <p:cNvPr id="60434" name="Text Box 18"/>
            <p:cNvSpPr txBox="1"/>
            <p:nvPr/>
          </p:nvSpPr>
          <p:spPr>
            <a:xfrm>
              <a:off x="1440" y="2830"/>
              <a:ext cx="34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latin typeface="Tahoma" panose="020B0604030504040204" pitchFamily="34" charset="0"/>
                  <a:ea typeface="黑体" panose="02010609060101010101" pitchFamily="49" charset="-122"/>
                </a:rPr>
                <a:t>EQ</a:t>
              </a:r>
              <a:r>
                <a:rPr lang="en-US" altLang="zh-CN" baseline="-25000" dirty="0">
                  <a:latin typeface="Tahoma" panose="020B0604030504040204" pitchFamily="34" charset="0"/>
                  <a:ea typeface="黑体" panose="02010609060101010101" pitchFamily="49" charset="-122"/>
                </a:rPr>
                <a:t>1</a:t>
              </a:r>
              <a:endParaRPr lang="en-US" altLang="zh-CN" baseline="-25000" dirty="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35" name="Text Box 19"/>
            <p:cNvSpPr txBox="1"/>
            <p:nvPr/>
          </p:nvSpPr>
          <p:spPr>
            <a:xfrm>
              <a:off x="2800" y="2830"/>
              <a:ext cx="34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latin typeface="Tahoma" panose="020B0604030504040204" pitchFamily="34" charset="0"/>
                  <a:ea typeface="黑体" panose="02010609060101010101" pitchFamily="49" charset="-122"/>
                </a:rPr>
                <a:t>EQ</a:t>
              </a:r>
              <a:r>
                <a:rPr lang="en-US" altLang="zh-CN" baseline="-25000" dirty="0">
                  <a:latin typeface="Tahoma" panose="020B0604030504040204" pitchFamily="34" charset="0"/>
                  <a:ea typeface="黑体" panose="02010609060101010101" pitchFamily="49" charset="-122"/>
                </a:rPr>
                <a:t>2</a:t>
              </a:r>
              <a:endParaRPr lang="en-US" altLang="zh-CN" baseline="-25000" dirty="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5039" y="2830"/>
              <a:ext cx="36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latin typeface="Tahoma" panose="020B0604030504040204" pitchFamily="34" charset="0"/>
                  <a:ea typeface="黑体" panose="02010609060101010101" pitchFamily="49" charset="-122"/>
                </a:rPr>
                <a:t>EQ</a:t>
              </a:r>
              <a:r>
                <a:rPr lang="en-US" altLang="zh-CN" baseline="-25000" dirty="0">
                  <a:latin typeface="Tahoma" panose="020B0604030504040204" pitchFamily="34" charset="0"/>
                  <a:ea typeface="黑体" panose="02010609060101010101" pitchFamily="49" charset="-122"/>
                </a:rPr>
                <a:t>N</a:t>
              </a:r>
              <a:endParaRPr lang="en-US" altLang="zh-CN" baseline="-25000" dirty="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37" name="Text Box 21"/>
            <p:cNvSpPr txBox="1"/>
            <p:nvPr/>
          </p:nvSpPr>
          <p:spPr>
            <a:xfrm>
              <a:off x="3587" y="2830"/>
              <a:ext cx="44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latin typeface="Tahoma" panose="020B0604030504040204" pitchFamily="34" charset="0"/>
                  <a:ea typeface="黑体" panose="02010609060101010101" pitchFamily="49" charset="-122"/>
                </a:rPr>
                <a:t>EQ</a:t>
              </a:r>
              <a:r>
                <a:rPr lang="en-US" altLang="zh-CN" baseline="-25000" dirty="0">
                  <a:latin typeface="Tahoma" panose="020B0604030504040204" pitchFamily="34" charset="0"/>
                  <a:ea typeface="黑体" panose="02010609060101010101" pitchFamily="49" charset="-122"/>
                </a:rPr>
                <a:t>N-1</a:t>
              </a:r>
              <a:endParaRPr lang="en-US" altLang="zh-CN" baseline="-25000" dirty="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66294" name="Text Box 22"/>
          <p:cNvSpPr txBox="1"/>
          <p:nvPr/>
        </p:nvSpPr>
        <p:spPr>
          <a:xfrm>
            <a:off x="1905000" y="5308600"/>
            <a:ext cx="3079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dirty="0"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endParaRPr lang="zh-CN" altLang="en-US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24400" y="4397375"/>
            <a:ext cx="5408613" cy="1447800"/>
            <a:chOff x="1968" y="2448"/>
            <a:chExt cx="3407" cy="912"/>
          </a:xfrm>
        </p:grpSpPr>
        <p:sp>
          <p:nvSpPr>
            <p:cNvPr id="60440" name="Rectangle 24"/>
            <p:cNvSpPr/>
            <p:nvPr/>
          </p:nvSpPr>
          <p:spPr>
            <a:xfrm>
              <a:off x="1968" y="2688"/>
              <a:ext cx="864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10800" anchor="t" anchorCtr="0"/>
            <a:p>
              <a:pPr algn="ctr">
                <a:lnSpc>
                  <a:spcPct val="90000"/>
                </a:lnSpc>
                <a:buClrTx/>
                <a:buFontTx/>
              </a:pPr>
              <a:r>
                <a:rPr lang="en-US" altLang="zh-CN" sz="2000" dirty="0">
                  <a:latin typeface="Arial Narrow" panose="020B0606020202030204" pitchFamily="34" charset="0"/>
                  <a:ea typeface="黑体" panose="02010609060101010101" pitchFamily="49" charset="-122"/>
                </a:rPr>
                <a:t>X        Y</a:t>
              </a:r>
              <a:endParaRPr lang="en-US" altLang="zh-CN" sz="2000" dirty="0">
                <a:latin typeface="Arial Narrow" panose="020B0606020202030204" pitchFamily="34" charset="0"/>
                <a:ea typeface="黑体" panose="02010609060101010101" pitchFamily="49" charset="-122"/>
              </a:endParaRPr>
            </a:p>
            <a:p>
              <a:pPr algn="ctr">
                <a:buClrTx/>
                <a:buFontTx/>
              </a:pPr>
              <a:r>
                <a:rPr lang="en-US" altLang="zh-CN" sz="2000" dirty="0">
                  <a:latin typeface="Arial Narrow" panose="020B0606020202030204" pitchFamily="34" charset="0"/>
                  <a:ea typeface="黑体" panose="02010609060101010101" pitchFamily="49" charset="-122"/>
                </a:rPr>
                <a:t>CMP</a:t>
              </a:r>
              <a:endParaRPr lang="en-US" altLang="zh-CN" sz="2000" dirty="0">
                <a:latin typeface="Arial Narrow" panose="020B0606020202030204" pitchFamily="34" charset="0"/>
                <a:ea typeface="黑体" panose="02010609060101010101" pitchFamily="49" charset="-122"/>
              </a:endParaRPr>
            </a:p>
            <a:p>
              <a:pPr algn="ctr">
                <a:buClrTx/>
                <a:buFontTx/>
              </a:pPr>
              <a:r>
                <a:rPr lang="en-US" altLang="zh-CN" sz="2000" dirty="0">
                  <a:solidFill>
                    <a:schemeClr val="accent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EQI        EQO</a:t>
              </a:r>
              <a:endParaRPr lang="en-US" altLang="zh-CN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41" name="Line 25"/>
            <p:cNvSpPr/>
            <p:nvPr/>
          </p:nvSpPr>
          <p:spPr>
            <a:xfrm>
              <a:off x="2208" y="244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42" name="Line 26"/>
            <p:cNvSpPr/>
            <p:nvPr/>
          </p:nvSpPr>
          <p:spPr>
            <a:xfrm>
              <a:off x="2592" y="244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43" name="Rectangle 27"/>
            <p:cNvSpPr/>
            <p:nvPr/>
          </p:nvSpPr>
          <p:spPr>
            <a:xfrm>
              <a:off x="4175" y="2688"/>
              <a:ext cx="864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10800" anchor="t" anchorCtr="0"/>
            <a:p>
              <a:pPr algn="ctr">
                <a:lnSpc>
                  <a:spcPct val="90000"/>
                </a:lnSpc>
                <a:buClrTx/>
                <a:buFontTx/>
              </a:pPr>
              <a:r>
                <a:rPr lang="en-US" altLang="zh-CN" sz="2000" dirty="0">
                  <a:latin typeface="Arial Narrow" panose="020B0606020202030204" pitchFamily="34" charset="0"/>
                  <a:ea typeface="黑体" panose="02010609060101010101" pitchFamily="49" charset="-122"/>
                </a:rPr>
                <a:t>X        Y</a:t>
              </a:r>
              <a:endParaRPr lang="en-US" altLang="zh-CN" sz="2000" dirty="0">
                <a:latin typeface="Arial Narrow" panose="020B0606020202030204" pitchFamily="34" charset="0"/>
                <a:ea typeface="黑体" panose="02010609060101010101" pitchFamily="49" charset="-122"/>
              </a:endParaRPr>
            </a:p>
            <a:p>
              <a:pPr algn="ctr">
                <a:buClrTx/>
                <a:buFontTx/>
              </a:pPr>
              <a:r>
                <a:rPr lang="en-US" altLang="zh-CN" sz="2000" dirty="0">
                  <a:latin typeface="Arial Narrow" panose="020B0606020202030204" pitchFamily="34" charset="0"/>
                  <a:ea typeface="黑体" panose="02010609060101010101" pitchFamily="49" charset="-122"/>
                </a:rPr>
                <a:t>CMP</a:t>
              </a:r>
              <a:endParaRPr lang="en-US" altLang="zh-CN" sz="2000" dirty="0">
                <a:latin typeface="Arial Narrow" panose="020B0606020202030204" pitchFamily="34" charset="0"/>
                <a:ea typeface="黑体" panose="02010609060101010101" pitchFamily="49" charset="-122"/>
              </a:endParaRPr>
            </a:p>
            <a:p>
              <a:pPr algn="ctr">
                <a:buClrTx/>
                <a:buFontTx/>
              </a:pPr>
              <a:r>
                <a:rPr lang="en-US" altLang="zh-CN" sz="2000" dirty="0">
                  <a:solidFill>
                    <a:schemeClr val="accent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EQI        EQO</a:t>
              </a:r>
              <a:endParaRPr lang="en-US" altLang="zh-CN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444" name="Line 28"/>
            <p:cNvSpPr/>
            <p:nvPr/>
          </p:nvSpPr>
          <p:spPr>
            <a:xfrm>
              <a:off x="4415" y="244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4799" y="244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3683" y="3168"/>
              <a:ext cx="4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47" name="Line 31"/>
            <p:cNvSpPr/>
            <p:nvPr/>
          </p:nvSpPr>
          <p:spPr>
            <a:xfrm>
              <a:off x="2832" y="316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48" name="Line 32"/>
            <p:cNvSpPr/>
            <p:nvPr/>
          </p:nvSpPr>
          <p:spPr>
            <a:xfrm>
              <a:off x="5039" y="3168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0449" name="Line 33"/>
            <p:cNvSpPr/>
            <p:nvPr/>
          </p:nvSpPr>
          <p:spPr>
            <a:xfrm>
              <a:off x="3312" y="3168"/>
              <a:ext cx="288" cy="0"/>
            </a:xfrm>
            <a:prstGeom prst="line">
              <a:avLst/>
            </a:prstGeom>
            <a:ln w="5715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</p:grpSp>
      <p:grpSp>
        <p:nvGrpSpPr>
          <p:cNvPr id="6" name="Group 34"/>
          <p:cNvGrpSpPr/>
          <p:nvPr/>
        </p:nvGrpSpPr>
        <p:grpSpPr>
          <a:xfrm>
            <a:off x="5083175" y="1917700"/>
            <a:ext cx="4111625" cy="1206500"/>
            <a:chOff x="2242" y="1208"/>
            <a:chExt cx="2590" cy="760"/>
          </a:xfrm>
        </p:grpSpPr>
        <p:grpSp>
          <p:nvGrpSpPr>
            <p:cNvPr id="60451" name="Group 35"/>
            <p:cNvGrpSpPr/>
            <p:nvPr/>
          </p:nvGrpSpPr>
          <p:grpSpPr>
            <a:xfrm>
              <a:off x="2386" y="1208"/>
              <a:ext cx="1630" cy="433"/>
              <a:chOff x="720" y="864"/>
              <a:chExt cx="1630" cy="433"/>
            </a:xfrm>
          </p:grpSpPr>
          <p:sp>
            <p:nvSpPr>
              <p:cNvPr id="60452" name="Arc 36"/>
              <p:cNvSpPr/>
              <p:nvPr/>
            </p:nvSpPr>
            <p:spPr>
              <a:xfrm>
                <a:off x="1200" y="913"/>
                <a:ext cx="96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432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0453" name="Arc 37"/>
              <p:cNvSpPr/>
              <p:nvPr/>
            </p:nvSpPr>
            <p:spPr>
              <a:xfrm>
                <a:off x="1200" y="912"/>
                <a:ext cx="52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0454" name="Arc 38"/>
              <p:cNvSpPr/>
              <p:nvPr/>
            </p:nvSpPr>
            <p:spPr>
              <a:xfrm flipV="1">
                <a:off x="1200" y="1104"/>
                <a:ext cx="52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0455" name="Line 39"/>
              <p:cNvSpPr/>
              <p:nvPr/>
            </p:nvSpPr>
            <p:spPr>
              <a:xfrm>
                <a:off x="960" y="1008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456" name="Line 40"/>
              <p:cNvSpPr/>
              <p:nvPr/>
            </p:nvSpPr>
            <p:spPr>
              <a:xfrm>
                <a:off x="960" y="1200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457" name="Line 41"/>
              <p:cNvSpPr/>
              <p:nvPr/>
            </p:nvSpPr>
            <p:spPr>
              <a:xfrm>
                <a:off x="1824" y="110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458" name="Arc 42"/>
              <p:cNvSpPr/>
              <p:nvPr/>
            </p:nvSpPr>
            <p:spPr>
              <a:xfrm>
                <a:off x="1104" y="912"/>
                <a:ext cx="96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432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0459" name="Text Box 43"/>
              <p:cNvSpPr txBox="1"/>
              <p:nvPr/>
            </p:nvSpPr>
            <p:spPr>
              <a:xfrm>
                <a:off x="720" y="864"/>
                <a:ext cx="194" cy="3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lnSpc>
                    <a:spcPct val="90000"/>
                  </a:lnSpc>
                  <a:buClrTx/>
                  <a:buFontTx/>
                </a:pPr>
                <a:r>
                  <a:rPr lang="en-US" altLang="zh-CN" dirty="0">
                    <a:latin typeface="Arial Narrow" panose="020B0606020202030204" pitchFamily="34" charset="0"/>
                  </a:rPr>
                  <a:t>X</a:t>
                </a:r>
                <a:endParaRPr lang="en-US" altLang="zh-CN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90000"/>
                  </a:lnSpc>
                  <a:buClrTx/>
                  <a:buFontTx/>
                </a:pPr>
                <a:r>
                  <a:rPr lang="en-US" altLang="zh-CN" dirty="0">
                    <a:latin typeface="Arial Narrow" panose="020B0606020202030204" pitchFamily="34" charset="0"/>
                  </a:rPr>
                  <a:t>Y</a:t>
                </a:r>
                <a:endParaRPr lang="en-US" altLang="zh-CN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460" name="Text Box 44"/>
              <p:cNvSpPr txBox="1"/>
              <p:nvPr/>
            </p:nvSpPr>
            <p:spPr>
              <a:xfrm>
                <a:off x="2064" y="960"/>
                <a:ext cx="286" cy="2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dirty="0">
                    <a:latin typeface="Arial Narrow" panose="020B0606020202030204" pitchFamily="34" charset="0"/>
                  </a:rPr>
                  <a:t>EQ</a:t>
                </a:r>
                <a:endParaRPr lang="en-US" altLang="zh-CN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461" name="Oval 45"/>
              <p:cNvSpPr/>
              <p:nvPr/>
            </p:nvSpPr>
            <p:spPr>
              <a:xfrm>
                <a:off x="1728" y="1056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62" name="Group 46"/>
            <p:cNvGrpSpPr/>
            <p:nvPr/>
          </p:nvGrpSpPr>
          <p:grpSpPr>
            <a:xfrm>
              <a:off x="2242" y="1304"/>
              <a:ext cx="2590" cy="664"/>
              <a:chOff x="576" y="960"/>
              <a:chExt cx="2590" cy="664"/>
            </a:xfrm>
          </p:grpSpPr>
          <p:sp>
            <p:nvSpPr>
              <p:cNvPr id="60463" name="Rectangle 47"/>
              <p:cNvSpPr/>
              <p:nvPr/>
            </p:nvSpPr>
            <p:spPr>
              <a:xfrm>
                <a:off x="2068" y="960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464" name="Arc 48"/>
              <p:cNvSpPr/>
              <p:nvPr/>
            </p:nvSpPr>
            <p:spPr>
              <a:xfrm>
                <a:off x="2352" y="1008"/>
                <a:ext cx="192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43193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307"/>
                      <a:pt x="12272" y="42884"/>
                      <a:pt x="568" y="43192"/>
                    </a:cubicBezTo>
                  </a:path>
                  <a:path w="21600" h="43193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307"/>
                      <a:pt x="12272" y="42884"/>
                      <a:pt x="568" y="43192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0465" name="Line 49"/>
              <p:cNvSpPr/>
              <p:nvPr/>
            </p:nvSpPr>
            <p:spPr>
              <a:xfrm flipH="1">
                <a:off x="2068" y="1008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466" name="Line 50"/>
              <p:cNvSpPr/>
              <p:nvPr/>
            </p:nvSpPr>
            <p:spPr>
              <a:xfrm flipH="1">
                <a:off x="2064" y="1392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467" name="Line 51"/>
              <p:cNvSpPr/>
              <p:nvPr/>
            </p:nvSpPr>
            <p:spPr>
              <a:xfrm>
                <a:off x="2068" y="1008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468" name="Line 52"/>
              <p:cNvSpPr/>
              <p:nvPr/>
            </p:nvSpPr>
            <p:spPr>
              <a:xfrm>
                <a:off x="2548" y="1200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469" name="Line 53"/>
              <p:cNvSpPr/>
              <p:nvPr/>
            </p:nvSpPr>
            <p:spPr>
              <a:xfrm flipH="1">
                <a:off x="1876" y="129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470" name="Line 54"/>
              <p:cNvSpPr/>
              <p:nvPr/>
            </p:nvSpPr>
            <p:spPr>
              <a:xfrm>
                <a:off x="1876" y="129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471" name="Line 55"/>
              <p:cNvSpPr/>
              <p:nvPr/>
            </p:nvSpPr>
            <p:spPr>
              <a:xfrm flipH="1">
                <a:off x="960" y="1536"/>
                <a:ext cx="91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472" name="Text Box 56"/>
              <p:cNvSpPr txBox="1"/>
              <p:nvPr/>
            </p:nvSpPr>
            <p:spPr>
              <a:xfrm>
                <a:off x="2788" y="1056"/>
                <a:ext cx="378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dirty="0">
                    <a:latin typeface="Arial Narrow" panose="020B0606020202030204" pitchFamily="34" charset="0"/>
                  </a:rPr>
                  <a:t>EQO</a:t>
                </a: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473" name="Text Box 57"/>
              <p:cNvSpPr txBox="1"/>
              <p:nvPr/>
            </p:nvSpPr>
            <p:spPr>
              <a:xfrm>
                <a:off x="576" y="1392"/>
                <a:ext cx="319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dirty="0">
                    <a:latin typeface="Arial Narrow" panose="020B0606020202030204" pitchFamily="34" charset="0"/>
                  </a:rPr>
                  <a:t>EQI</a:t>
                </a: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566330" name="Text Box 58"/>
          <p:cNvSpPr txBox="1"/>
          <p:nvPr/>
        </p:nvSpPr>
        <p:spPr>
          <a:xfrm>
            <a:off x="2608263" y="6140450"/>
            <a:ext cx="64404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ClrTx/>
              <a:buFontTx/>
            </a:pPr>
            <a:r>
              <a:rPr lang="zh-CN" altLang="en-US" dirty="0">
                <a:solidFill>
                  <a:srgbClr val="99CCFF"/>
                </a:solidFill>
                <a:latin typeface="Arial Narrow" panose="020B0606020202030204" pitchFamily="34" charset="0"/>
                <a:ea typeface="楷体_GB2312" pitchFamily="49" charset="-122"/>
              </a:rPr>
              <a:t>迭代的方法可能节省费用，但速度慢。</a:t>
            </a:r>
            <a:endParaRPr lang="zh-CN" altLang="en-US" dirty="0">
              <a:solidFill>
                <a:srgbClr val="99CCFF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grpSp>
        <p:nvGrpSpPr>
          <p:cNvPr id="9" name="Group 59"/>
          <p:cNvGrpSpPr/>
          <p:nvPr/>
        </p:nvGrpSpPr>
        <p:grpSpPr>
          <a:xfrm>
            <a:off x="2351088" y="1917700"/>
            <a:ext cx="4256076" cy="1022350"/>
            <a:chOff x="261" y="1056"/>
            <a:chExt cx="2606" cy="644"/>
          </a:xfrm>
        </p:grpSpPr>
        <p:sp>
          <p:nvSpPr>
            <p:cNvPr id="60476" name="Text Box 60"/>
            <p:cNvSpPr txBox="1"/>
            <p:nvPr/>
          </p:nvSpPr>
          <p:spPr>
            <a:xfrm>
              <a:off x="261" y="1056"/>
              <a:ext cx="146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zh-CN" altLang="en-US" b="0" dirty="0">
                  <a:solidFill>
                    <a:srgbClr val="FFCC99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用于级联的输入</a:t>
              </a:r>
              <a:endParaRPr lang="zh-CN" altLang="en-US" b="0" dirty="0">
                <a:solidFill>
                  <a:srgbClr val="FFCC99"/>
                </a:solidFill>
                <a:latin typeface="Arial Narrow" panose="020B060602020203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0477" name="AutoShape 61"/>
            <p:cNvCxnSpPr>
              <a:stCxn id="60476" idx="2"/>
              <a:endCxn id="60473" idx="1"/>
            </p:cNvCxnSpPr>
            <p:nvPr/>
          </p:nvCxnSpPr>
          <p:spPr>
            <a:xfrm rot="5400000" flipV="1">
              <a:off x="1723" y="556"/>
              <a:ext cx="412" cy="1876"/>
            </a:xfrm>
            <a:prstGeom prst="curvedConnector2">
              <a:avLst/>
            </a:prstGeom>
            <a:ln w="38100" cap="flat" cmpd="sng">
              <a:solidFill>
                <a:srgbClr val="FFCC99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</p:grpSp>
      <p:sp>
        <p:nvSpPr>
          <p:cNvPr id="566334" name="Rectangle 62"/>
          <p:cNvSpPr/>
          <p:nvPr/>
        </p:nvSpPr>
        <p:spPr>
          <a:xfrm>
            <a:off x="2208213" y="3213100"/>
            <a:ext cx="2672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迭代比较电路：</a:t>
            </a:r>
            <a:endParaRPr lang="zh-CN" altLang="en-US" sz="2800" b="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/>
      <p:bldP spid="566294" grpId="0"/>
      <p:bldP spid="566330" grpId="0"/>
      <p:bldP spid="5663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>
            <a:normAutofit lnSpcReduction="1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 typeface="Arial" panose="020B0604020202020204" pitchFamily="34" charset="0"/>
            </a:pPr>
            <a:fld id="{9A0DB2DC-4C9A-4742-B13C-FB6460FD3503}" type="slidenum">
              <a:rPr lang="en-US" altLang="en-US" sz="16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en-US" sz="16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idx="1"/>
          </p:nvPr>
        </p:nvSpPr>
        <p:spPr>
          <a:xfrm>
            <a:off x="2098675" y="1223963"/>
            <a:ext cx="7705725" cy="817562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eaLnBrk="1" hangingPunct="1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4. CMOS NAND(</a:t>
            </a:r>
            <a:r>
              <a:rPr lang="zh-CN" altLang="zh-CN" sz="2800" dirty="0">
                <a:solidFill>
                  <a:schemeClr val="tx2"/>
                </a:solidFill>
                <a:sym typeface="Arial" panose="020B0604020202020204" pitchFamily="34" charset="0"/>
              </a:rPr>
              <a:t>与非</a:t>
            </a:r>
            <a:r>
              <a:rPr lang="en-US" altLang="zh-CN" sz="2800" dirty="0">
                <a:solidFill>
                  <a:schemeClr val="tx2"/>
                </a:solidFill>
                <a:sym typeface="Arial" panose="020B0604020202020204" pitchFamily="34" charset="0"/>
              </a:rPr>
              <a:t>)</a:t>
            </a:r>
            <a:r>
              <a:rPr lang="en-US" altLang="zh-CN" sz="2800" dirty="0">
                <a:solidFill>
                  <a:schemeClr val="tx2"/>
                </a:solidFill>
              </a:rPr>
              <a:t> and NOR(</a:t>
            </a:r>
            <a:r>
              <a:rPr lang="zh-CN" altLang="en-US" sz="2800" dirty="0">
                <a:solidFill>
                  <a:schemeClr val="tx2"/>
                </a:solidFill>
                <a:sym typeface="Arial" panose="020B0604020202020204" pitchFamily="34" charset="0"/>
              </a:rPr>
              <a:t>或非</a:t>
            </a:r>
            <a:r>
              <a:rPr lang="en-US" altLang="zh-CN" sz="2800" dirty="0">
                <a:solidFill>
                  <a:schemeClr val="tx2"/>
                </a:solidFill>
                <a:sym typeface="Arial" panose="020B0604020202020204" pitchFamily="34" charset="0"/>
              </a:rPr>
              <a:t>)</a:t>
            </a:r>
            <a:r>
              <a:rPr lang="en-US" altLang="zh-CN" sz="2800" dirty="0">
                <a:solidFill>
                  <a:schemeClr val="tx2"/>
                </a:solidFill>
              </a:rPr>
              <a:t> Gates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6962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chemeClr val="accent1"/>
                </a:solidFill>
              </a:rPr>
              <a:t>3.</a:t>
            </a:r>
            <a:r>
              <a:rPr lang="en-US" altLang="zh-CN" dirty="0">
                <a:solidFill>
                  <a:schemeClr val="accent1"/>
                </a:solidFill>
              </a:rPr>
              <a:t>3   CMOS Logic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456363" y="1773238"/>
            <a:ext cx="3240087" cy="3529012"/>
            <a:chOff x="1786" y="807"/>
            <a:chExt cx="2380" cy="2601"/>
          </a:xfrm>
        </p:grpSpPr>
        <p:sp>
          <p:nvSpPr>
            <p:cNvPr id="27653" name="Line 5"/>
            <p:cNvSpPr/>
            <p:nvPr/>
          </p:nvSpPr>
          <p:spPr>
            <a:xfrm flipV="1">
              <a:off x="3696" y="292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54" name="Line 6"/>
            <p:cNvSpPr/>
            <p:nvPr/>
          </p:nvSpPr>
          <p:spPr>
            <a:xfrm>
              <a:off x="2976" y="158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55" name="Line 7"/>
            <p:cNvSpPr/>
            <p:nvPr/>
          </p:nvSpPr>
          <p:spPr>
            <a:xfrm flipH="1">
              <a:off x="2016" y="1488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56" name="Line 8"/>
            <p:cNvSpPr/>
            <p:nvPr/>
          </p:nvSpPr>
          <p:spPr>
            <a:xfrm flipV="1">
              <a:off x="2976" y="2928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57" name="Line 9"/>
            <p:cNvSpPr/>
            <p:nvPr/>
          </p:nvSpPr>
          <p:spPr>
            <a:xfrm flipH="1">
              <a:off x="2400" y="2544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58" name="Line 10"/>
            <p:cNvSpPr/>
            <p:nvPr/>
          </p:nvSpPr>
          <p:spPr>
            <a:xfrm>
              <a:off x="2976" y="2352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27659" name="AutoShape 11"/>
            <p:cNvSpPr/>
            <p:nvPr/>
          </p:nvSpPr>
          <p:spPr>
            <a:xfrm flipV="1">
              <a:off x="2880" y="331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7660" name="Line 12"/>
            <p:cNvSpPr/>
            <p:nvPr/>
          </p:nvSpPr>
          <p:spPr>
            <a:xfrm flipV="1">
              <a:off x="2976" y="1056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61" name="Line 13"/>
            <p:cNvSpPr/>
            <p:nvPr/>
          </p:nvSpPr>
          <p:spPr>
            <a:xfrm>
              <a:off x="3216" y="2544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62" name="Line 14"/>
            <p:cNvSpPr/>
            <p:nvPr/>
          </p:nvSpPr>
          <p:spPr>
            <a:xfrm flipH="1" flipV="1">
              <a:off x="2016" y="2016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63" name="Line 15"/>
            <p:cNvSpPr/>
            <p:nvPr/>
          </p:nvSpPr>
          <p:spPr>
            <a:xfrm flipV="1">
              <a:off x="2976" y="2112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27664" name="Group 16"/>
            <p:cNvGrpSpPr/>
            <p:nvPr/>
          </p:nvGrpSpPr>
          <p:grpSpPr>
            <a:xfrm>
              <a:off x="3408" y="2640"/>
              <a:ext cx="288" cy="384"/>
              <a:chOff x="2976" y="1680"/>
              <a:chExt cx="288" cy="384"/>
            </a:xfrm>
          </p:grpSpPr>
          <p:sp>
            <p:nvSpPr>
              <p:cNvPr id="27665" name="Line 17"/>
              <p:cNvSpPr/>
              <p:nvPr/>
            </p:nvSpPr>
            <p:spPr>
              <a:xfrm>
                <a:off x="2976" y="177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66" name="Line 18"/>
              <p:cNvSpPr/>
              <p:nvPr/>
            </p:nvSpPr>
            <p:spPr>
              <a:xfrm>
                <a:off x="3072" y="1680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67" name="Line 19"/>
              <p:cNvSpPr/>
              <p:nvPr/>
            </p:nvSpPr>
            <p:spPr>
              <a:xfrm>
                <a:off x="3072" y="177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68" name="Line 20"/>
              <p:cNvSpPr/>
              <p:nvPr/>
            </p:nvSpPr>
            <p:spPr>
              <a:xfrm>
                <a:off x="3072" y="196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7669" name="Line 21"/>
            <p:cNvSpPr/>
            <p:nvPr/>
          </p:nvSpPr>
          <p:spPr>
            <a:xfrm flipH="1">
              <a:off x="2208" y="2832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70" name="Line 22"/>
            <p:cNvSpPr/>
            <p:nvPr/>
          </p:nvSpPr>
          <p:spPr>
            <a:xfrm>
              <a:off x="2400" y="2016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27671" name="Line 23"/>
            <p:cNvSpPr/>
            <p:nvPr/>
          </p:nvSpPr>
          <p:spPr>
            <a:xfrm>
              <a:off x="2880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27672" name="Group 24"/>
            <p:cNvGrpSpPr/>
            <p:nvPr/>
          </p:nvGrpSpPr>
          <p:grpSpPr>
            <a:xfrm>
              <a:off x="2592" y="1824"/>
              <a:ext cx="384" cy="384"/>
              <a:chOff x="2880" y="1008"/>
              <a:chExt cx="384" cy="384"/>
            </a:xfrm>
          </p:grpSpPr>
          <p:sp>
            <p:nvSpPr>
              <p:cNvPr id="27673" name="Line 25"/>
              <p:cNvSpPr/>
              <p:nvPr/>
            </p:nvSpPr>
            <p:spPr>
              <a:xfrm>
                <a:off x="2976" y="110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74" name="Line 26"/>
              <p:cNvSpPr/>
              <p:nvPr/>
            </p:nvSpPr>
            <p:spPr>
              <a:xfrm>
                <a:off x="3072" y="1008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75" name="Line 27"/>
              <p:cNvSpPr/>
              <p:nvPr/>
            </p:nvSpPr>
            <p:spPr>
              <a:xfrm>
                <a:off x="3072" y="1104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76" name="Line 28"/>
              <p:cNvSpPr/>
              <p:nvPr/>
            </p:nvSpPr>
            <p:spPr>
              <a:xfrm>
                <a:off x="3072" y="129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77" name="Oval 29"/>
              <p:cNvSpPr/>
              <p:nvPr/>
            </p:nvSpPr>
            <p:spPr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678" name="Group 30"/>
            <p:cNvGrpSpPr/>
            <p:nvPr/>
          </p:nvGrpSpPr>
          <p:grpSpPr>
            <a:xfrm>
              <a:off x="2592" y="1296"/>
              <a:ext cx="384" cy="384"/>
              <a:chOff x="2880" y="1008"/>
              <a:chExt cx="384" cy="384"/>
            </a:xfrm>
          </p:grpSpPr>
          <p:sp>
            <p:nvSpPr>
              <p:cNvPr id="27679" name="Line 31"/>
              <p:cNvSpPr/>
              <p:nvPr/>
            </p:nvSpPr>
            <p:spPr>
              <a:xfrm>
                <a:off x="2976" y="110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80" name="Line 32"/>
              <p:cNvSpPr/>
              <p:nvPr/>
            </p:nvSpPr>
            <p:spPr>
              <a:xfrm>
                <a:off x="3072" y="1008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81" name="Line 33"/>
              <p:cNvSpPr/>
              <p:nvPr/>
            </p:nvSpPr>
            <p:spPr>
              <a:xfrm>
                <a:off x="3072" y="1104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82" name="Line 34"/>
              <p:cNvSpPr/>
              <p:nvPr/>
            </p:nvSpPr>
            <p:spPr>
              <a:xfrm>
                <a:off x="3072" y="129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83" name="Oval 35"/>
              <p:cNvSpPr/>
              <p:nvPr/>
            </p:nvSpPr>
            <p:spPr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684" name="Group 36"/>
            <p:cNvGrpSpPr/>
            <p:nvPr/>
          </p:nvGrpSpPr>
          <p:grpSpPr>
            <a:xfrm>
              <a:off x="2688" y="2640"/>
              <a:ext cx="288" cy="384"/>
              <a:chOff x="2976" y="1680"/>
              <a:chExt cx="288" cy="384"/>
            </a:xfrm>
          </p:grpSpPr>
          <p:sp>
            <p:nvSpPr>
              <p:cNvPr id="27685" name="Line 37"/>
              <p:cNvSpPr/>
              <p:nvPr/>
            </p:nvSpPr>
            <p:spPr>
              <a:xfrm>
                <a:off x="2976" y="177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86" name="Line 38"/>
              <p:cNvSpPr/>
              <p:nvPr/>
            </p:nvSpPr>
            <p:spPr>
              <a:xfrm>
                <a:off x="3072" y="1680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87" name="Line 39"/>
              <p:cNvSpPr/>
              <p:nvPr/>
            </p:nvSpPr>
            <p:spPr>
              <a:xfrm>
                <a:off x="3072" y="177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88" name="Line 40"/>
              <p:cNvSpPr/>
              <p:nvPr/>
            </p:nvSpPr>
            <p:spPr>
              <a:xfrm>
                <a:off x="3072" y="196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7689" name="Line 41"/>
            <p:cNvSpPr/>
            <p:nvPr/>
          </p:nvSpPr>
          <p:spPr>
            <a:xfrm>
              <a:off x="2976" y="3168"/>
              <a:ext cx="7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27690" name="Text Box 42"/>
            <p:cNvSpPr txBox="1"/>
            <p:nvPr/>
          </p:nvSpPr>
          <p:spPr>
            <a:xfrm>
              <a:off x="2496" y="807"/>
              <a:ext cx="1001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 Narrow" panose="020B0606020202030204" pitchFamily="34" charset="0"/>
                </a:rPr>
                <a:t>V</a:t>
              </a:r>
              <a:r>
                <a:rPr lang="en-US" altLang="zh-CN" sz="2000" b="1" baseline="-25000" dirty="0">
                  <a:latin typeface="Arial Narrow" panose="020B0606020202030204" pitchFamily="34" charset="0"/>
                </a:rPr>
                <a:t>DD </a:t>
              </a:r>
              <a:r>
                <a:rPr lang="en-US" altLang="zh-CN" sz="2000" b="1" dirty="0">
                  <a:latin typeface="Arial Narrow" panose="020B0606020202030204" pitchFamily="34" charset="0"/>
                </a:rPr>
                <a:t>= +5.0V</a:t>
              </a:r>
              <a:endParaRPr lang="zh-CN" altLang="en-US" sz="2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7691" name="Text Box 43"/>
            <p:cNvSpPr txBox="1"/>
            <p:nvPr/>
          </p:nvSpPr>
          <p:spPr>
            <a:xfrm>
              <a:off x="3923" y="2247"/>
              <a:ext cx="243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 Narrow" panose="020B0606020202030204" pitchFamily="34" charset="0"/>
                </a:rPr>
                <a:t>Z</a:t>
              </a:r>
              <a:endParaRPr lang="zh-CN" alt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27692" name="Text Box 44"/>
            <p:cNvSpPr txBox="1"/>
            <p:nvPr/>
          </p:nvSpPr>
          <p:spPr>
            <a:xfrm>
              <a:off x="1786" y="1383"/>
              <a:ext cx="260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 Narrow" panose="020B0606020202030204" pitchFamily="34" charset="0"/>
                </a:rPr>
                <a:t>A</a:t>
              </a:r>
              <a:endParaRPr lang="zh-CN" altLang="en-US" sz="2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7693" name="Text Box 45"/>
            <p:cNvSpPr txBox="1"/>
            <p:nvPr/>
          </p:nvSpPr>
          <p:spPr>
            <a:xfrm>
              <a:off x="1786" y="1912"/>
              <a:ext cx="260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 Narrow" panose="020B0606020202030204" pitchFamily="34" charset="0"/>
                </a:rPr>
                <a:t>B</a:t>
              </a:r>
              <a:endParaRPr lang="zh-CN" altLang="en-US" sz="2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7694" name="Line 46"/>
            <p:cNvSpPr/>
            <p:nvPr/>
          </p:nvSpPr>
          <p:spPr>
            <a:xfrm flipH="1">
              <a:off x="3216" y="283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95" name="Line 47"/>
            <p:cNvSpPr/>
            <p:nvPr/>
          </p:nvSpPr>
          <p:spPr>
            <a:xfrm>
              <a:off x="2208" y="1488"/>
              <a:ext cx="0" cy="13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27696" name="Line 48"/>
            <p:cNvSpPr/>
            <p:nvPr/>
          </p:nvSpPr>
          <p:spPr>
            <a:xfrm>
              <a:off x="3696" y="2352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oval" w="med" len="med"/>
              <a:tailEnd type="none" w="med" len="med"/>
            </a:ln>
          </p:spPr>
        </p:sp>
      </p:grpSp>
      <p:grpSp>
        <p:nvGrpSpPr>
          <p:cNvPr id="7" name="Group 49"/>
          <p:cNvGrpSpPr/>
          <p:nvPr/>
        </p:nvGrpSpPr>
        <p:grpSpPr>
          <a:xfrm>
            <a:off x="2855913" y="1700213"/>
            <a:ext cx="3157705" cy="3816350"/>
            <a:chOff x="3120" y="656"/>
            <a:chExt cx="2223" cy="2800"/>
          </a:xfrm>
        </p:grpSpPr>
        <p:sp>
          <p:nvSpPr>
            <p:cNvPr id="27698" name="Line 50"/>
            <p:cNvSpPr/>
            <p:nvPr/>
          </p:nvSpPr>
          <p:spPr>
            <a:xfrm flipV="1">
              <a:off x="4944" y="115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99" name="Line 51"/>
            <p:cNvSpPr/>
            <p:nvPr/>
          </p:nvSpPr>
          <p:spPr>
            <a:xfrm>
              <a:off x="4176" y="1632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700" name="Line 52"/>
            <p:cNvSpPr/>
            <p:nvPr/>
          </p:nvSpPr>
          <p:spPr>
            <a:xfrm flipH="1">
              <a:off x="3504" y="1536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701" name="Line 53"/>
            <p:cNvSpPr/>
            <p:nvPr/>
          </p:nvSpPr>
          <p:spPr>
            <a:xfrm flipV="1">
              <a:off x="4176" y="2976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702" name="Line 54"/>
            <p:cNvSpPr/>
            <p:nvPr/>
          </p:nvSpPr>
          <p:spPr>
            <a:xfrm flipH="1">
              <a:off x="3312" y="2304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703" name="Line 55"/>
            <p:cNvSpPr/>
            <p:nvPr/>
          </p:nvSpPr>
          <p:spPr>
            <a:xfrm>
              <a:off x="4176" y="2016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27704" name="Line 56"/>
            <p:cNvSpPr/>
            <p:nvPr/>
          </p:nvSpPr>
          <p:spPr>
            <a:xfrm>
              <a:off x="3696" y="1824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oval" w="med" len="med"/>
            </a:ln>
          </p:spPr>
        </p:sp>
        <p:sp>
          <p:nvSpPr>
            <p:cNvPr id="27705" name="AutoShape 57"/>
            <p:cNvSpPr/>
            <p:nvPr/>
          </p:nvSpPr>
          <p:spPr>
            <a:xfrm flipV="1">
              <a:off x="4080" y="3360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7706" name="Line 58"/>
            <p:cNvSpPr/>
            <p:nvPr/>
          </p:nvSpPr>
          <p:spPr>
            <a:xfrm flipV="1">
              <a:off x="4176" y="912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707" name="Line 59"/>
            <p:cNvSpPr/>
            <p:nvPr/>
          </p:nvSpPr>
          <p:spPr>
            <a:xfrm>
              <a:off x="4416" y="153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708" name="Line 60"/>
            <p:cNvSpPr/>
            <p:nvPr/>
          </p:nvSpPr>
          <p:spPr>
            <a:xfrm flipH="1">
              <a:off x="4416" y="153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709" name="Line 61"/>
            <p:cNvSpPr/>
            <p:nvPr/>
          </p:nvSpPr>
          <p:spPr>
            <a:xfrm flipV="1">
              <a:off x="4176" y="2400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27710" name="Group 62"/>
            <p:cNvGrpSpPr/>
            <p:nvPr/>
          </p:nvGrpSpPr>
          <p:grpSpPr>
            <a:xfrm>
              <a:off x="3888" y="2112"/>
              <a:ext cx="288" cy="384"/>
              <a:chOff x="2976" y="1680"/>
              <a:chExt cx="288" cy="384"/>
            </a:xfrm>
          </p:grpSpPr>
          <p:sp>
            <p:nvSpPr>
              <p:cNvPr id="27711" name="Line 63"/>
              <p:cNvSpPr/>
              <p:nvPr/>
            </p:nvSpPr>
            <p:spPr>
              <a:xfrm>
                <a:off x="2976" y="177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12" name="Line 64"/>
              <p:cNvSpPr/>
              <p:nvPr/>
            </p:nvSpPr>
            <p:spPr>
              <a:xfrm>
                <a:off x="3072" y="1680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13" name="Line 65"/>
              <p:cNvSpPr/>
              <p:nvPr/>
            </p:nvSpPr>
            <p:spPr>
              <a:xfrm>
                <a:off x="3072" y="177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14" name="Line 66"/>
              <p:cNvSpPr/>
              <p:nvPr/>
            </p:nvSpPr>
            <p:spPr>
              <a:xfrm>
                <a:off x="3072" y="196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7715" name="Line 67"/>
            <p:cNvSpPr/>
            <p:nvPr/>
          </p:nvSpPr>
          <p:spPr>
            <a:xfrm flipH="1">
              <a:off x="3312" y="288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716" name="Line 68"/>
            <p:cNvSpPr/>
            <p:nvPr/>
          </p:nvSpPr>
          <p:spPr>
            <a:xfrm>
              <a:off x="3696" y="1824"/>
              <a:ext cx="7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717" name="Line 69"/>
            <p:cNvSpPr/>
            <p:nvPr/>
          </p:nvSpPr>
          <p:spPr>
            <a:xfrm>
              <a:off x="3504" y="1536"/>
              <a:ext cx="0" cy="7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oval" w="med" len="med"/>
            </a:ln>
          </p:spPr>
        </p:sp>
        <p:sp>
          <p:nvSpPr>
            <p:cNvPr id="27718" name="Line 70"/>
            <p:cNvSpPr/>
            <p:nvPr/>
          </p:nvSpPr>
          <p:spPr>
            <a:xfrm>
              <a:off x="4080" y="91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27719" name="Group 71"/>
            <p:cNvGrpSpPr/>
            <p:nvPr/>
          </p:nvGrpSpPr>
          <p:grpSpPr>
            <a:xfrm>
              <a:off x="4560" y="1344"/>
              <a:ext cx="384" cy="384"/>
              <a:chOff x="2880" y="1008"/>
              <a:chExt cx="384" cy="384"/>
            </a:xfrm>
          </p:grpSpPr>
          <p:sp>
            <p:nvSpPr>
              <p:cNvPr id="27720" name="Line 72"/>
              <p:cNvSpPr/>
              <p:nvPr/>
            </p:nvSpPr>
            <p:spPr>
              <a:xfrm>
                <a:off x="2976" y="110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21" name="Line 73"/>
              <p:cNvSpPr/>
              <p:nvPr/>
            </p:nvSpPr>
            <p:spPr>
              <a:xfrm>
                <a:off x="3072" y="1008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22" name="Line 74"/>
              <p:cNvSpPr/>
              <p:nvPr/>
            </p:nvSpPr>
            <p:spPr>
              <a:xfrm>
                <a:off x="3072" y="1104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23" name="Line 75"/>
              <p:cNvSpPr/>
              <p:nvPr/>
            </p:nvSpPr>
            <p:spPr>
              <a:xfrm>
                <a:off x="3072" y="129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24" name="Oval 76"/>
              <p:cNvSpPr/>
              <p:nvPr/>
            </p:nvSpPr>
            <p:spPr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725" name="Group 77"/>
            <p:cNvGrpSpPr/>
            <p:nvPr/>
          </p:nvGrpSpPr>
          <p:grpSpPr>
            <a:xfrm>
              <a:off x="3792" y="1344"/>
              <a:ext cx="384" cy="384"/>
              <a:chOff x="2880" y="1008"/>
              <a:chExt cx="384" cy="384"/>
            </a:xfrm>
          </p:grpSpPr>
          <p:sp>
            <p:nvSpPr>
              <p:cNvPr id="27726" name="Line 78"/>
              <p:cNvSpPr/>
              <p:nvPr/>
            </p:nvSpPr>
            <p:spPr>
              <a:xfrm>
                <a:off x="2976" y="110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27" name="Line 79"/>
              <p:cNvSpPr/>
              <p:nvPr/>
            </p:nvSpPr>
            <p:spPr>
              <a:xfrm>
                <a:off x="3072" y="1008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28" name="Line 80"/>
              <p:cNvSpPr/>
              <p:nvPr/>
            </p:nvSpPr>
            <p:spPr>
              <a:xfrm>
                <a:off x="3072" y="1104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29" name="Line 81"/>
              <p:cNvSpPr/>
              <p:nvPr/>
            </p:nvSpPr>
            <p:spPr>
              <a:xfrm>
                <a:off x="3072" y="129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30" name="Oval 82"/>
              <p:cNvSpPr/>
              <p:nvPr/>
            </p:nvSpPr>
            <p:spPr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731" name="Group 83"/>
            <p:cNvGrpSpPr/>
            <p:nvPr/>
          </p:nvGrpSpPr>
          <p:grpSpPr>
            <a:xfrm>
              <a:off x="3888" y="2688"/>
              <a:ext cx="288" cy="384"/>
              <a:chOff x="2976" y="1680"/>
              <a:chExt cx="288" cy="384"/>
            </a:xfrm>
          </p:grpSpPr>
          <p:sp>
            <p:nvSpPr>
              <p:cNvPr id="27732" name="Line 84"/>
              <p:cNvSpPr/>
              <p:nvPr/>
            </p:nvSpPr>
            <p:spPr>
              <a:xfrm>
                <a:off x="2976" y="177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33" name="Line 85"/>
              <p:cNvSpPr/>
              <p:nvPr/>
            </p:nvSpPr>
            <p:spPr>
              <a:xfrm>
                <a:off x="3072" y="1680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34" name="Line 86"/>
              <p:cNvSpPr/>
              <p:nvPr/>
            </p:nvSpPr>
            <p:spPr>
              <a:xfrm>
                <a:off x="3072" y="177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35" name="Line 87"/>
              <p:cNvSpPr/>
              <p:nvPr/>
            </p:nvSpPr>
            <p:spPr>
              <a:xfrm>
                <a:off x="3072" y="196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7736" name="Line 88"/>
            <p:cNvSpPr/>
            <p:nvPr/>
          </p:nvSpPr>
          <p:spPr>
            <a:xfrm>
              <a:off x="4944" y="1632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oval" w="med" len="med"/>
            </a:ln>
          </p:spPr>
        </p:sp>
        <p:sp>
          <p:nvSpPr>
            <p:cNvPr id="27737" name="Line 89"/>
            <p:cNvSpPr/>
            <p:nvPr/>
          </p:nvSpPr>
          <p:spPr>
            <a:xfrm>
              <a:off x="4176" y="1152"/>
              <a:ext cx="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27738" name="Text Box 90"/>
            <p:cNvSpPr txBox="1"/>
            <p:nvPr/>
          </p:nvSpPr>
          <p:spPr>
            <a:xfrm>
              <a:off x="3697" y="656"/>
              <a:ext cx="904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 Narrow" panose="020B0606020202030204" pitchFamily="34" charset="0"/>
                </a:rPr>
                <a:t>V</a:t>
              </a:r>
              <a:r>
                <a:rPr lang="en-US" altLang="zh-CN" sz="2000" b="1" baseline="-25000" dirty="0">
                  <a:latin typeface="Arial Narrow" panose="020B0606020202030204" pitchFamily="34" charset="0"/>
                </a:rPr>
                <a:t>DD </a:t>
              </a:r>
              <a:r>
                <a:rPr lang="en-US" altLang="zh-CN" sz="2000" b="1" dirty="0">
                  <a:latin typeface="Arial Narrow" panose="020B0606020202030204" pitchFamily="34" charset="0"/>
                </a:rPr>
                <a:t>= +5.0V</a:t>
              </a:r>
              <a:endParaRPr lang="zh-CN" altLang="en-US" sz="2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7739" name="Text Box 91"/>
            <p:cNvSpPr txBox="1"/>
            <p:nvPr/>
          </p:nvSpPr>
          <p:spPr>
            <a:xfrm>
              <a:off x="5125" y="1903"/>
              <a:ext cx="21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 Narrow" panose="020B0606020202030204" pitchFamily="34" charset="0"/>
                </a:rPr>
                <a:t>Z</a:t>
              </a:r>
              <a:endParaRPr lang="zh-CN" alt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27740" name="Text Box 92"/>
            <p:cNvSpPr txBox="1"/>
            <p:nvPr/>
          </p:nvSpPr>
          <p:spPr>
            <a:xfrm>
              <a:off x="3120" y="2193"/>
              <a:ext cx="235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 Narrow" panose="020B0606020202030204" pitchFamily="34" charset="0"/>
                </a:rPr>
                <a:t>A</a:t>
              </a:r>
              <a:endParaRPr lang="zh-CN" altLang="en-US" sz="2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7741" name="Text Box 93"/>
            <p:cNvSpPr txBox="1"/>
            <p:nvPr/>
          </p:nvSpPr>
          <p:spPr>
            <a:xfrm>
              <a:off x="3120" y="2768"/>
              <a:ext cx="235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 Narrow" panose="020B0606020202030204" pitchFamily="34" charset="0"/>
                </a:rPr>
                <a:t>B</a:t>
              </a:r>
              <a:endParaRPr lang="zh-CN" altLang="en-US" sz="20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68030" name="Rectangle 94"/>
          <p:cNvSpPr/>
          <p:nvPr/>
        </p:nvSpPr>
        <p:spPr>
          <a:xfrm>
            <a:off x="2471738" y="5516563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</a:t>
            </a:r>
            <a:endParaRPr lang="zh-CN" altLang="en-US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8031" name="Rectangle 95"/>
          <p:cNvSpPr/>
          <p:nvPr/>
        </p:nvSpPr>
        <p:spPr>
          <a:xfrm>
            <a:off x="3359150" y="5516563"/>
            <a:ext cx="6624638" cy="1207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 每个输入控制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一对互补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的晶体管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接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接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基本逻辑体现在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网络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上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网络采用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对偶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形式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 输出反相（取非）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0" grpId="0"/>
      <p:bldP spid="1680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>
            <a:normAutofit lnSpcReduction="1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Font typeface="Arial" panose="020B0604020202020204" pitchFamily="34" charset="0"/>
            </a:pPr>
            <a:fld id="{9A0DB2DC-4C9A-4742-B13C-FB6460FD3503}" type="slidenum">
              <a:rPr lang="en-US" altLang="en-US" sz="16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en-US" sz="16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6248400" y="2743200"/>
            <a:ext cx="3806825" cy="2590800"/>
            <a:chOff x="2954" y="432"/>
            <a:chExt cx="2398" cy="1632"/>
          </a:xfrm>
        </p:grpSpPr>
        <p:sp>
          <p:nvSpPr>
            <p:cNvPr id="41987" name="Text Box 3"/>
            <p:cNvSpPr txBox="1"/>
            <p:nvPr/>
          </p:nvSpPr>
          <p:spPr>
            <a:xfrm>
              <a:off x="3648" y="864"/>
              <a:ext cx="56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V</a:t>
              </a:r>
              <a:r>
                <a:rPr lang="en-US" altLang="zh-CN" b="1" baseline="-25000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OUT  </a:t>
              </a:r>
              <a:r>
                <a:rPr lang="en-US" altLang="zh-CN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= 0</a:t>
              </a:r>
              <a:endParaRPr lang="en-US" altLang="zh-CN" b="1" dirty="0">
                <a:solidFill>
                  <a:schemeClr val="accent1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41988" name="Group 4"/>
            <p:cNvGrpSpPr/>
            <p:nvPr/>
          </p:nvGrpSpPr>
          <p:grpSpPr>
            <a:xfrm>
              <a:off x="2954" y="432"/>
              <a:ext cx="2398" cy="1632"/>
              <a:chOff x="1626" y="1248"/>
              <a:chExt cx="2398" cy="1632"/>
            </a:xfrm>
          </p:grpSpPr>
          <p:sp>
            <p:nvSpPr>
              <p:cNvPr id="41989" name="Line 5"/>
              <p:cNvSpPr/>
              <p:nvPr/>
            </p:nvSpPr>
            <p:spPr>
              <a:xfrm flipH="1" flipV="1">
                <a:off x="2106" y="1536"/>
                <a:ext cx="6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41990" name="Line 6"/>
              <p:cNvSpPr/>
              <p:nvPr/>
            </p:nvSpPr>
            <p:spPr>
              <a:xfrm>
                <a:off x="2016" y="153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1991" name="Line 7"/>
              <p:cNvSpPr/>
              <p:nvPr/>
            </p:nvSpPr>
            <p:spPr>
              <a:xfrm flipH="1" flipV="1">
                <a:off x="2106" y="2112"/>
                <a:ext cx="6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41992" name="AutoShape 8"/>
              <p:cNvSpPr/>
              <p:nvPr/>
            </p:nvSpPr>
            <p:spPr>
              <a:xfrm flipV="1">
                <a:off x="2016" y="2688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993" name="Line 9"/>
              <p:cNvSpPr/>
              <p:nvPr/>
            </p:nvSpPr>
            <p:spPr>
              <a:xfrm>
                <a:off x="3840" y="2016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1994" name="Line 10"/>
              <p:cNvSpPr/>
              <p:nvPr/>
            </p:nvSpPr>
            <p:spPr>
              <a:xfrm flipH="1">
                <a:off x="3840" y="2544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1995" name="Text Box 11"/>
              <p:cNvSpPr txBox="1"/>
              <p:nvPr/>
            </p:nvSpPr>
            <p:spPr>
              <a:xfrm>
                <a:off x="1626" y="1248"/>
                <a:ext cx="783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b="1" dirty="0">
                    <a:latin typeface="Arial Narrow" panose="020B0606020202030204" pitchFamily="34" charset="0"/>
                  </a:rPr>
                  <a:t>V</a:t>
                </a:r>
                <a:r>
                  <a:rPr lang="en-US" altLang="zh-CN" b="1" baseline="-25000" dirty="0">
                    <a:latin typeface="Arial Narrow" panose="020B0606020202030204" pitchFamily="34" charset="0"/>
                  </a:rPr>
                  <a:t>CC</a:t>
                </a:r>
                <a:r>
                  <a:rPr lang="en-US" altLang="zh-CN" b="1" dirty="0">
                    <a:latin typeface="Arial Narrow" panose="020B0606020202030204" pitchFamily="34" charset="0"/>
                  </a:rPr>
                  <a:t> = + 5.0V</a:t>
                </a:r>
                <a:endParaRPr lang="en-US" altLang="zh-CN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996" name="Text Box 12"/>
              <p:cNvSpPr txBox="1"/>
              <p:nvPr/>
            </p:nvSpPr>
            <p:spPr>
              <a:xfrm>
                <a:off x="3120" y="1585"/>
                <a:ext cx="380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b="1" dirty="0">
                    <a:latin typeface="Arial Narrow" panose="020B0606020202030204" pitchFamily="34" charset="0"/>
                  </a:rPr>
                  <a:t>R</a:t>
                </a:r>
                <a:r>
                  <a:rPr lang="en-US" altLang="zh-CN" b="1" baseline="-25000" dirty="0">
                    <a:latin typeface="Arial Narrow" panose="020B0606020202030204" pitchFamily="34" charset="0"/>
                  </a:rPr>
                  <a:t>Thev</a:t>
                </a:r>
                <a:endParaRPr lang="en-US" altLang="zh-CN" b="1" dirty="0">
                  <a:latin typeface="Arial Narrow" panose="020B0606020202030204" pitchFamily="34" charset="0"/>
                </a:endParaRPr>
              </a:p>
            </p:txBody>
          </p:sp>
          <p:graphicFrame>
            <p:nvGraphicFramePr>
              <p:cNvPr id="41997" name="Object 13"/>
              <p:cNvGraphicFramePr/>
              <p:nvPr/>
            </p:nvGraphicFramePr>
            <p:xfrm>
              <a:off x="3120" y="1896"/>
              <a:ext cx="46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1" imgW="390525" imgH="144780" progId="Visio.Drawing.11">
                      <p:embed/>
                    </p:oleObj>
                  </mc:Choice>
                  <mc:Fallback>
                    <p:oleObj name="" r:id="rId1" imgW="390525" imgH="144780" progId="Visio.Drawing.11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54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20" y="1896"/>
                            <a:ext cx="462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998" name="Line 14"/>
              <p:cNvSpPr/>
              <p:nvPr/>
            </p:nvSpPr>
            <p:spPr>
              <a:xfrm>
                <a:off x="3552" y="2016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1999" name="Oval 15"/>
              <p:cNvSpPr/>
              <p:nvPr/>
            </p:nvSpPr>
            <p:spPr>
              <a:xfrm>
                <a:off x="3696" y="2256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00" name="Text Box 16"/>
              <p:cNvSpPr txBox="1"/>
              <p:nvPr/>
            </p:nvSpPr>
            <p:spPr>
              <a:xfrm>
                <a:off x="3338" y="2208"/>
                <a:ext cx="406" cy="2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r">
                  <a:lnSpc>
                    <a:spcPct val="120000"/>
                  </a:lnSpc>
                  <a:buClrTx/>
                  <a:buFontTx/>
                </a:pPr>
                <a:r>
                  <a:rPr lang="en-US" altLang="zh-CN" b="1" dirty="0">
                    <a:latin typeface="Arial Narrow" panose="020B0606020202030204" pitchFamily="34" charset="0"/>
                  </a:rPr>
                  <a:t>V</a:t>
                </a:r>
                <a:r>
                  <a:rPr lang="en-US" altLang="zh-CN" b="1" baseline="-25000" dirty="0">
                    <a:latin typeface="Arial Narrow" panose="020B0606020202030204" pitchFamily="34" charset="0"/>
                  </a:rPr>
                  <a:t>Thev</a:t>
                </a:r>
                <a:r>
                  <a:rPr lang="en-US" altLang="zh-CN" b="1" dirty="0">
                    <a:latin typeface="Arial Narrow" panose="020B0606020202030204" pitchFamily="34" charset="0"/>
                  </a:rPr>
                  <a:t> </a:t>
                </a:r>
                <a:endParaRPr lang="en-US" altLang="zh-CN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01" name="Text Box 17"/>
              <p:cNvSpPr txBox="1"/>
              <p:nvPr/>
            </p:nvSpPr>
            <p:spPr>
              <a:xfrm>
                <a:off x="3840" y="2016"/>
                <a:ext cx="184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zh-CN" altLang="en-US" b="1" dirty="0">
                    <a:latin typeface="Arial Narrow" panose="020B0606020202030204" pitchFamily="34" charset="0"/>
                  </a:rPr>
                  <a:t>+</a:t>
                </a:r>
                <a:endParaRPr lang="zh-CN" altLang="en-US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02" name="Line 18"/>
              <p:cNvSpPr/>
              <p:nvPr/>
            </p:nvSpPr>
            <p:spPr>
              <a:xfrm>
                <a:off x="3888" y="2640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03" name="Line 19"/>
              <p:cNvSpPr/>
              <p:nvPr/>
            </p:nvSpPr>
            <p:spPr>
              <a:xfrm>
                <a:off x="1776" y="2016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04" name="AutoShape 20"/>
              <p:cNvSpPr/>
              <p:nvPr/>
            </p:nvSpPr>
            <p:spPr>
              <a:xfrm rot="5400000">
                <a:off x="1992" y="1896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05" name="Oval 21"/>
              <p:cNvSpPr/>
              <p:nvPr/>
            </p:nvSpPr>
            <p:spPr>
              <a:xfrm>
                <a:off x="2256" y="1968"/>
                <a:ext cx="96" cy="9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06" name="Line 22"/>
              <p:cNvSpPr/>
              <p:nvPr/>
            </p:nvSpPr>
            <p:spPr>
              <a:xfrm flipH="1">
                <a:off x="2352" y="2016"/>
                <a:ext cx="81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07" name="AutoShape 23"/>
              <p:cNvSpPr/>
              <p:nvPr/>
            </p:nvSpPr>
            <p:spPr>
              <a:xfrm flipV="1">
                <a:off x="3744" y="2784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008" name="Group 24"/>
            <p:cNvGrpSpPr/>
            <p:nvPr/>
          </p:nvGrpSpPr>
          <p:grpSpPr>
            <a:xfrm>
              <a:off x="3552" y="1344"/>
              <a:ext cx="1440" cy="480"/>
              <a:chOff x="3552" y="1344"/>
              <a:chExt cx="1440" cy="480"/>
            </a:xfrm>
          </p:grpSpPr>
          <p:sp>
            <p:nvSpPr>
              <p:cNvPr id="42009" name="Arc 25"/>
              <p:cNvSpPr/>
              <p:nvPr/>
            </p:nvSpPr>
            <p:spPr>
              <a:xfrm>
                <a:off x="4800" y="1344"/>
                <a:ext cx="192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10" name="Line 26"/>
              <p:cNvSpPr/>
              <p:nvPr/>
            </p:nvSpPr>
            <p:spPr>
              <a:xfrm flipH="1">
                <a:off x="3696" y="1344"/>
                <a:ext cx="1104" cy="0"/>
              </a:xfrm>
              <a:prstGeom prst="line">
                <a:avLst/>
              </a:prstGeom>
              <a:ln w="1905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11" name="Arc 27"/>
              <p:cNvSpPr/>
              <p:nvPr/>
            </p:nvSpPr>
            <p:spPr>
              <a:xfrm flipH="1">
                <a:off x="3552" y="1344"/>
                <a:ext cx="144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12" name="Line 28"/>
              <p:cNvSpPr/>
              <p:nvPr/>
            </p:nvSpPr>
            <p:spPr>
              <a:xfrm>
                <a:off x="3552" y="1488"/>
                <a:ext cx="0" cy="336"/>
              </a:xfrm>
              <a:prstGeom prst="line">
                <a:avLst/>
              </a:prstGeom>
              <a:ln w="1905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5" name="Group 29"/>
          <p:cNvGrpSpPr/>
          <p:nvPr/>
        </p:nvGrpSpPr>
        <p:grpSpPr>
          <a:xfrm>
            <a:off x="1981200" y="1219200"/>
            <a:ext cx="3806825" cy="2590800"/>
            <a:chOff x="746" y="2064"/>
            <a:chExt cx="2398" cy="1632"/>
          </a:xfrm>
        </p:grpSpPr>
        <p:grpSp>
          <p:nvGrpSpPr>
            <p:cNvPr id="42014" name="Group 30"/>
            <p:cNvGrpSpPr/>
            <p:nvPr/>
          </p:nvGrpSpPr>
          <p:grpSpPr>
            <a:xfrm>
              <a:off x="746" y="2064"/>
              <a:ext cx="2398" cy="1632"/>
              <a:chOff x="1626" y="1248"/>
              <a:chExt cx="2398" cy="1632"/>
            </a:xfrm>
          </p:grpSpPr>
          <p:sp>
            <p:nvSpPr>
              <p:cNvPr id="42015" name="Line 31"/>
              <p:cNvSpPr/>
              <p:nvPr/>
            </p:nvSpPr>
            <p:spPr>
              <a:xfrm flipH="1" flipV="1">
                <a:off x="2106" y="1536"/>
                <a:ext cx="6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16" name="Line 32"/>
              <p:cNvSpPr/>
              <p:nvPr/>
            </p:nvSpPr>
            <p:spPr>
              <a:xfrm>
                <a:off x="2016" y="153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17" name="Line 33"/>
              <p:cNvSpPr/>
              <p:nvPr/>
            </p:nvSpPr>
            <p:spPr>
              <a:xfrm flipH="1" flipV="1">
                <a:off x="2106" y="2112"/>
                <a:ext cx="6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18" name="AutoShape 34"/>
              <p:cNvSpPr/>
              <p:nvPr/>
            </p:nvSpPr>
            <p:spPr>
              <a:xfrm flipV="1">
                <a:off x="2016" y="2688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19" name="Line 35"/>
              <p:cNvSpPr/>
              <p:nvPr/>
            </p:nvSpPr>
            <p:spPr>
              <a:xfrm>
                <a:off x="3840" y="2016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20" name="Line 36"/>
              <p:cNvSpPr/>
              <p:nvPr/>
            </p:nvSpPr>
            <p:spPr>
              <a:xfrm flipH="1">
                <a:off x="3840" y="2544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21" name="Text Box 37"/>
              <p:cNvSpPr txBox="1"/>
              <p:nvPr/>
            </p:nvSpPr>
            <p:spPr>
              <a:xfrm>
                <a:off x="1626" y="1248"/>
                <a:ext cx="783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b="1" dirty="0">
                    <a:latin typeface="Arial Narrow" panose="020B0606020202030204" pitchFamily="34" charset="0"/>
                  </a:rPr>
                  <a:t>V</a:t>
                </a:r>
                <a:r>
                  <a:rPr lang="en-US" altLang="zh-CN" b="1" baseline="-25000" dirty="0">
                    <a:latin typeface="Arial Narrow" panose="020B0606020202030204" pitchFamily="34" charset="0"/>
                  </a:rPr>
                  <a:t>CC</a:t>
                </a:r>
                <a:r>
                  <a:rPr lang="en-US" altLang="zh-CN" b="1" dirty="0">
                    <a:latin typeface="Arial Narrow" panose="020B0606020202030204" pitchFamily="34" charset="0"/>
                  </a:rPr>
                  <a:t> = + 5.0V</a:t>
                </a:r>
                <a:endParaRPr lang="en-US" altLang="zh-CN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22" name="Text Box 38"/>
              <p:cNvSpPr txBox="1"/>
              <p:nvPr/>
            </p:nvSpPr>
            <p:spPr>
              <a:xfrm>
                <a:off x="3120" y="1585"/>
                <a:ext cx="380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b="1" dirty="0">
                    <a:latin typeface="Arial Narrow" panose="020B0606020202030204" pitchFamily="34" charset="0"/>
                  </a:rPr>
                  <a:t>R</a:t>
                </a:r>
                <a:r>
                  <a:rPr lang="en-US" altLang="zh-CN" b="1" baseline="-25000" dirty="0">
                    <a:latin typeface="Arial Narrow" panose="020B0606020202030204" pitchFamily="34" charset="0"/>
                  </a:rPr>
                  <a:t>Thev</a:t>
                </a:r>
                <a:endParaRPr lang="en-US" altLang="zh-CN" b="1" dirty="0">
                  <a:latin typeface="Arial Narrow" panose="020B0606020202030204" pitchFamily="34" charset="0"/>
                </a:endParaRPr>
              </a:p>
            </p:txBody>
          </p:sp>
          <p:graphicFrame>
            <p:nvGraphicFramePr>
              <p:cNvPr id="42023" name="Object 39"/>
              <p:cNvGraphicFramePr/>
              <p:nvPr/>
            </p:nvGraphicFramePr>
            <p:xfrm>
              <a:off x="3120" y="1896"/>
              <a:ext cx="46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3" imgW="390525" imgH="144780" progId="Visio.Drawing.11">
                      <p:embed/>
                    </p:oleObj>
                  </mc:Choice>
                  <mc:Fallback>
                    <p:oleObj name="" r:id="rId3" imgW="390525" imgH="144780" progId="Visio.Drawing.11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54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20" y="1896"/>
                            <a:ext cx="462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24" name="Line 40"/>
              <p:cNvSpPr/>
              <p:nvPr/>
            </p:nvSpPr>
            <p:spPr>
              <a:xfrm>
                <a:off x="3552" y="2016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25" name="Oval 41"/>
              <p:cNvSpPr/>
              <p:nvPr/>
            </p:nvSpPr>
            <p:spPr>
              <a:xfrm>
                <a:off x="3696" y="2256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26" name="Text Box 42"/>
              <p:cNvSpPr txBox="1"/>
              <p:nvPr/>
            </p:nvSpPr>
            <p:spPr>
              <a:xfrm>
                <a:off x="3338" y="2208"/>
                <a:ext cx="406" cy="2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r">
                  <a:lnSpc>
                    <a:spcPct val="120000"/>
                  </a:lnSpc>
                  <a:buClrTx/>
                  <a:buFontTx/>
                </a:pPr>
                <a:r>
                  <a:rPr lang="en-US" altLang="zh-CN" b="1" dirty="0">
                    <a:latin typeface="Arial Narrow" panose="020B0606020202030204" pitchFamily="34" charset="0"/>
                  </a:rPr>
                  <a:t>V</a:t>
                </a:r>
                <a:r>
                  <a:rPr lang="en-US" altLang="zh-CN" b="1" baseline="-25000" dirty="0">
                    <a:latin typeface="Arial Narrow" panose="020B0606020202030204" pitchFamily="34" charset="0"/>
                  </a:rPr>
                  <a:t>Thev</a:t>
                </a:r>
                <a:r>
                  <a:rPr lang="en-US" altLang="zh-CN" b="1" dirty="0">
                    <a:latin typeface="Arial Narrow" panose="020B0606020202030204" pitchFamily="34" charset="0"/>
                  </a:rPr>
                  <a:t> </a:t>
                </a:r>
                <a:endParaRPr lang="en-US" altLang="zh-CN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27" name="Text Box 43"/>
              <p:cNvSpPr txBox="1"/>
              <p:nvPr/>
            </p:nvSpPr>
            <p:spPr>
              <a:xfrm>
                <a:off x="3840" y="2016"/>
                <a:ext cx="184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zh-CN" altLang="en-US" b="1" dirty="0">
                    <a:latin typeface="Arial Narrow" panose="020B0606020202030204" pitchFamily="34" charset="0"/>
                  </a:rPr>
                  <a:t>+</a:t>
                </a:r>
                <a:endParaRPr lang="zh-CN" altLang="en-US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28" name="Line 44"/>
              <p:cNvSpPr/>
              <p:nvPr/>
            </p:nvSpPr>
            <p:spPr>
              <a:xfrm>
                <a:off x="3888" y="2640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29" name="Line 45"/>
              <p:cNvSpPr/>
              <p:nvPr/>
            </p:nvSpPr>
            <p:spPr>
              <a:xfrm>
                <a:off x="1776" y="2016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30" name="AutoShape 46"/>
              <p:cNvSpPr/>
              <p:nvPr/>
            </p:nvSpPr>
            <p:spPr>
              <a:xfrm rot="5400000">
                <a:off x="1992" y="1896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31" name="Oval 47"/>
              <p:cNvSpPr/>
              <p:nvPr/>
            </p:nvSpPr>
            <p:spPr>
              <a:xfrm>
                <a:off x="2256" y="1968"/>
                <a:ext cx="96" cy="9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032" name="Line 48"/>
              <p:cNvSpPr/>
              <p:nvPr/>
            </p:nvSpPr>
            <p:spPr>
              <a:xfrm flipH="1">
                <a:off x="2352" y="2016"/>
                <a:ext cx="81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33" name="AutoShape 49"/>
              <p:cNvSpPr/>
              <p:nvPr/>
            </p:nvSpPr>
            <p:spPr>
              <a:xfrm flipV="1">
                <a:off x="3744" y="2784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42034" name="Text Box 50"/>
            <p:cNvSpPr txBox="1"/>
            <p:nvPr/>
          </p:nvSpPr>
          <p:spPr>
            <a:xfrm>
              <a:off x="1461" y="2496"/>
              <a:ext cx="56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V</a:t>
              </a:r>
              <a:r>
                <a:rPr lang="en-US" altLang="zh-CN" b="1" baseline="-25000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OUT  </a:t>
              </a:r>
              <a:r>
                <a:rPr lang="en-US" altLang="zh-CN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= 1</a:t>
              </a:r>
              <a:endParaRPr lang="en-US" altLang="zh-CN" b="1" dirty="0">
                <a:solidFill>
                  <a:schemeClr val="accent1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42035" name="Group 51"/>
            <p:cNvGrpSpPr/>
            <p:nvPr/>
          </p:nvGrpSpPr>
          <p:grpSpPr>
            <a:xfrm>
              <a:off x="1274" y="2448"/>
              <a:ext cx="1440" cy="721"/>
              <a:chOff x="1152" y="2016"/>
              <a:chExt cx="1440" cy="721"/>
            </a:xfrm>
          </p:grpSpPr>
          <p:sp>
            <p:nvSpPr>
              <p:cNvPr id="42036" name="Arc 52"/>
              <p:cNvSpPr/>
              <p:nvPr/>
            </p:nvSpPr>
            <p:spPr>
              <a:xfrm>
                <a:off x="2400" y="2544"/>
                <a:ext cx="192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1600" h="28936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101"/>
                      <a:pt x="21165" y="26583"/>
                      <a:pt x="20316" y="28936"/>
                    </a:cubicBezTo>
                  </a:path>
                  <a:path w="21600" h="28936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101"/>
                      <a:pt x="21165" y="26583"/>
                      <a:pt x="20316" y="2893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37" name="Line 53"/>
              <p:cNvSpPr/>
              <p:nvPr/>
            </p:nvSpPr>
            <p:spPr>
              <a:xfrm flipH="1">
                <a:off x="1296" y="2544"/>
                <a:ext cx="1104" cy="0"/>
              </a:xfrm>
              <a:prstGeom prst="line">
                <a:avLst/>
              </a:prstGeom>
              <a:ln w="1905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38" name="Arc 54"/>
              <p:cNvSpPr/>
              <p:nvPr/>
            </p:nvSpPr>
            <p:spPr>
              <a:xfrm flipH="1" flipV="1">
                <a:off x="1152" y="2400"/>
                <a:ext cx="144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39" name="Line 55"/>
              <p:cNvSpPr/>
              <p:nvPr/>
            </p:nvSpPr>
            <p:spPr>
              <a:xfrm flipV="1">
                <a:off x="1152" y="2016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42040" name="Rectangle 56"/>
          <p:cNvSpPr>
            <a:spLocks noGrp="1"/>
          </p:cNvSpPr>
          <p:nvPr>
            <p:ph idx="1"/>
          </p:nvPr>
        </p:nvSpPr>
        <p:spPr>
          <a:xfrm>
            <a:off x="4648200" y="762000"/>
            <a:ext cx="5334000" cy="1219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带电阻性负载的电路特性</a:t>
            </a:r>
            <a:endParaRPr lang="zh-CN" altLang="en-US" dirty="0"/>
          </a:p>
        </p:txBody>
      </p:sp>
      <p:sp>
        <p:nvSpPr>
          <p:cNvPr id="192569" name="Text Box 57"/>
          <p:cNvSpPr txBox="1"/>
          <p:nvPr/>
        </p:nvSpPr>
        <p:spPr>
          <a:xfrm>
            <a:off x="2133600" y="4130675"/>
            <a:ext cx="3962400" cy="1210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30000"/>
              </a:lnSpc>
              <a:buClrTx/>
              <a:buFontTx/>
            </a:pPr>
            <a:r>
              <a:rPr lang="en-US" altLang="zh-CN" sz="2800" b="1" dirty="0">
                <a:solidFill>
                  <a:schemeClr val="folHlink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2- </a:t>
            </a:r>
            <a:r>
              <a:rPr lang="zh-CN" altLang="en-US" sz="2800" b="1" dirty="0">
                <a:solidFill>
                  <a:schemeClr val="folHlink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保证提供或吸收的电流小于门电路的规定值</a:t>
            </a:r>
            <a:endParaRPr lang="zh-CN" altLang="en-US" sz="2800" b="1" dirty="0">
              <a:solidFill>
                <a:schemeClr val="folHlink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sp>
        <p:nvSpPr>
          <p:cNvPr id="192570" name="Text Box 58"/>
          <p:cNvSpPr txBox="1">
            <a:spLocks noChangeArrowheads="1"/>
          </p:cNvSpPr>
          <p:nvPr/>
        </p:nvSpPr>
        <p:spPr bwMode="auto">
          <a:xfrm>
            <a:off x="6067425" y="1476375"/>
            <a:ext cx="3962400" cy="17703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 Narrow" panose="020B0606020202030204" pitchFamily="34" charset="0"/>
                <a:ea typeface="黑体" panose="02010609060101010101" pitchFamily="49" charset="-122"/>
                <a:cs typeface="+mn-cs"/>
              </a:rPr>
              <a:t>1-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 Narrow" panose="020B0606020202030204" pitchFamily="34" charset="0"/>
                <a:ea typeface="黑体" panose="02010609060101010101" pitchFamily="49" charset="-122"/>
                <a:cs typeface="+mn-cs"/>
              </a:rPr>
              <a:t>负载导致输出特性变坏，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低态偏高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高态偏低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 Narrow" panose="020B060602020203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9325" y="5593715"/>
            <a:ext cx="25412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华文新魏" panose="02010800040101010101" pitchFamily="2" charset="-122"/>
                <a:sym typeface="+mn-ea"/>
              </a:rPr>
              <a:t>输出端电流 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华文新魏" panose="02010800040101010101" pitchFamily="2" charset="-122"/>
                <a:sym typeface="Wingdings 3" panose="05040102010807070707" pitchFamily="18" charset="2"/>
              </a:rPr>
              <a:t>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华文新魏" panose="02010800040101010101" pitchFamily="2" charset="-122"/>
                <a:sym typeface="+mn-ea"/>
              </a:rPr>
              <a:t>，功耗 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华文新魏" panose="02010800040101010101" pitchFamily="2" charset="-122"/>
                <a:sym typeface="Wingdings 3" panose="05040102010807070707" pitchFamily="18" charset="2"/>
              </a:rPr>
              <a:t>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69" grpId="0"/>
      <p:bldP spid="1925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8730" y="709295"/>
            <a:ext cx="5452745" cy="3451225"/>
          </a:xfrm>
        </p:spPr>
        <p:txBody>
          <a:bodyPr>
            <a:normAutofit fontScale="70000"/>
          </a:bodyPr>
          <a:p>
            <a:pPr lvl="1" eaLnBrk="1" hangingPunct="1">
              <a:lnSpc>
                <a:spcPct val="140000"/>
              </a:lnSpc>
            </a:pPr>
            <a:r>
              <a:rPr lang="en-US" altLang="zh-CN" sz="24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变量函数具有2</a:t>
            </a:r>
            <a:r>
              <a:rPr lang="en-US" altLang="zh-CN" sz="2400" baseline="500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个最小项</a:t>
            </a:r>
            <a:endParaRPr lang="zh-CN" altLang="en-US" sz="2400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sym typeface="+mn-ea"/>
              </a:rPr>
              <a:t>全体最小项之和为1</a:t>
            </a:r>
            <a:endParaRPr lang="zh-CN" altLang="en-US" sz="2400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sym typeface="+mn-ea"/>
              </a:rPr>
              <a:t>任意两个最小项的乘积为0</a:t>
            </a:r>
            <a:endParaRPr lang="zh-CN" altLang="en-US" sz="2400" dirty="0">
              <a:sym typeface="+mn-ea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sym typeface="+mn-ea"/>
              </a:rPr>
              <a:t>全体最大项之积为0</a:t>
            </a:r>
            <a:endParaRPr lang="zh-CN" altLang="en-US" sz="2400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sym typeface="+mn-ea"/>
              </a:rPr>
              <a:t>任意两个最大项的和为1</a:t>
            </a:r>
            <a:endParaRPr lang="zh-CN" altLang="en-US" sz="2400" dirty="0">
              <a:sym typeface="+mn-ea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正逻辑（低电平表示</a:t>
            </a:r>
            <a:r>
              <a:rPr lang="en-US" altLang="zh-CN" sz="2400" dirty="0"/>
              <a:t>0</a:t>
            </a:r>
            <a:r>
              <a:rPr lang="zh-CN" altLang="en-US" sz="2400" dirty="0"/>
              <a:t>）和负逻辑</a:t>
            </a:r>
            <a:r>
              <a:rPr lang="zh-CN" altLang="en-US" sz="2400" dirty="0">
                <a:sym typeface="+mn-ea"/>
              </a:rPr>
              <a:t>（低电平表示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）</a:t>
            </a:r>
            <a:r>
              <a:rPr lang="zh-CN" altLang="en-US" sz="2400" dirty="0"/>
              <a:t>的表达式互为对偶形式</a:t>
            </a:r>
            <a:endParaRPr lang="zh-CN" altLang="en-US" sz="2400" dirty="0"/>
          </a:p>
          <a:p>
            <a:pPr lvl="1" eaLnBrk="1" hangingPunct="1">
              <a:lnSpc>
                <a:spcPct val="140000"/>
              </a:lnSpc>
            </a:pPr>
            <a:endParaRPr lang="zh-CN" altLang="en-US" sz="2400" dirty="0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05635" y="842645"/>
            <a:ext cx="4485005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扇出：在正常的工作条件下，所能带动同类门电路的最大数目。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8120" y="2042160"/>
            <a:ext cx="535940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当输出负载大于它的扇出能力时？</a:t>
            </a:r>
            <a:endParaRPr lang="zh-CN" altLang="en-US" dirty="0">
              <a:sym typeface="+mn-ea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输出特性变差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（高态、低态的电压范围）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电流</a:t>
            </a:r>
            <a:r>
              <a:rPr lang="zh-CN" altLang="en-US" dirty="0">
                <a:sym typeface="Wingdings 3" panose="05040102010807070707" pitchFamily="18" charset="2"/>
              </a:rPr>
              <a:t></a:t>
            </a:r>
            <a:r>
              <a:rPr lang="zh-CN" altLang="en-US" dirty="0">
                <a:sym typeface="+mn-ea"/>
              </a:rPr>
              <a:t>，功耗 </a:t>
            </a:r>
            <a:r>
              <a:rPr lang="zh-CN" altLang="en-US" dirty="0">
                <a:sym typeface="Wingdings 3" panose="05040102010807070707" pitchFamily="18" charset="2"/>
              </a:rPr>
              <a:t>，温度升高</a:t>
            </a:r>
            <a:endParaRPr lang="zh-CN" altLang="en-US" dirty="0">
              <a:sym typeface="Wingdings 3" panose="050401020108070707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传播延迟、转换时间变长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95425" y="4086860"/>
            <a:ext cx="5413375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>
              <a:lnSpc>
                <a:spcPct val="130000"/>
              </a:lnSpc>
              <a:buClrTx/>
              <a:buSzTx/>
              <a:buNone/>
            </a:pPr>
            <a:r>
              <a:rPr lang="zh-CN" altLang="en-US" dirty="0">
                <a:sym typeface="+mn-ea"/>
              </a:rPr>
              <a:t>不用的coms输入端不能悬空，只需很小的电路噪声就可暂时使悬空端输入呈现高电平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>
            <a:normAutofit lnSpcReduction="1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Font typeface="Arial" panose="020B0604020202020204" pitchFamily="34" charset="0"/>
            </a:pPr>
            <a:fld id="{9A0DB2DC-4C9A-4742-B13C-FB6460FD3503}" type="slidenum">
              <a:rPr lang="en-US" altLang="en-US" sz="16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en-US" sz="16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3.7   其他</a:t>
            </a:r>
            <a:r>
              <a:rPr lang="en-US" altLang="zh-CN" dirty="0"/>
              <a:t>CMOS</a:t>
            </a:r>
            <a:r>
              <a:rPr lang="zh-CN" altLang="en-US" dirty="0"/>
              <a:t>输入输出结构</a:t>
            </a:r>
            <a:endParaRPr lang="zh-CN" altLang="en-US" dirty="0"/>
          </a:p>
        </p:txBody>
      </p:sp>
      <p:sp>
        <p:nvSpPr>
          <p:cNvPr id="2078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chemeClr val="tx2"/>
                </a:solidFill>
                <a:ea typeface="华文新魏" panose="02010800040101010101" pitchFamily="2" charset="-122"/>
              </a:rPr>
              <a:t>传输门，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TG</a:t>
            </a:r>
            <a:r>
              <a:rPr lang="zh-CN" altLang="en-US" dirty="0">
                <a:solidFill>
                  <a:schemeClr val="tx2"/>
                </a:solidFill>
                <a:ea typeface="华文新魏" panose="02010800040101010101" pitchFamily="2" charset="-122"/>
              </a:rPr>
              <a:t>，模拟开关</a:t>
            </a:r>
            <a:endParaRPr lang="zh-CN" altLang="en-US" dirty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207876" name="Rectangle 4"/>
          <p:cNvSpPr/>
          <p:nvPr/>
        </p:nvSpPr>
        <p:spPr>
          <a:xfrm>
            <a:off x="5562600" y="1219200"/>
            <a:ext cx="4114800" cy="495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 = 0，EN_L = 1，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晶体管截止，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A、B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断开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 = 1，EN_L = 0，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晶体管导通， 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A、B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之间低 阻抗连接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双向器件</a:t>
            </a:r>
            <a:endParaRPr lang="zh-CN" altLang="en-US" sz="2800" b="1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传播延迟非常短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90800" y="2438400"/>
            <a:ext cx="2847975" cy="2120900"/>
            <a:chOff x="336" y="1392"/>
            <a:chExt cx="1794" cy="1336"/>
          </a:xfrm>
        </p:grpSpPr>
        <p:grpSp>
          <p:nvGrpSpPr>
            <p:cNvPr id="65542" name="Group 6"/>
            <p:cNvGrpSpPr/>
            <p:nvPr/>
          </p:nvGrpSpPr>
          <p:grpSpPr>
            <a:xfrm>
              <a:off x="864" y="1536"/>
              <a:ext cx="1056" cy="1104"/>
              <a:chOff x="3456" y="1296"/>
              <a:chExt cx="1056" cy="1104"/>
            </a:xfrm>
          </p:grpSpPr>
          <p:grpSp>
            <p:nvGrpSpPr>
              <p:cNvPr id="65543" name="Group 7"/>
              <p:cNvGrpSpPr/>
              <p:nvPr/>
            </p:nvGrpSpPr>
            <p:grpSpPr>
              <a:xfrm rot="5400000">
                <a:off x="3792" y="1488"/>
                <a:ext cx="384" cy="384"/>
                <a:chOff x="2880" y="1008"/>
                <a:chExt cx="384" cy="384"/>
              </a:xfrm>
            </p:grpSpPr>
            <p:sp>
              <p:nvSpPr>
                <p:cNvPr id="65544" name="Line 8"/>
                <p:cNvSpPr/>
                <p:nvPr/>
              </p:nvSpPr>
              <p:spPr>
                <a:xfrm>
                  <a:off x="2976" y="1104"/>
                  <a:ext cx="0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5545" name="Line 9"/>
                <p:cNvSpPr/>
                <p:nvPr/>
              </p:nvSpPr>
              <p:spPr>
                <a:xfrm>
                  <a:off x="3072" y="1008"/>
                  <a:ext cx="0" cy="3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5546" name="Line 10"/>
                <p:cNvSpPr/>
                <p:nvPr/>
              </p:nvSpPr>
              <p:spPr>
                <a:xfrm>
                  <a:off x="3072" y="1104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5547" name="Line 11"/>
                <p:cNvSpPr/>
                <p:nvPr/>
              </p:nvSpPr>
              <p:spPr>
                <a:xfrm>
                  <a:off x="3072" y="1296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5548" name="Oval 12"/>
                <p:cNvSpPr/>
                <p:nvPr/>
              </p:nvSpPr>
              <p:spPr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Tx/>
                  </a:pPr>
                  <a:endParaRPr lang="zh-CN" altLang="en-US" dirty="0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65549" name="Line 13"/>
              <p:cNvSpPr/>
              <p:nvPr/>
            </p:nvSpPr>
            <p:spPr>
              <a:xfrm>
                <a:off x="3456" y="1296"/>
                <a:ext cx="52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5550" name="Line 14"/>
              <p:cNvSpPr/>
              <p:nvPr/>
            </p:nvSpPr>
            <p:spPr>
              <a:xfrm>
                <a:off x="3984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5551" name="Line 15"/>
              <p:cNvSpPr/>
              <p:nvPr/>
            </p:nvSpPr>
            <p:spPr>
              <a:xfrm flipV="1">
                <a:off x="3984" y="216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grpSp>
            <p:nvGrpSpPr>
              <p:cNvPr id="65552" name="Group 16"/>
              <p:cNvGrpSpPr/>
              <p:nvPr/>
            </p:nvGrpSpPr>
            <p:grpSpPr>
              <a:xfrm rot="-5400000">
                <a:off x="3840" y="1824"/>
                <a:ext cx="288" cy="384"/>
                <a:chOff x="2976" y="1680"/>
                <a:chExt cx="288" cy="384"/>
              </a:xfrm>
            </p:grpSpPr>
            <p:sp>
              <p:nvSpPr>
                <p:cNvPr id="65553" name="Line 17"/>
                <p:cNvSpPr/>
                <p:nvPr/>
              </p:nvSpPr>
              <p:spPr>
                <a:xfrm>
                  <a:off x="2976" y="1776"/>
                  <a:ext cx="0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5554" name="Line 18"/>
                <p:cNvSpPr/>
                <p:nvPr/>
              </p:nvSpPr>
              <p:spPr>
                <a:xfrm>
                  <a:off x="3072" y="1680"/>
                  <a:ext cx="0" cy="3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5555" name="Line 19"/>
                <p:cNvSpPr/>
                <p:nvPr/>
              </p:nvSpPr>
              <p:spPr>
                <a:xfrm>
                  <a:off x="3072" y="1776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5556" name="Line 20"/>
                <p:cNvSpPr/>
                <p:nvPr/>
              </p:nvSpPr>
              <p:spPr>
                <a:xfrm>
                  <a:off x="3072" y="1968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557" name="Line 21"/>
              <p:cNvSpPr/>
              <p:nvPr/>
            </p:nvSpPr>
            <p:spPr>
              <a:xfrm>
                <a:off x="4080" y="1872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65558" name="Line 22"/>
              <p:cNvSpPr/>
              <p:nvPr/>
            </p:nvSpPr>
            <p:spPr>
              <a:xfrm flipH="1">
                <a:off x="3456" y="2400"/>
                <a:ext cx="52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5559" name="Line 23"/>
              <p:cNvSpPr/>
              <p:nvPr/>
            </p:nvSpPr>
            <p:spPr>
              <a:xfrm flipH="1">
                <a:off x="3456" y="1872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</p:grpSp>
        <p:sp>
          <p:nvSpPr>
            <p:cNvPr id="65560" name="Text Box 24"/>
            <p:cNvSpPr txBox="1"/>
            <p:nvPr/>
          </p:nvSpPr>
          <p:spPr>
            <a:xfrm>
              <a:off x="528" y="2496"/>
              <a:ext cx="27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b="1" dirty="0">
                  <a:latin typeface="Arial Narrow" panose="020B0606020202030204" pitchFamily="34" charset="0"/>
                </a:rPr>
                <a:t>EN</a:t>
              </a:r>
              <a:endParaRPr lang="en-US" altLang="zh-CN" b="1" dirty="0">
                <a:latin typeface="Arial Narrow" panose="020B0606020202030204" pitchFamily="34" charset="0"/>
              </a:endParaRPr>
            </a:p>
          </p:txBody>
        </p:sp>
        <p:sp>
          <p:nvSpPr>
            <p:cNvPr id="65561" name="Text Box 25"/>
            <p:cNvSpPr txBox="1"/>
            <p:nvPr/>
          </p:nvSpPr>
          <p:spPr>
            <a:xfrm>
              <a:off x="336" y="1392"/>
              <a:ext cx="41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b="1" dirty="0">
                  <a:latin typeface="Arial Narrow" panose="020B0606020202030204" pitchFamily="34" charset="0"/>
                </a:rPr>
                <a:t>EN_L</a:t>
              </a:r>
              <a:endParaRPr lang="en-US" altLang="zh-CN" b="1" dirty="0">
                <a:latin typeface="Arial Narrow" panose="020B0606020202030204" pitchFamily="34" charset="0"/>
              </a:endParaRPr>
            </a:p>
          </p:txBody>
        </p:sp>
        <p:sp>
          <p:nvSpPr>
            <p:cNvPr id="65562" name="Text Box 26"/>
            <p:cNvSpPr txBox="1"/>
            <p:nvPr/>
          </p:nvSpPr>
          <p:spPr>
            <a:xfrm>
              <a:off x="624" y="1968"/>
              <a:ext cx="20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b="1" dirty="0">
                  <a:latin typeface="Arial Narrow" panose="020B0606020202030204" pitchFamily="34" charset="0"/>
                </a:rPr>
                <a:t>A</a:t>
              </a:r>
              <a:endParaRPr lang="en-US" altLang="zh-CN" b="1" dirty="0">
                <a:latin typeface="Arial Narrow" panose="020B0606020202030204" pitchFamily="34" charset="0"/>
              </a:endParaRPr>
            </a:p>
          </p:txBody>
        </p:sp>
        <p:sp>
          <p:nvSpPr>
            <p:cNvPr id="65563" name="Text Box 27"/>
            <p:cNvSpPr txBox="1"/>
            <p:nvPr/>
          </p:nvSpPr>
          <p:spPr>
            <a:xfrm>
              <a:off x="1930" y="1968"/>
              <a:ext cx="20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b="1" dirty="0">
                  <a:latin typeface="Arial Narrow" panose="020B0606020202030204" pitchFamily="34" charset="0"/>
                </a:rPr>
                <a:t>B</a:t>
              </a:r>
              <a:endParaRPr lang="en-US" altLang="zh-CN" b="1" dirty="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7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charRg st="1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7876">
                                            <p:txEl>
                                              <p:charRg st="18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charRg st="3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7876">
                                            <p:txEl>
                                              <p:charRg st="3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7876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7876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charRg st="7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7876">
                                            <p:txEl>
                                              <p:charRg st="75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charRg st="9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7876">
                                            <p:txEl>
                                              <p:charRg st="93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charRg st="9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7876">
                                            <p:txEl>
                                              <p:charRg st="9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2078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>
            <a:normAutofit lnSpcReduction="1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 typeface="Arial" panose="020B0604020202020204" pitchFamily="34" charset="0"/>
            </a:pPr>
            <a:fld id="{9A0DB2DC-4C9A-4742-B13C-FB6460FD3503}" type="slidenum">
              <a:rPr lang="en-US" altLang="en-US" sz="1600" i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en-US" sz="1600" i="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5090" name="Rectangle 2"/>
          <p:cNvSpPr/>
          <p:nvPr/>
        </p:nvSpPr>
        <p:spPr>
          <a:xfrm>
            <a:off x="5943600" y="1219200"/>
            <a:ext cx="381000" cy="12192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>
              <a:buClrTx/>
              <a:buFont typeface="Arial" panose="020B0604020202020204" pitchFamily="34" charset="0"/>
            </a:pPr>
            <a:endParaRPr lang="zh-CN" altLang="en-US" dirty="0">
              <a:latin typeface="Arial Narrow" panose="020B0606020202030204" pitchFamily="34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最大项与最小项之间的关系</a:t>
            </a: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2209800" y="1371600"/>
            <a:ext cx="2684463" cy="4495800"/>
            <a:chOff x="709" y="864"/>
            <a:chExt cx="1691" cy="2832"/>
          </a:xfrm>
        </p:grpSpPr>
        <p:grpSp>
          <p:nvGrpSpPr>
            <p:cNvPr id="31749" name="Group 5"/>
            <p:cNvGrpSpPr/>
            <p:nvPr/>
          </p:nvGrpSpPr>
          <p:grpSpPr>
            <a:xfrm>
              <a:off x="1920" y="864"/>
              <a:ext cx="480" cy="2832"/>
              <a:chOff x="2112" y="864"/>
              <a:chExt cx="480" cy="2832"/>
            </a:xfrm>
          </p:grpSpPr>
          <p:sp>
            <p:nvSpPr>
              <p:cNvPr id="31750" name="Line 6"/>
              <p:cNvSpPr/>
              <p:nvPr/>
            </p:nvSpPr>
            <p:spPr>
              <a:xfrm>
                <a:off x="2112" y="1248"/>
                <a:ext cx="480" cy="0"/>
              </a:xfrm>
              <a:prstGeom prst="line">
                <a:avLst/>
              </a:prstGeom>
              <a:ln w="1905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51" name="Line 7"/>
              <p:cNvSpPr/>
              <p:nvPr/>
            </p:nvSpPr>
            <p:spPr>
              <a:xfrm>
                <a:off x="2112" y="864"/>
                <a:ext cx="480" cy="0"/>
              </a:xfrm>
              <a:prstGeom prst="line">
                <a:avLst/>
              </a:prstGeom>
              <a:ln w="57150" cap="sq" cmpd="thickThin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52" name="Line 8"/>
              <p:cNvSpPr/>
              <p:nvPr/>
            </p:nvSpPr>
            <p:spPr>
              <a:xfrm>
                <a:off x="2112" y="3696"/>
                <a:ext cx="480" cy="0"/>
              </a:xfrm>
              <a:prstGeom prst="line">
                <a:avLst/>
              </a:prstGeom>
              <a:ln w="57150" cap="sq" cmpd="thinThick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53" name="Text Box 9"/>
              <p:cNvSpPr txBox="1"/>
              <p:nvPr/>
            </p:nvSpPr>
            <p:spPr>
              <a:xfrm>
                <a:off x="2285" y="1248"/>
                <a:ext cx="238" cy="244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>
                  <a:lnSpc>
                    <a:spcPct val="110000"/>
                  </a:lnSpc>
                  <a:buClrTx/>
                  <a:buFont typeface="Arial" panose="020B0604020202020204" pitchFamily="34" charset="0"/>
                </a:pPr>
                <a:r>
                  <a:rPr lang="zh-CN" altLang="en-US" sz="2800" i="0" dirty="0">
                    <a:latin typeface="Tahoma" panose="020B0604030504040204" pitchFamily="34" charset="0"/>
                  </a:rPr>
                  <a:t>1</a:t>
                </a:r>
                <a:endParaRPr lang="zh-CN" altLang="en-US" sz="2800" i="0" dirty="0">
                  <a:latin typeface="Tahoma" panose="020B0604030504040204" pitchFamily="34" charset="0"/>
                </a:endParaRPr>
              </a:p>
              <a:p>
                <a:pPr eaLnBrk="0" hangingPunct="0">
                  <a:lnSpc>
                    <a:spcPct val="110000"/>
                  </a:lnSpc>
                  <a:buClrTx/>
                  <a:buFont typeface="Arial" panose="020B0604020202020204" pitchFamily="34" charset="0"/>
                </a:pPr>
                <a:r>
                  <a:rPr lang="zh-CN" altLang="en-US" sz="2800" i="0" dirty="0">
                    <a:latin typeface="Tahoma" panose="020B0604030504040204" pitchFamily="34" charset="0"/>
                  </a:rPr>
                  <a:t>1</a:t>
                </a:r>
                <a:endParaRPr lang="zh-CN" altLang="en-US" sz="2800" i="0" dirty="0">
                  <a:latin typeface="Tahoma" panose="020B0604030504040204" pitchFamily="34" charset="0"/>
                </a:endParaRPr>
              </a:p>
              <a:p>
                <a:pPr eaLnBrk="0" hangingPunct="0">
                  <a:lnSpc>
                    <a:spcPct val="110000"/>
                  </a:lnSpc>
                  <a:buClrTx/>
                  <a:buFont typeface="Arial" panose="020B0604020202020204" pitchFamily="34" charset="0"/>
                </a:pPr>
                <a:r>
                  <a:rPr lang="zh-CN" altLang="en-US" sz="2800" i="0" dirty="0">
                    <a:latin typeface="Tahoma" panose="020B0604030504040204" pitchFamily="34" charset="0"/>
                  </a:rPr>
                  <a:t>1</a:t>
                </a:r>
                <a:endParaRPr lang="zh-CN" altLang="en-US" sz="2800" i="0" dirty="0">
                  <a:latin typeface="Tahoma" panose="020B0604030504040204" pitchFamily="34" charset="0"/>
                </a:endParaRPr>
              </a:p>
              <a:p>
                <a:pPr eaLnBrk="0" hangingPunct="0">
                  <a:lnSpc>
                    <a:spcPct val="110000"/>
                  </a:lnSpc>
                  <a:buClrTx/>
                  <a:buFont typeface="Arial" panose="020B0604020202020204" pitchFamily="34" charset="0"/>
                </a:pPr>
                <a:r>
                  <a:rPr lang="zh-CN" altLang="en-US" sz="2800" i="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0</a:t>
                </a:r>
                <a:endParaRPr lang="zh-CN" altLang="en-US" sz="2800" i="0" dirty="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  <a:p>
                <a:pPr eaLnBrk="0" hangingPunct="0">
                  <a:lnSpc>
                    <a:spcPct val="110000"/>
                  </a:lnSpc>
                  <a:buClrTx/>
                  <a:buFont typeface="Arial" panose="020B0604020202020204" pitchFamily="34" charset="0"/>
                </a:pPr>
                <a:r>
                  <a:rPr lang="zh-CN" altLang="en-US" sz="2800" i="0" dirty="0">
                    <a:latin typeface="Tahoma" panose="020B0604030504040204" pitchFamily="34" charset="0"/>
                  </a:rPr>
                  <a:t>1</a:t>
                </a:r>
                <a:endParaRPr lang="zh-CN" altLang="en-US" sz="2800" i="0" dirty="0">
                  <a:latin typeface="Tahoma" panose="020B0604030504040204" pitchFamily="34" charset="0"/>
                </a:endParaRPr>
              </a:p>
              <a:p>
                <a:pPr eaLnBrk="0" hangingPunct="0">
                  <a:lnSpc>
                    <a:spcPct val="110000"/>
                  </a:lnSpc>
                  <a:buClrTx/>
                  <a:buFont typeface="Arial" panose="020B0604020202020204" pitchFamily="34" charset="0"/>
                </a:pPr>
                <a:r>
                  <a:rPr lang="zh-CN" altLang="en-US" sz="2800" i="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0</a:t>
                </a:r>
                <a:endParaRPr lang="zh-CN" altLang="en-US" sz="2800" i="0" dirty="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  <a:p>
                <a:pPr eaLnBrk="0" hangingPunct="0">
                  <a:lnSpc>
                    <a:spcPct val="110000"/>
                  </a:lnSpc>
                  <a:buClrTx/>
                  <a:buFont typeface="Arial" panose="020B0604020202020204" pitchFamily="34" charset="0"/>
                </a:pPr>
                <a:r>
                  <a:rPr lang="zh-CN" altLang="en-US" sz="2800" i="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0</a:t>
                </a:r>
                <a:endParaRPr lang="zh-CN" altLang="en-US" sz="2800" i="0" dirty="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  <a:p>
                <a:pPr eaLnBrk="0" hangingPunct="0">
                  <a:lnSpc>
                    <a:spcPct val="110000"/>
                  </a:lnSpc>
                  <a:buClrTx/>
                  <a:buFont typeface="Arial" panose="020B0604020202020204" pitchFamily="34" charset="0"/>
                </a:pPr>
                <a:r>
                  <a:rPr lang="zh-CN" altLang="en-US" sz="2800" i="0" dirty="0">
                    <a:latin typeface="Tahoma" panose="020B0604030504040204" pitchFamily="34" charset="0"/>
                  </a:rPr>
                  <a:t>1</a:t>
                </a:r>
                <a:endParaRPr lang="zh-CN" altLang="en-US" sz="2800" i="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1754" name="Text Box 10"/>
              <p:cNvSpPr txBox="1"/>
              <p:nvPr/>
            </p:nvSpPr>
            <p:spPr>
              <a:xfrm>
                <a:off x="2261" y="912"/>
                <a:ext cx="265" cy="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>
                  <a:buClrTx/>
                  <a:buFont typeface="Arial" panose="020B0604020202020204" pitchFamily="34" charset="0"/>
                </a:pPr>
                <a:r>
                  <a:rPr lang="en-US" altLang="zh-CN" sz="2800" i="0" dirty="0">
                    <a:latin typeface="Tahoma" panose="020B0604030504040204" pitchFamily="34" charset="0"/>
                  </a:rPr>
                  <a:t>G</a:t>
                </a:r>
                <a:endParaRPr lang="en-US" altLang="zh-CN" sz="2800" i="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1755" name="Line 11"/>
              <p:cNvSpPr/>
              <p:nvPr/>
            </p:nvSpPr>
            <p:spPr>
              <a:xfrm flipH="1">
                <a:off x="2208" y="864"/>
                <a:ext cx="0" cy="2832"/>
              </a:xfrm>
              <a:prstGeom prst="line">
                <a:avLst/>
              </a:prstGeom>
              <a:ln w="1905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1756" name="Text Box 12"/>
            <p:cNvSpPr txBox="1"/>
            <p:nvPr/>
          </p:nvSpPr>
          <p:spPr>
            <a:xfrm>
              <a:off x="709" y="1248"/>
              <a:ext cx="1165" cy="244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800" i="0" dirty="0">
                  <a:latin typeface="Tahoma" panose="020B0604030504040204" pitchFamily="34" charset="0"/>
                </a:rPr>
                <a:t>0  0  0    0</a:t>
              </a:r>
              <a:endParaRPr lang="zh-CN" altLang="en-US" sz="2800" i="0" dirty="0">
                <a:latin typeface="Tahoma" panose="020B0604030504040204" pitchFamily="34" charset="0"/>
              </a:endParaRPr>
            </a:p>
            <a:p>
              <a:pPr eaLnBrk="0" hangingPunct="0"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800" i="0" dirty="0">
                  <a:latin typeface="Tahoma" panose="020B0604030504040204" pitchFamily="34" charset="0"/>
                </a:rPr>
                <a:t>0  0  1    0</a:t>
              </a:r>
              <a:endParaRPr lang="zh-CN" altLang="en-US" sz="2800" i="0" dirty="0">
                <a:latin typeface="Tahoma" panose="020B0604030504040204" pitchFamily="34" charset="0"/>
              </a:endParaRPr>
            </a:p>
            <a:p>
              <a:pPr eaLnBrk="0" hangingPunct="0"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800" i="0" dirty="0">
                  <a:latin typeface="Tahoma" panose="020B0604030504040204" pitchFamily="34" charset="0"/>
                </a:rPr>
                <a:t>0  1  0    0</a:t>
              </a:r>
              <a:endParaRPr lang="zh-CN" altLang="en-US" sz="2800" i="0" dirty="0">
                <a:latin typeface="Tahoma" panose="020B0604030504040204" pitchFamily="34" charset="0"/>
              </a:endParaRPr>
            </a:p>
            <a:p>
              <a:pPr eaLnBrk="0" hangingPunct="0"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800" i="0" dirty="0">
                  <a:latin typeface="Tahoma" panose="020B0604030504040204" pitchFamily="34" charset="0"/>
                </a:rPr>
                <a:t>0  1  1    </a:t>
              </a:r>
              <a:r>
                <a:rPr lang="zh-CN" altLang="en-US" sz="2800" i="0" dirty="0">
                  <a:solidFill>
                    <a:schemeClr val="accent1"/>
                  </a:solidFill>
                  <a:latin typeface="Tahoma" panose="020B0604030504040204" pitchFamily="34" charset="0"/>
                </a:rPr>
                <a:t>1</a:t>
              </a:r>
              <a:endParaRPr lang="zh-CN" altLang="en-US" sz="2800" i="0" dirty="0">
                <a:solidFill>
                  <a:schemeClr val="accent1"/>
                </a:solidFill>
                <a:latin typeface="Tahoma" panose="020B0604030504040204" pitchFamily="34" charset="0"/>
              </a:endParaRPr>
            </a:p>
            <a:p>
              <a:pPr eaLnBrk="0" hangingPunct="0"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800" i="0" dirty="0">
                  <a:latin typeface="Tahoma" panose="020B0604030504040204" pitchFamily="34" charset="0"/>
                </a:rPr>
                <a:t>1  0  0    0</a:t>
              </a:r>
              <a:endParaRPr lang="zh-CN" altLang="en-US" sz="2800" i="0" dirty="0">
                <a:latin typeface="Tahoma" panose="020B0604030504040204" pitchFamily="34" charset="0"/>
              </a:endParaRPr>
            </a:p>
            <a:p>
              <a:pPr eaLnBrk="0" hangingPunct="0"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800" i="0" dirty="0">
                  <a:latin typeface="Tahoma" panose="020B0604030504040204" pitchFamily="34" charset="0"/>
                </a:rPr>
                <a:t>1  0  1    </a:t>
              </a:r>
              <a:r>
                <a:rPr lang="zh-CN" altLang="en-US" sz="2800" i="0" dirty="0">
                  <a:solidFill>
                    <a:schemeClr val="accent1"/>
                  </a:solidFill>
                  <a:latin typeface="Tahoma" panose="020B0604030504040204" pitchFamily="34" charset="0"/>
                </a:rPr>
                <a:t>1</a:t>
              </a:r>
              <a:endParaRPr lang="zh-CN" altLang="en-US" sz="2800" i="0" dirty="0">
                <a:solidFill>
                  <a:schemeClr val="accent1"/>
                </a:solidFill>
                <a:latin typeface="Tahoma" panose="020B0604030504040204" pitchFamily="34" charset="0"/>
              </a:endParaRPr>
            </a:p>
            <a:p>
              <a:pPr eaLnBrk="0" hangingPunct="0"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800" i="0" dirty="0">
                  <a:latin typeface="Tahoma" panose="020B0604030504040204" pitchFamily="34" charset="0"/>
                </a:rPr>
                <a:t>1  1  0    </a:t>
              </a:r>
              <a:r>
                <a:rPr lang="zh-CN" altLang="en-US" sz="2800" i="0" dirty="0">
                  <a:solidFill>
                    <a:schemeClr val="accent1"/>
                  </a:solidFill>
                  <a:latin typeface="Tahoma" panose="020B0604030504040204" pitchFamily="34" charset="0"/>
                </a:rPr>
                <a:t>1</a:t>
              </a:r>
              <a:endParaRPr lang="zh-CN" altLang="en-US" sz="2800" i="0" dirty="0">
                <a:solidFill>
                  <a:schemeClr val="accent1"/>
                </a:solidFill>
                <a:latin typeface="Tahoma" panose="020B0604030504040204" pitchFamily="34" charset="0"/>
              </a:endParaRPr>
            </a:p>
            <a:p>
              <a:pPr eaLnBrk="0" hangingPunct="0"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800" i="0" dirty="0">
                  <a:latin typeface="Tahoma" panose="020B0604030504040204" pitchFamily="34" charset="0"/>
                </a:rPr>
                <a:t>1  1  1    0</a:t>
              </a:r>
              <a:endParaRPr lang="zh-CN" altLang="en-US" sz="2800" i="0" dirty="0">
                <a:latin typeface="Tahoma" panose="020B0604030504040204" pitchFamily="34" charset="0"/>
              </a:endParaRPr>
            </a:p>
          </p:txBody>
        </p:sp>
        <p:sp>
          <p:nvSpPr>
            <p:cNvPr id="31757" name="Text Box 13"/>
            <p:cNvSpPr txBox="1"/>
            <p:nvPr/>
          </p:nvSpPr>
          <p:spPr>
            <a:xfrm>
              <a:off x="728" y="921"/>
              <a:ext cx="250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en-US" altLang="zh-CN" sz="2800" i="0" dirty="0">
                  <a:latin typeface="Tahoma" panose="020B0604030504040204" pitchFamily="34" charset="0"/>
                </a:rPr>
                <a:t>A</a:t>
              </a:r>
              <a:endParaRPr lang="en-US" altLang="zh-CN" sz="2800" i="0" dirty="0">
                <a:latin typeface="Tahoma" panose="020B0604030504040204" pitchFamily="34" charset="0"/>
              </a:endParaRPr>
            </a:p>
          </p:txBody>
        </p:sp>
        <p:sp>
          <p:nvSpPr>
            <p:cNvPr id="31758" name="Text Box 14"/>
            <p:cNvSpPr txBox="1"/>
            <p:nvPr/>
          </p:nvSpPr>
          <p:spPr>
            <a:xfrm>
              <a:off x="997" y="912"/>
              <a:ext cx="247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en-US" altLang="zh-CN" sz="2800" i="0" dirty="0">
                  <a:latin typeface="Tahoma" panose="020B0604030504040204" pitchFamily="34" charset="0"/>
                </a:rPr>
                <a:t>B</a:t>
              </a:r>
              <a:endParaRPr lang="en-US" altLang="zh-CN" sz="2800" i="0" dirty="0">
                <a:latin typeface="Tahoma" panose="020B0604030504040204" pitchFamily="34" charset="0"/>
              </a:endParaRPr>
            </a:p>
          </p:txBody>
        </p:sp>
        <p:sp>
          <p:nvSpPr>
            <p:cNvPr id="31759" name="Text Box 15"/>
            <p:cNvSpPr txBox="1"/>
            <p:nvPr/>
          </p:nvSpPr>
          <p:spPr>
            <a:xfrm>
              <a:off x="1259" y="912"/>
              <a:ext cx="250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en-US" altLang="zh-CN" sz="2800" i="0" dirty="0">
                  <a:latin typeface="Tahoma" panose="020B0604030504040204" pitchFamily="34" charset="0"/>
                </a:rPr>
                <a:t>C</a:t>
              </a:r>
              <a:endParaRPr lang="en-US" altLang="zh-CN" sz="2800" i="0" dirty="0">
                <a:latin typeface="Tahoma" panose="020B0604030504040204" pitchFamily="34" charset="0"/>
              </a:endParaRPr>
            </a:p>
          </p:txBody>
        </p:sp>
        <p:sp>
          <p:nvSpPr>
            <p:cNvPr id="31760" name="Text Box 16"/>
            <p:cNvSpPr txBox="1"/>
            <p:nvPr/>
          </p:nvSpPr>
          <p:spPr>
            <a:xfrm>
              <a:off x="1669" y="912"/>
              <a:ext cx="232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en-US" altLang="zh-CN" sz="2800" i="0" dirty="0">
                  <a:latin typeface="Tahoma" panose="020B0604030504040204" pitchFamily="34" charset="0"/>
                </a:rPr>
                <a:t>F</a:t>
              </a:r>
              <a:endParaRPr lang="en-US" altLang="zh-CN" sz="2800" i="0" dirty="0">
                <a:latin typeface="Tahoma" panose="020B0604030504040204" pitchFamily="34" charset="0"/>
              </a:endParaRPr>
            </a:p>
          </p:txBody>
        </p:sp>
        <p:sp>
          <p:nvSpPr>
            <p:cNvPr id="31761" name="Line 17"/>
            <p:cNvSpPr/>
            <p:nvPr/>
          </p:nvSpPr>
          <p:spPr>
            <a:xfrm>
              <a:off x="757" y="1248"/>
              <a:ext cx="1200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2" name="Line 18"/>
            <p:cNvSpPr/>
            <p:nvPr/>
          </p:nvSpPr>
          <p:spPr>
            <a:xfrm flipH="1">
              <a:off x="1573" y="864"/>
              <a:ext cx="0" cy="283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3" name="Line 19"/>
            <p:cNvSpPr/>
            <p:nvPr/>
          </p:nvSpPr>
          <p:spPr>
            <a:xfrm>
              <a:off x="757" y="864"/>
              <a:ext cx="1200" cy="0"/>
            </a:xfrm>
            <a:prstGeom prst="line">
              <a:avLst/>
            </a:prstGeom>
            <a:ln w="57150" cap="sq" cmpd="thickThin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4" name="Line 20"/>
            <p:cNvSpPr/>
            <p:nvPr/>
          </p:nvSpPr>
          <p:spPr>
            <a:xfrm>
              <a:off x="709" y="3696"/>
              <a:ext cx="1248" cy="0"/>
            </a:xfrm>
            <a:prstGeom prst="line">
              <a:avLst/>
            </a:prstGeom>
            <a:ln w="57150" cap="sq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5109" name="AutoShape 21"/>
          <p:cNvSpPr/>
          <p:nvPr/>
        </p:nvSpPr>
        <p:spPr>
          <a:xfrm>
            <a:off x="5257800" y="3429000"/>
            <a:ext cx="3429000" cy="685800"/>
          </a:xfrm>
          <a:prstGeom prst="wedgeRoundRectCallout">
            <a:avLst>
              <a:gd name="adj1" fmla="val -65093"/>
              <a:gd name="adj2" fmla="val -7870"/>
              <a:gd name="adj3" fmla="val 16667"/>
            </a:avLst>
          </a:prstGeom>
          <a:solidFill>
            <a:schemeClr val="accent2"/>
          </a:solidFill>
          <a:ln w="12700">
            <a:noFill/>
          </a:ln>
        </p:spPr>
        <p:txBody>
          <a:bodyPr anchor="ctr" anchorCtr="1"/>
          <a:p>
            <a:pPr algn="ctr" eaLnBrk="0" hangingPunct="0">
              <a:buClrTx/>
              <a:buFont typeface="Arial" panose="020B0604020202020204" pitchFamily="34" charset="0"/>
            </a:pPr>
            <a:r>
              <a:rPr lang="en-US" altLang="zh-CN" i="0" dirty="0">
                <a:latin typeface="Tahoma" panose="020B0604030504040204" pitchFamily="34" charset="0"/>
              </a:rPr>
              <a:t>(A’·B·C)’ = A+B’+C’</a:t>
            </a:r>
            <a:endParaRPr lang="en-US" altLang="zh-CN" i="0" dirty="0">
              <a:latin typeface="Tahoma" panose="020B0604030504040204" pitchFamily="34" charset="0"/>
            </a:endParaRPr>
          </a:p>
        </p:txBody>
      </p:sp>
      <p:sp>
        <p:nvSpPr>
          <p:cNvPr id="345110" name="AutoShape 22"/>
          <p:cNvSpPr/>
          <p:nvPr/>
        </p:nvSpPr>
        <p:spPr>
          <a:xfrm>
            <a:off x="5257800" y="4267200"/>
            <a:ext cx="3429000" cy="685800"/>
          </a:xfrm>
          <a:prstGeom prst="wedgeRoundRectCallout">
            <a:avLst>
              <a:gd name="adj1" fmla="val -65139"/>
              <a:gd name="adj2" fmla="val 5556"/>
              <a:gd name="adj3" fmla="val 16667"/>
            </a:avLst>
          </a:prstGeom>
          <a:solidFill>
            <a:schemeClr val="accent2"/>
          </a:solidFill>
          <a:ln w="12700">
            <a:noFill/>
          </a:ln>
        </p:spPr>
        <p:txBody>
          <a:bodyPr anchor="ctr" anchorCtr="1"/>
          <a:p>
            <a:pPr algn="ctr" eaLnBrk="0" hangingPunct="0">
              <a:buClrTx/>
              <a:buFont typeface="Arial" panose="020B0604020202020204" pitchFamily="34" charset="0"/>
            </a:pPr>
            <a:r>
              <a:rPr lang="en-US" altLang="zh-CN" i="0" dirty="0">
                <a:latin typeface="Tahoma" panose="020B0604030504040204" pitchFamily="34" charset="0"/>
              </a:rPr>
              <a:t>(A·B’·C)’ = A’+B+C’</a:t>
            </a:r>
            <a:endParaRPr lang="en-US" altLang="zh-CN" i="0" dirty="0">
              <a:latin typeface="Tahoma" panose="020B0604030504040204" pitchFamily="34" charset="0"/>
            </a:endParaRPr>
          </a:p>
        </p:txBody>
      </p:sp>
      <p:sp>
        <p:nvSpPr>
          <p:cNvPr id="345111" name="AutoShape 23"/>
          <p:cNvSpPr/>
          <p:nvPr/>
        </p:nvSpPr>
        <p:spPr>
          <a:xfrm>
            <a:off x="5257800" y="5105400"/>
            <a:ext cx="3429000" cy="685800"/>
          </a:xfrm>
          <a:prstGeom prst="wedgeRoundRectCallout">
            <a:avLst>
              <a:gd name="adj1" fmla="val -65139"/>
              <a:gd name="adj2" fmla="val -38889"/>
              <a:gd name="adj3" fmla="val 16667"/>
            </a:avLst>
          </a:prstGeom>
          <a:solidFill>
            <a:schemeClr val="accent2"/>
          </a:solidFill>
          <a:ln w="12700">
            <a:noFill/>
          </a:ln>
        </p:spPr>
        <p:txBody>
          <a:bodyPr anchor="ctr" anchorCtr="1"/>
          <a:p>
            <a:pPr algn="ctr" eaLnBrk="0" hangingPunct="0">
              <a:buClrTx/>
              <a:buFont typeface="Arial" panose="020B0604020202020204" pitchFamily="34" charset="0"/>
            </a:pPr>
            <a:r>
              <a:rPr lang="en-US" altLang="zh-CN" i="0" dirty="0">
                <a:latin typeface="Tahoma" panose="020B0604030504040204" pitchFamily="34" charset="0"/>
              </a:rPr>
              <a:t>(A·B·C’)’ = A’+B’+C</a:t>
            </a:r>
            <a:endParaRPr lang="en-US" altLang="zh-CN" i="0" dirty="0">
              <a:latin typeface="Tahoma" panose="020B0604030504040204" pitchFamily="34" charset="0"/>
            </a:endParaRPr>
          </a:p>
        </p:txBody>
      </p:sp>
      <p:sp>
        <p:nvSpPr>
          <p:cNvPr id="345112" name="Text Box 24"/>
          <p:cNvSpPr txBox="1"/>
          <p:nvPr/>
        </p:nvSpPr>
        <p:spPr>
          <a:xfrm>
            <a:off x="8763000" y="3886200"/>
            <a:ext cx="14160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en-US" altLang="zh-CN" sz="2800" i="0" dirty="0">
                <a:solidFill>
                  <a:schemeClr val="folHlink"/>
                </a:solidFill>
                <a:latin typeface="Tahoma" panose="020B0604030504040204" pitchFamily="34" charset="0"/>
              </a:rPr>
              <a:t>M</a:t>
            </a:r>
            <a:r>
              <a:rPr lang="en-US" altLang="zh-CN" sz="2800" i="0" baseline="-25000" dirty="0">
                <a:solidFill>
                  <a:schemeClr val="folHlink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800" i="0" dirty="0">
                <a:solidFill>
                  <a:schemeClr val="folHlink"/>
                </a:solidFill>
                <a:latin typeface="Tahoma" panose="020B0604030504040204" pitchFamily="34" charset="0"/>
              </a:rPr>
              <a:t> = m</a:t>
            </a:r>
            <a:r>
              <a:rPr lang="en-US" altLang="zh-CN" sz="2800" i="0" baseline="-25000" dirty="0">
                <a:solidFill>
                  <a:schemeClr val="folHlink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800" i="0" dirty="0">
                <a:solidFill>
                  <a:schemeClr val="folHlink"/>
                </a:solidFill>
                <a:latin typeface="Tahoma" panose="020B0604030504040204" pitchFamily="34" charset="0"/>
              </a:rPr>
              <a:t>’</a:t>
            </a:r>
            <a:endParaRPr lang="en-US" altLang="zh-CN" sz="2800" i="0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45113" name="Object 25"/>
          <p:cNvGraphicFramePr/>
          <p:nvPr/>
        </p:nvGraphicFramePr>
        <p:xfrm>
          <a:off x="5334000" y="1971675"/>
          <a:ext cx="2667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282700" imgH="256540" progId="Equation.3">
                  <p:embed/>
                </p:oleObj>
              </mc:Choice>
              <mc:Fallback>
                <p:oleObj name="" r:id="rId1" imgW="1282700" imgH="25654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54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1971675"/>
                        <a:ext cx="26670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14" name="Object 26"/>
          <p:cNvGraphicFramePr/>
          <p:nvPr/>
        </p:nvGraphicFramePr>
        <p:xfrm>
          <a:off x="5464652" y="2653030"/>
          <a:ext cx="2896235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308100" imgH="241300" progId="Equation.3">
                  <p:embed/>
                </p:oleObj>
              </mc:Choice>
              <mc:Fallback>
                <p:oleObj name="" r:id="rId3" imgW="1308100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54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64652" y="2653030"/>
                        <a:ext cx="2896235" cy="560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5" name="Text Box 27"/>
          <p:cNvSpPr txBox="1"/>
          <p:nvPr/>
        </p:nvSpPr>
        <p:spPr>
          <a:xfrm>
            <a:off x="8763000" y="4800600"/>
            <a:ext cx="14160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en-US" altLang="zh-CN" sz="2800" i="0" dirty="0">
                <a:solidFill>
                  <a:schemeClr val="folHlink"/>
                </a:solidFill>
                <a:latin typeface="Tahoma" panose="020B0604030504040204" pitchFamily="34" charset="0"/>
              </a:rPr>
              <a:t>m</a:t>
            </a:r>
            <a:r>
              <a:rPr lang="en-US" altLang="zh-CN" sz="2800" i="0" baseline="-25000" dirty="0">
                <a:solidFill>
                  <a:schemeClr val="folHlink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800" i="0" dirty="0">
                <a:solidFill>
                  <a:schemeClr val="folHlink"/>
                </a:solidFill>
                <a:latin typeface="Tahoma" panose="020B0604030504040204" pitchFamily="34" charset="0"/>
              </a:rPr>
              <a:t> = M</a:t>
            </a:r>
            <a:r>
              <a:rPr lang="en-US" altLang="zh-CN" sz="2800" i="0" baseline="-25000" dirty="0">
                <a:solidFill>
                  <a:schemeClr val="folHlink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800" i="0" dirty="0">
                <a:solidFill>
                  <a:schemeClr val="folHlink"/>
                </a:solidFill>
                <a:latin typeface="Tahoma" panose="020B0604030504040204" pitchFamily="34" charset="0"/>
              </a:rPr>
              <a:t>’</a:t>
            </a:r>
            <a:endParaRPr lang="en-US" altLang="zh-CN" sz="2800" i="0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45116" name="Object 28"/>
          <p:cNvGraphicFramePr/>
          <p:nvPr/>
        </p:nvGraphicFramePr>
        <p:xfrm>
          <a:off x="5334000" y="1295400"/>
          <a:ext cx="34559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672590" imgH="256540" progId="Equation.3">
                  <p:embed/>
                </p:oleObj>
              </mc:Choice>
              <mc:Fallback>
                <p:oleObj name="" r:id="rId5" imgW="1672590" imgH="25654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54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1295400"/>
                        <a:ext cx="3455988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/>
          <p:nvPr/>
        </p:nvGrpSpPr>
        <p:grpSpPr>
          <a:xfrm>
            <a:off x="8001000" y="2243138"/>
            <a:ext cx="3851276" cy="965200"/>
            <a:chOff x="4080" y="1413"/>
            <a:chExt cx="2426" cy="608"/>
          </a:xfrm>
        </p:grpSpPr>
        <p:cxnSp>
          <p:nvCxnSpPr>
            <p:cNvPr id="31774" name="AutoShape 30"/>
            <p:cNvCxnSpPr/>
            <p:nvPr/>
          </p:nvCxnSpPr>
          <p:spPr>
            <a:xfrm>
              <a:off x="4080" y="1413"/>
              <a:ext cx="336" cy="432"/>
            </a:xfrm>
            <a:prstGeom prst="curvedConnector3">
              <a:avLst>
                <a:gd name="adj1" fmla="val 142856"/>
              </a:avLst>
            </a:prstGeom>
            <a:ln w="38100" cap="flat" cmpd="sng">
              <a:solidFill>
                <a:schemeClr val="accent1"/>
              </a:solidFill>
              <a:prstDash val="solid"/>
              <a:miter/>
              <a:headEnd type="triangle" w="med" len="med"/>
              <a:tailEnd type="triangle" w="med" len="med"/>
            </a:ln>
          </p:spPr>
        </p:cxnSp>
        <p:sp>
          <p:nvSpPr>
            <p:cNvPr id="31775" name="Text Box 31"/>
            <p:cNvSpPr txBox="1"/>
            <p:nvPr/>
          </p:nvSpPr>
          <p:spPr>
            <a:xfrm>
              <a:off x="4608" y="1440"/>
              <a:ext cx="1898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i="0" dirty="0">
                  <a:solidFill>
                    <a:schemeClr val="accent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标号互补</a:t>
              </a:r>
              <a:endParaRPr lang="zh-CN" altLang="en-US" i="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i="0" dirty="0">
                  <a:solidFill>
                    <a:schemeClr val="accent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只换一个就是变反，都换就是不变</a:t>
              </a:r>
              <a:endParaRPr lang="zh-CN" altLang="en-US" i="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bldLvl="0" animBg="1"/>
      <p:bldP spid="345109" grpId="0" bldLvl="0" animBg="1"/>
      <p:bldP spid="345110" grpId="0" bldLvl="0" animBg="1"/>
      <p:bldP spid="345111" grpId="0" bldLvl="0" animBg="1"/>
      <p:bldP spid="345112" grpId="0"/>
      <p:bldP spid="345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>
            <a:normAutofit lnSpcReduction="1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9A0DB2DC-4C9A-4742-B13C-FB6460FD3503}" type="slidenum">
              <a:rPr lang="zh-CN" altLang="en-US" sz="1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zh-CN" altLang="en-US" sz="16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9890" name="Rectangle 2"/>
          <p:cNvSpPr>
            <a:spLocks noGrp="1"/>
          </p:cNvSpPr>
          <p:nvPr>
            <p:ph idx="1"/>
          </p:nvPr>
        </p:nvSpPr>
        <p:spPr>
          <a:xfrm>
            <a:off x="2208213" y="1122045"/>
            <a:ext cx="8064500" cy="2376488"/>
          </a:xfrm>
        </p:spPr>
        <p:txBody>
          <a:bodyPr vert="horz" wrap="square" lIns="91440" tIns="45720" rIns="91440" bIns="45720" anchor="t" anchorCtr="0">
            <a:normAutofit lnSpcReduction="20000"/>
          </a:bodyPr>
          <a:p>
            <a:pPr marL="609600" indent="-6096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circleNumDbPlain"/>
            </a:pPr>
            <a:r>
              <a:rPr lang="zh-CN" altLang="zh-CN" sz="2800" dirty="0"/>
              <a:t>变量和常量的关系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marL="609600" indent="-609600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Tahoma" panose="020B0604030504040204" pitchFamily="34" charset="0"/>
              </a:rPr>
              <a:t>   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Symbol" panose="05050102010706020507" pitchFamily="18" charset="2"/>
              </a:rPr>
              <a:t>X=0     XX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Symbol" panose="05050102010706020507" pitchFamily="18" charset="2"/>
              </a:rPr>
              <a:t>=1     X0=X     X1=X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09600" indent="-609600" eaLnBrk="1" hangingPunct="1">
              <a:spcBef>
                <a:spcPct val="7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circleNumDbPlain" startAt="2"/>
            </a:pPr>
            <a:r>
              <a:rPr lang="zh-CN" altLang="en-US" sz="2800" dirty="0">
                <a:latin typeface="楷体_GB2312" pitchFamily="49" charset="-122"/>
              </a:rPr>
              <a:t>多变量运算：</a:t>
            </a:r>
            <a:r>
              <a:rPr lang="zh-CN" altLang="en-US" sz="2800" dirty="0">
                <a:solidFill>
                  <a:srgbClr val="99CCFF"/>
                </a:solidFill>
                <a:latin typeface="楷体_GB2312" pitchFamily="49" charset="-122"/>
              </a:rPr>
              <a:t>（取决于</a:t>
            </a:r>
            <a:r>
              <a:rPr lang="zh-CN" altLang="en-US" sz="2800" dirty="0">
                <a:solidFill>
                  <a:srgbClr val="99CCF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800" dirty="0">
                <a:solidFill>
                  <a:srgbClr val="99CCFF"/>
                </a:solidFill>
                <a:latin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99CCFF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solidFill>
                  <a:srgbClr val="99CCFF"/>
                </a:solidFill>
                <a:latin typeface="楷体_GB2312" pitchFamily="49" charset="-122"/>
              </a:rPr>
              <a:t>的个数）</a:t>
            </a:r>
            <a:endParaRPr lang="zh-CN" altLang="en-US" sz="2800" dirty="0">
              <a:solidFill>
                <a:srgbClr val="99CCFF"/>
              </a:solidFill>
              <a:latin typeface="楷体_GB2312" pitchFamily="49" charset="-122"/>
            </a:endParaRPr>
          </a:p>
        </p:txBody>
      </p:sp>
      <p:sp>
        <p:nvSpPr>
          <p:cNvPr id="549891" name="Rectangle 3"/>
          <p:cNvSpPr/>
          <p:nvPr/>
        </p:nvSpPr>
        <p:spPr>
          <a:xfrm>
            <a:off x="2208213" y="260350"/>
            <a:ext cx="7704137" cy="792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</a:pPr>
            <a:r>
              <a:rPr lang="zh-CN" altLang="en-US" sz="3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异或运算的基本关系</a:t>
            </a:r>
            <a:endParaRPr lang="zh-CN" altLang="en-US" sz="32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417763" y="3156585"/>
            <a:ext cx="7926387" cy="1054100"/>
            <a:chOff x="338" y="2778"/>
            <a:chExt cx="4776" cy="664"/>
          </a:xfrm>
        </p:grpSpPr>
        <p:sp>
          <p:nvSpPr>
            <p:cNvPr id="51205" name="Text Box 5"/>
            <p:cNvSpPr txBox="1"/>
            <p:nvPr/>
          </p:nvSpPr>
          <p:spPr>
            <a:xfrm>
              <a:off x="338" y="2953"/>
              <a:ext cx="2142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  <a:scene3d>
                <a:camera prst="orthographicFront"/>
                <a:lightRig rig="threePt" dir="t"/>
              </a:scene3d>
            </a:bodyPr>
            <a:p>
              <a:pPr eaLnBrk="0" hangingPunct="0">
                <a:buClrTx/>
                <a:buFontTx/>
              </a:pPr>
              <a:r>
                <a:rPr lang="en-US" altLang="zh-CN" sz="28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</a:rPr>
                <a:t>X</a:t>
              </a:r>
              <a:r>
                <a:rPr lang="en-US" altLang="zh-CN" sz="2800" baseline="-250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</a:rPr>
                <a:t>0 </a:t>
              </a:r>
              <a:r>
                <a:rPr lang="en-US" altLang="zh-CN" sz="28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 </a:t>
              </a:r>
              <a:r>
                <a:rPr lang="en-US" altLang="zh-CN" sz="28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</a:rPr>
                <a:t>X</a:t>
              </a:r>
              <a:r>
                <a:rPr lang="en-US" altLang="zh-CN" sz="2800" baseline="-250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lang="en-US" altLang="zh-CN" sz="28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 …  </a:t>
              </a:r>
              <a:r>
                <a:rPr lang="en-US" altLang="zh-CN" sz="28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</a:rPr>
                <a:t>X</a:t>
              </a:r>
              <a:r>
                <a:rPr lang="en-US" altLang="zh-CN" sz="2800" baseline="-250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</a:rPr>
                <a:t>n-1</a:t>
              </a:r>
              <a:r>
                <a:rPr lang="en-US" altLang="zh-CN" sz="28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 =</a:t>
              </a:r>
              <a:r>
                <a:rPr lang="en-US" altLang="zh-CN" sz="2800" baseline="-250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lang="en-US" altLang="zh-CN" sz="28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1206" name="AutoShape 6"/>
            <p:cNvSpPr/>
            <p:nvPr/>
          </p:nvSpPr>
          <p:spPr>
            <a:xfrm>
              <a:off x="2544" y="2998"/>
              <a:ext cx="144" cy="261"/>
            </a:xfrm>
            <a:prstGeom prst="leftBrace">
              <a:avLst>
                <a:gd name="adj1" fmla="val 33259"/>
                <a:gd name="adj2" fmla="val 50000"/>
              </a:avLst>
            </a:prstGeom>
            <a:noFill/>
            <a:ln w="25400" cap="sq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  <a:scene3d>
                <a:camera prst="orthographicFront"/>
                <a:lightRig rig="threePt" dir="t"/>
              </a:scene3d>
            </a:bodyPr>
            <a:p>
              <a:pPr>
                <a:buClrTx/>
                <a:buFontTx/>
              </a:pPr>
              <a:endPara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51207" name="Text Box 7"/>
            <p:cNvSpPr txBox="1"/>
            <p:nvPr/>
          </p:nvSpPr>
          <p:spPr>
            <a:xfrm>
              <a:off x="2703" y="2778"/>
              <a:ext cx="2411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  <a:scene3d>
                <a:camera prst="orthographicFront"/>
                <a:lightRig rig="threePt" dir="t"/>
              </a:scene3d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ea typeface="黑体" panose="02010609060101010101" pitchFamily="49" charset="-122"/>
                </a:rPr>
                <a:t>1   </a:t>
              </a:r>
              <a:r>
                <a:rPr lang="zh-CN" altLang="en-US" b="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ea typeface="黑体" panose="02010609060101010101" pitchFamily="49" charset="-122"/>
                </a:rPr>
                <a:t>变量为“1”的个数是奇数</a:t>
              </a:r>
              <a:endParaRPr lang="zh-CN" altLang="en-US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1208" name="Text Box 8"/>
            <p:cNvSpPr txBox="1"/>
            <p:nvPr/>
          </p:nvSpPr>
          <p:spPr>
            <a:xfrm>
              <a:off x="2703" y="3210"/>
              <a:ext cx="1906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  <a:scene3d>
                <a:camera prst="orthographicFront"/>
                <a:lightRig rig="threePt" dir="t"/>
              </a:scene3d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ea typeface="黑体" panose="02010609060101010101" pitchFamily="49" charset="-122"/>
                </a:rPr>
                <a:t>0   </a:t>
              </a:r>
              <a:r>
                <a:rPr lang="zh-CN" altLang="en-US" b="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ea typeface="黑体" panose="02010609060101010101" pitchFamily="49" charset="-122"/>
                </a:rPr>
                <a:t>变量为“1”的个数是偶数</a:t>
              </a:r>
              <a:endParaRPr lang="zh-CN" altLang="en-US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49897" name="Rectangle 9"/>
          <p:cNvSpPr/>
          <p:nvPr/>
        </p:nvSpPr>
        <p:spPr>
          <a:xfrm>
            <a:off x="2208213" y="4294188"/>
            <a:ext cx="8135937" cy="2447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cene3d>
              <a:camera prst="orthographicFront"/>
              <a:lightRig rig="threePt" dir="t"/>
            </a:scene3d>
          </a:bodyPr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circleNumDbPlain" startAt="3"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因果互换：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Y=Z  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X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Z=Y  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Y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Z=X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609600" indent="-609600">
              <a:lnSpc>
                <a:spcPct val="15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可推广到任意位：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…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=X</a:t>
            </a:r>
            <a:r>
              <a:rPr lang="en-US" altLang="zh-CN" sz="28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X</a:t>
            </a:r>
            <a:r>
              <a:rPr lang="en-US" altLang="zh-CN" sz="28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…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=X</a:t>
            </a:r>
            <a:r>
              <a:rPr lang="en-US" altLang="zh-CN" sz="28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989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charRg st="1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9890">
                                            <p:txEl>
                                              <p:charRg st="1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890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98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>
                                            <p:txEl>
                                              <p:charRg st="6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897">
                                            <p:txEl>
                                              <p:charRg st="6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>
                                            <p:txEl>
                                              <p:charRg st="41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9897">
                                            <p:txEl>
                                              <p:charRg st="41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>
                                            <p:txEl>
                                              <p:charRg st="5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9897">
                                            <p:txEl>
                                              <p:charRg st="5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 build="p"/>
      <p:bldP spid="549891" grpId="0"/>
      <p:bldP spid="54989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>
            <a:normAutofit lnSpcReduction="1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9A0DB2DC-4C9A-4742-B13C-FB6460FD3503}" type="slidenum">
              <a:rPr lang="zh-CN" altLang="en-US" sz="1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zh-CN" altLang="en-US" sz="16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8514" name="Rectangle 2"/>
          <p:cNvSpPr>
            <a:spLocks noGrp="1"/>
          </p:cNvSpPr>
          <p:nvPr>
            <p:ph type="title"/>
          </p:nvPr>
        </p:nvSpPr>
        <p:spPr>
          <a:xfrm>
            <a:off x="2355850" y="188913"/>
            <a:ext cx="77724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用</a:t>
            </a:r>
            <a:r>
              <a:rPr lang="en-US" altLang="zh-CN" dirty="0"/>
              <a:t>74x138</a:t>
            </a:r>
            <a:r>
              <a:rPr lang="zh-CN" altLang="en-US" dirty="0"/>
              <a:t>设计</a:t>
            </a:r>
            <a:r>
              <a:rPr lang="en-US" altLang="zh-CN" dirty="0"/>
              <a:t>4-16</a:t>
            </a:r>
            <a:r>
              <a:rPr lang="zh-CN" altLang="en-US" dirty="0"/>
              <a:t>译码器</a:t>
            </a:r>
            <a:endParaRPr lang="en-US" altLang="zh-CN" dirty="0"/>
          </a:p>
        </p:txBody>
      </p:sp>
      <p:sp>
        <p:nvSpPr>
          <p:cNvPr id="448515" name="Rectangle 3"/>
          <p:cNvSpPr/>
          <p:nvPr/>
        </p:nvSpPr>
        <p:spPr>
          <a:xfrm>
            <a:off x="1774825" y="981075"/>
            <a:ext cx="6408738" cy="769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</a:pP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</a:rPr>
              <a:t> 4-to-16 Decoder</a:t>
            </a:r>
            <a:endParaRPr lang="zh-CN" altLang="en-US" sz="32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416425" y="5349875"/>
            <a:ext cx="304800" cy="304800"/>
            <a:chOff x="2736" y="2688"/>
            <a:chExt cx="192" cy="192"/>
          </a:xfrm>
        </p:grpSpPr>
        <p:sp>
          <p:nvSpPr>
            <p:cNvPr id="26629" name="Line 5"/>
            <p:cNvSpPr/>
            <p:nvPr/>
          </p:nvSpPr>
          <p:spPr>
            <a:xfrm>
              <a:off x="2832" y="2688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30" name="AutoShape 6"/>
            <p:cNvSpPr/>
            <p:nvPr/>
          </p:nvSpPr>
          <p:spPr>
            <a:xfrm flipV="1">
              <a:off x="2736" y="278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282825" y="3063875"/>
            <a:ext cx="2514600" cy="3352800"/>
            <a:chOff x="1968" y="1392"/>
            <a:chExt cx="1584" cy="2112"/>
          </a:xfrm>
        </p:grpSpPr>
        <p:grpSp>
          <p:nvGrpSpPr>
            <p:cNvPr id="26632" name="Group 8"/>
            <p:cNvGrpSpPr/>
            <p:nvPr/>
          </p:nvGrpSpPr>
          <p:grpSpPr>
            <a:xfrm>
              <a:off x="2304" y="1536"/>
              <a:ext cx="1248" cy="1968"/>
              <a:chOff x="1872" y="1392"/>
              <a:chExt cx="1248" cy="1968"/>
            </a:xfrm>
          </p:grpSpPr>
          <p:sp>
            <p:nvSpPr>
              <p:cNvPr id="26633" name="Line 9"/>
              <p:cNvSpPr/>
              <p:nvPr/>
            </p:nvSpPr>
            <p:spPr>
              <a:xfrm>
                <a:off x="1872" y="1392"/>
                <a:ext cx="124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4" name="Line 10"/>
              <p:cNvSpPr/>
              <p:nvPr/>
            </p:nvSpPr>
            <p:spPr>
              <a:xfrm>
                <a:off x="1872" y="1584"/>
                <a:ext cx="124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5" name="Line 11"/>
              <p:cNvSpPr/>
              <p:nvPr/>
            </p:nvSpPr>
            <p:spPr>
              <a:xfrm>
                <a:off x="1872" y="1776"/>
                <a:ext cx="124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6" name="Line 12"/>
              <p:cNvSpPr/>
              <p:nvPr/>
            </p:nvSpPr>
            <p:spPr>
              <a:xfrm>
                <a:off x="2592" y="2976"/>
                <a:ext cx="52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7" name="Line 13"/>
              <p:cNvSpPr/>
              <p:nvPr/>
            </p:nvSpPr>
            <p:spPr>
              <a:xfrm>
                <a:off x="2448" y="3168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8" name="Line 14"/>
              <p:cNvSpPr/>
              <p:nvPr/>
            </p:nvSpPr>
            <p:spPr>
              <a:xfrm>
                <a:off x="2304" y="3360"/>
                <a:ext cx="81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9" name="Line 15"/>
              <p:cNvSpPr/>
              <p:nvPr/>
            </p:nvSpPr>
            <p:spPr>
              <a:xfrm flipV="1">
                <a:off x="2592" y="1392"/>
                <a:ext cx="0" cy="15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oval" w="med" len="med"/>
              </a:ln>
            </p:spPr>
          </p:sp>
          <p:sp>
            <p:nvSpPr>
              <p:cNvPr id="26640" name="Line 16"/>
              <p:cNvSpPr/>
              <p:nvPr/>
            </p:nvSpPr>
            <p:spPr>
              <a:xfrm flipV="1">
                <a:off x="2448" y="1584"/>
                <a:ext cx="0" cy="15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oval" w="med" len="med"/>
              </a:ln>
            </p:spPr>
          </p:sp>
          <p:sp>
            <p:nvSpPr>
              <p:cNvPr id="26641" name="Line 17"/>
              <p:cNvSpPr/>
              <p:nvPr/>
            </p:nvSpPr>
            <p:spPr>
              <a:xfrm flipV="1">
                <a:off x="2304" y="1776"/>
                <a:ext cx="0" cy="15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oval" w="med" len="med"/>
              </a:ln>
            </p:spPr>
          </p:sp>
        </p:grpSp>
        <p:sp>
          <p:nvSpPr>
            <p:cNvPr id="26642" name="Text Box 18"/>
            <p:cNvSpPr txBox="1"/>
            <p:nvPr/>
          </p:nvSpPr>
          <p:spPr>
            <a:xfrm>
              <a:off x="1968" y="1392"/>
              <a:ext cx="309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N0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N1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N2</a:t>
              </a:r>
              <a:endParaRPr lang="en-US" altLang="zh-CN" sz="20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2282825" y="2530475"/>
            <a:ext cx="2514600" cy="2209800"/>
            <a:chOff x="432" y="1200"/>
            <a:chExt cx="1584" cy="1392"/>
          </a:xfrm>
        </p:grpSpPr>
        <p:grpSp>
          <p:nvGrpSpPr>
            <p:cNvPr id="26644" name="Group 20"/>
            <p:cNvGrpSpPr/>
            <p:nvPr/>
          </p:nvGrpSpPr>
          <p:grpSpPr>
            <a:xfrm>
              <a:off x="768" y="1200"/>
              <a:ext cx="1248" cy="1392"/>
              <a:chOff x="816" y="912"/>
              <a:chExt cx="1248" cy="1392"/>
            </a:xfrm>
          </p:grpSpPr>
          <p:sp>
            <p:nvSpPr>
              <p:cNvPr id="26645" name="Line 21"/>
              <p:cNvSpPr/>
              <p:nvPr/>
            </p:nvSpPr>
            <p:spPr>
              <a:xfrm>
                <a:off x="1104" y="912"/>
                <a:ext cx="864" cy="0"/>
              </a:xfrm>
              <a:prstGeom prst="line">
                <a:avLst/>
              </a:prstGeom>
              <a:ln w="19050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46" name="Line 22"/>
              <p:cNvSpPr/>
              <p:nvPr/>
            </p:nvSpPr>
            <p:spPr>
              <a:xfrm flipH="1">
                <a:off x="1104" y="2304"/>
                <a:ext cx="960" cy="0"/>
              </a:xfrm>
              <a:prstGeom prst="line">
                <a:avLst/>
              </a:prstGeom>
              <a:ln w="19050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47" name="Line 23"/>
              <p:cNvSpPr/>
              <p:nvPr/>
            </p:nvSpPr>
            <p:spPr>
              <a:xfrm>
                <a:off x="816" y="1968"/>
                <a:ext cx="288" cy="0"/>
              </a:xfrm>
              <a:prstGeom prst="line">
                <a:avLst/>
              </a:prstGeom>
              <a:ln w="19050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oval" w="med" len="med"/>
              </a:ln>
            </p:spPr>
          </p:sp>
          <p:sp>
            <p:nvSpPr>
              <p:cNvPr id="26648" name="Line 24"/>
              <p:cNvSpPr/>
              <p:nvPr/>
            </p:nvSpPr>
            <p:spPr>
              <a:xfrm>
                <a:off x="1104" y="912"/>
                <a:ext cx="0" cy="1392"/>
              </a:xfrm>
              <a:prstGeom prst="line">
                <a:avLst/>
              </a:prstGeom>
              <a:ln w="19050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6649" name="Text Box 25"/>
            <p:cNvSpPr txBox="1"/>
            <p:nvPr/>
          </p:nvSpPr>
          <p:spPr>
            <a:xfrm>
              <a:off x="432" y="2112"/>
              <a:ext cx="309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0000"/>
                </a:lnSpc>
                <a:buClrTx/>
                <a:buFontTx/>
              </a:pPr>
              <a:r>
                <a:rPr lang="en-US" altLang="zh-CN" sz="2000" dirty="0">
                  <a:solidFill>
                    <a:srgbClr val="00FFFF"/>
                  </a:solidFill>
                  <a:latin typeface="Tahoma" panose="020B0604030504040204" pitchFamily="34" charset="0"/>
                </a:rPr>
                <a:t>N3</a:t>
              </a:r>
              <a:endParaRPr lang="en-US" altLang="zh-CN" sz="2000" dirty="0">
                <a:solidFill>
                  <a:srgbClr val="00FF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1992313" y="2840038"/>
            <a:ext cx="2663825" cy="2376487"/>
            <a:chOff x="240" y="1392"/>
            <a:chExt cx="1680" cy="1500"/>
          </a:xfrm>
        </p:grpSpPr>
        <p:sp>
          <p:nvSpPr>
            <p:cNvPr id="26651" name="Line 27"/>
            <p:cNvSpPr/>
            <p:nvPr/>
          </p:nvSpPr>
          <p:spPr>
            <a:xfrm flipH="1">
              <a:off x="912" y="1392"/>
              <a:ext cx="1008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52" name="Line 28"/>
            <p:cNvSpPr/>
            <p:nvPr/>
          </p:nvSpPr>
          <p:spPr>
            <a:xfrm flipH="1">
              <a:off x="768" y="2784"/>
              <a:ext cx="1152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53" name="Line 29"/>
            <p:cNvSpPr/>
            <p:nvPr/>
          </p:nvSpPr>
          <p:spPr>
            <a:xfrm flipV="1">
              <a:off x="912" y="1392"/>
              <a:ext cx="0" cy="1392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26654" name="Text Box 30"/>
            <p:cNvSpPr txBox="1"/>
            <p:nvPr/>
          </p:nvSpPr>
          <p:spPr>
            <a:xfrm>
              <a:off x="240" y="2640"/>
              <a:ext cx="47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solidFill>
                    <a:schemeClr val="folHlink"/>
                  </a:solidFill>
                  <a:latin typeface="Tahoma" panose="020B0604030504040204" pitchFamily="34" charset="0"/>
                </a:rPr>
                <a:t>EN_L</a:t>
              </a:r>
              <a:endParaRPr lang="zh-CN" altLang="en-US" sz="2000" dirty="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3349625" y="1616075"/>
            <a:ext cx="1219200" cy="685800"/>
            <a:chOff x="2640" y="480"/>
            <a:chExt cx="768" cy="432"/>
          </a:xfrm>
        </p:grpSpPr>
        <p:sp>
          <p:nvSpPr>
            <p:cNvPr id="26656" name="Rectangle 32"/>
            <p:cNvSpPr/>
            <p:nvPr/>
          </p:nvSpPr>
          <p:spPr>
            <a:xfrm>
              <a:off x="3120" y="816"/>
              <a:ext cx="288" cy="9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57" name="Line 33"/>
            <p:cNvSpPr/>
            <p:nvPr/>
          </p:nvSpPr>
          <p:spPr>
            <a:xfrm flipH="1">
              <a:off x="2880" y="864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58" name="Line 34"/>
            <p:cNvSpPr/>
            <p:nvPr/>
          </p:nvSpPr>
          <p:spPr>
            <a:xfrm flipV="1">
              <a:off x="2880" y="72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59" name="Line 35"/>
            <p:cNvSpPr/>
            <p:nvPr/>
          </p:nvSpPr>
          <p:spPr>
            <a:xfrm>
              <a:off x="2784" y="72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60" name="Text Box 36"/>
            <p:cNvSpPr txBox="1"/>
            <p:nvPr/>
          </p:nvSpPr>
          <p:spPr>
            <a:xfrm>
              <a:off x="2640" y="480"/>
              <a:ext cx="41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+5V</a:t>
              </a:r>
              <a:endParaRPr lang="zh-CN" altLang="en-US" sz="20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6837363" y="2149475"/>
            <a:ext cx="896937" cy="4206875"/>
            <a:chOff x="4699" y="864"/>
            <a:chExt cx="565" cy="2650"/>
          </a:xfrm>
        </p:grpSpPr>
        <p:sp>
          <p:nvSpPr>
            <p:cNvPr id="26662" name="Text Box 38"/>
            <p:cNvSpPr txBox="1"/>
            <p:nvPr/>
          </p:nvSpPr>
          <p:spPr>
            <a:xfrm>
              <a:off x="4704" y="864"/>
              <a:ext cx="478" cy="10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D0_L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D7_L</a:t>
              </a:r>
              <a:endParaRPr lang="zh-CN" altLang="en-US" sz="2000" dirty="0">
                <a:latin typeface="Tahoma" panose="020B0604030504040204" pitchFamily="34" charset="0"/>
              </a:endParaRPr>
            </a:p>
          </p:txBody>
        </p:sp>
        <p:sp>
          <p:nvSpPr>
            <p:cNvPr id="26663" name="Text Box 39"/>
            <p:cNvSpPr txBox="1"/>
            <p:nvPr/>
          </p:nvSpPr>
          <p:spPr>
            <a:xfrm>
              <a:off x="4699" y="2448"/>
              <a:ext cx="565" cy="10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D8_L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D15_L</a:t>
              </a:r>
              <a:endParaRPr lang="zh-CN" altLang="en-US" sz="2000" dirty="0">
                <a:latin typeface="Tahoma" panose="020B0604030504040204" pitchFamily="34" charset="0"/>
              </a:endParaRPr>
            </a:p>
          </p:txBody>
        </p:sp>
      </p:grpSp>
      <p:sp>
        <p:nvSpPr>
          <p:cNvPr id="448552" name="Text Box 40"/>
          <p:cNvSpPr txBox="1"/>
          <p:nvPr/>
        </p:nvSpPr>
        <p:spPr>
          <a:xfrm>
            <a:off x="7896225" y="625475"/>
            <a:ext cx="248602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ClrTx/>
              <a:buFontTx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思路：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Tx/>
              <a:buFontTx/>
              <a:buChar char="•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16个输出需要</a:t>
            </a:r>
            <a:endPara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zh-CN" altLang="en-US" sz="1800" b="0" u="sng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0" u="sng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b="0" u="sng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片74</a:t>
            </a: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x138？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1"/>
          <p:cNvGrpSpPr/>
          <p:nvPr/>
        </p:nvGrpSpPr>
        <p:grpSpPr>
          <a:xfrm>
            <a:off x="4568825" y="1997075"/>
            <a:ext cx="2360613" cy="4818063"/>
            <a:chOff x="1872" y="864"/>
            <a:chExt cx="1487" cy="3035"/>
          </a:xfrm>
        </p:grpSpPr>
        <p:sp>
          <p:nvSpPr>
            <p:cNvPr id="26666" name="Oval 42"/>
            <p:cNvSpPr/>
            <p:nvPr/>
          </p:nvSpPr>
          <p:spPr>
            <a:xfrm>
              <a:off x="2064" y="1152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67" name="Rectangle 43"/>
            <p:cNvSpPr/>
            <p:nvPr/>
          </p:nvSpPr>
          <p:spPr>
            <a:xfrm>
              <a:off x="2160" y="864"/>
              <a:ext cx="912" cy="134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68" name="Oval 44"/>
            <p:cNvSpPr/>
            <p:nvPr/>
          </p:nvSpPr>
          <p:spPr>
            <a:xfrm>
              <a:off x="3072" y="110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69" name="Line 45"/>
            <p:cNvSpPr/>
            <p:nvPr/>
          </p:nvSpPr>
          <p:spPr>
            <a:xfrm>
              <a:off x="3168" y="115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70" name="Oval 46"/>
            <p:cNvSpPr/>
            <p:nvPr/>
          </p:nvSpPr>
          <p:spPr>
            <a:xfrm>
              <a:off x="3072" y="182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71" name="Line 47"/>
            <p:cNvSpPr/>
            <p:nvPr/>
          </p:nvSpPr>
          <p:spPr>
            <a:xfrm>
              <a:off x="3168" y="187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72" name="Text Box 48"/>
            <p:cNvSpPr txBox="1"/>
            <p:nvPr/>
          </p:nvSpPr>
          <p:spPr>
            <a:xfrm>
              <a:off x="2736" y="960"/>
              <a:ext cx="294" cy="10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Y0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Y7</a:t>
              </a:r>
              <a:endParaRPr lang="en-US" altLang="zh-CN" sz="2000" dirty="0">
                <a:latin typeface="Tahoma" panose="020B0604030504040204" pitchFamily="34" charset="0"/>
              </a:endParaRPr>
            </a:p>
          </p:txBody>
        </p:sp>
        <p:sp>
          <p:nvSpPr>
            <p:cNvPr id="26673" name="Text Box 49"/>
            <p:cNvSpPr txBox="1"/>
            <p:nvPr/>
          </p:nvSpPr>
          <p:spPr>
            <a:xfrm>
              <a:off x="2160" y="1583"/>
              <a:ext cx="21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9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A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9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B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9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C</a:t>
              </a:r>
              <a:endParaRPr lang="en-US" altLang="zh-CN" sz="2000" dirty="0">
                <a:latin typeface="Tahoma" panose="020B0604030504040204" pitchFamily="34" charset="0"/>
              </a:endParaRPr>
            </a:p>
          </p:txBody>
        </p:sp>
        <p:sp>
          <p:nvSpPr>
            <p:cNvPr id="26674" name="Text Box 50"/>
            <p:cNvSpPr txBox="1"/>
            <p:nvPr/>
          </p:nvSpPr>
          <p:spPr>
            <a:xfrm>
              <a:off x="2160" y="912"/>
              <a:ext cx="405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G1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G2A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G2B</a:t>
              </a:r>
              <a:endParaRPr lang="en-US" altLang="zh-CN" sz="2000" dirty="0">
                <a:latin typeface="Tahoma" panose="020B0604030504040204" pitchFamily="34" charset="0"/>
              </a:endParaRPr>
            </a:p>
          </p:txBody>
        </p:sp>
        <p:sp>
          <p:nvSpPr>
            <p:cNvPr id="26675" name="Line 51"/>
            <p:cNvSpPr/>
            <p:nvPr/>
          </p:nvSpPr>
          <p:spPr>
            <a:xfrm>
              <a:off x="3264" y="1344"/>
              <a:ext cx="0" cy="336"/>
            </a:xfrm>
            <a:prstGeom prst="line">
              <a:avLst/>
            </a:prstGeom>
            <a:ln w="5715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26676" name="Oval 52"/>
            <p:cNvSpPr/>
            <p:nvPr/>
          </p:nvSpPr>
          <p:spPr>
            <a:xfrm>
              <a:off x="2064" y="134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77" name="Line 53"/>
            <p:cNvSpPr/>
            <p:nvPr/>
          </p:nvSpPr>
          <p:spPr>
            <a:xfrm>
              <a:off x="1872" y="139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78" name="Line 54"/>
            <p:cNvSpPr/>
            <p:nvPr/>
          </p:nvSpPr>
          <p:spPr>
            <a:xfrm flipH="1">
              <a:off x="1872" y="100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79" name="Oval 55"/>
            <p:cNvSpPr/>
            <p:nvPr/>
          </p:nvSpPr>
          <p:spPr>
            <a:xfrm>
              <a:off x="2064" y="2736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80" name="Line 56"/>
            <p:cNvSpPr/>
            <p:nvPr/>
          </p:nvSpPr>
          <p:spPr>
            <a:xfrm>
              <a:off x="1872" y="278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81" name="Rectangle 57"/>
            <p:cNvSpPr/>
            <p:nvPr/>
          </p:nvSpPr>
          <p:spPr>
            <a:xfrm>
              <a:off x="2160" y="2448"/>
              <a:ext cx="912" cy="134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82" name="Oval 58"/>
            <p:cNvSpPr/>
            <p:nvPr/>
          </p:nvSpPr>
          <p:spPr>
            <a:xfrm>
              <a:off x="3072" y="2688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83" name="Line 59"/>
            <p:cNvSpPr/>
            <p:nvPr/>
          </p:nvSpPr>
          <p:spPr>
            <a:xfrm>
              <a:off x="3168" y="273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84" name="Oval 60"/>
            <p:cNvSpPr/>
            <p:nvPr/>
          </p:nvSpPr>
          <p:spPr>
            <a:xfrm>
              <a:off x="3072" y="3408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85" name="Line 61"/>
            <p:cNvSpPr/>
            <p:nvPr/>
          </p:nvSpPr>
          <p:spPr>
            <a:xfrm>
              <a:off x="3168" y="345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86" name="Text Box 62"/>
            <p:cNvSpPr txBox="1"/>
            <p:nvPr/>
          </p:nvSpPr>
          <p:spPr>
            <a:xfrm>
              <a:off x="2736" y="2544"/>
              <a:ext cx="294" cy="10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Y0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Y7</a:t>
              </a:r>
              <a:endParaRPr lang="en-US" altLang="zh-CN" sz="2000" dirty="0">
                <a:latin typeface="Tahoma" panose="020B0604030504040204" pitchFamily="34" charset="0"/>
              </a:endParaRPr>
            </a:p>
          </p:txBody>
        </p:sp>
        <p:sp>
          <p:nvSpPr>
            <p:cNvPr id="26687" name="Text Box 63"/>
            <p:cNvSpPr txBox="1"/>
            <p:nvPr/>
          </p:nvSpPr>
          <p:spPr>
            <a:xfrm>
              <a:off x="2160" y="3167"/>
              <a:ext cx="21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9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A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9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B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lnSpc>
                  <a:spcPct val="90000"/>
                </a:lnSpc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C</a:t>
              </a:r>
              <a:endParaRPr lang="en-US" altLang="zh-CN" sz="2000" dirty="0">
                <a:latin typeface="Tahoma" panose="020B0604030504040204" pitchFamily="34" charset="0"/>
              </a:endParaRPr>
            </a:p>
          </p:txBody>
        </p:sp>
        <p:sp>
          <p:nvSpPr>
            <p:cNvPr id="26688" name="Text Box 64"/>
            <p:cNvSpPr txBox="1"/>
            <p:nvPr/>
          </p:nvSpPr>
          <p:spPr>
            <a:xfrm>
              <a:off x="2160" y="2496"/>
              <a:ext cx="405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G1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G2A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latin typeface="Tahoma" panose="020B0604030504040204" pitchFamily="34" charset="0"/>
                </a:rPr>
                <a:t>G2B</a:t>
              </a:r>
              <a:endParaRPr lang="en-US" altLang="zh-CN" sz="2000" dirty="0">
                <a:latin typeface="Tahoma" panose="020B0604030504040204" pitchFamily="34" charset="0"/>
              </a:endParaRPr>
            </a:p>
          </p:txBody>
        </p:sp>
        <p:sp>
          <p:nvSpPr>
            <p:cNvPr id="26689" name="Line 65"/>
            <p:cNvSpPr/>
            <p:nvPr/>
          </p:nvSpPr>
          <p:spPr>
            <a:xfrm>
              <a:off x="3264" y="2928"/>
              <a:ext cx="0" cy="336"/>
            </a:xfrm>
            <a:prstGeom prst="line">
              <a:avLst/>
            </a:prstGeom>
            <a:ln w="5715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26690" name="Oval 66"/>
            <p:cNvSpPr/>
            <p:nvPr/>
          </p:nvSpPr>
          <p:spPr>
            <a:xfrm>
              <a:off x="2064" y="2928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zh-CN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691" name="Line 67"/>
            <p:cNvSpPr/>
            <p:nvPr/>
          </p:nvSpPr>
          <p:spPr>
            <a:xfrm>
              <a:off x="1872" y="297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92" name="Line 68"/>
            <p:cNvSpPr/>
            <p:nvPr/>
          </p:nvSpPr>
          <p:spPr>
            <a:xfrm>
              <a:off x="1872" y="120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93" name="Line 69"/>
            <p:cNvSpPr/>
            <p:nvPr/>
          </p:nvSpPr>
          <p:spPr>
            <a:xfrm flipH="1">
              <a:off x="1872" y="2592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94" name="Line 70"/>
            <p:cNvSpPr/>
            <p:nvPr/>
          </p:nvSpPr>
          <p:spPr>
            <a:xfrm flipH="1">
              <a:off x="1872" y="168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95" name="Line 71"/>
            <p:cNvSpPr/>
            <p:nvPr/>
          </p:nvSpPr>
          <p:spPr>
            <a:xfrm flipH="1">
              <a:off x="1872" y="1872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96" name="Line 72"/>
            <p:cNvSpPr/>
            <p:nvPr/>
          </p:nvSpPr>
          <p:spPr>
            <a:xfrm flipH="1">
              <a:off x="1872" y="206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97" name="Line 73"/>
            <p:cNvSpPr/>
            <p:nvPr/>
          </p:nvSpPr>
          <p:spPr>
            <a:xfrm flipH="1">
              <a:off x="1872" y="326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98" name="Line 74"/>
            <p:cNvSpPr/>
            <p:nvPr/>
          </p:nvSpPr>
          <p:spPr>
            <a:xfrm flipH="1">
              <a:off x="1872" y="3456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99" name="Line 75"/>
            <p:cNvSpPr/>
            <p:nvPr/>
          </p:nvSpPr>
          <p:spPr>
            <a:xfrm flipH="1">
              <a:off x="1872" y="364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700" name="Text Box 76"/>
            <p:cNvSpPr txBox="1"/>
            <p:nvPr/>
          </p:nvSpPr>
          <p:spPr>
            <a:xfrm>
              <a:off x="3076" y="2054"/>
              <a:ext cx="2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latin typeface="Arial Narrow" panose="020B0606020202030204" pitchFamily="34" charset="0"/>
                </a:rPr>
                <a:t>U1</a:t>
              </a:r>
              <a:endParaRPr lang="en-US" altLang="zh-CN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26701" name="Text Box 77"/>
            <p:cNvSpPr txBox="1"/>
            <p:nvPr/>
          </p:nvSpPr>
          <p:spPr>
            <a:xfrm>
              <a:off x="3076" y="3648"/>
              <a:ext cx="2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latin typeface="Arial Narrow" panose="020B0606020202030204" pitchFamily="34" charset="0"/>
                </a:rPr>
                <a:t>U2</a:t>
              </a:r>
              <a:endParaRPr lang="en-US" altLang="zh-CN" sz="2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6702" name="Text Box 78"/>
          <p:cNvSpPr txBox="1"/>
          <p:nvPr/>
        </p:nvSpPr>
        <p:spPr>
          <a:xfrm>
            <a:off x="7896225" y="2201863"/>
            <a:ext cx="2628900" cy="3830955"/>
          </a:xfrm>
          <a:prstGeom prst="rect">
            <a:avLst/>
          </a:prstGeom>
          <a:noFill/>
          <a:ln w="9525">
            <a:noFill/>
          </a:ln>
        </p:spPr>
        <p:txBody>
          <a:bodyPr rIns="0" anchor="t" anchorCtr="0">
            <a:spAutoFit/>
          </a:bodyPr>
          <a:p>
            <a:pPr>
              <a:lnSpc>
                <a:spcPct val="150000"/>
              </a:lnSpc>
              <a:buClrTx/>
              <a:buFontTx/>
              <a:buChar char="•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每片本来只有三个输入端，那就再加一个控制片选</a:t>
            </a:r>
            <a:endPara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Tx/>
              <a:buFontTx/>
              <a:buChar char="•"/>
            </a:pP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任何时刻只有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片在工作（因为</a:t>
            </a: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中只能选</a:t>
            </a: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连接两个相反的使能端作为输入</a:t>
            </a: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N3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。再连接两个相同的使能端作为整体的使能端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703" name="文本框 3"/>
          <p:cNvSpPr txBox="1"/>
          <p:nvPr/>
        </p:nvSpPr>
        <p:spPr>
          <a:xfrm>
            <a:off x="9931400" y="696913"/>
            <a:ext cx="195897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ClrTx/>
              <a:buFontTx/>
              <a:buChar char="•"/>
            </a:pP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4个输入中，</a:t>
            </a:r>
            <a:endPara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哪些位控制片选，</a:t>
            </a:r>
            <a:endPara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哪些位控制输入</a:t>
            </a: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855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>
                                            <p:txEl>
                                              <p:charRg st="4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8552">
                                            <p:txEl>
                                              <p:charRg st="4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8552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/>
      <p:bldP spid="448515" grpId="0"/>
      <p:bldP spid="4485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>
            <a:normAutofit lnSpcReduction="1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9A0DB2DC-4C9A-4742-B13C-FB6460FD3503}" type="slidenum">
              <a:rPr lang="zh-CN" altLang="en-US" sz="1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zh-CN" altLang="en-US" sz="16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752600" y="2057400"/>
            <a:ext cx="2438400" cy="4254500"/>
            <a:chOff x="144" y="1296"/>
            <a:chExt cx="1536" cy="2680"/>
          </a:xfrm>
        </p:grpSpPr>
        <p:sp>
          <p:nvSpPr>
            <p:cNvPr id="72707" name="Rectangle 3"/>
            <p:cNvSpPr/>
            <p:nvPr/>
          </p:nvSpPr>
          <p:spPr>
            <a:xfrm>
              <a:off x="144" y="1296"/>
              <a:ext cx="1536" cy="2448"/>
            </a:xfrm>
            <a:prstGeom prst="rect">
              <a:avLst/>
            </a:prstGeom>
            <a:solidFill>
              <a:srgbClr val="00CC85"/>
            </a:solidFill>
            <a:ln w="9525">
              <a:noFill/>
            </a:ln>
          </p:spPr>
          <p:txBody>
            <a:bodyPr wrap="none" anchor="ctr" anchorCtr="0"/>
            <a:p>
              <a:pPr algn="ctr">
                <a:buClrTx/>
                <a:buFontTx/>
              </a:pP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2708" name="Text Box 4"/>
            <p:cNvSpPr txBox="1"/>
            <p:nvPr/>
          </p:nvSpPr>
          <p:spPr>
            <a:xfrm>
              <a:off x="576" y="3744"/>
              <a:ext cx="40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zh-CN" altLang="en-US" dirty="0">
                  <a:solidFill>
                    <a:srgbClr val="D6008F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相加</a:t>
              </a:r>
              <a:endParaRPr lang="zh-CN" altLang="en-US" dirty="0">
                <a:solidFill>
                  <a:srgbClr val="D6008F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4191000" y="2057400"/>
            <a:ext cx="3124200" cy="4254500"/>
            <a:chOff x="1680" y="1296"/>
            <a:chExt cx="1968" cy="2680"/>
          </a:xfrm>
        </p:grpSpPr>
        <p:sp>
          <p:nvSpPr>
            <p:cNvPr id="72710" name="Rectangle 6"/>
            <p:cNvSpPr/>
            <p:nvPr/>
          </p:nvSpPr>
          <p:spPr>
            <a:xfrm>
              <a:off x="1680" y="1296"/>
              <a:ext cx="1968" cy="2448"/>
            </a:xfrm>
            <a:prstGeom prst="rect">
              <a:avLst/>
            </a:prstGeom>
            <a:solidFill>
              <a:srgbClr val="CCECE3"/>
            </a:solidFill>
            <a:ln w="9525">
              <a:noFill/>
            </a:ln>
          </p:spPr>
          <p:txBody>
            <a:bodyPr wrap="none" anchor="ctr" anchorCtr="0"/>
            <a:p>
              <a:pPr algn="ctr">
                <a:buClrTx/>
                <a:buFontTx/>
              </a:pP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2711" name="Text Box 7"/>
            <p:cNvSpPr txBox="1"/>
            <p:nvPr/>
          </p:nvSpPr>
          <p:spPr>
            <a:xfrm>
              <a:off x="2330" y="3744"/>
              <a:ext cx="40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zh-CN" altLang="en-US" dirty="0">
                  <a:solidFill>
                    <a:srgbClr val="D6008F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判别</a:t>
              </a:r>
              <a:endParaRPr lang="zh-CN" altLang="en-US" dirty="0">
                <a:solidFill>
                  <a:srgbClr val="D6008F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8"/>
          <p:cNvGrpSpPr/>
          <p:nvPr/>
        </p:nvGrpSpPr>
        <p:grpSpPr>
          <a:xfrm>
            <a:off x="7315200" y="2057400"/>
            <a:ext cx="3124200" cy="4254500"/>
            <a:chOff x="3648" y="1296"/>
            <a:chExt cx="1968" cy="2680"/>
          </a:xfrm>
        </p:grpSpPr>
        <p:sp>
          <p:nvSpPr>
            <p:cNvPr id="72713" name="Rectangle 9"/>
            <p:cNvSpPr/>
            <p:nvPr/>
          </p:nvSpPr>
          <p:spPr>
            <a:xfrm>
              <a:off x="3648" y="1296"/>
              <a:ext cx="1968" cy="2448"/>
            </a:xfrm>
            <a:prstGeom prst="rect">
              <a:avLst/>
            </a:prstGeom>
            <a:solidFill>
              <a:srgbClr val="00CC85"/>
            </a:solidFill>
            <a:ln w="9525">
              <a:noFill/>
            </a:ln>
          </p:spPr>
          <p:txBody>
            <a:bodyPr wrap="none" anchor="ctr" anchorCtr="0"/>
            <a:p>
              <a:pPr algn="ctr">
                <a:buClrTx/>
                <a:buFontTx/>
              </a:pP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2714" name="Text Box 10"/>
            <p:cNvSpPr txBox="1"/>
            <p:nvPr/>
          </p:nvSpPr>
          <p:spPr>
            <a:xfrm>
              <a:off x="4368" y="3744"/>
              <a:ext cx="40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zh-CN" altLang="en-US" dirty="0">
                  <a:solidFill>
                    <a:srgbClr val="D6008F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修正</a:t>
              </a:r>
              <a:endParaRPr lang="zh-CN" altLang="en-US" dirty="0">
                <a:solidFill>
                  <a:srgbClr val="D6008F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2362200" y="2057400"/>
            <a:ext cx="1828800" cy="3505200"/>
            <a:chOff x="432" y="960"/>
            <a:chExt cx="1152" cy="2208"/>
          </a:xfrm>
        </p:grpSpPr>
        <p:sp>
          <p:nvSpPr>
            <p:cNvPr id="72716" name="Rectangle 12"/>
            <p:cNvSpPr/>
            <p:nvPr/>
          </p:nvSpPr>
          <p:spPr>
            <a:xfrm>
              <a:off x="576" y="1246"/>
              <a:ext cx="864" cy="1922"/>
            </a:xfrm>
            <a:prstGeom prst="rect">
              <a:avLst/>
            </a:prstGeom>
            <a:noFill/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A0       </a:t>
              </a: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S0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A1       </a:t>
              </a: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S1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A2       </a:t>
              </a: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S2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A3       </a:t>
              </a: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S3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B0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B1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B2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B3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C0</a:t>
              </a:r>
              <a:r>
                <a:rPr lang="en-US" altLang="zh-CN" sz="2000" dirty="0">
                  <a:solidFill>
                    <a:srgbClr val="D6008F"/>
                  </a:solidFill>
                  <a:latin typeface="Tahoma" panose="020B0604030504040204" pitchFamily="34" charset="0"/>
                </a:rPr>
                <a:t>       </a:t>
              </a: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C4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17" name="Line 13"/>
            <p:cNvSpPr/>
            <p:nvPr/>
          </p:nvSpPr>
          <p:spPr>
            <a:xfrm flipH="1">
              <a:off x="432" y="3024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18" name="Line 14"/>
            <p:cNvSpPr/>
            <p:nvPr/>
          </p:nvSpPr>
          <p:spPr>
            <a:xfrm flipH="1">
              <a:off x="432" y="1392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19" name="Line 15"/>
            <p:cNvSpPr/>
            <p:nvPr/>
          </p:nvSpPr>
          <p:spPr>
            <a:xfrm flipH="1">
              <a:off x="432" y="1584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20" name="Line 16"/>
            <p:cNvSpPr/>
            <p:nvPr/>
          </p:nvSpPr>
          <p:spPr>
            <a:xfrm flipH="1">
              <a:off x="432" y="1776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21" name="Line 17"/>
            <p:cNvSpPr/>
            <p:nvPr/>
          </p:nvSpPr>
          <p:spPr>
            <a:xfrm flipH="1">
              <a:off x="432" y="1968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22" name="Line 18"/>
            <p:cNvSpPr/>
            <p:nvPr/>
          </p:nvSpPr>
          <p:spPr>
            <a:xfrm flipH="1">
              <a:off x="432" y="2208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23" name="Line 19"/>
            <p:cNvSpPr/>
            <p:nvPr/>
          </p:nvSpPr>
          <p:spPr>
            <a:xfrm flipH="1">
              <a:off x="432" y="2400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24" name="Line 20"/>
            <p:cNvSpPr/>
            <p:nvPr/>
          </p:nvSpPr>
          <p:spPr>
            <a:xfrm flipH="1">
              <a:off x="432" y="2592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25" name="Line 21"/>
            <p:cNvSpPr/>
            <p:nvPr/>
          </p:nvSpPr>
          <p:spPr>
            <a:xfrm flipH="1">
              <a:off x="432" y="2784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26" name="Line 22"/>
            <p:cNvSpPr/>
            <p:nvPr/>
          </p:nvSpPr>
          <p:spPr>
            <a:xfrm flipH="1">
              <a:off x="1440" y="1392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27" name="Line 23"/>
            <p:cNvSpPr/>
            <p:nvPr/>
          </p:nvSpPr>
          <p:spPr>
            <a:xfrm flipH="1">
              <a:off x="1440" y="1584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28" name="Line 24"/>
            <p:cNvSpPr/>
            <p:nvPr/>
          </p:nvSpPr>
          <p:spPr>
            <a:xfrm flipH="1">
              <a:off x="1440" y="1776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29" name="Line 25"/>
            <p:cNvSpPr/>
            <p:nvPr/>
          </p:nvSpPr>
          <p:spPr>
            <a:xfrm flipH="1">
              <a:off x="1440" y="1968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30" name="Line 26"/>
            <p:cNvSpPr/>
            <p:nvPr/>
          </p:nvSpPr>
          <p:spPr>
            <a:xfrm flipH="1">
              <a:off x="1440" y="3024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31" name="Text Box 27"/>
            <p:cNvSpPr txBox="1"/>
            <p:nvPr/>
          </p:nvSpPr>
          <p:spPr>
            <a:xfrm>
              <a:off x="672" y="960"/>
              <a:ext cx="5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74x283</a:t>
              </a:r>
              <a:endParaRPr lang="en-US" altLang="zh-CN" dirty="0">
                <a:solidFill>
                  <a:srgbClr val="FFFFE3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8001000" y="2057400"/>
            <a:ext cx="1828800" cy="3505200"/>
            <a:chOff x="432" y="960"/>
            <a:chExt cx="1152" cy="2208"/>
          </a:xfrm>
        </p:grpSpPr>
        <p:sp>
          <p:nvSpPr>
            <p:cNvPr id="72733" name="Rectangle 29"/>
            <p:cNvSpPr/>
            <p:nvPr/>
          </p:nvSpPr>
          <p:spPr>
            <a:xfrm>
              <a:off x="576" y="1246"/>
              <a:ext cx="864" cy="1922"/>
            </a:xfrm>
            <a:prstGeom prst="rect">
              <a:avLst/>
            </a:prstGeom>
            <a:noFill/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A0       </a:t>
              </a: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S0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A1       </a:t>
              </a: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S1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A2       </a:t>
              </a: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S2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A3       </a:t>
              </a: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S3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B0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B1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B2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B3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lnSpc>
                  <a:spcPct val="130000"/>
                </a:lnSpc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C0</a:t>
              </a:r>
              <a:r>
                <a:rPr lang="en-US" altLang="zh-CN" sz="2000" dirty="0">
                  <a:solidFill>
                    <a:srgbClr val="D6008F"/>
                  </a:solidFill>
                  <a:latin typeface="Tahoma" panose="020B0604030504040204" pitchFamily="34" charset="0"/>
                </a:rPr>
                <a:t>       </a:t>
              </a: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C4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34" name="Line 30"/>
            <p:cNvSpPr/>
            <p:nvPr/>
          </p:nvSpPr>
          <p:spPr>
            <a:xfrm flipH="1">
              <a:off x="432" y="3024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35" name="Line 31"/>
            <p:cNvSpPr/>
            <p:nvPr/>
          </p:nvSpPr>
          <p:spPr>
            <a:xfrm flipH="1">
              <a:off x="432" y="1392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36" name="Line 32"/>
            <p:cNvSpPr/>
            <p:nvPr/>
          </p:nvSpPr>
          <p:spPr>
            <a:xfrm flipH="1">
              <a:off x="432" y="1584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37" name="Line 33"/>
            <p:cNvSpPr/>
            <p:nvPr/>
          </p:nvSpPr>
          <p:spPr>
            <a:xfrm flipH="1">
              <a:off x="432" y="1776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38" name="Line 34"/>
            <p:cNvSpPr/>
            <p:nvPr/>
          </p:nvSpPr>
          <p:spPr>
            <a:xfrm flipH="1">
              <a:off x="432" y="1968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39" name="Line 35"/>
            <p:cNvSpPr/>
            <p:nvPr/>
          </p:nvSpPr>
          <p:spPr>
            <a:xfrm flipH="1">
              <a:off x="432" y="2208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40" name="Line 36"/>
            <p:cNvSpPr/>
            <p:nvPr/>
          </p:nvSpPr>
          <p:spPr>
            <a:xfrm flipH="1">
              <a:off x="432" y="2400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41" name="Line 37"/>
            <p:cNvSpPr/>
            <p:nvPr/>
          </p:nvSpPr>
          <p:spPr>
            <a:xfrm flipH="1">
              <a:off x="432" y="2592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42" name="Line 38"/>
            <p:cNvSpPr/>
            <p:nvPr/>
          </p:nvSpPr>
          <p:spPr>
            <a:xfrm flipH="1">
              <a:off x="432" y="2784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43" name="Line 39"/>
            <p:cNvSpPr/>
            <p:nvPr/>
          </p:nvSpPr>
          <p:spPr>
            <a:xfrm flipH="1">
              <a:off x="1440" y="1392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44" name="Line 40"/>
            <p:cNvSpPr/>
            <p:nvPr/>
          </p:nvSpPr>
          <p:spPr>
            <a:xfrm flipH="1">
              <a:off x="1440" y="1584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45" name="Line 41"/>
            <p:cNvSpPr/>
            <p:nvPr/>
          </p:nvSpPr>
          <p:spPr>
            <a:xfrm flipH="1">
              <a:off x="1440" y="1776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46" name="Line 42"/>
            <p:cNvSpPr/>
            <p:nvPr/>
          </p:nvSpPr>
          <p:spPr>
            <a:xfrm flipH="1">
              <a:off x="1440" y="1968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47" name="Line 43"/>
            <p:cNvSpPr/>
            <p:nvPr/>
          </p:nvSpPr>
          <p:spPr>
            <a:xfrm flipH="1">
              <a:off x="1440" y="3024"/>
              <a:ext cx="144" cy="1"/>
            </a:xfrm>
            <a:prstGeom prst="line">
              <a:avLst/>
            </a:prstGeom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48" name="Text Box 44"/>
            <p:cNvSpPr txBox="1"/>
            <p:nvPr/>
          </p:nvSpPr>
          <p:spPr>
            <a:xfrm>
              <a:off x="672" y="960"/>
              <a:ext cx="5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rgbClr val="FFFFE3"/>
                  </a:solidFill>
                  <a:latin typeface="Arial Narrow" panose="020B0606020202030204" pitchFamily="34" charset="0"/>
                </a:rPr>
                <a:t>74x283</a:t>
              </a:r>
              <a:endParaRPr lang="en-US" altLang="zh-CN" dirty="0">
                <a:solidFill>
                  <a:srgbClr val="FFFFE3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oup 45"/>
          <p:cNvGrpSpPr/>
          <p:nvPr/>
        </p:nvGrpSpPr>
        <p:grpSpPr>
          <a:xfrm>
            <a:off x="1905000" y="2514600"/>
            <a:ext cx="533400" cy="3124200"/>
            <a:chOff x="240" y="1680"/>
            <a:chExt cx="336" cy="1968"/>
          </a:xfrm>
        </p:grpSpPr>
        <p:grpSp>
          <p:nvGrpSpPr>
            <p:cNvPr id="72750" name="Group 46"/>
            <p:cNvGrpSpPr/>
            <p:nvPr/>
          </p:nvGrpSpPr>
          <p:grpSpPr>
            <a:xfrm>
              <a:off x="336" y="3456"/>
              <a:ext cx="240" cy="192"/>
              <a:chOff x="144" y="2976"/>
              <a:chExt cx="240" cy="192"/>
            </a:xfrm>
          </p:grpSpPr>
          <p:sp>
            <p:nvSpPr>
              <p:cNvPr id="72751" name="Line 47"/>
              <p:cNvSpPr/>
              <p:nvPr/>
            </p:nvSpPr>
            <p:spPr>
              <a:xfrm flipH="1">
                <a:off x="240" y="2976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grpSp>
            <p:nvGrpSpPr>
              <p:cNvPr id="72752" name="Group 48"/>
              <p:cNvGrpSpPr/>
              <p:nvPr/>
            </p:nvGrpSpPr>
            <p:grpSpPr>
              <a:xfrm>
                <a:off x="144" y="2976"/>
                <a:ext cx="192" cy="192"/>
                <a:chOff x="2736" y="2688"/>
                <a:chExt cx="192" cy="192"/>
              </a:xfrm>
            </p:grpSpPr>
            <p:sp>
              <p:nvSpPr>
                <p:cNvPr id="72753" name="Line 49"/>
                <p:cNvSpPr/>
                <p:nvPr/>
              </p:nvSpPr>
              <p:spPr>
                <a:xfrm>
                  <a:off x="2832" y="2688"/>
                  <a:ext cx="1" cy="96"/>
                </a:xfrm>
                <a:prstGeom prst="line">
                  <a:avLst/>
                </a:prstGeom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54" name="AutoShape 50"/>
                <p:cNvSpPr/>
                <p:nvPr/>
              </p:nvSpPr>
              <p:spPr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rot="10800000"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2755" name="Text Box 51"/>
            <p:cNvSpPr txBox="1"/>
            <p:nvPr/>
          </p:nvSpPr>
          <p:spPr>
            <a:xfrm>
              <a:off x="240" y="1680"/>
              <a:ext cx="295" cy="8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X0</a:t>
              </a:r>
              <a:endParaRPr lang="en-US" altLang="zh-CN" sz="2000" dirty="0">
                <a:solidFill>
                  <a:srgbClr val="CCCC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X1</a:t>
              </a:r>
              <a:endParaRPr lang="en-US" altLang="zh-CN" sz="2000" dirty="0">
                <a:solidFill>
                  <a:srgbClr val="CCCC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X2</a:t>
              </a:r>
              <a:endParaRPr lang="en-US" altLang="zh-CN" sz="2000" dirty="0">
                <a:solidFill>
                  <a:srgbClr val="CCCC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CCCCE3"/>
                  </a:solidFill>
                  <a:latin typeface="Tahoma" panose="020B0604030504040204" pitchFamily="34" charset="0"/>
                </a:rPr>
                <a:t>X3</a:t>
              </a:r>
              <a:endParaRPr lang="en-US" altLang="zh-CN" sz="2000" dirty="0">
                <a:solidFill>
                  <a:srgbClr val="CCCCE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56" name="Text Box 52"/>
            <p:cNvSpPr txBox="1"/>
            <p:nvPr/>
          </p:nvSpPr>
          <p:spPr>
            <a:xfrm>
              <a:off x="240" y="2496"/>
              <a:ext cx="294" cy="8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Y0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Y1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Y2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B2B2AE"/>
                  </a:solidFill>
                  <a:latin typeface="Tahoma" panose="020B0604030504040204" pitchFamily="34" charset="0"/>
                </a:rPr>
                <a:t>Y3</a:t>
              </a:r>
              <a:endParaRPr lang="en-US" altLang="zh-CN" sz="2000" dirty="0">
                <a:solidFill>
                  <a:srgbClr val="B2B2AE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0" name="Group 53"/>
          <p:cNvGrpSpPr/>
          <p:nvPr/>
        </p:nvGrpSpPr>
        <p:grpSpPr>
          <a:xfrm>
            <a:off x="4114800" y="2514600"/>
            <a:ext cx="6132513" cy="1322388"/>
            <a:chOff x="1632" y="1584"/>
            <a:chExt cx="3863" cy="833"/>
          </a:xfrm>
        </p:grpSpPr>
        <p:grpSp>
          <p:nvGrpSpPr>
            <p:cNvPr id="72758" name="Group 54"/>
            <p:cNvGrpSpPr/>
            <p:nvPr/>
          </p:nvGrpSpPr>
          <p:grpSpPr>
            <a:xfrm>
              <a:off x="1632" y="1728"/>
              <a:ext cx="2448" cy="577"/>
              <a:chOff x="1584" y="1344"/>
              <a:chExt cx="2448" cy="577"/>
            </a:xfrm>
          </p:grpSpPr>
          <p:sp>
            <p:nvSpPr>
              <p:cNvPr id="72759" name="Line 55"/>
              <p:cNvSpPr/>
              <p:nvPr/>
            </p:nvSpPr>
            <p:spPr>
              <a:xfrm>
                <a:off x="1584" y="1344"/>
                <a:ext cx="2448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2760" name="Line 56"/>
              <p:cNvSpPr/>
              <p:nvPr/>
            </p:nvSpPr>
            <p:spPr>
              <a:xfrm>
                <a:off x="1584" y="1536"/>
                <a:ext cx="2448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2761" name="Line 57"/>
              <p:cNvSpPr/>
              <p:nvPr/>
            </p:nvSpPr>
            <p:spPr>
              <a:xfrm>
                <a:off x="1584" y="1728"/>
                <a:ext cx="2448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2762" name="Line 58"/>
              <p:cNvSpPr/>
              <p:nvPr/>
            </p:nvSpPr>
            <p:spPr>
              <a:xfrm>
                <a:off x="1584" y="1920"/>
                <a:ext cx="2448" cy="1"/>
              </a:xfrm>
              <a:prstGeom prst="line">
                <a:avLst/>
              </a:prstGeom>
              <a:ln w="28575" cap="flat" cmpd="sng">
                <a:solidFill>
                  <a:srgbClr val="CCCC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72763" name="Text Box 59"/>
            <p:cNvSpPr txBox="1"/>
            <p:nvPr/>
          </p:nvSpPr>
          <p:spPr>
            <a:xfrm>
              <a:off x="5209" y="1584"/>
              <a:ext cx="286" cy="8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F0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F1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F2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FFFFE3"/>
                  </a:solidFill>
                  <a:latin typeface="Tahoma" panose="020B0604030504040204" pitchFamily="34" charset="0"/>
                </a:rPr>
                <a:t>F3</a:t>
              </a:r>
              <a:endParaRPr lang="en-US" altLang="zh-CN" sz="2000" dirty="0">
                <a:solidFill>
                  <a:srgbClr val="FFFFE3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" name="Group 60"/>
          <p:cNvGrpSpPr/>
          <p:nvPr/>
        </p:nvGrpSpPr>
        <p:grpSpPr>
          <a:xfrm>
            <a:off x="7239000" y="4038600"/>
            <a:ext cx="2876550" cy="1998663"/>
            <a:chOff x="3600" y="2544"/>
            <a:chExt cx="1812" cy="1259"/>
          </a:xfrm>
        </p:grpSpPr>
        <p:grpSp>
          <p:nvGrpSpPr>
            <p:cNvPr id="72765" name="Group 61"/>
            <p:cNvGrpSpPr/>
            <p:nvPr/>
          </p:nvGrpSpPr>
          <p:grpSpPr>
            <a:xfrm>
              <a:off x="3840" y="2544"/>
              <a:ext cx="240" cy="1056"/>
              <a:chOff x="3744" y="2160"/>
              <a:chExt cx="240" cy="1056"/>
            </a:xfrm>
          </p:grpSpPr>
          <p:sp>
            <p:nvSpPr>
              <p:cNvPr id="72766" name="Line 62"/>
              <p:cNvSpPr/>
              <p:nvPr/>
            </p:nvSpPr>
            <p:spPr>
              <a:xfrm>
                <a:off x="3840" y="2160"/>
                <a:ext cx="1" cy="912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2767" name="Line 63"/>
              <p:cNvSpPr/>
              <p:nvPr/>
            </p:nvSpPr>
            <p:spPr>
              <a:xfrm flipH="1">
                <a:off x="3840" y="2736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oval" w="med" len="med"/>
              </a:ln>
            </p:spPr>
          </p:sp>
          <p:sp>
            <p:nvSpPr>
              <p:cNvPr id="72768" name="Line 64"/>
              <p:cNvSpPr/>
              <p:nvPr/>
            </p:nvSpPr>
            <p:spPr>
              <a:xfrm flipH="1">
                <a:off x="3840" y="2160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2769" name="Line 65"/>
              <p:cNvSpPr/>
              <p:nvPr/>
            </p:nvSpPr>
            <p:spPr>
              <a:xfrm flipH="1">
                <a:off x="3840" y="2976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FFFFE3"/>
                </a:solidFill>
                <a:prstDash val="solid"/>
                <a:miter/>
                <a:headEnd type="none" w="med" len="med"/>
                <a:tailEnd type="oval" w="med" len="med"/>
              </a:ln>
            </p:spPr>
          </p:sp>
          <p:grpSp>
            <p:nvGrpSpPr>
              <p:cNvPr id="72770" name="Group 66"/>
              <p:cNvGrpSpPr/>
              <p:nvPr/>
            </p:nvGrpSpPr>
            <p:grpSpPr>
              <a:xfrm>
                <a:off x="3744" y="3024"/>
                <a:ext cx="192" cy="192"/>
                <a:chOff x="2736" y="2688"/>
                <a:chExt cx="192" cy="192"/>
              </a:xfrm>
            </p:grpSpPr>
            <p:sp>
              <p:nvSpPr>
                <p:cNvPr id="72771" name="Line 67"/>
                <p:cNvSpPr/>
                <p:nvPr/>
              </p:nvSpPr>
              <p:spPr>
                <a:xfrm>
                  <a:off x="2832" y="2688"/>
                  <a:ext cx="1" cy="96"/>
                </a:xfrm>
                <a:prstGeom prst="line">
                  <a:avLst/>
                </a:prstGeom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72" name="AutoShape 68"/>
                <p:cNvSpPr/>
                <p:nvPr/>
              </p:nvSpPr>
              <p:spPr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 cap="flat" cmpd="sng">
                  <a:solidFill>
                    <a:srgbClr val="FFFFE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rot="10800000"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2773" name="Group 69"/>
            <p:cNvGrpSpPr/>
            <p:nvPr/>
          </p:nvGrpSpPr>
          <p:grpSpPr>
            <a:xfrm>
              <a:off x="3600" y="2736"/>
              <a:ext cx="1812" cy="1067"/>
              <a:chOff x="3648" y="2832"/>
              <a:chExt cx="1812" cy="1067"/>
            </a:xfrm>
          </p:grpSpPr>
          <p:grpSp>
            <p:nvGrpSpPr>
              <p:cNvPr id="72774" name="Group 70"/>
              <p:cNvGrpSpPr/>
              <p:nvPr/>
            </p:nvGrpSpPr>
            <p:grpSpPr>
              <a:xfrm>
                <a:off x="3648" y="2832"/>
                <a:ext cx="1632" cy="961"/>
                <a:chOff x="3648" y="2832"/>
                <a:chExt cx="1632" cy="961"/>
              </a:xfrm>
            </p:grpSpPr>
            <p:sp>
              <p:nvSpPr>
                <p:cNvPr id="72775" name="Line 71"/>
                <p:cNvSpPr/>
                <p:nvPr/>
              </p:nvSpPr>
              <p:spPr>
                <a:xfrm>
                  <a:off x="3648" y="3120"/>
                  <a:ext cx="192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76" name="Line 72"/>
                <p:cNvSpPr/>
                <p:nvPr/>
              </p:nvSpPr>
              <p:spPr>
                <a:xfrm>
                  <a:off x="3840" y="2832"/>
                  <a:ext cx="1" cy="288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77" name="Line 73"/>
                <p:cNvSpPr/>
                <p:nvPr/>
              </p:nvSpPr>
              <p:spPr>
                <a:xfrm flipH="1">
                  <a:off x="3840" y="2832"/>
                  <a:ext cx="288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78" name="Line 74"/>
                <p:cNvSpPr/>
                <p:nvPr/>
              </p:nvSpPr>
              <p:spPr>
                <a:xfrm>
                  <a:off x="4128" y="2832"/>
                  <a:ext cx="1" cy="192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oval" w="med" len="med"/>
                  <a:tailEnd type="none" w="med" len="med"/>
                </a:ln>
              </p:spPr>
            </p:sp>
            <p:sp>
              <p:nvSpPr>
                <p:cNvPr id="72779" name="Line 75"/>
                <p:cNvSpPr/>
                <p:nvPr/>
              </p:nvSpPr>
              <p:spPr>
                <a:xfrm>
                  <a:off x="3840" y="3120"/>
                  <a:ext cx="1" cy="672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oval" w="med" len="med"/>
                  <a:tailEnd type="none" w="med" len="med"/>
                </a:ln>
              </p:spPr>
            </p:sp>
            <p:sp>
              <p:nvSpPr>
                <p:cNvPr id="72780" name="Line 76"/>
                <p:cNvSpPr/>
                <p:nvPr/>
              </p:nvSpPr>
              <p:spPr>
                <a:xfrm>
                  <a:off x="3840" y="3792"/>
                  <a:ext cx="1440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2781" name="Text Box 77"/>
              <p:cNvSpPr txBox="1"/>
              <p:nvPr/>
            </p:nvSpPr>
            <p:spPr>
              <a:xfrm>
                <a:off x="5249" y="3648"/>
                <a:ext cx="211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sz="2000" dirty="0">
                    <a:solidFill>
                      <a:srgbClr val="3333D0"/>
                    </a:solidFill>
                    <a:latin typeface="Tahoma" panose="020B0604030504040204" pitchFamily="34" charset="0"/>
                  </a:rPr>
                  <a:t>C</a:t>
                </a:r>
                <a:endParaRPr lang="en-US" altLang="zh-CN" sz="2000" dirty="0">
                  <a:solidFill>
                    <a:srgbClr val="3333D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72782" name="Rectangle 78"/>
          <p:cNvSpPr/>
          <p:nvPr/>
        </p:nvSpPr>
        <p:spPr>
          <a:xfrm>
            <a:off x="2209800" y="2286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>
              <a:buClrTx/>
              <a:buFontTx/>
            </a:pPr>
            <a:r>
              <a:rPr lang="zh-CN" altLang="en-US" sz="2800" dirty="0">
                <a:solidFill>
                  <a:srgbClr val="FFCC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实现两个</a:t>
            </a:r>
            <a:r>
              <a:rPr lang="en-US" altLang="zh-CN" sz="2800" dirty="0">
                <a:solidFill>
                  <a:srgbClr val="FFCC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BCD</a:t>
            </a:r>
            <a:r>
              <a:rPr lang="zh-CN" altLang="en-US" sz="2800" dirty="0">
                <a:solidFill>
                  <a:srgbClr val="FFCC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码的加法运算</a:t>
            </a:r>
            <a:endParaRPr lang="zh-CN" altLang="en-US" sz="2800" dirty="0">
              <a:solidFill>
                <a:srgbClr val="FFCC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0687" name="Text Box 79"/>
          <p:cNvSpPr txBox="1"/>
          <p:nvPr/>
        </p:nvSpPr>
        <p:spPr>
          <a:xfrm>
            <a:off x="3784600" y="762000"/>
            <a:ext cx="4599305" cy="8655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需要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个加法器，分别进行加法运算和修正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判别逻辑：</a:t>
            </a:r>
            <a:r>
              <a:rPr lang="zh-CN" altLang="en-US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CC1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F </a:t>
            </a:r>
            <a:r>
              <a:rPr lang="en-US" altLang="zh-CN" dirty="0">
                <a:solidFill>
                  <a:srgbClr val="FFCC1C"/>
                </a:solidFill>
                <a:latin typeface="Tahoma" panose="020B0604030504040204" pitchFamily="34" charset="0"/>
              </a:rPr>
              <a:t>= C + S3·S2 +S3·S1 </a:t>
            </a:r>
            <a:endParaRPr lang="en-US" altLang="zh-CN" dirty="0">
              <a:solidFill>
                <a:srgbClr val="FFCC1C"/>
              </a:solidFill>
              <a:latin typeface="Tahoma" panose="020B0604030504040204" pitchFamily="34" charset="0"/>
            </a:endParaRPr>
          </a:p>
        </p:txBody>
      </p:sp>
      <p:grpSp>
        <p:nvGrpSpPr>
          <p:cNvPr id="17" name="Group 80"/>
          <p:cNvGrpSpPr/>
          <p:nvPr/>
        </p:nvGrpSpPr>
        <p:grpSpPr>
          <a:xfrm>
            <a:off x="2209800" y="914400"/>
            <a:ext cx="1600200" cy="838200"/>
            <a:chOff x="432" y="576"/>
            <a:chExt cx="1008" cy="528"/>
          </a:xfrm>
        </p:grpSpPr>
        <p:sp>
          <p:nvSpPr>
            <p:cNvPr id="72785" name="Text Box 81"/>
            <p:cNvSpPr txBox="1"/>
            <p:nvPr/>
          </p:nvSpPr>
          <p:spPr>
            <a:xfrm>
              <a:off x="432" y="707"/>
              <a:ext cx="69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zh-CN" altLang="en-US" dirty="0">
                  <a:solidFill>
                    <a:srgbClr val="FFFFE3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电路组成</a:t>
              </a:r>
              <a:endParaRPr lang="zh-CN" altLang="en-US" dirty="0">
                <a:solidFill>
                  <a:srgbClr val="FFFFE3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2786" name="AutoShape 82"/>
            <p:cNvSpPr/>
            <p:nvPr/>
          </p:nvSpPr>
          <p:spPr>
            <a:xfrm>
              <a:off x="1344" y="576"/>
              <a:ext cx="96" cy="528"/>
            </a:xfrm>
            <a:prstGeom prst="leftBrace">
              <a:avLst>
                <a:gd name="adj1" fmla="val 45731"/>
                <a:gd name="adj2" fmla="val 50000"/>
              </a:avLst>
            </a:prstGeom>
            <a:noFill/>
            <a:ln w="28575" cap="flat" cmpd="sng">
              <a:solidFill>
                <a:srgbClr val="FFFFE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ClrTx/>
                <a:buFontTx/>
              </a:pP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83"/>
          <p:cNvGrpSpPr/>
          <p:nvPr/>
        </p:nvGrpSpPr>
        <p:grpSpPr>
          <a:xfrm>
            <a:off x="4114800" y="3048000"/>
            <a:ext cx="3216275" cy="2668588"/>
            <a:chOff x="1632" y="1920"/>
            <a:chExt cx="2026" cy="1681"/>
          </a:xfrm>
        </p:grpSpPr>
        <p:grpSp>
          <p:nvGrpSpPr>
            <p:cNvPr id="72788" name="Group 84"/>
            <p:cNvGrpSpPr/>
            <p:nvPr/>
          </p:nvGrpSpPr>
          <p:grpSpPr>
            <a:xfrm>
              <a:off x="1632" y="1920"/>
              <a:ext cx="2016" cy="1681"/>
              <a:chOff x="1584" y="1536"/>
              <a:chExt cx="2016" cy="1681"/>
            </a:xfrm>
          </p:grpSpPr>
          <p:sp>
            <p:nvSpPr>
              <p:cNvPr id="72789" name="Line 85"/>
              <p:cNvSpPr/>
              <p:nvPr/>
            </p:nvSpPr>
            <p:spPr>
              <a:xfrm>
                <a:off x="1776" y="1920"/>
                <a:ext cx="1" cy="768"/>
              </a:xfrm>
              <a:prstGeom prst="line">
                <a:avLst/>
              </a:prstGeom>
              <a:ln w="28575" cap="flat" cmpd="sng">
                <a:solidFill>
                  <a:srgbClr val="3333D0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72790" name="Line 86"/>
              <p:cNvSpPr/>
              <p:nvPr/>
            </p:nvSpPr>
            <p:spPr>
              <a:xfrm>
                <a:off x="1920" y="1728"/>
                <a:ext cx="1" cy="816"/>
              </a:xfrm>
              <a:prstGeom prst="line">
                <a:avLst/>
              </a:prstGeom>
              <a:ln w="28575" cap="flat" cmpd="sng">
                <a:solidFill>
                  <a:srgbClr val="3333D0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72791" name="Line 87"/>
              <p:cNvSpPr/>
              <p:nvPr/>
            </p:nvSpPr>
            <p:spPr>
              <a:xfrm>
                <a:off x="2064" y="1536"/>
                <a:ext cx="1" cy="576"/>
              </a:xfrm>
              <a:prstGeom prst="line">
                <a:avLst/>
              </a:prstGeom>
              <a:ln w="28575" cap="flat" cmpd="sng">
                <a:solidFill>
                  <a:srgbClr val="3333D0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72792" name="Line 88"/>
              <p:cNvSpPr/>
              <p:nvPr/>
            </p:nvSpPr>
            <p:spPr>
              <a:xfrm flipH="1">
                <a:off x="1776" y="2256"/>
                <a:ext cx="288" cy="1"/>
              </a:xfrm>
              <a:prstGeom prst="line">
                <a:avLst/>
              </a:prstGeom>
              <a:ln w="28575" cap="flat" cmpd="sng">
                <a:solidFill>
                  <a:srgbClr val="3333D0"/>
                </a:solidFill>
                <a:prstDash val="solid"/>
                <a:miter/>
                <a:headEnd type="none" w="med" len="med"/>
                <a:tailEnd type="oval" w="med" len="med"/>
              </a:ln>
            </p:spPr>
          </p:sp>
          <p:sp>
            <p:nvSpPr>
              <p:cNvPr id="72793" name="Line 89"/>
              <p:cNvSpPr/>
              <p:nvPr/>
            </p:nvSpPr>
            <p:spPr>
              <a:xfrm>
                <a:off x="1920" y="2544"/>
                <a:ext cx="144" cy="1"/>
              </a:xfrm>
              <a:prstGeom prst="line">
                <a:avLst/>
              </a:prstGeom>
              <a:ln w="28575" cap="flat" cmpd="sng">
                <a:solidFill>
                  <a:srgbClr val="3333D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2794" name="Line 90"/>
              <p:cNvSpPr/>
              <p:nvPr/>
            </p:nvSpPr>
            <p:spPr>
              <a:xfrm>
                <a:off x="1776" y="2688"/>
                <a:ext cx="288" cy="1"/>
              </a:xfrm>
              <a:prstGeom prst="line">
                <a:avLst/>
              </a:prstGeom>
              <a:ln w="28575" cap="flat" cmpd="sng">
                <a:solidFill>
                  <a:srgbClr val="3333D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2795" name="Line 91"/>
              <p:cNvSpPr/>
              <p:nvPr/>
            </p:nvSpPr>
            <p:spPr>
              <a:xfrm>
                <a:off x="1584" y="2976"/>
                <a:ext cx="480" cy="1"/>
              </a:xfrm>
              <a:prstGeom prst="line">
                <a:avLst/>
              </a:prstGeom>
              <a:ln w="28575" cap="flat" cmpd="sng">
                <a:solidFill>
                  <a:srgbClr val="3333D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2796" name="Line 92"/>
              <p:cNvSpPr/>
              <p:nvPr/>
            </p:nvSpPr>
            <p:spPr>
              <a:xfrm>
                <a:off x="2064" y="2976"/>
                <a:ext cx="1" cy="144"/>
              </a:xfrm>
              <a:prstGeom prst="line">
                <a:avLst/>
              </a:prstGeom>
              <a:ln w="28575" cap="flat" cmpd="sng">
                <a:solidFill>
                  <a:srgbClr val="3333D0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grpSp>
            <p:nvGrpSpPr>
              <p:cNvPr id="72797" name="Group 93"/>
              <p:cNvGrpSpPr/>
              <p:nvPr/>
            </p:nvGrpSpPr>
            <p:grpSpPr>
              <a:xfrm>
                <a:off x="2064" y="2014"/>
                <a:ext cx="1536" cy="1203"/>
                <a:chOff x="2016" y="2014"/>
                <a:chExt cx="1536" cy="1203"/>
              </a:xfrm>
            </p:grpSpPr>
            <p:sp>
              <p:nvSpPr>
                <p:cNvPr id="72798" name="Line 94"/>
                <p:cNvSpPr/>
                <p:nvPr/>
              </p:nvSpPr>
              <p:spPr>
                <a:xfrm>
                  <a:off x="2640" y="2640"/>
                  <a:ext cx="336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99" name="Arc 95"/>
                <p:cNvSpPr/>
                <p:nvPr/>
              </p:nvSpPr>
              <p:spPr>
                <a:xfrm>
                  <a:off x="2400" y="2014"/>
                  <a:ext cx="203" cy="3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3138" fill="none">
                      <a:moveTo>
                        <a:pt x="1264" y="0"/>
                      </a:moveTo>
                      <a:cubicBezTo>
                        <a:pt x="12683" y="669"/>
                        <a:pt x="21600" y="10124"/>
                        <a:pt x="21600" y="21563"/>
                      </a:cubicBezTo>
                      <a:cubicBezTo>
                        <a:pt x="21600" y="33089"/>
                        <a:pt x="12548" y="42585"/>
                        <a:pt x="1035" y="43138"/>
                      </a:cubicBezTo>
                    </a:path>
                    <a:path w="21600" h="43138" stroke="0">
                      <a:moveTo>
                        <a:pt x="1264" y="0"/>
                      </a:moveTo>
                      <a:cubicBezTo>
                        <a:pt x="12683" y="669"/>
                        <a:pt x="21600" y="10124"/>
                        <a:pt x="21600" y="21563"/>
                      </a:cubicBezTo>
                      <a:cubicBezTo>
                        <a:pt x="21600" y="33089"/>
                        <a:pt x="12548" y="42585"/>
                        <a:pt x="1035" y="43138"/>
                      </a:cubicBezTo>
                      <a:lnTo>
                        <a:pt x="0" y="21563"/>
                      </a:lnTo>
                      <a:lnTo>
                        <a:pt x="1264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2800" name="Line 96"/>
                <p:cNvSpPr/>
                <p:nvPr/>
              </p:nvSpPr>
              <p:spPr>
                <a:xfrm flipH="1">
                  <a:off x="2162" y="2016"/>
                  <a:ext cx="276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01" name="Line 97"/>
                <p:cNvSpPr/>
                <p:nvPr/>
              </p:nvSpPr>
              <p:spPr>
                <a:xfrm flipH="1">
                  <a:off x="2162" y="2352"/>
                  <a:ext cx="276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02" name="Line 98"/>
                <p:cNvSpPr/>
                <p:nvPr/>
              </p:nvSpPr>
              <p:spPr>
                <a:xfrm>
                  <a:off x="2160" y="2016"/>
                  <a:ext cx="2" cy="336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03" name="Oval 99"/>
                <p:cNvSpPr/>
                <p:nvPr/>
              </p:nvSpPr>
              <p:spPr>
                <a:xfrm>
                  <a:off x="2592" y="2160"/>
                  <a:ext cx="81" cy="86"/>
                </a:xfrm>
                <a:prstGeom prst="ellipse">
                  <a:avLst/>
                </a:prstGeom>
                <a:solidFill>
                  <a:srgbClr val="FFFFE3"/>
                </a:solidFill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04" name="Line 100"/>
                <p:cNvSpPr/>
                <p:nvPr/>
              </p:nvSpPr>
              <p:spPr>
                <a:xfrm>
                  <a:off x="2673" y="2208"/>
                  <a:ext cx="111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05" name="Line 101"/>
                <p:cNvSpPr/>
                <p:nvPr/>
              </p:nvSpPr>
              <p:spPr>
                <a:xfrm flipH="1">
                  <a:off x="2016" y="2256"/>
                  <a:ext cx="146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06" name="Line 102"/>
                <p:cNvSpPr/>
                <p:nvPr/>
              </p:nvSpPr>
              <p:spPr>
                <a:xfrm flipH="1">
                  <a:off x="2016" y="2112"/>
                  <a:ext cx="148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07" name="Arc 103"/>
                <p:cNvSpPr/>
                <p:nvPr/>
              </p:nvSpPr>
              <p:spPr>
                <a:xfrm>
                  <a:off x="2928" y="2449"/>
                  <a:ext cx="96" cy="3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3065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596"/>
                        <a:pt x="13338" y="41837"/>
                        <a:pt x="2411" y="43065"/>
                      </a:cubicBezTo>
                    </a:path>
                    <a:path w="21600" h="43065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596"/>
                        <a:pt x="13338" y="41837"/>
                        <a:pt x="2411" y="43065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2808" name="Arc 104"/>
                <p:cNvSpPr/>
                <p:nvPr/>
              </p:nvSpPr>
              <p:spPr>
                <a:xfrm>
                  <a:off x="2928" y="2448"/>
                  <a:ext cx="480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2809" name="Arc 105"/>
                <p:cNvSpPr/>
                <p:nvPr/>
              </p:nvSpPr>
              <p:spPr>
                <a:xfrm flipV="1">
                  <a:off x="2976" y="2640"/>
                  <a:ext cx="432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2810" name="Line 106"/>
                <p:cNvSpPr/>
                <p:nvPr/>
              </p:nvSpPr>
              <p:spPr>
                <a:xfrm flipH="1">
                  <a:off x="2784" y="2544"/>
                  <a:ext cx="192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11" name="Line 107"/>
                <p:cNvSpPr/>
                <p:nvPr/>
              </p:nvSpPr>
              <p:spPr>
                <a:xfrm flipH="1">
                  <a:off x="2784" y="2736"/>
                  <a:ext cx="192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12" name="Arc 108"/>
                <p:cNvSpPr/>
                <p:nvPr/>
              </p:nvSpPr>
              <p:spPr>
                <a:xfrm>
                  <a:off x="2400" y="2448"/>
                  <a:ext cx="203" cy="3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3138" fill="none">
                      <a:moveTo>
                        <a:pt x="1264" y="0"/>
                      </a:moveTo>
                      <a:cubicBezTo>
                        <a:pt x="12683" y="669"/>
                        <a:pt x="21600" y="10124"/>
                        <a:pt x="21600" y="21563"/>
                      </a:cubicBezTo>
                      <a:cubicBezTo>
                        <a:pt x="21600" y="33089"/>
                        <a:pt x="12548" y="42585"/>
                        <a:pt x="1035" y="43138"/>
                      </a:cubicBezTo>
                    </a:path>
                    <a:path w="21600" h="43138" stroke="0">
                      <a:moveTo>
                        <a:pt x="1264" y="0"/>
                      </a:moveTo>
                      <a:cubicBezTo>
                        <a:pt x="12683" y="669"/>
                        <a:pt x="21600" y="10124"/>
                        <a:pt x="21600" y="21563"/>
                      </a:cubicBezTo>
                      <a:cubicBezTo>
                        <a:pt x="21600" y="33089"/>
                        <a:pt x="12548" y="42585"/>
                        <a:pt x="1035" y="43138"/>
                      </a:cubicBezTo>
                      <a:lnTo>
                        <a:pt x="0" y="21563"/>
                      </a:lnTo>
                      <a:lnTo>
                        <a:pt x="1264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2813" name="Line 109"/>
                <p:cNvSpPr/>
                <p:nvPr/>
              </p:nvSpPr>
              <p:spPr>
                <a:xfrm flipH="1">
                  <a:off x="2162" y="2448"/>
                  <a:ext cx="276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14" name="Line 110"/>
                <p:cNvSpPr/>
                <p:nvPr/>
              </p:nvSpPr>
              <p:spPr>
                <a:xfrm flipH="1">
                  <a:off x="2162" y="2782"/>
                  <a:ext cx="276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15" name="Line 111"/>
                <p:cNvSpPr/>
                <p:nvPr/>
              </p:nvSpPr>
              <p:spPr>
                <a:xfrm>
                  <a:off x="2160" y="2448"/>
                  <a:ext cx="2" cy="334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16" name="Oval 112"/>
                <p:cNvSpPr/>
                <p:nvPr/>
              </p:nvSpPr>
              <p:spPr>
                <a:xfrm>
                  <a:off x="2592" y="2592"/>
                  <a:ext cx="81" cy="86"/>
                </a:xfrm>
                <a:prstGeom prst="ellipse">
                  <a:avLst/>
                </a:prstGeom>
                <a:solidFill>
                  <a:srgbClr val="FFFFE3"/>
                </a:solidFill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17" name="Line 113"/>
                <p:cNvSpPr/>
                <p:nvPr/>
              </p:nvSpPr>
              <p:spPr>
                <a:xfrm flipH="1">
                  <a:off x="2016" y="2686"/>
                  <a:ext cx="146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18" name="Line 114"/>
                <p:cNvSpPr/>
                <p:nvPr/>
              </p:nvSpPr>
              <p:spPr>
                <a:xfrm flipH="1">
                  <a:off x="2016" y="2544"/>
                  <a:ext cx="148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19" name="Arc 115"/>
                <p:cNvSpPr/>
                <p:nvPr/>
              </p:nvSpPr>
              <p:spPr>
                <a:xfrm>
                  <a:off x="2400" y="2880"/>
                  <a:ext cx="203" cy="3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3138" fill="none">
                      <a:moveTo>
                        <a:pt x="1264" y="0"/>
                      </a:moveTo>
                      <a:cubicBezTo>
                        <a:pt x="12683" y="669"/>
                        <a:pt x="21600" y="10124"/>
                        <a:pt x="21600" y="21563"/>
                      </a:cubicBezTo>
                      <a:cubicBezTo>
                        <a:pt x="21600" y="33089"/>
                        <a:pt x="12548" y="42585"/>
                        <a:pt x="1035" y="43138"/>
                      </a:cubicBezTo>
                    </a:path>
                    <a:path w="21600" h="43138" stroke="0">
                      <a:moveTo>
                        <a:pt x="1264" y="0"/>
                      </a:moveTo>
                      <a:cubicBezTo>
                        <a:pt x="12683" y="669"/>
                        <a:pt x="21600" y="10124"/>
                        <a:pt x="21600" y="21563"/>
                      </a:cubicBezTo>
                      <a:cubicBezTo>
                        <a:pt x="21600" y="33089"/>
                        <a:pt x="12548" y="42585"/>
                        <a:pt x="1035" y="43138"/>
                      </a:cubicBezTo>
                      <a:lnTo>
                        <a:pt x="0" y="21563"/>
                      </a:lnTo>
                      <a:lnTo>
                        <a:pt x="1264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2820" name="Line 116"/>
                <p:cNvSpPr/>
                <p:nvPr/>
              </p:nvSpPr>
              <p:spPr>
                <a:xfrm flipH="1">
                  <a:off x="2162" y="2880"/>
                  <a:ext cx="276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21" name="Line 117"/>
                <p:cNvSpPr/>
                <p:nvPr/>
              </p:nvSpPr>
              <p:spPr>
                <a:xfrm flipH="1">
                  <a:off x="2162" y="3216"/>
                  <a:ext cx="276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22" name="Line 118"/>
                <p:cNvSpPr/>
                <p:nvPr/>
              </p:nvSpPr>
              <p:spPr>
                <a:xfrm flipH="1">
                  <a:off x="2160" y="2880"/>
                  <a:ext cx="2" cy="336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23" name="Oval 119"/>
                <p:cNvSpPr/>
                <p:nvPr/>
              </p:nvSpPr>
              <p:spPr>
                <a:xfrm>
                  <a:off x="2592" y="3024"/>
                  <a:ext cx="81" cy="86"/>
                </a:xfrm>
                <a:prstGeom prst="ellipse">
                  <a:avLst/>
                </a:prstGeom>
                <a:solidFill>
                  <a:srgbClr val="FFFFE3"/>
                </a:solidFill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24" name="Line 120"/>
                <p:cNvSpPr/>
                <p:nvPr/>
              </p:nvSpPr>
              <p:spPr>
                <a:xfrm>
                  <a:off x="2673" y="3072"/>
                  <a:ext cx="111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25" name="Line 121"/>
                <p:cNvSpPr/>
                <p:nvPr/>
              </p:nvSpPr>
              <p:spPr>
                <a:xfrm flipH="1">
                  <a:off x="2016" y="3120"/>
                  <a:ext cx="146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26" name="Line 122"/>
                <p:cNvSpPr/>
                <p:nvPr/>
              </p:nvSpPr>
              <p:spPr>
                <a:xfrm flipH="1">
                  <a:off x="2016" y="2976"/>
                  <a:ext cx="148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27" name="Line 123"/>
                <p:cNvSpPr/>
                <p:nvPr/>
              </p:nvSpPr>
              <p:spPr>
                <a:xfrm>
                  <a:off x="2784" y="2208"/>
                  <a:ext cx="1" cy="336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28" name="Line 124"/>
                <p:cNvSpPr/>
                <p:nvPr/>
              </p:nvSpPr>
              <p:spPr>
                <a:xfrm>
                  <a:off x="2784" y="2736"/>
                  <a:ext cx="1" cy="336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829" name="Oval 125"/>
                <p:cNvSpPr/>
                <p:nvPr/>
              </p:nvSpPr>
              <p:spPr>
                <a:xfrm>
                  <a:off x="2928" y="2496"/>
                  <a:ext cx="81" cy="86"/>
                </a:xfrm>
                <a:prstGeom prst="ellipse">
                  <a:avLst/>
                </a:prstGeom>
                <a:solidFill>
                  <a:srgbClr val="FFFFE3"/>
                </a:solidFill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30" name="Oval 126"/>
                <p:cNvSpPr/>
                <p:nvPr/>
              </p:nvSpPr>
              <p:spPr>
                <a:xfrm>
                  <a:off x="2943" y="2592"/>
                  <a:ext cx="81" cy="86"/>
                </a:xfrm>
                <a:prstGeom prst="ellipse">
                  <a:avLst/>
                </a:prstGeom>
                <a:solidFill>
                  <a:srgbClr val="FFFFE3"/>
                </a:solidFill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31" name="Oval 127"/>
                <p:cNvSpPr/>
                <p:nvPr/>
              </p:nvSpPr>
              <p:spPr>
                <a:xfrm>
                  <a:off x="2928" y="2688"/>
                  <a:ext cx="81" cy="86"/>
                </a:xfrm>
                <a:prstGeom prst="ellipse">
                  <a:avLst/>
                </a:prstGeom>
                <a:solidFill>
                  <a:srgbClr val="FFFFE3"/>
                </a:solidFill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buClrTx/>
                    <a:buFontTx/>
                  </a:pP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32" name="Line 128"/>
                <p:cNvSpPr/>
                <p:nvPr/>
              </p:nvSpPr>
              <p:spPr>
                <a:xfrm>
                  <a:off x="3408" y="2640"/>
                  <a:ext cx="144" cy="1"/>
                </a:xfrm>
                <a:prstGeom prst="line">
                  <a:avLst/>
                </a:prstGeom>
                <a:ln w="28575" cap="flat" cmpd="sng">
                  <a:solidFill>
                    <a:srgbClr val="3333D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2833" name="Text Box 129"/>
            <p:cNvSpPr txBox="1"/>
            <p:nvPr/>
          </p:nvSpPr>
          <p:spPr>
            <a:xfrm>
              <a:off x="3468" y="2736"/>
              <a:ext cx="19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dirty="0">
                  <a:solidFill>
                    <a:srgbClr val="3333D0"/>
                  </a:solidFill>
                  <a:latin typeface="Tahoma" panose="020B0604030504040204" pitchFamily="34" charset="0"/>
                </a:rPr>
                <a:t>F</a:t>
              </a:r>
              <a:endParaRPr lang="en-US" altLang="zh-CN" dirty="0">
                <a:solidFill>
                  <a:srgbClr val="3333D0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8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8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87">
                                            <p:txEl>
                                              <p:charRg st="2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0687">
                                            <p:txEl>
                                              <p:charRg st="21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87" grpId="0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WPS 演示</Application>
  <PresentationFormat>宽屏</PresentationFormat>
  <Paragraphs>473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华文新魏</vt:lpstr>
      <vt:lpstr>Times New Roman</vt:lpstr>
      <vt:lpstr>Symbol</vt:lpstr>
      <vt:lpstr>Arial Narrow</vt:lpstr>
      <vt:lpstr>黑体</vt:lpstr>
      <vt:lpstr>楷体_GB2312</vt:lpstr>
      <vt:lpstr>新宋体</vt:lpstr>
      <vt:lpstr>Wingdings 3</vt:lpstr>
      <vt:lpstr>Tahoma</vt:lpstr>
      <vt:lpstr>Arial Unicode MS</vt:lpstr>
      <vt:lpstr>Calibri</vt:lpstr>
      <vt:lpstr>Office 主题​​</vt:lpstr>
      <vt:lpstr>Visio.Drawing.11</vt:lpstr>
      <vt:lpstr>Visio.Drawing.11</vt:lpstr>
      <vt:lpstr>Equation.3</vt:lpstr>
      <vt:lpstr>Equation.3</vt:lpstr>
      <vt:lpstr>Equation.3</vt:lpstr>
      <vt:lpstr>格雷码公式</vt:lpstr>
      <vt:lpstr>3.3   CMOS Logic</vt:lpstr>
      <vt:lpstr>PowerPoint 演示文稿</vt:lpstr>
      <vt:lpstr>PowerPoint 演示文稿</vt:lpstr>
      <vt:lpstr>3.7   其他CMOS输入输出结构</vt:lpstr>
      <vt:lpstr>最大项与最小项之间的关系</vt:lpstr>
      <vt:lpstr>PowerPoint 演示文稿</vt:lpstr>
      <vt:lpstr>用74x138设计4-16译码器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挽住梅花不许谢</cp:lastModifiedBy>
  <cp:revision>187</cp:revision>
  <dcterms:created xsi:type="dcterms:W3CDTF">2019-06-19T02:08:00Z</dcterms:created>
  <dcterms:modified xsi:type="dcterms:W3CDTF">2021-12-31T03:12:00Z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FB34FBA9B70E42118E32CAD33EE1F314</vt:lpwstr>
  </property>
</Properties>
</file>