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5"/>
  </p:notesMasterIdLst>
  <p:sldIdLst>
    <p:sldId id="407" r:id="rId7"/>
    <p:sldId id="548" r:id="rId8"/>
    <p:sldId id="325" r:id="rId9"/>
    <p:sldId id="315" r:id="rId10"/>
    <p:sldId id="334" r:id="rId11"/>
    <p:sldId id="318" r:id="rId12"/>
    <p:sldId id="319" r:id="rId13"/>
    <p:sldId id="335" r:id="rId14"/>
    <p:sldId id="337" r:id="rId15"/>
    <p:sldId id="320" r:id="rId16"/>
    <p:sldId id="338" r:id="rId17"/>
    <p:sldId id="341" r:id="rId18"/>
    <p:sldId id="339" r:id="rId19"/>
    <p:sldId id="340" r:id="rId20"/>
    <p:sldId id="327" r:id="rId21"/>
    <p:sldId id="342" r:id="rId22"/>
    <p:sldId id="345" r:id="rId23"/>
    <p:sldId id="346" r:id="rId24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00CC00"/>
    <a:srgbClr val="990000"/>
    <a:srgbClr val="800000"/>
    <a:srgbClr val="A50021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433" autoAdjust="0"/>
  </p:normalViewPr>
  <p:slideViewPr>
    <p:cSldViewPr>
      <p:cViewPr varScale="1">
        <p:scale>
          <a:sx n="81" d="100"/>
          <a:sy n="81" d="100"/>
        </p:scale>
        <p:origin x="88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block2x2-1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2">
            <a:extLst>
              <a:ext uri="{FF2B5EF4-FFF2-40B4-BE49-F238E27FC236}">
                <a16:creationId xmlns:a16="http://schemas.microsoft.com/office/drawing/2014/main" id="{98502891-D406-4337-A0D6-F9107C17AB0C}"/>
              </a:ext>
            </a:extLst>
          </p:cNvPr>
          <p:cNvGrpSpPr>
            <a:grpSpLocks/>
          </p:cNvGrpSpPr>
          <p:nvPr/>
        </p:nvGrpSpPr>
        <p:grpSpPr bwMode="auto">
          <a:xfrm>
            <a:off x="2298502" y="3658946"/>
            <a:ext cx="4546997" cy="1225154"/>
            <a:chOff x="0" y="0"/>
            <a:chExt cx="3556" cy="1471"/>
          </a:xfrm>
        </p:grpSpPr>
        <p:pic>
          <p:nvPicPr>
            <p:cNvPr id="15367" name="AutoShape 4">
              <a:extLst>
                <a:ext uri="{FF2B5EF4-FFF2-40B4-BE49-F238E27FC236}">
                  <a16:creationId xmlns:a16="http://schemas.microsoft.com/office/drawing/2014/main" id="{CB1D6CBC-9C90-4021-9249-7DEB917654C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56" cy="1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8" name="Text Box 4">
              <a:extLst>
                <a:ext uri="{FF2B5EF4-FFF2-40B4-BE49-F238E27FC236}">
                  <a16:creationId xmlns:a16="http://schemas.microsoft.com/office/drawing/2014/main" id="{C1412C15-E86F-447C-B991-C2A61E0F3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" y="42"/>
              <a:ext cx="3261" cy="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电子科技大学 计算机学院</a:t>
              </a:r>
              <a:endParaRPr lang="en-US" altLang="zh-CN" b="1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lnSpc>
                  <a:spcPct val="130000"/>
                </a:lnSpc>
              </a:pPr>
              <a:fld id="{FDF37A12-AA47-4936-A9E4-E75244E2FAAC}" type="datetime3"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pPr algn="ctr" eaLnBrk="1" hangingPunct="1">
                  <a:lnSpc>
                    <a:spcPct val="130000"/>
                  </a:lnSpc>
                </a:pPr>
                <a:t>2022年3月24日星期四</a:t>
              </a:fld>
              <a:endParaRPr lang="en-US" altLang="zh-CN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362" name="Group 5">
            <a:extLst>
              <a:ext uri="{FF2B5EF4-FFF2-40B4-BE49-F238E27FC236}">
                <a16:creationId xmlns:a16="http://schemas.microsoft.com/office/drawing/2014/main" id="{7AE0EB9F-4A20-4EC1-BEEC-8B998F4213C6}"/>
              </a:ext>
            </a:extLst>
          </p:cNvPr>
          <p:cNvGrpSpPr>
            <a:grpSpLocks/>
          </p:cNvGrpSpPr>
          <p:nvPr/>
        </p:nvGrpSpPr>
        <p:grpSpPr bwMode="auto">
          <a:xfrm>
            <a:off x="1508760" y="1115616"/>
            <a:ext cx="6370320" cy="2199084"/>
            <a:chOff x="0" y="0"/>
            <a:chExt cx="4708" cy="1329"/>
          </a:xfrm>
        </p:grpSpPr>
        <p:pic>
          <p:nvPicPr>
            <p:cNvPr id="15365" name="圆角矩形 12">
              <a:extLst>
                <a:ext uri="{FF2B5EF4-FFF2-40B4-BE49-F238E27FC236}">
                  <a16:creationId xmlns:a16="http://schemas.microsoft.com/office/drawing/2014/main" id="{0604638C-F773-4F7E-B9D8-BDFA1989616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708" cy="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" name="Text Box 7">
              <a:extLst>
                <a:ext uri="{FF2B5EF4-FFF2-40B4-BE49-F238E27FC236}">
                  <a16:creationId xmlns:a16="http://schemas.microsoft.com/office/drawing/2014/main" id="{4EA5757F-CF14-4D1B-8986-DE1D33049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" y="88"/>
              <a:ext cx="4416" cy="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33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鲲鹏聚数</a:t>
              </a:r>
              <a:endParaRPr lang="en-US" altLang="zh-CN" sz="33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zh-CN" sz="24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</a:t>
              </a:r>
              <a:r>
                <a:rPr lang="en-US" altLang="zh-CN" sz="2400" b="1" dirty="0" err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openGauss</a:t>
              </a:r>
              <a:r>
                <a:rPr lang="zh-CN" altLang="zh-CN" sz="24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数据库的应用与实践 </a:t>
              </a:r>
              <a:endParaRPr lang="zh-CN" altLang="en-US" sz="2400" b="1" dirty="0">
                <a:solidFill>
                  <a:srgbClr val="002060"/>
                </a:solidFill>
              </a:endParaRPr>
            </a:p>
          </p:txBody>
        </p:sp>
      </p:grpSp>
      <p:pic>
        <p:nvPicPr>
          <p:cNvPr id="15363" name="Picture 3">
            <a:extLst>
              <a:ext uri="{FF2B5EF4-FFF2-40B4-BE49-F238E27FC236}">
                <a16:creationId xmlns:a16="http://schemas.microsoft.com/office/drawing/2014/main" id="{CDF3AC74-2B89-4FFF-8553-4E2371902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1" y="4"/>
            <a:ext cx="2099072" cy="65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3">
            <a:extLst>
              <a:ext uri="{FF2B5EF4-FFF2-40B4-BE49-F238E27FC236}">
                <a16:creationId xmlns:a16="http://schemas.microsoft.com/office/drawing/2014/main" id="{778570E6-FA44-49D7-8ECF-E65EE1720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33" y="4"/>
            <a:ext cx="2155031" cy="65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38A5F390-00CA-426C-AA92-E48A177F0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64" y="4"/>
            <a:ext cx="2155031" cy="65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BD00201B-5678-4B3B-A1DA-47F71D9F9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95" y="-4773"/>
            <a:ext cx="2155031" cy="65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2000"/>
            <a:ext cx="7924800" cy="3638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42DE7E-5FE0-5547-B7E7-9C12BEFDF4DE}"/>
              </a:ext>
            </a:extLst>
          </p:cNvPr>
          <p:cNvSpPr/>
          <p:nvPr/>
        </p:nvSpPr>
        <p:spPr>
          <a:xfrm>
            <a:off x="364067" y="859186"/>
            <a:ext cx="7900176" cy="3447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处理结果集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2060"/>
                </a:solidFill>
              </a:rPr>
              <a:t>在结果集中定位： </a:t>
            </a:r>
            <a:r>
              <a:rPr lang="en-US" altLang="zh-CN" sz="2000" dirty="0">
                <a:solidFill>
                  <a:srgbClr val="002060"/>
                </a:solidFill>
              </a:rPr>
              <a:t>next()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2060"/>
                </a:solidFill>
              </a:rPr>
              <a:t>获取结果集中的数据</a:t>
            </a:r>
            <a:r>
              <a:rPr lang="en-US" altLang="zh-CN" sz="2000" dirty="0">
                <a:solidFill>
                  <a:srgbClr val="002060"/>
                </a:solidFill>
              </a:rPr>
              <a:t>: </a:t>
            </a:r>
            <a:r>
              <a:rPr lang="en-US" altLang="zh-CN" sz="2000" dirty="0" err="1">
                <a:solidFill>
                  <a:srgbClr val="002060"/>
                </a:solidFill>
              </a:rPr>
              <a:t>getInt</a:t>
            </a:r>
            <a:r>
              <a:rPr lang="en-US" altLang="zh-CN" sz="2000" dirty="0">
                <a:solidFill>
                  <a:srgbClr val="002060"/>
                </a:solidFill>
              </a:rPr>
              <a:t>(int </a:t>
            </a:r>
            <a:r>
              <a:rPr lang="en-US" altLang="zh-CN" sz="2000" dirty="0" err="1">
                <a:solidFill>
                  <a:srgbClr val="002060"/>
                </a:solidFill>
              </a:rPr>
              <a:t>columnIndex</a:t>
            </a:r>
            <a:r>
              <a:rPr lang="en-US" altLang="zh-CN" sz="2000" dirty="0">
                <a:solidFill>
                  <a:srgbClr val="002060"/>
                </a:solidFill>
              </a:rPr>
              <a:t>), </a:t>
            </a:r>
            <a:r>
              <a:rPr lang="en-US" altLang="zh-CN" sz="2000" dirty="0" err="1">
                <a:solidFill>
                  <a:srgbClr val="002060"/>
                </a:solidFill>
              </a:rPr>
              <a:t>getInt</a:t>
            </a:r>
            <a:r>
              <a:rPr lang="en-US" altLang="zh-CN" sz="2000" dirty="0">
                <a:solidFill>
                  <a:srgbClr val="002060"/>
                </a:solidFill>
              </a:rPr>
              <a:t>(</a:t>
            </a:r>
            <a:r>
              <a:rPr lang="en-US" altLang="zh-CN" sz="2000" dirty="0" err="1">
                <a:solidFill>
                  <a:srgbClr val="002060"/>
                </a:solidFill>
              </a:rPr>
              <a:t>Strng</a:t>
            </a:r>
            <a:r>
              <a:rPr lang="en-US" altLang="zh-CN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 err="1">
                <a:solidFill>
                  <a:srgbClr val="002060"/>
                </a:solidFill>
              </a:rPr>
              <a:t>columnLable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</a:p>
          <a:p>
            <a:pPr>
              <a:defRPr/>
            </a:pPr>
            <a:endParaRPr lang="en-US" altLang="zh-CN" sz="20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2060"/>
                </a:solidFill>
              </a:rPr>
              <a:t>例：处理</a:t>
            </a:r>
            <a:r>
              <a:rPr lang="en-US" altLang="zh-CN" sz="2000" dirty="0">
                <a:solidFill>
                  <a:srgbClr val="002060"/>
                </a:solidFill>
              </a:rPr>
              <a:t>college</a:t>
            </a:r>
            <a:r>
              <a:rPr lang="zh-CN" altLang="en-US" sz="2000" dirty="0">
                <a:solidFill>
                  <a:srgbClr val="002060"/>
                </a:solidFill>
              </a:rPr>
              <a:t>查询结果</a:t>
            </a:r>
            <a:endParaRPr lang="en-US" altLang="zh-CN" sz="2000" dirty="0">
              <a:solidFill>
                <a:srgbClr val="002060"/>
              </a:solidFill>
            </a:endParaRPr>
          </a:p>
          <a:p>
            <a:endParaRPr lang="en-US" altLang="zh-CN" b="1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if(</a:t>
            </a:r>
            <a:r>
              <a:rPr lang="en-US" altLang="zh-CN" dirty="0" err="1">
                <a:solidFill>
                  <a:srgbClr val="002060"/>
                </a:solidFill>
              </a:rPr>
              <a:t>rs.next</a:t>
            </a:r>
            <a:r>
              <a:rPr lang="en-US" altLang="zh-CN" dirty="0">
                <a:solidFill>
                  <a:srgbClr val="002060"/>
                </a:solidFill>
              </a:rPr>
              <a:t>()){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 </a:t>
            </a:r>
            <a:r>
              <a:rPr lang="en-US" altLang="zh-CN" dirty="0" err="1">
                <a:solidFill>
                  <a:srgbClr val="002060"/>
                </a:solidFill>
              </a:rPr>
              <a:t>System.</a:t>
            </a:r>
            <a:r>
              <a:rPr lang="en-US" altLang="zh-CN" i="1" dirty="0" err="1">
                <a:solidFill>
                  <a:srgbClr val="002060"/>
                </a:solidFill>
              </a:rPr>
              <a:t>out.println</a:t>
            </a:r>
            <a:r>
              <a:rPr lang="en-US" altLang="zh-CN" i="1" dirty="0">
                <a:solidFill>
                  <a:srgbClr val="002060"/>
                </a:solidFill>
              </a:rPr>
              <a:t>("FirstName:" + </a:t>
            </a:r>
            <a:r>
              <a:rPr lang="en-US" altLang="zh-CN" i="1" dirty="0" err="1">
                <a:solidFill>
                  <a:srgbClr val="002060"/>
                </a:solidFill>
              </a:rPr>
              <a:t>resultSet.getString</a:t>
            </a:r>
            <a:r>
              <a:rPr lang="en-US" altLang="zh-CN" i="1" dirty="0">
                <a:solidFill>
                  <a:srgbClr val="002060"/>
                </a:solidFill>
              </a:rPr>
              <a:t>("FIRST_NAME"));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 </a:t>
            </a:r>
            <a:r>
              <a:rPr lang="en-US" altLang="zh-CN" dirty="0" err="1">
                <a:solidFill>
                  <a:srgbClr val="002060"/>
                </a:solidFill>
              </a:rPr>
              <a:t>System.</a:t>
            </a:r>
            <a:r>
              <a:rPr lang="en-US" altLang="zh-CN" i="1" dirty="0" err="1">
                <a:solidFill>
                  <a:srgbClr val="002060"/>
                </a:solidFill>
              </a:rPr>
              <a:t>out.println</a:t>
            </a:r>
            <a:r>
              <a:rPr lang="en-US" altLang="zh-CN" i="1" dirty="0">
                <a:solidFill>
                  <a:srgbClr val="002060"/>
                </a:solidFill>
              </a:rPr>
              <a:t>("</a:t>
            </a:r>
            <a:r>
              <a:rPr lang="en-US" altLang="zh-CN" i="1" dirty="0" err="1">
                <a:solidFill>
                  <a:srgbClr val="002060"/>
                </a:solidFill>
              </a:rPr>
              <a:t>LastName</a:t>
            </a:r>
            <a:r>
              <a:rPr lang="en-US" altLang="zh-CN" i="1" dirty="0">
                <a:solidFill>
                  <a:srgbClr val="002060"/>
                </a:solidFill>
              </a:rPr>
              <a:t>:" + </a:t>
            </a:r>
            <a:r>
              <a:rPr lang="en-US" altLang="zh-CN" i="1" dirty="0" err="1">
                <a:solidFill>
                  <a:srgbClr val="002060"/>
                </a:solidFill>
              </a:rPr>
              <a:t>resultSet.getString</a:t>
            </a:r>
            <a:r>
              <a:rPr lang="en-US" altLang="zh-CN" i="1" dirty="0">
                <a:solidFill>
                  <a:srgbClr val="002060"/>
                </a:solidFill>
              </a:rPr>
              <a:t>("LAST_NAME"));</a:t>
            </a:r>
            <a:r>
              <a:rPr lang="en-US" altLang="zh-CN" sz="2000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}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4D92B9A-DB57-6F40-BB00-C0063C04D78C}"/>
              </a:ext>
            </a:extLst>
          </p:cNvPr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819DD88-7A6B-4C4E-A41F-28B4B9F69A81}"/>
              </a:ext>
            </a:extLst>
          </p:cNvPr>
          <p:cNvSpPr txBox="1">
            <a:spLocks/>
          </p:cNvSpPr>
          <p:nvPr/>
        </p:nvSpPr>
        <p:spPr>
          <a:xfrm>
            <a:off x="5562600" y="227139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鲲鹏聚数</a:t>
            </a:r>
            <a:endParaRPr lang="en-US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11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2000"/>
            <a:ext cx="7924800" cy="3638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42DE7E-5FE0-5547-B7E7-9C12BEFDF4DE}"/>
              </a:ext>
            </a:extLst>
          </p:cNvPr>
          <p:cNvSpPr/>
          <p:nvPr/>
        </p:nvSpPr>
        <p:spPr>
          <a:xfrm>
            <a:off x="404649" y="772363"/>
            <a:ext cx="672253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</a:rPr>
              <a:t>import </a:t>
            </a:r>
            <a:r>
              <a:rPr lang="en-US" altLang="zh-CN" sz="1400" dirty="0" err="1">
                <a:solidFill>
                  <a:srgbClr val="002060"/>
                </a:solidFill>
              </a:rPr>
              <a:t>java.sql</a:t>
            </a:r>
            <a:r>
              <a:rPr lang="en-US" altLang="zh-CN" sz="1400" dirty="0">
                <a:solidFill>
                  <a:srgbClr val="002060"/>
                </a:solidFill>
              </a:rPr>
              <a:t>.*;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import </a:t>
            </a:r>
            <a:r>
              <a:rPr lang="en-US" altLang="zh-CN" sz="1400" dirty="0" err="1">
                <a:solidFill>
                  <a:srgbClr val="002060"/>
                </a:solidFill>
              </a:rPr>
              <a:t>java.util.Scanner</a:t>
            </a:r>
            <a:r>
              <a:rPr lang="en-US" altLang="zh-CN" sz="1400" dirty="0">
                <a:solidFill>
                  <a:srgbClr val="002060"/>
                </a:solidFill>
              </a:rPr>
              <a:t>;</a:t>
            </a:r>
          </a:p>
          <a:p>
            <a:endParaRPr lang="en-US" altLang="zh-CN" sz="1400" dirty="0">
              <a:solidFill>
                <a:srgbClr val="002060"/>
              </a:solidFill>
            </a:endParaRPr>
          </a:p>
          <a:p>
            <a:r>
              <a:rPr lang="en-US" altLang="zh-CN" sz="1400" dirty="0">
                <a:solidFill>
                  <a:srgbClr val="002060"/>
                </a:solidFill>
              </a:rPr>
              <a:t>public class Sections {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private static Connection </a:t>
            </a:r>
            <a:r>
              <a:rPr lang="en-US" altLang="zh-CN" sz="1400" i="1" dirty="0">
                <a:solidFill>
                  <a:srgbClr val="002060"/>
                </a:solidFill>
              </a:rPr>
              <a:t>conn = null;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private static Scanner </a:t>
            </a:r>
            <a:r>
              <a:rPr lang="en-US" altLang="zh-CN" sz="1400" i="1" dirty="0" err="1">
                <a:solidFill>
                  <a:srgbClr val="002060"/>
                </a:solidFill>
              </a:rPr>
              <a:t>sc</a:t>
            </a:r>
            <a:r>
              <a:rPr lang="en-US" altLang="zh-CN" sz="1400" i="1" dirty="0">
                <a:solidFill>
                  <a:srgbClr val="002060"/>
                </a:solidFill>
              </a:rPr>
              <a:t> = new Scanner(System.in);</a:t>
            </a:r>
          </a:p>
          <a:p>
            <a:endParaRPr lang="en-US" altLang="zh-CN" sz="1400" i="1" dirty="0">
              <a:solidFill>
                <a:srgbClr val="002060"/>
              </a:solidFill>
            </a:endParaRPr>
          </a:p>
          <a:p>
            <a:r>
              <a:rPr lang="en-US" altLang="zh-CN" sz="1400" i="1" dirty="0">
                <a:solidFill>
                  <a:srgbClr val="002060"/>
                </a:solidFill>
              </a:rPr>
              <a:t>}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4D92B9A-DB57-6F40-BB00-C0063C04D78C}"/>
              </a:ext>
            </a:extLst>
          </p:cNvPr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49181816-5A20-4806-83C3-425749678A32}"/>
              </a:ext>
            </a:extLst>
          </p:cNvPr>
          <p:cNvSpPr txBox="1">
            <a:spLocks/>
          </p:cNvSpPr>
          <p:nvPr/>
        </p:nvSpPr>
        <p:spPr>
          <a:xfrm>
            <a:off x="5562600" y="227139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鲲鹏聚数</a:t>
            </a:r>
            <a:endParaRPr lang="en-US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57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2000"/>
            <a:ext cx="7924800" cy="3638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42DE7E-5FE0-5547-B7E7-9C12BEFDF4DE}"/>
              </a:ext>
            </a:extLst>
          </p:cNvPr>
          <p:cNvSpPr/>
          <p:nvPr/>
        </p:nvSpPr>
        <p:spPr>
          <a:xfrm>
            <a:off x="404649" y="772363"/>
            <a:ext cx="672253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rgbClr val="002060"/>
                </a:solidFill>
              </a:rPr>
              <a:t>public static Connection </a:t>
            </a:r>
            <a:r>
              <a:rPr lang="en-US" altLang="zh-CN" sz="1200" b="1" dirty="0" err="1">
                <a:solidFill>
                  <a:srgbClr val="002060"/>
                </a:solidFill>
              </a:rPr>
              <a:t>GetConnection</a:t>
            </a:r>
            <a:r>
              <a:rPr lang="en-US" altLang="zh-CN" sz="1200" b="1" dirty="0">
                <a:solidFill>
                  <a:srgbClr val="002060"/>
                </a:solidFill>
              </a:rPr>
              <a:t>(String username, String passwd) {</a:t>
            </a:r>
          </a:p>
          <a:p>
            <a:r>
              <a:rPr lang="en-US" altLang="zh-CN" sz="1200" dirty="0">
                <a:solidFill>
                  <a:srgbClr val="002060"/>
                </a:solidFill>
              </a:rPr>
              <a:t>        String driver = “</a:t>
            </a:r>
            <a:r>
              <a:rPr lang="en-US" altLang="zh-CN" sz="1200" dirty="0" err="1">
                <a:solidFill>
                  <a:srgbClr val="002060"/>
                </a:solidFill>
              </a:rPr>
              <a:t>org.postgresql.Driver</a:t>
            </a:r>
            <a:r>
              <a:rPr lang="en-US" altLang="zh-CN" sz="1200" dirty="0">
                <a:solidFill>
                  <a:srgbClr val="002060"/>
                </a:solidFill>
              </a:rPr>
              <a:t>";</a:t>
            </a:r>
          </a:p>
          <a:p>
            <a:r>
              <a:rPr lang="en-US" altLang="zh-CN" sz="1200" dirty="0">
                <a:solidFill>
                  <a:srgbClr val="002060"/>
                </a:solidFill>
              </a:rPr>
              <a:t>        String </a:t>
            </a:r>
            <a:r>
              <a:rPr lang="en-US" altLang="zh-CN" sz="1200" dirty="0" err="1">
                <a:solidFill>
                  <a:srgbClr val="002060"/>
                </a:solidFill>
              </a:rPr>
              <a:t>sourceURL</a:t>
            </a:r>
            <a:r>
              <a:rPr lang="en-US" altLang="zh-CN" sz="1200" dirty="0">
                <a:solidFill>
                  <a:srgbClr val="002060"/>
                </a:solidFill>
              </a:rPr>
              <a:t> = "</a:t>
            </a:r>
            <a:r>
              <a:rPr lang="en-US" altLang="zh-CN" sz="1200" dirty="0" err="1">
                <a:solidFill>
                  <a:srgbClr val="002060"/>
                </a:solidFill>
              </a:rPr>
              <a:t>jdbc:postgresql</a:t>
            </a:r>
            <a:r>
              <a:rPr lang="en-US" altLang="zh-CN" sz="1200" dirty="0">
                <a:solidFill>
                  <a:srgbClr val="002060"/>
                </a:solidFill>
              </a:rPr>
              <a:t>://121.36.48.203:26000/</a:t>
            </a:r>
            <a:r>
              <a:rPr lang="en-US" altLang="zh-CN" sz="1200" dirty="0" err="1">
                <a:solidFill>
                  <a:srgbClr val="002060"/>
                </a:solidFill>
              </a:rPr>
              <a:t>testdb</a:t>
            </a:r>
            <a:r>
              <a:rPr lang="en-US" altLang="zh-CN" sz="1200" dirty="0">
                <a:solidFill>
                  <a:srgbClr val="002060"/>
                </a:solidFill>
              </a:rPr>
              <a:t>";</a:t>
            </a:r>
          </a:p>
          <a:p>
            <a:r>
              <a:rPr lang="en-US" altLang="zh-CN" sz="1200" dirty="0">
                <a:solidFill>
                  <a:srgbClr val="002060"/>
                </a:solidFill>
              </a:rPr>
              <a:t>        Connection conn = </a:t>
            </a:r>
            <a:r>
              <a:rPr lang="en-US" altLang="zh-CN" sz="1200" b="1" dirty="0">
                <a:solidFill>
                  <a:srgbClr val="002060"/>
                </a:solidFill>
              </a:rPr>
              <a:t>null;</a:t>
            </a:r>
          </a:p>
          <a:p>
            <a:r>
              <a:rPr lang="en-US" altLang="zh-CN" sz="1200" dirty="0">
                <a:solidFill>
                  <a:srgbClr val="002060"/>
                </a:solidFill>
              </a:rPr>
              <a:t>        </a:t>
            </a:r>
            <a:r>
              <a:rPr lang="en-US" altLang="zh-CN" sz="1200" b="1" dirty="0">
                <a:solidFill>
                  <a:srgbClr val="002060"/>
                </a:solidFill>
              </a:rPr>
              <a:t>try {</a:t>
            </a:r>
          </a:p>
          <a:p>
            <a:r>
              <a:rPr lang="en-US" altLang="zh-CN" sz="1200" dirty="0">
                <a:solidFill>
                  <a:srgbClr val="002060"/>
                </a:solidFill>
              </a:rPr>
              <a:t>//</a:t>
            </a:r>
            <a:r>
              <a:rPr lang="zh-CN" altLang="en-US" sz="1200" dirty="0">
                <a:solidFill>
                  <a:srgbClr val="002060"/>
                </a:solidFill>
              </a:rPr>
              <a:t>加载数据库驱动。</a:t>
            </a:r>
          </a:p>
          <a:p>
            <a:r>
              <a:rPr lang="en-US" altLang="zh-CN" sz="1200" dirty="0">
                <a:solidFill>
                  <a:srgbClr val="002060"/>
                </a:solidFill>
              </a:rPr>
              <a:t>            </a:t>
            </a:r>
            <a:r>
              <a:rPr lang="en-US" altLang="zh-CN" sz="1200" dirty="0" err="1">
                <a:solidFill>
                  <a:srgbClr val="002060"/>
                </a:solidFill>
              </a:rPr>
              <a:t>Class.</a:t>
            </a:r>
            <a:r>
              <a:rPr lang="en-US" altLang="zh-CN" sz="1200" i="1" dirty="0" err="1">
                <a:solidFill>
                  <a:srgbClr val="002060"/>
                </a:solidFill>
              </a:rPr>
              <a:t>forName</a:t>
            </a:r>
            <a:r>
              <a:rPr lang="en-US" altLang="zh-CN" sz="1200" i="1" dirty="0">
                <a:solidFill>
                  <a:srgbClr val="002060"/>
                </a:solidFill>
              </a:rPr>
              <a:t>(driver).</a:t>
            </a:r>
            <a:r>
              <a:rPr lang="en-US" altLang="zh-CN" sz="1200" i="1" dirty="0" err="1">
                <a:solidFill>
                  <a:srgbClr val="002060"/>
                </a:solidFill>
              </a:rPr>
              <a:t>newInstance</a:t>
            </a:r>
            <a:r>
              <a:rPr lang="en-US" altLang="zh-CN" sz="1200" i="1" dirty="0">
                <a:solidFill>
                  <a:srgbClr val="002060"/>
                </a:solidFill>
              </a:rPr>
              <a:t>();</a:t>
            </a:r>
          </a:p>
          <a:p>
            <a:r>
              <a:rPr lang="en-US" altLang="zh-CN" sz="1200" dirty="0">
                <a:solidFill>
                  <a:srgbClr val="002060"/>
                </a:solidFill>
              </a:rPr>
              <a:t>        } </a:t>
            </a:r>
            <a:r>
              <a:rPr lang="en-US" altLang="zh-CN" sz="1200" b="1" dirty="0">
                <a:solidFill>
                  <a:srgbClr val="002060"/>
                </a:solidFill>
              </a:rPr>
              <a:t>catch (Exception e) {</a:t>
            </a:r>
          </a:p>
          <a:p>
            <a:r>
              <a:rPr lang="en-US" altLang="zh-CN" sz="1200" dirty="0">
                <a:solidFill>
                  <a:srgbClr val="002060"/>
                </a:solidFill>
              </a:rPr>
              <a:t>            </a:t>
            </a:r>
            <a:r>
              <a:rPr lang="en-US" altLang="zh-CN" sz="1200" dirty="0" err="1">
                <a:solidFill>
                  <a:srgbClr val="002060"/>
                </a:solidFill>
              </a:rPr>
              <a:t>e.printStackTrace</a:t>
            </a:r>
            <a:r>
              <a:rPr lang="en-US" altLang="zh-CN" sz="1200" dirty="0">
                <a:solidFill>
                  <a:srgbClr val="002060"/>
                </a:solidFill>
              </a:rPr>
              <a:t>();</a:t>
            </a:r>
          </a:p>
          <a:p>
            <a:r>
              <a:rPr lang="en-US" altLang="zh-CN" sz="1200" dirty="0">
                <a:solidFill>
                  <a:srgbClr val="002060"/>
                </a:solidFill>
              </a:rPr>
              <a:t>            </a:t>
            </a:r>
            <a:r>
              <a:rPr lang="en-US" altLang="zh-CN" sz="1200" b="1" dirty="0">
                <a:solidFill>
                  <a:srgbClr val="002060"/>
                </a:solidFill>
              </a:rPr>
              <a:t>return null;</a:t>
            </a:r>
          </a:p>
          <a:p>
            <a:r>
              <a:rPr lang="zh-CN" altLang="en-US" sz="1200" dirty="0">
                <a:solidFill>
                  <a:srgbClr val="002060"/>
                </a:solidFill>
              </a:rPr>
              <a:t>        </a:t>
            </a:r>
            <a:r>
              <a:rPr lang="en-US" altLang="zh-CN" sz="1200" dirty="0">
                <a:solidFill>
                  <a:srgbClr val="002060"/>
                </a:solidFill>
              </a:rPr>
              <a:t>}</a:t>
            </a:r>
            <a:endParaRPr lang="zh-CN" altLang="en-US" sz="1200" dirty="0">
              <a:solidFill>
                <a:srgbClr val="002060"/>
              </a:solidFill>
            </a:endParaRPr>
          </a:p>
          <a:p>
            <a:r>
              <a:rPr lang="en-US" altLang="zh-CN" sz="1200" dirty="0">
                <a:solidFill>
                  <a:srgbClr val="002060"/>
                </a:solidFill>
              </a:rPr>
              <a:t>        </a:t>
            </a:r>
            <a:r>
              <a:rPr lang="en-US" altLang="zh-CN" sz="1200" b="1" dirty="0">
                <a:solidFill>
                  <a:srgbClr val="002060"/>
                </a:solidFill>
              </a:rPr>
              <a:t>try {</a:t>
            </a:r>
          </a:p>
          <a:p>
            <a:r>
              <a:rPr lang="en-US" altLang="zh-CN" sz="1200" dirty="0">
                <a:solidFill>
                  <a:srgbClr val="002060"/>
                </a:solidFill>
              </a:rPr>
              <a:t>//</a:t>
            </a:r>
            <a:r>
              <a:rPr lang="zh-CN" altLang="en-US" sz="1200" dirty="0">
                <a:solidFill>
                  <a:srgbClr val="002060"/>
                </a:solidFill>
              </a:rPr>
              <a:t>创建数据库连接。</a:t>
            </a:r>
          </a:p>
          <a:p>
            <a:r>
              <a:rPr lang="en-US" altLang="zh-CN" sz="1200" dirty="0">
                <a:solidFill>
                  <a:srgbClr val="002060"/>
                </a:solidFill>
              </a:rPr>
              <a:t>            conn = </a:t>
            </a:r>
            <a:r>
              <a:rPr lang="en-US" altLang="zh-CN" sz="1200" dirty="0" err="1">
                <a:solidFill>
                  <a:srgbClr val="002060"/>
                </a:solidFill>
              </a:rPr>
              <a:t>DriverManager.</a:t>
            </a:r>
            <a:r>
              <a:rPr lang="en-US" altLang="zh-CN" sz="1200" i="1" dirty="0" err="1">
                <a:solidFill>
                  <a:srgbClr val="002060"/>
                </a:solidFill>
              </a:rPr>
              <a:t>getConnection</a:t>
            </a:r>
            <a:r>
              <a:rPr lang="en-US" altLang="zh-CN" sz="1200" i="1" dirty="0">
                <a:solidFill>
                  <a:srgbClr val="002060"/>
                </a:solidFill>
              </a:rPr>
              <a:t>(</a:t>
            </a:r>
            <a:r>
              <a:rPr lang="en-US" altLang="zh-CN" sz="1200" i="1" dirty="0" err="1">
                <a:solidFill>
                  <a:srgbClr val="002060"/>
                </a:solidFill>
              </a:rPr>
              <a:t>sourceURL</a:t>
            </a:r>
            <a:r>
              <a:rPr lang="en-US" altLang="zh-CN" sz="1200" i="1" dirty="0">
                <a:solidFill>
                  <a:srgbClr val="002060"/>
                </a:solidFill>
              </a:rPr>
              <a:t>, username, passwd);</a:t>
            </a:r>
          </a:p>
          <a:p>
            <a:r>
              <a:rPr lang="en-US" altLang="zh-CN" sz="1200" dirty="0">
                <a:solidFill>
                  <a:srgbClr val="002060"/>
                </a:solidFill>
              </a:rPr>
              <a:t>            </a:t>
            </a:r>
            <a:r>
              <a:rPr lang="en-US" altLang="zh-CN" sz="1200" dirty="0" err="1">
                <a:solidFill>
                  <a:srgbClr val="002060"/>
                </a:solidFill>
              </a:rPr>
              <a:t>System.</a:t>
            </a:r>
            <a:r>
              <a:rPr lang="en-US" altLang="zh-CN" sz="1200" b="1" i="1" dirty="0" err="1">
                <a:solidFill>
                  <a:srgbClr val="002060"/>
                </a:solidFill>
              </a:rPr>
              <a:t>out.println</a:t>
            </a:r>
            <a:r>
              <a:rPr lang="en-US" altLang="zh-CN" sz="1200" b="1" i="1" dirty="0">
                <a:solidFill>
                  <a:srgbClr val="002060"/>
                </a:solidFill>
              </a:rPr>
              <a:t>("Connection succeed!");</a:t>
            </a:r>
          </a:p>
          <a:p>
            <a:r>
              <a:rPr lang="en-US" altLang="zh-CN" sz="1200" dirty="0">
                <a:solidFill>
                  <a:srgbClr val="002060"/>
                </a:solidFill>
              </a:rPr>
              <a:t>        } </a:t>
            </a:r>
            <a:r>
              <a:rPr lang="en-US" altLang="zh-CN" sz="1200" b="1" dirty="0">
                <a:solidFill>
                  <a:srgbClr val="002060"/>
                </a:solidFill>
              </a:rPr>
              <a:t>catch (Exception e) {</a:t>
            </a:r>
          </a:p>
          <a:p>
            <a:r>
              <a:rPr lang="en-US" altLang="zh-CN" sz="1200" dirty="0">
                <a:solidFill>
                  <a:srgbClr val="002060"/>
                </a:solidFill>
              </a:rPr>
              <a:t>            </a:t>
            </a:r>
            <a:r>
              <a:rPr lang="en-US" altLang="zh-CN" sz="1200" dirty="0" err="1">
                <a:solidFill>
                  <a:srgbClr val="002060"/>
                </a:solidFill>
              </a:rPr>
              <a:t>e.printStackTrace</a:t>
            </a:r>
            <a:r>
              <a:rPr lang="en-US" altLang="zh-CN" sz="1200" dirty="0">
                <a:solidFill>
                  <a:srgbClr val="002060"/>
                </a:solidFill>
              </a:rPr>
              <a:t>();</a:t>
            </a:r>
          </a:p>
          <a:p>
            <a:r>
              <a:rPr lang="en-US" altLang="zh-CN" sz="1200" dirty="0">
                <a:solidFill>
                  <a:srgbClr val="002060"/>
                </a:solidFill>
              </a:rPr>
              <a:t>            </a:t>
            </a:r>
            <a:r>
              <a:rPr lang="en-US" altLang="zh-CN" sz="1200" b="1" dirty="0">
                <a:solidFill>
                  <a:srgbClr val="002060"/>
                </a:solidFill>
              </a:rPr>
              <a:t>return null;</a:t>
            </a:r>
          </a:p>
          <a:p>
            <a:r>
              <a:rPr lang="zh-CN" altLang="en-US" sz="1200" dirty="0">
                <a:solidFill>
                  <a:srgbClr val="002060"/>
                </a:solidFill>
              </a:rPr>
              <a:t>        </a:t>
            </a:r>
            <a:r>
              <a:rPr lang="en-US" altLang="zh-CN" sz="1200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zh-CN" sz="1200" dirty="0">
                <a:solidFill>
                  <a:srgbClr val="002060"/>
                </a:solidFill>
              </a:rPr>
              <a:t>        </a:t>
            </a:r>
            <a:r>
              <a:rPr lang="en-US" altLang="zh-CN" sz="1200" b="1" dirty="0">
                <a:solidFill>
                  <a:srgbClr val="002060"/>
                </a:solidFill>
              </a:rPr>
              <a:t>return conn;</a:t>
            </a:r>
          </a:p>
          <a:p>
            <a:r>
              <a:rPr lang="zh-CN" altLang="en-US" sz="1200" dirty="0">
                <a:solidFill>
                  <a:srgbClr val="002060"/>
                </a:solidFill>
              </a:rPr>
              <a:t>    </a:t>
            </a:r>
            <a:r>
              <a:rPr lang="en-US" altLang="zh-CN" sz="1200" dirty="0">
                <a:solidFill>
                  <a:srgbClr val="002060"/>
                </a:solidFill>
              </a:rPr>
              <a:t>}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4D92B9A-DB57-6F40-BB00-C0063C04D78C}"/>
              </a:ext>
            </a:extLst>
          </p:cNvPr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7C27ECEE-E6E2-444E-9E82-5DA559E99BE6}"/>
              </a:ext>
            </a:extLst>
          </p:cNvPr>
          <p:cNvSpPr txBox="1">
            <a:spLocks/>
          </p:cNvSpPr>
          <p:nvPr/>
        </p:nvSpPr>
        <p:spPr>
          <a:xfrm>
            <a:off x="5562600" y="227139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鲲鹏聚数</a:t>
            </a:r>
            <a:endParaRPr lang="en-US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3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2000"/>
            <a:ext cx="7924800" cy="3638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42DE7E-5FE0-5547-B7E7-9C12BEFDF4DE}"/>
              </a:ext>
            </a:extLst>
          </p:cNvPr>
          <p:cNvSpPr/>
          <p:nvPr/>
        </p:nvSpPr>
        <p:spPr>
          <a:xfrm>
            <a:off x="381001" y="619186"/>
            <a:ext cx="672253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  <a:p>
            <a:r>
              <a:rPr lang="en-US" altLang="zh-CN" sz="1400" b="1" dirty="0">
                <a:solidFill>
                  <a:srgbClr val="002060"/>
                </a:solidFill>
              </a:rPr>
              <a:t> </a:t>
            </a:r>
            <a:r>
              <a:rPr lang="en-US" altLang="zh-CN" sz="1400" dirty="0">
                <a:solidFill>
                  <a:srgbClr val="002060"/>
                </a:solidFill>
              </a:rPr>
              <a:t>public static void </a:t>
            </a:r>
            <a:r>
              <a:rPr lang="en-US" altLang="zh-CN" sz="1400" dirty="0" err="1">
                <a:solidFill>
                  <a:srgbClr val="002060"/>
                </a:solidFill>
              </a:rPr>
              <a:t>sectionInfo</a:t>
            </a:r>
            <a:r>
              <a:rPr lang="en-US" altLang="zh-CN" sz="1400" dirty="0">
                <a:solidFill>
                  <a:srgbClr val="002060"/>
                </a:solidFill>
              </a:rPr>
              <a:t>(Connection </a:t>
            </a:r>
            <a:r>
              <a:rPr lang="en-US" altLang="zh-CN" sz="1400" dirty="0" err="1">
                <a:solidFill>
                  <a:srgbClr val="002060"/>
                </a:solidFill>
              </a:rPr>
              <a:t>conn,Scanner</a:t>
            </a:r>
            <a:r>
              <a:rPr lang="en-US" altLang="zh-CN" sz="1400" dirty="0">
                <a:solidFill>
                  <a:srgbClr val="002060"/>
                </a:solidFill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</a:rPr>
              <a:t>sc</a:t>
            </a:r>
            <a:r>
              <a:rPr lang="en-US" altLang="zh-CN" sz="1400" dirty="0">
                <a:solidFill>
                  <a:srgbClr val="002060"/>
                </a:solidFill>
              </a:rPr>
              <a:t>){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</a:rPr>
              <a:t>System.</a:t>
            </a:r>
            <a:r>
              <a:rPr lang="en-US" altLang="zh-CN" sz="1400" i="1" dirty="0" err="1">
                <a:solidFill>
                  <a:srgbClr val="002060"/>
                </a:solidFill>
              </a:rPr>
              <a:t>out.println</a:t>
            </a:r>
            <a:r>
              <a:rPr lang="en-US" altLang="zh-CN" sz="1400" i="1" dirty="0">
                <a:solidFill>
                  <a:srgbClr val="002060"/>
                </a:solidFill>
              </a:rPr>
              <a:t>("</a:t>
            </a:r>
            <a:r>
              <a:rPr lang="zh-CN" altLang="en-US" sz="1400" i="1" dirty="0">
                <a:solidFill>
                  <a:srgbClr val="002060"/>
                </a:solidFill>
              </a:rPr>
              <a:t>请输入</a:t>
            </a:r>
            <a:r>
              <a:rPr lang="en-US" altLang="zh-CN" sz="1400" i="1" dirty="0">
                <a:solidFill>
                  <a:srgbClr val="002060"/>
                </a:solidFill>
              </a:rPr>
              <a:t>SECTION_ID");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int </a:t>
            </a:r>
            <a:r>
              <a:rPr lang="en-US" altLang="zh-CN" sz="1400" dirty="0" err="1">
                <a:solidFill>
                  <a:srgbClr val="002060"/>
                </a:solidFill>
              </a:rPr>
              <a:t>sectionId</a:t>
            </a:r>
            <a:r>
              <a:rPr lang="en-US" altLang="zh-CN" sz="1400" dirty="0">
                <a:solidFill>
                  <a:srgbClr val="002060"/>
                </a:solidFill>
              </a:rPr>
              <a:t> = </a:t>
            </a:r>
            <a:r>
              <a:rPr lang="en-US" altLang="zh-CN" sz="1400" dirty="0" err="1">
                <a:solidFill>
                  <a:srgbClr val="002060"/>
                </a:solidFill>
              </a:rPr>
              <a:t>sc.nextInt</a:t>
            </a:r>
            <a:r>
              <a:rPr lang="en-US" altLang="zh-CN" sz="1400" dirty="0">
                <a:solidFill>
                  <a:srgbClr val="002060"/>
                </a:solidFill>
              </a:rPr>
              <a:t>();</a:t>
            </a:r>
            <a:r>
              <a:rPr lang="en-US" altLang="zh-CN" sz="1400" dirty="0" err="1">
                <a:solidFill>
                  <a:srgbClr val="002060"/>
                </a:solidFill>
              </a:rPr>
              <a:t>sc.nextLine</a:t>
            </a:r>
            <a:r>
              <a:rPr lang="en-US" altLang="zh-CN" sz="1400" dirty="0">
                <a:solidFill>
                  <a:srgbClr val="002060"/>
                </a:solidFill>
              </a:rPr>
              <a:t>();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</a:rPr>
              <a:t>PreparedStatement</a:t>
            </a:r>
            <a:r>
              <a:rPr lang="en-US" altLang="zh-CN" sz="1400" dirty="0">
                <a:solidFill>
                  <a:srgbClr val="002060"/>
                </a:solidFill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</a:rPr>
              <a:t>pst</a:t>
            </a:r>
            <a:r>
              <a:rPr lang="en-US" altLang="zh-CN" sz="1400" dirty="0">
                <a:solidFill>
                  <a:srgbClr val="002060"/>
                </a:solidFill>
              </a:rPr>
              <a:t> = null;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try{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    </a:t>
            </a:r>
            <a:r>
              <a:rPr lang="en-US" altLang="zh-CN" sz="1400" dirty="0" err="1">
                <a:solidFill>
                  <a:srgbClr val="002060"/>
                </a:solidFill>
              </a:rPr>
              <a:t>pst</a:t>
            </a:r>
            <a:r>
              <a:rPr lang="en-US" altLang="zh-CN" sz="1400" dirty="0">
                <a:solidFill>
                  <a:srgbClr val="002060"/>
                </a:solidFill>
              </a:rPr>
              <a:t> = </a:t>
            </a:r>
            <a:r>
              <a:rPr lang="en-US" altLang="zh-CN" sz="1400" dirty="0" err="1">
                <a:solidFill>
                  <a:srgbClr val="002060"/>
                </a:solidFill>
              </a:rPr>
              <a:t>conn.prepareStatement</a:t>
            </a:r>
            <a:r>
              <a:rPr lang="en-US" altLang="zh-CN" sz="1400" dirty="0">
                <a:solidFill>
                  <a:srgbClr val="002060"/>
                </a:solidFill>
              </a:rPr>
              <a:t>("select * from sections where </a:t>
            </a:r>
            <a:r>
              <a:rPr lang="en-US" altLang="zh-CN" sz="1400" dirty="0" err="1">
                <a:solidFill>
                  <a:srgbClr val="002060"/>
                </a:solidFill>
              </a:rPr>
              <a:t>section_id</a:t>
            </a:r>
            <a:r>
              <a:rPr lang="en-US" altLang="zh-CN" sz="1400" dirty="0">
                <a:solidFill>
                  <a:srgbClr val="002060"/>
                </a:solidFill>
              </a:rPr>
              <a:t> = ?");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    </a:t>
            </a:r>
            <a:r>
              <a:rPr lang="en-US" altLang="zh-CN" sz="1400" dirty="0" err="1">
                <a:solidFill>
                  <a:srgbClr val="002060"/>
                </a:solidFill>
              </a:rPr>
              <a:t>pst.setInt</a:t>
            </a:r>
            <a:r>
              <a:rPr lang="en-US" altLang="zh-CN" sz="1400" dirty="0">
                <a:solidFill>
                  <a:srgbClr val="002060"/>
                </a:solidFill>
              </a:rPr>
              <a:t>(1,sectionId);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    </a:t>
            </a:r>
            <a:r>
              <a:rPr lang="en-US" altLang="zh-CN" sz="1400" dirty="0" err="1">
                <a:solidFill>
                  <a:srgbClr val="002060"/>
                </a:solidFill>
              </a:rPr>
              <a:t>ResultSet</a:t>
            </a:r>
            <a:r>
              <a:rPr lang="en-US" altLang="zh-CN" sz="1400" dirty="0">
                <a:solidFill>
                  <a:srgbClr val="002060"/>
                </a:solidFill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</a:rPr>
              <a:t>resultSet</a:t>
            </a:r>
            <a:r>
              <a:rPr lang="en-US" altLang="zh-CN" sz="1400" dirty="0">
                <a:solidFill>
                  <a:srgbClr val="002060"/>
                </a:solidFill>
              </a:rPr>
              <a:t> = </a:t>
            </a:r>
            <a:r>
              <a:rPr lang="en-US" altLang="zh-CN" sz="1400" dirty="0" err="1">
                <a:solidFill>
                  <a:srgbClr val="002060"/>
                </a:solidFill>
              </a:rPr>
              <a:t>pst.executeQuery</a:t>
            </a:r>
            <a:r>
              <a:rPr lang="en-US" altLang="zh-CN" sz="1400" dirty="0">
                <a:solidFill>
                  <a:srgbClr val="002060"/>
                </a:solidFill>
              </a:rPr>
              <a:t>();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    if(</a:t>
            </a:r>
            <a:r>
              <a:rPr lang="en-US" altLang="zh-CN" sz="1400" dirty="0" err="1">
                <a:solidFill>
                  <a:srgbClr val="002060"/>
                </a:solidFill>
              </a:rPr>
              <a:t>resultSet.next</a:t>
            </a:r>
            <a:r>
              <a:rPr lang="en-US" altLang="zh-CN" sz="1400" dirty="0">
                <a:solidFill>
                  <a:srgbClr val="002060"/>
                </a:solidFill>
              </a:rPr>
              <a:t>()){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        </a:t>
            </a:r>
            <a:r>
              <a:rPr lang="en-US" altLang="zh-CN" sz="1400" dirty="0" err="1">
                <a:solidFill>
                  <a:srgbClr val="002060"/>
                </a:solidFill>
              </a:rPr>
              <a:t>System.</a:t>
            </a:r>
            <a:r>
              <a:rPr lang="en-US" altLang="zh-CN" sz="1400" i="1" dirty="0" err="1">
                <a:solidFill>
                  <a:srgbClr val="002060"/>
                </a:solidFill>
              </a:rPr>
              <a:t>out.println</a:t>
            </a:r>
            <a:r>
              <a:rPr lang="en-US" altLang="zh-CN" sz="1400" i="1" dirty="0">
                <a:solidFill>
                  <a:srgbClr val="002060"/>
                </a:solidFill>
              </a:rPr>
              <a:t>("</a:t>
            </a:r>
            <a:r>
              <a:rPr lang="en-US" altLang="zh-CN" sz="1400" i="1" dirty="0" err="1">
                <a:solidFill>
                  <a:srgbClr val="002060"/>
                </a:solidFill>
              </a:rPr>
              <a:t>Section_Id</a:t>
            </a:r>
            <a:r>
              <a:rPr lang="en-US" altLang="zh-CN" sz="1400" i="1" dirty="0">
                <a:solidFill>
                  <a:srgbClr val="002060"/>
                </a:solidFill>
              </a:rPr>
              <a:t>:" + </a:t>
            </a:r>
            <a:r>
              <a:rPr lang="en-US" altLang="zh-CN" sz="1400" i="1" dirty="0" err="1">
                <a:solidFill>
                  <a:srgbClr val="002060"/>
                </a:solidFill>
              </a:rPr>
              <a:t>resultSet.getInt</a:t>
            </a:r>
            <a:r>
              <a:rPr lang="en-US" altLang="zh-CN" sz="1400" i="1" dirty="0">
                <a:solidFill>
                  <a:srgbClr val="002060"/>
                </a:solidFill>
              </a:rPr>
              <a:t>("SECTION_ID"));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        </a:t>
            </a:r>
            <a:r>
              <a:rPr lang="en-US" altLang="zh-CN" sz="1400" dirty="0" err="1">
                <a:solidFill>
                  <a:srgbClr val="002060"/>
                </a:solidFill>
              </a:rPr>
              <a:t>System.</a:t>
            </a:r>
            <a:r>
              <a:rPr lang="en-US" altLang="zh-CN" sz="1400" i="1" dirty="0" err="1">
                <a:solidFill>
                  <a:srgbClr val="002060"/>
                </a:solidFill>
              </a:rPr>
              <a:t>out.println</a:t>
            </a:r>
            <a:r>
              <a:rPr lang="en-US" altLang="zh-CN" sz="1400" i="1" dirty="0">
                <a:solidFill>
                  <a:srgbClr val="002060"/>
                </a:solidFill>
              </a:rPr>
              <a:t>("</a:t>
            </a:r>
            <a:r>
              <a:rPr lang="en-US" altLang="zh-CN" sz="1400" i="1" dirty="0" err="1">
                <a:solidFill>
                  <a:srgbClr val="002060"/>
                </a:solidFill>
              </a:rPr>
              <a:t>Section_Name</a:t>
            </a:r>
            <a:r>
              <a:rPr lang="en-US" altLang="zh-CN" sz="1400" i="1" dirty="0">
                <a:solidFill>
                  <a:srgbClr val="002060"/>
                </a:solidFill>
              </a:rPr>
              <a:t>:" + </a:t>
            </a:r>
            <a:r>
              <a:rPr lang="en-US" altLang="zh-CN" sz="1400" i="1" dirty="0" err="1">
                <a:solidFill>
                  <a:srgbClr val="002060"/>
                </a:solidFill>
              </a:rPr>
              <a:t>resultSet.getString</a:t>
            </a:r>
            <a:r>
              <a:rPr lang="en-US" altLang="zh-CN" sz="1400" i="1" dirty="0">
                <a:solidFill>
                  <a:srgbClr val="002060"/>
                </a:solidFill>
              </a:rPr>
              <a:t>("SECTION_NAME"));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        </a:t>
            </a:r>
            <a:r>
              <a:rPr lang="en-US" altLang="zh-CN" sz="1400" dirty="0" err="1">
                <a:solidFill>
                  <a:srgbClr val="002060"/>
                </a:solidFill>
              </a:rPr>
              <a:t>System.</a:t>
            </a:r>
            <a:r>
              <a:rPr lang="en-US" altLang="zh-CN" sz="1400" i="1" dirty="0" err="1">
                <a:solidFill>
                  <a:srgbClr val="002060"/>
                </a:solidFill>
              </a:rPr>
              <a:t>out.println</a:t>
            </a:r>
            <a:r>
              <a:rPr lang="en-US" altLang="zh-CN" sz="1400" i="1" dirty="0">
                <a:solidFill>
                  <a:srgbClr val="002060"/>
                </a:solidFill>
              </a:rPr>
              <a:t>("</a:t>
            </a:r>
            <a:r>
              <a:rPr lang="en-US" altLang="zh-CN" sz="1400" i="1" dirty="0" err="1">
                <a:solidFill>
                  <a:srgbClr val="002060"/>
                </a:solidFill>
              </a:rPr>
              <a:t>Manager_Id</a:t>
            </a:r>
            <a:r>
              <a:rPr lang="en-US" altLang="zh-CN" sz="1400" i="1" dirty="0">
                <a:solidFill>
                  <a:srgbClr val="002060"/>
                </a:solidFill>
              </a:rPr>
              <a:t>:" + </a:t>
            </a:r>
            <a:r>
              <a:rPr lang="en-US" altLang="zh-CN" sz="1400" i="1" dirty="0" err="1">
                <a:solidFill>
                  <a:srgbClr val="002060"/>
                </a:solidFill>
              </a:rPr>
              <a:t>resultSet.getInt</a:t>
            </a:r>
            <a:r>
              <a:rPr lang="en-US" altLang="zh-CN" sz="1400" i="1" dirty="0">
                <a:solidFill>
                  <a:srgbClr val="002060"/>
                </a:solidFill>
              </a:rPr>
              <a:t>("MANAGER_ID"));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        </a:t>
            </a:r>
            <a:r>
              <a:rPr lang="en-US" altLang="zh-CN" sz="1400" dirty="0" err="1">
                <a:solidFill>
                  <a:srgbClr val="002060"/>
                </a:solidFill>
              </a:rPr>
              <a:t>System.</a:t>
            </a:r>
            <a:r>
              <a:rPr lang="en-US" altLang="zh-CN" sz="1400" i="1" dirty="0" err="1">
                <a:solidFill>
                  <a:srgbClr val="002060"/>
                </a:solidFill>
              </a:rPr>
              <a:t>out.println</a:t>
            </a:r>
            <a:r>
              <a:rPr lang="en-US" altLang="zh-CN" sz="1400" i="1" dirty="0">
                <a:solidFill>
                  <a:srgbClr val="002060"/>
                </a:solidFill>
              </a:rPr>
              <a:t>("</a:t>
            </a:r>
            <a:r>
              <a:rPr lang="en-US" altLang="zh-CN" sz="1400" i="1" dirty="0" err="1">
                <a:solidFill>
                  <a:srgbClr val="002060"/>
                </a:solidFill>
              </a:rPr>
              <a:t>Place_Id</a:t>
            </a:r>
            <a:r>
              <a:rPr lang="en-US" altLang="zh-CN" sz="1400" i="1" dirty="0">
                <a:solidFill>
                  <a:srgbClr val="002060"/>
                </a:solidFill>
              </a:rPr>
              <a:t>:" + </a:t>
            </a:r>
            <a:r>
              <a:rPr lang="en-US" altLang="zh-CN" sz="1400" i="1" dirty="0" err="1">
                <a:solidFill>
                  <a:srgbClr val="002060"/>
                </a:solidFill>
              </a:rPr>
              <a:t>resultSet.getInt</a:t>
            </a:r>
            <a:r>
              <a:rPr lang="en-US" altLang="zh-CN" sz="1400" i="1" dirty="0">
                <a:solidFill>
                  <a:srgbClr val="002060"/>
                </a:solidFill>
              </a:rPr>
              <a:t>("PLACE_ID"));</a:t>
            </a:r>
          </a:p>
          <a:p>
            <a:r>
              <a:rPr lang="zh-CN" altLang="en-US" sz="1400" dirty="0">
                <a:solidFill>
                  <a:srgbClr val="002060"/>
                </a:solidFill>
              </a:rPr>
              <a:t>            </a:t>
            </a:r>
            <a:r>
              <a:rPr lang="en-US" altLang="zh-CN" sz="1400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zh-CN" sz="1400" i="1" dirty="0">
                <a:solidFill>
                  <a:srgbClr val="002060"/>
                </a:solidFill>
              </a:rPr>
              <a:t>          else</a:t>
            </a:r>
          </a:p>
          <a:p>
            <a:r>
              <a:rPr lang="en-US" altLang="zh-CN" sz="1400" i="1" dirty="0">
                <a:solidFill>
                  <a:srgbClr val="002060"/>
                </a:solidFill>
              </a:rPr>
              <a:t>             </a:t>
            </a:r>
            <a:r>
              <a:rPr lang="en-US" altLang="zh-CN" sz="1400" i="1" dirty="0" err="1">
                <a:solidFill>
                  <a:srgbClr val="002060"/>
                </a:solidFill>
              </a:rPr>
              <a:t>System.out.println</a:t>
            </a:r>
            <a:r>
              <a:rPr lang="en-US" altLang="zh-CN" sz="1400" i="1" dirty="0">
                <a:solidFill>
                  <a:srgbClr val="002060"/>
                </a:solidFill>
              </a:rPr>
              <a:t>("</a:t>
            </a:r>
            <a:r>
              <a:rPr lang="zh-CN" altLang="en-US" sz="1400" i="1" dirty="0">
                <a:solidFill>
                  <a:srgbClr val="002060"/>
                </a:solidFill>
              </a:rPr>
              <a:t>无效的</a:t>
            </a:r>
            <a:r>
              <a:rPr lang="en-US" altLang="zh-CN" sz="1400" i="1" dirty="0">
                <a:solidFill>
                  <a:srgbClr val="002060"/>
                </a:solidFill>
              </a:rPr>
              <a:t>SECTION_ID");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}catch (</a:t>
            </a:r>
            <a:r>
              <a:rPr lang="en-US" altLang="zh-CN" sz="1400" dirty="0" err="1">
                <a:solidFill>
                  <a:srgbClr val="002060"/>
                </a:solidFill>
              </a:rPr>
              <a:t>SQLException</a:t>
            </a:r>
            <a:r>
              <a:rPr lang="en-US" altLang="zh-CN" sz="1400" dirty="0">
                <a:solidFill>
                  <a:srgbClr val="002060"/>
                </a:solidFill>
              </a:rPr>
              <a:t> e){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    </a:t>
            </a:r>
            <a:r>
              <a:rPr lang="en-US" altLang="zh-CN" sz="1400" dirty="0" err="1">
                <a:solidFill>
                  <a:srgbClr val="002060"/>
                </a:solidFill>
              </a:rPr>
              <a:t>e.printStackTrace</a:t>
            </a:r>
            <a:r>
              <a:rPr lang="en-US" altLang="zh-CN" sz="1400" dirty="0">
                <a:solidFill>
                  <a:srgbClr val="002060"/>
                </a:solidFill>
              </a:rPr>
              <a:t>();</a:t>
            </a:r>
          </a:p>
          <a:p>
            <a:r>
              <a:rPr lang="zh-CN" altLang="en-US" sz="1400" dirty="0">
                <a:solidFill>
                  <a:srgbClr val="002060"/>
                </a:solidFill>
              </a:rPr>
              <a:t>        </a:t>
            </a:r>
            <a:r>
              <a:rPr lang="en-US" altLang="zh-CN" sz="1400" dirty="0">
                <a:solidFill>
                  <a:srgbClr val="002060"/>
                </a:solidFill>
              </a:rPr>
              <a:t>}</a:t>
            </a:r>
            <a:r>
              <a:rPr lang="zh-CN" altLang="en-US" sz="1400" dirty="0">
                <a:solidFill>
                  <a:srgbClr val="002060"/>
                </a:solidFill>
              </a:rPr>
              <a:t> </a:t>
            </a:r>
            <a:r>
              <a:rPr lang="en-US" altLang="zh-CN" sz="1400" dirty="0">
                <a:solidFill>
                  <a:srgbClr val="002060"/>
                </a:solidFill>
              </a:rPr>
              <a:t>}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4D92B9A-DB57-6F40-BB00-C0063C04D78C}"/>
              </a:ext>
            </a:extLst>
          </p:cNvPr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DEA61EE-DE8E-4A04-ABA3-B15917C7A6D6}"/>
              </a:ext>
            </a:extLst>
          </p:cNvPr>
          <p:cNvSpPr txBox="1">
            <a:spLocks/>
          </p:cNvSpPr>
          <p:nvPr/>
        </p:nvSpPr>
        <p:spPr>
          <a:xfrm>
            <a:off x="5562600" y="227139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鲲鹏聚数</a:t>
            </a:r>
            <a:endParaRPr lang="en-US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76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2000"/>
            <a:ext cx="7924800" cy="3638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42DE7E-5FE0-5547-B7E7-9C12BEFDF4DE}"/>
              </a:ext>
            </a:extLst>
          </p:cNvPr>
          <p:cNvSpPr/>
          <p:nvPr/>
        </p:nvSpPr>
        <p:spPr>
          <a:xfrm>
            <a:off x="381000" y="971550"/>
            <a:ext cx="6722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  <a:p>
            <a:endParaRPr lang="en-US" altLang="zh-CN" sz="1400" dirty="0">
              <a:solidFill>
                <a:srgbClr val="002060"/>
              </a:solidFill>
            </a:endParaRPr>
          </a:p>
          <a:p>
            <a:r>
              <a:rPr lang="en-US" altLang="zh-CN" sz="1400" dirty="0">
                <a:solidFill>
                  <a:srgbClr val="002060"/>
                </a:solidFill>
              </a:rPr>
              <a:t>public static void main(String[] </a:t>
            </a:r>
            <a:r>
              <a:rPr lang="en-US" altLang="zh-CN" sz="1400" dirty="0" err="1">
                <a:solidFill>
                  <a:srgbClr val="002060"/>
                </a:solidFill>
              </a:rPr>
              <a:t>args</a:t>
            </a:r>
            <a:r>
              <a:rPr lang="en-US" altLang="zh-CN" sz="1400" dirty="0">
                <a:solidFill>
                  <a:srgbClr val="002060"/>
                </a:solidFill>
              </a:rPr>
              <a:t>) {</a:t>
            </a:r>
          </a:p>
          <a:p>
            <a:r>
              <a:rPr lang="en-US" altLang="zh-CN" sz="1400" i="1" dirty="0">
                <a:solidFill>
                  <a:srgbClr val="002060"/>
                </a:solidFill>
              </a:rPr>
              <a:t>        conn = </a:t>
            </a:r>
            <a:r>
              <a:rPr lang="en-US" altLang="zh-CN" sz="1400" i="1" dirty="0" err="1">
                <a:solidFill>
                  <a:srgbClr val="002060"/>
                </a:solidFill>
              </a:rPr>
              <a:t>GetConnection</a:t>
            </a:r>
            <a:r>
              <a:rPr lang="en-US" altLang="zh-CN" sz="1400" i="1" dirty="0">
                <a:solidFill>
                  <a:srgbClr val="002060"/>
                </a:solidFill>
              </a:rPr>
              <a:t>(“</a:t>
            </a:r>
            <a:r>
              <a:rPr lang="en-US" altLang="zh-CN" sz="1400" i="1" dirty="0" err="1">
                <a:solidFill>
                  <a:srgbClr val="002060"/>
                </a:solidFill>
              </a:rPr>
              <a:t>alex</a:t>
            </a:r>
            <a:r>
              <a:rPr lang="en-US" altLang="zh-CN" sz="1400" i="1">
                <a:solidFill>
                  <a:srgbClr val="002060"/>
                </a:solidFill>
              </a:rPr>
              <a:t>", “Gauss123</a:t>
            </a:r>
            <a:r>
              <a:rPr lang="en-US" altLang="zh-CN" sz="1400" i="1" dirty="0">
                <a:solidFill>
                  <a:srgbClr val="002060"/>
                </a:solidFill>
              </a:rPr>
              <a:t>");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</a:t>
            </a:r>
            <a:r>
              <a:rPr lang="en-US" altLang="zh-CN" sz="1400" i="1" dirty="0" err="1">
                <a:solidFill>
                  <a:srgbClr val="002060"/>
                </a:solidFill>
              </a:rPr>
              <a:t>sectionInfo</a:t>
            </a:r>
            <a:r>
              <a:rPr lang="en-US" altLang="zh-CN" sz="1400" i="1" dirty="0">
                <a:solidFill>
                  <a:srgbClr val="002060"/>
                </a:solidFill>
              </a:rPr>
              <a:t>(</a:t>
            </a:r>
            <a:r>
              <a:rPr lang="en-US" altLang="zh-CN" sz="1400" i="1" dirty="0" err="1">
                <a:solidFill>
                  <a:srgbClr val="002060"/>
                </a:solidFill>
              </a:rPr>
              <a:t>conn,sc</a:t>
            </a:r>
            <a:r>
              <a:rPr lang="en-US" altLang="zh-CN" sz="1400" i="1" dirty="0">
                <a:solidFill>
                  <a:srgbClr val="002060"/>
                </a:solidFill>
              </a:rPr>
              <a:t>);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</a:t>
            </a:r>
            <a:r>
              <a:rPr lang="en-US" altLang="zh-CN" sz="1400" i="1" dirty="0" err="1">
                <a:solidFill>
                  <a:srgbClr val="002060"/>
                </a:solidFill>
              </a:rPr>
              <a:t>closeConnection</a:t>
            </a:r>
            <a:r>
              <a:rPr lang="en-US" altLang="zh-CN" sz="1400" i="1" dirty="0">
                <a:solidFill>
                  <a:srgbClr val="002060"/>
                </a:solidFill>
              </a:rPr>
              <a:t>(conn);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}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4D92B9A-DB57-6F40-BB00-C0063C04D78C}"/>
              </a:ext>
            </a:extLst>
          </p:cNvPr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8AA5F79-E497-4854-A2AA-153FE402EA1D}"/>
              </a:ext>
            </a:extLst>
          </p:cNvPr>
          <p:cNvSpPr txBox="1">
            <a:spLocks/>
          </p:cNvSpPr>
          <p:nvPr/>
        </p:nvSpPr>
        <p:spPr>
          <a:xfrm>
            <a:off x="5562600" y="227139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鲲鹏聚数</a:t>
            </a:r>
            <a:endParaRPr lang="en-US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40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2000"/>
            <a:ext cx="7924800" cy="3638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4D92B9A-DB57-6F40-BB00-C0063C04D78C}"/>
              </a:ext>
            </a:extLst>
          </p:cNvPr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C381080-5A69-4BCE-A1AC-BC2522DD2783}"/>
              </a:ext>
            </a:extLst>
          </p:cNvPr>
          <p:cNvSpPr/>
          <p:nvPr/>
        </p:nvSpPr>
        <p:spPr>
          <a:xfrm>
            <a:off x="353846" y="1123950"/>
            <a:ext cx="4980154" cy="533375"/>
          </a:xfrm>
          <a:prstGeom prst="roundRect">
            <a:avLst>
              <a:gd name="adj" fmla="val 50000"/>
            </a:avLst>
          </a:prstGeom>
          <a:solidFill>
            <a:srgbClr val="0251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78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/>
                <a:ea typeface="微软雅黑"/>
              </a:rPr>
              <a:t>2.  </a:t>
            </a:r>
            <a:r>
              <a:rPr lang="zh-CN" altLang="en-US" sz="2400" b="1" kern="0" dirty="0">
                <a:solidFill>
                  <a:prstClr val="white"/>
                </a:solidFill>
                <a:latin typeface="Arial"/>
                <a:ea typeface="微软雅黑"/>
              </a:rPr>
              <a:t>实验任务</a:t>
            </a:r>
            <a:r>
              <a:rPr lang="en-US" altLang="zh-CN" sz="2400" b="1" kern="0" dirty="0">
                <a:solidFill>
                  <a:prstClr val="white"/>
                </a:solidFill>
                <a:latin typeface="Arial"/>
                <a:ea typeface="微软雅黑"/>
              </a:rPr>
              <a:t>- </a:t>
            </a:r>
            <a:r>
              <a:rPr lang="zh-CN" altLang="en-US" sz="2400" b="1" kern="0" dirty="0">
                <a:solidFill>
                  <a:prstClr val="white"/>
                </a:solidFill>
                <a:latin typeface="Arial"/>
                <a:ea typeface="微软雅黑"/>
              </a:rPr>
              <a:t>人力资源管理系统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4FEE03-8057-4FDD-A8FD-9D5A5E4B6D60}"/>
              </a:ext>
            </a:extLst>
          </p:cNvPr>
          <p:cNvSpPr/>
          <p:nvPr/>
        </p:nvSpPr>
        <p:spPr>
          <a:xfrm>
            <a:off x="609600" y="1801106"/>
            <a:ext cx="8153400" cy="267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设计人力资源管理系统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staffs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，增加一列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，并设置数据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设置三个角色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staff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部门经理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人事经理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hr_manager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3204E4-B4B8-4131-8570-CA2D081DC673}"/>
              </a:ext>
            </a:extLst>
          </p:cNvPr>
          <p:cNvSpPr txBox="1">
            <a:spLocks/>
          </p:cNvSpPr>
          <p:nvPr/>
        </p:nvSpPr>
        <p:spPr>
          <a:xfrm>
            <a:off x="5562600" y="227139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鲲鹏聚数</a:t>
            </a:r>
            <a:endParaRPr lang="en-US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713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2000"/>
            <a:ext cx="7924800" cy="3638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4D92B9A-DB57-6F40-BB00-C0063C04D78C}"/>
              </a:ext>
            </a:extLst>
          </p:cNvPr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C381080-5A69-4BCE-A1AC-BC2522DD2783}"/>
              </a:ext>
            </a:extLst>
          </p:cNvPr>
          <p:cNvSpPr/>
          <p:nvPr/>
        </p:nvSpPr>
        <p:spPr>
          <a:xfrm>
            <a:off x="353846" y="1123950"/>
            <a:ext cx="4980154" cy="533375"/>
          </a:xfrm>
          <a:prstGeom prst="roundRect">
            <a:avLst>
              <a:gd name="adj" fmla="val 50000"/>
            </a:avLst>
          </a:prstGeom>
          <a:solidFill>
            <a:srgbClr val="0251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78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/>
                <a:ea typeface="微软雅黑"/>
              </a:rPr>
              <a:t>2.  </a:t>
            </a:r>
            <a:r>
              <a:rPr lang="zh-CN" altLang="en-US" sz="2400" b="1" kern="0" dirty="0">
                <a:solidFill>
                  <a:prstClr val="white"/>
                </a:solidFill>
                <a:latin typeface="Arial"/>
                <a:ea typeface="微软雅黑"/>
              </a:rPr>
              <a:t>实验任务</a:t>
            </a:r>
            <a:r>
              <a:rPr lang="en-US" altLang="zh-CN" sz="2400" b="1" kern="0" dirty="0">
                <a:solidFill>
                  <a:prstClr val="white"/>
                </a:solidFill>
                <a:latin typeface="Arial"/>
                <a:ea typeface="微软雅黑"/>
              </a:rPr>
              <a:t>- </a:t>
            </a:r>
            <a:r>
              <a:rPr lang="zh-CN" altLang="en-US" sz="2400" b="1" kern="0" dirty="0">
                <a:solidFill>
                  <a:prstClr val="white"/>
                </a:solidFill>
                <a:latin typeface="Arial"/>
                <a:ea typeface="微软雅黑"/>
              </a:rPr>
              <a:t>人力资源管理系统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4FEE03-8057-4FDD-A8FD-9D5A5E4B6D60}"/>
              </a:ext>
            </a:extLst>
          </p:cNvPr>
          <p:cNvSpPr/>
          <p:nvPr/>
        </p:nvSpPr>
        <p:spPr>
          <a:xfrm>
            <a:off x="609600" y="1801106"/>
            <a:ext cx="8153400" cy="1753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员工具备以下功能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1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）输入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staff_id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 正确的密码，进入员工主页面；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2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）在员工主页面，可以选择查看员工自己基本信息；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3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）在员工主页面，修改员工自己的电话号码；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AB3163-BA38-4555-968D-6335FE1882EA}"/>
              </a:ext>
            </a:extLst>
          </p:cNvPr>
          <p:cNvSpPr txBox="1">
            <a:spLocks/>
          </p:cNvSpPr>
          <p:nvPr/>
        </p:nvSpPr>
        <p:spPr>
          <a:xfrm>
            <a:off x="5562600" y="227139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鲲鹏聚数</a:t>
            </a:r>
            <a:endParaRPr lang="en-US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6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2000"/>
            <a:ext cx="7924800" cy="3638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4D92B9A-DB57-6F40-BB00-C0063C04D78C}"/>
              </a:ext>
            </a:extLst>
          </p:cNvPr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C381080-5A69-4BCE-A1AC-BC2522DD2783}"/>
              </a:ext>
            </a:extLst>
          </p:cNvPr>
          <p:cNvSpPr/>
          <p:nvPr/>
        </p:nvSpPr>
        <p:spPr>
          <a:xfrm>
            <a:off x="353846" y="1123950"/>
            <a:ext cx="4980154" cy="533375"/>
          </a:xfrm>
          <a:prstGeom prst="roundRect">
            <a:avLst>
              <a:gd name="adj" fmla="val 50000"/>
            </a:avLst>
          </a:prstGeom>
          <a:solidFill>
            <a:srgbClr val="0251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78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/>
                <a:ea typeface="微软雅黑"/>
              </a:rPr>
              <a:t>2.  </a:t>
            </a:r>
            <a:r>
              <a:rPr lang="zh-CN" altLang="en-US" sz="2400" b="1" kern="0" dirty="0">
                <a:solidFill>
                  <a:prstClr val="white"/>
                </a:solidFill>
                <a:latin typeface="Arial"/>
                <a:ea typeface="微软雅黑"/>
              </a:rPr>
              <a:t>实验任务</a:t>
            </a:r>
            <a:r>
              <a:rPr lang="en-US" altLang="zh-CN" sz="2400" b="1" kern="0" dirty="0">
                <a:solidFill>
                  <a:prstClr val="white"/>
                </a:solidFill>
                <a:latin typeface="Arial"/>
                <a:ea typeface="微软雅黑"/>
              </a:rPr>
              <a:t>- </a:t>
            </a:r>
            <a:r>
              <a:rPr lang="zh-CN" altLang="en-US" sz="2400" b="1" kern="0" dirty="0">
                <a:solidFill>
                  <a:prstClr val="white"/>
                </a:solidFill>
                <a:latin typeface="Arial"/>
                <a:ea typeface="微软雅黑"/>
              </a:rPr>
              <a:t>人力资源管理系统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4FEE03-8057-4FDD-A8FD-9D5A5E4B6D60}"/>
              </a:ext>
            </a:extLst>
          </p:cNvPr>
          <p:cNvSpPr/>
          <p:nvPr/>
        </p:nvSpPr>
        <p:spPr>
          <a:xfrm>
            <a:off x="609600" y="1801106"/>
            <a:ext cx="8153400" cy="378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部门经理具备以下功能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1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）输入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staff_id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 正确的密码，进入部门经理主页面；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2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）在部门经理主页面，可以查看本部门所有员工基本信息（选择按员工编号升序排列，或者按工资降序排列）；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3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）在部门经理主页面，可以按员工编号查询员工基本信息；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4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）在部门经理主页面，可以按员工姓名查询员工基本信息；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5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）在部门经理主页面，可以统计查询本部门员工最高工资，最低工资以及平均工资；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F2F3B2-9B87-403A-BCF2-45B6028630A0}"/>
              </a:ext>
            </a:extLst>
          </p:cNvPr>
          <p:cNvSpPr txBox="1">
            <a:spLocks/>
          </p:cNvSpPr>
          <p:nvPr/>
        </p:nvSpPr>
        <p:spPr>
          <a:xfrm>
            <a:off x="5562600" y="227139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鲲鹏聚数</a:t>
            </a:r>
            <a:endParaRPr lang="en-US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91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2000"/>
            <a:ext cx="7924800" cy="3638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4D92B9A-DB57-6F40-BB00-C0063C04D78C}"/>
              </a:ext>
            </a:extLst>
          </p:cNvPr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C381080-5A69-4BCE-A1AC-BC2522DD2783}"/>
              </a:ext>
            </a:extLst>
          </p:cNvPr>
          <p:cNvSpPr/>
          <p:nvPr/>
        </p:nvSpPr>
        <p:spPr>
          <a:xfrm>
            <a:off x="353846" y="1123950"/>
            <a:ext cx="4980154" cy="533375"/>
          </a:xfrm>
          <a:prstGeom prst="roundRect">
            <a:avLst>
              <a:gd name="adj" fmla="val 50000"/>
            </a:avLst>
          </a:prstGeom>
          <a:solidFill>
            <a:srgbClr val="0251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78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/>
                <a:ea typeface="微软雅黑"/>
              </a:rPr>
              <a:t>2.  </a:t>
            </a:r>
            <a:r>
              <a:rPr lang="zh-CN" altLang="en-US" sz="2400" b="1" kern="0" dirty="0">
                <a:solidFill>
                  <a:prstClr val="white"/>
                </a:solidFill>
                <a:latin typeface="Arial"/>
                <a:ea typeface="微软雅黑"/>
              </a:rPr>
              <a:t>实验任务</a:t>
            </a:r>
            <a:r>
              <a:rPr lang="en-US" altLang="zh-CN" sz="2400" b="1" kern="0" dirty="0">
                <a:solidFill>
                  <a:prstClr val="white"/>
                </a:solidFill>
                <a:latin typeface="Arial"/>
                <a:ea typeface="微软雅黑"/>
              </a:rPr>
              <a:t>- </a:t>
            </a:r>
            <a:r>
              <a:rPr lang="zh-CN" altLang="en-US" sz="2400" b="1" kern="0" dirty="0">
                <a:solidFill>
                  <a:prstClr val="white"/>
                </a:solidFill>
                <a:latin typeface="Arial"/>
                <a:ea typeface="微软雅黑"/>
              </a:rPr>
              <a:t>人力资源管理系统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4FEE03-8057-4FDD-A8FD-9D5A5E4B6D60}"/>
              </a:ext>
            </a:extLst>
          </p:cNvPr>
          <p:cNvSpPr/>
          <p:nvPr/>
        </p:nvSpPr>
        <p:spPr>
          <a:xfrm>
            <a:off x="266700" y="1657325"/>
            <a:ext cx="8953500" cy="337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人事经理具备以下功能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1</a:t>
            </a:r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）输入特定编号</a:t>
            </a:r>
            <a:r>
              <a:rPr lang="en-US" altLang="zh-CN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hr001  </a:t>
            </a:r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 特定密码，进入人事经理主页面；</a:t>
            </a:r>
            <a:endParaRPr lang="en-US" altLang="zh-CN" sz="1400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2</a:t>
            </a:r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）在人事经理主页面，可以查看所有员工基本信息（选择按员工编号升序排列，或者按工资降序排列）；</a:t>
            </a:r>
            <a:endParaRPr lang="en-US" altLang="zh-CN" sz="1400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3</a:t>
            </a:r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）在人事经理主页面，可以按员工编号查询员工基本信息；</a:t>
            </a:r>
            <a:endParaRPr lang="en-US" altLang="zh-CN" sz="1400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4</a:t>
            </a:r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）在人事经理主页面，可以按员工姓名查询员工基本信息；</a:t>
            </a:r>
            <a:endParaRPr lang="en-US" altLang="zh-CN" sz="1400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5</a:t>
            </a:r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）在人事经理主页面，可以统计各部门员工最高工资，最低工资以及平均工资；</a:t>
            </a:r>
            <a:endParaRPr lang="en-US" altLang="zh-CN" sz="1400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6</a:t>
            </a:r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）在人事经理主页面，可以查询各部门基本信息，并可以根据部门编号修改部门名称；</a:t>
            </a:r>
            <a:endParaRPr lang="en-US" altLang="zh-CN" sz="1400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7</a:t>
            </a:r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）在人事经理主页面，可以各工作地点基本信息，并可以增加新的工作地点；</a:t>
            </a:r>
            <a:endParaRPr lang="en-US" altLang="zh-CN" sz="1400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8</a:t>
            </a:r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）在人事经理主页面，可以按员工编号查询员工工作信息，包括其历史工作信息，返回员工编号，职位编号和部门编号；</a:t>
            </a:r>
            <a:endParaRPr lang="en-US" altLang="zh-CN" sz="1400" b="1" dirty="0">
              <a:solidFill>
                <a:schemeClr val="accent6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47A5B9-9C6C-4489-A3E2-121E18F0C2A7}"/>
              </a:ext>
            </a:extLst>
          </p:cNvPr>
          <p:cNvSpPr txBox="1">
            <a:spLocks/>
          </p:cNvSpPr>
          <p:nvPr/>
        </p:nvSpPr>
        <p:spPr>
          <a:xfrm>
            <a:off x="5562600" y="227139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鲲鹏聚数</a:t>
            </a:r>
            <a:endParaRPr lang="en-US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90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5">
            <a:extLst>
              <a:ext uri="{FF2B5EF4-FFF2-40B4-BE49-F238E27FC236}">
                <a16:creationId xmlns:a16="http://schemas.microsoft.com/office/drawing/2014/main" id="{7AE0EB9F-4A20-4EC1-BEEC-8B998F4213C6}"/>
              </a:ext>
            </a:extLst>
          </p:cNvPr>
          <p:cNvGrpSpPr>
            <a:grpSpLocks/>
          </p:cNvGrpSpPr>
          <p:nvPr/>
        </p:nvGrpSpPr>
        <p:grpSpPr bwMode="auto">
          <a:xfrm>
            <a:off x="776038" y="1780584"/>
            <a:ext cx="7444538" cy="1582340"/>
            <a:chOff x="0" y="0"/>
            <a:chExt cx="4708" cy="1329"/>
          </a:xfrm>
        </p:grpSpPr>
        <p:pic>
          <p:nvPicPr>
            <p:cNvPr id="15365" name="圆角矩形 12">
              <a:extLst>
                <a:ext uri="{FF2B5EF4-FFF2-40B4-BE49-F238E27FC236}">
                  <a16:creationId xmlns:a16="http://schemas.microsoft.com/office/drawing/2014/main" id="{0604638C-F773-4F7E-B9D8-BDFA1989616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708" cy="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" name="Text Box 7">
              <a:extLst>
                <a:ext uri="{FF2B5EF4-FFF2-40B4-BE49-F238E27FC236}">
                  <a16:creationId xmlns:a16="http://schemas.microsoft.com/office/drawing/2014/main" id="{4EA5757F-CF14-4D1B-8986-DE1D33049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" y="88"/>
              <a:ext cx="4416" cy="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3300" b="1">
                  <a:solidFill>
                    <a:srgbClr val="FF0000"/>
                  </a:solidFill>
                </a:rPr>
                <a:t>实验二 数据库应用程序设计</a:t>
              </a:r>
              <a:endParaRPr lang="zh-CN" altLang="en-US" sz="33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363" name="Picture 3">
            <a:extLst>
              <a:ext uri="{FF2B5EF4-FFF2-40B4-BE49-F238E27FC236}">
                <a16:creationId xmlns:a16="http://schemas.microsoft.com/office/drawing/2014/main" id="{CDF3AC74-2B89-4FFF-8553-4E2371902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6" y="4"/>
            <a:ext cx="2099072" cy="65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3">
            <a:extLst>
              <a:ext uri="{FF2B5EF4-FFF2-40B4-BE49-F238E27FC236}">
                <a16:creationId xmlns:a16="http://schemas.microsoft.com/office/drawing/2014/main" id="{778570E6-FA44-49D7-8ECF-E65EE1720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50" y="4"/>
            <a:ext cx="2155031" cy="65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BABC729-6B0A-4D64-9887-D6732536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6" y="-3008"/>
            <a:ext cx="2099072" cy="65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C0CE66C5-7ED5-4654-A794-1AD6FC4E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681" y="-3008"/>
            <a:ext cx="2155031" cy="65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85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2000"/>
            <a:ext cx="7924800" cy="3638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42DE7E-5FE0-5547-B7E7-9C12BEFDF4DE}"/>
              </a:ext>
            </a:extLst>
          </p:cNvPr>
          <p:cNvSpPr/>
          <p:nvPr/>
        </p:nvSpPr>
        <p:spPr>
          <a:xfrm>
            <a:off x="533400" y="1858249"/>
            <a:ext cx="3807453" cy="2346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掌握数据库应用程序开发步骤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掌握数据库驱动加载方法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掌握连接数据库的方法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执行的方法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掌握结果集处理的方法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4D92B9A-DB57-6F40-BB00-C0063C04D78C}"/>
              </a:ext>
            </a:extLst>
          </p:cNvPr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674C8C6-A7B1-400E-B490-C34C9EFEEA7D}"/>
              </a:ext>
            </a:extLst>
          </p:cNvPr>
          <p:cNvSpPr/>
          <p:nvPr/>
        </p:nvSpPr>
        <p:spPr>
          <a:xfrm>
            <a:off x="359980" y="971549"/>
            <a:ext cx="2230821" cy="658101"/>
          </a:xfrm>
          <a:prstGeom prst="roundRect">
            <a:avLst>
              <a:gd name="adj" fmla="val 50000"/>
            </a:avLst>
          </a:prstGeom>
          <a:solidFill>
            <a:srgbClr val="0251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78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/>
                <a:ea typeface="微软雅黑"/>
              </a:rPr>
              <a:t>1.  </a:t>
            </a:r>
            <a:r>
              <a:rPr lang="zh-CN" altLang="en-US" sz="2400" b="1" kern="0" dirty="0">
                <a:solidFill>
                  <a:prstClr val="white"/>
                </a:solidFill>
                <a:latin typeface="Arial"/>
                <a:ea typeface="微软雅黑"/>
              </a:rPr>
              <a:t>实验目标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98A6F9-0E1C-4A79-8D62-4726EF9BF6F2}"/>
              </a:ext>
            </a:extLst>
          </p:cNvPr>
          <p:cNvSpPr txBox="1">
            <a:spLocks/>
          </p:cNvSpPr>
          <p:nvPr/>
        </p:nvSpPr>
        <p:spPr>
          <a:xfrm>
            <a:off x="5562600" y="227139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鲲鹏聚数</a:t>
            </a:r>
            <a:endParaRPr lang="en-US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0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464279-0BEB-4A86-B9B0-C3BBA7B0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687042"/>
            <a:ext cx="2590800" cy="44564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56F350-FA80-48E8-B333-4A1775624A8D}"/>
              </a:ext>
            </a:extLst>
          </p:cNvPr>
          <p:cNvSpPr/>
          <p:nvPr/>
        </p:nvSpPr>
        <p:spPr>
          <a:xfrm>
            <a:off x="228601" y="965469"/>
            <a:ext cx="8017933" cy="2900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2" indent="-34289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数据库应用 程序开发步骤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80" lvl="1" indent="-342892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加载驱动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80" lvl="1" indent="-342892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连接数据库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80" lvl="1" indent="-342892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80" lvl="1" indent="-342892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处理结果集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80" lvl="1" indent="-342892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关闭连接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4870BA-BB43-4C4F-9DD7-875FE72A099A}"/>
              </a:ext>
            </a:extLst>
          </p:cNvPr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A49551D5-F505-4384-896A-01403F03E294}"/>
              </a:ext>
            </a:extLst>
          </p:cNvPr>
          <p:cNvSpPr txBox="1">
            <a:spLocks/>
          </p:cNvSpPr>
          <p:nvPr/>
        </p:nvSpPr>
        <p:spPr>
          <a:xfrm>
            <a:off x="5562600" y="227139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鲲鹏聚数</a:t>
            </a:r>
            <a:endParaRPr lang="en-US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1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2000"/>
            <a:ext cx="7924800" cy="3638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42DE7E-5FE0-5547-B7E7-9C12BEFDF4DE}"/>
              </a:ext>
            </a:extLst>
          </p:cNvPr>
          <p:cNvSpPr/>
          <p:nvPr/>
        </p:nvSpPr>
        <p:spPr>
          <a:xfrm>
            <a:off x="364068" y="859187"/>
            <a:ext cx="847513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37" indent="-514337">
              <a:buAutoNum type="arabicPeriod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加载数据库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</a:rPr>
              <a:t>      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>
              <a:defRPr/>
            </a:pPr>
            <a:endParaRPr lang="en-US" altLang="zh-CN" sz="20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2060"/>
                </a:solidFill>
              </a:rPr>
              <a:t>例</a:t>
            </a:r>
            <a:r>
              <a:rPr lang="en-US" altLang="zh-CN" sz="2000" dirty="0">
                <a:solidFill>
                  <a:srgbClr val="002060"/>
                </a:solidFill>
              </a:rPr>
              <a:t>1</a:t>
            </a:r>
            <a:r>
              <a:rPr lang="zh-CN" altLang="en-US" sz="2000" dirty="0">
                <a:solidFill>
                  <a:srgbClr val="002060"/>
                </a:solidFill>
              </a:rPr>
              <a:t>：在代码中隐含装载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       </a:t>
            </a:r>
            <a:r>
              <a:rPr lang="en-US" altLang="zh-CN" sz="2000" dirty="0" err="1">
                <a:solidFill>
                  <a:srgbClr val="002060"/>
                </a:solidFill>
              </a:rPr>
              <a:t>Class.forName</a:t>
            </a:r>
            <a:r>
              <a:rPr lang="en-US" altLang="zh-CN" sz="2000" dirty="0">
                <a:solidFill>
                  <a:srgbClr val="002060"/>
                </a:solidFill>
              </a:rPr>
              <a:t>(“</a:t>
            </a:r>
            <a:r>
              <a:rPr lang="en-US" altLang="zh-CN" sz="2000" dirty="0" err="1">
                <a:solidFill>
                  <a:srgbClr val="002060"/>
                </a:solidFill>
              </a:rPr>
              <a:t>org.postgresql.Driver</a:t>
            </a:r>
            <a:r>
              <a:rPr lang="en-US" altLang="zh-CN" sz="2000" dirty="0">
                <a:solidFill>
                  <a:srgbClr val="002060"/>
                </a:solidFill>
              </a:rPr>
              <a:t>”);</a:t>
            </a:r>
          </a:p>
          <a:p>
            <a:pPr>
              <a:defRPr/>
            </a:pPr>
            <a:endParaRPr lang="en-US" altLang="zh-CN" sz="2000" dirty="0">
              <a:solidFill>
                <a:srgbClr val="002060"/>
              </a:solidFill>
            </a:endParaRPr>
          </a:p>
          <a:p>
            <a:pPr>
              <a:defRPr/>
            </a:pPr>
            <a:endParaRPr lang="en-US" altLang="zh-CN" sz="2000" dirty="0">
              <a:solidFill>
                <a:srgbClr val="002060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4D92B9A-DB57-6F40-BB00-C0063C04D78C}"/>
              </a:ext>
            </a:extLst>
          </p:cNvPr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145832F-0771-41D2-9755-501372073812}"/>
              </a:ext>
            </a:extLst>
          </p:cNvPr>
          <p:cNvSpPr txBox="1">
            <a:spLocks/>
          </p:cNvSpPr>
          <p:nvPr/>
        </p:nvSpPr>
        <p:spPr>
          <a:xfrm>
            <a:off x="5562600" y="227139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鲲鹏聚数</a:t>
            </a:r>
            <a:endParaRPr lang="en-US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17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2000"/>
            <a:ext cx="7924800" cy="3638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42DE7E-5FE0-5547-B7E7-9C12BEFDF4DE}"/>
              </a:ext>
            </a:extLst>
          </p:cNvPr>
          <p:cNvSpPr/>
          <p:nvPr/>
        </p:nvSpPr>
        <p:spPr>
          <a:xfrm>
            <a:off x="364068" y="859186"/>
            <a:ext cx="7711791" cy="289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连接数据库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</a:rPr>
              <a:t>       </a:t>
            </a:r>
            <a:r>
              <a:rPr lang="en-US" altLang="zh-CN" sz="2000" dirty="0" err="1">
                <a:solidFill>
                  <a:srgbClr val="002060"/>
                </a:solidFill>
              </a:rPr>
              <a:t>DriverManager.getConnection</a:t>
            </a:r>
            <a:r>
              <a:rPr lang="en-US" altLang="zh-CN" sz="2000" dirty="0">
                <a:solidFill>
                  <a:srgbClr val="002060"/>
                </a:solidFill>
              </a:rPr>
              <a:t>(String </a:t>
            </a:r>
            <a:r>
              <a:rPr lang="en-US" altLang="zh-CN" sz="2000" dirty="0" err="1">
                <a:solidFill>
                  <a:srgbClr val="002060"/>
                </a:solidFill>
              </a:rPr>
              <a:t>url</a:t>
            </a:r>
            <a:r>
              <a:rPr lang="en-US" altLang="zh-CN" sz="2000" dirty="0">
                <a:solidFill>
                  <a:srgbClr val="002060"/>
                </a:solidFill>
              </a:rPr>
              <a:t>, String  user, String passwd);</a:t>
            </a:r>
          </a:p>
          <a:p>
            <a:pPr>
              <a:defRPr/>
            </a:pPr>
            <a:endParaRPr lang="en-US" altLang="zh-CN" sz="20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2060"/>
                </a:solidFill>
              </a:rPr>
              <a:t>例：用指定参数连接</a:t>
            </a:r>
            <a:r>
              <a:rPr lang="en-US" altLang="zh-CN" sz="2000" dirty="0" err="1">
                <a:solidFill>
                  <a:srgbClr val="002060"/>
                </a:solidFill>
              </a:rPr>
              <a:t>GaussDB</a:t>
            </a:r>
            <a:r>
              <a:rPr lang="zh-CN" altLang="en-US" sz="2000" dirty="0">
                <a:solidFill>
                  <a:srgbClr val="002060"/>
                </a:solidFill>
              </a:rPr>
              <a:t>数据库</a:t>
            </a:r>
            <a:endParaRPr lang="en-US" altLang="zh-CN" sz="2000" dirty="0">
              <a:solidFill>
                <a:srgbClr val="002060"/>
              </a:solidFill>
            </a:endParaRPr>
          </a:p>
          <a:p>
            <a:r>
              <a:rPr lang="en-US" altLang="zh-CN" sz="2000" dirty="0">
                <a:solidFill>
                  <a:srgbClr val="002060"/>
                </a:solidFill>
              </a:rPr>
              <a:t>      String </a:t>
            </a:r>
            <a:r>
              <a:rPr lang="en-US" altLang="zh-CN" sz="2000" dirty="0" err="1">
                <a:solidFill>
                  <a:srgbClr val="002060"/>
                </a:solidFill>
              </a:rPr>
              <a:t>url</a:t>
            </a:r>
            <a:r>
              <a:rPr lang="en-US" altLang="zh-CN" sz="2000" dirty="0">
                <a:solidFill>
                  <a:srgbClr val="002060"/>
                </a:solidFill>
              </a:rPr>
              <a:t>= "</a:t>
            </a:r>
            <a:r>
              <a:rPr lang="en-US" altLang="zh-CN" sz="2000" dirty="0" err="1">
                <a:solidFill>
                  <a:srgbClr val="002060"/>
                </a:solidFill>
              </a:rPr>
              <a:t>jdbc:postgresql</a:t>
            </a:r>
            <a:r>
              <a:rPr lang="en-US" altLang="zh-CN" sz="2000" dirty="0">
                <a:solidFill>
                  <a:srgbClr val="002060"/>
                </a:solidFill>
              </a:rPr>
              <a:t>:@192.168.0.203:26000/</a:t>
            </a:r>
            <a:r>
              <a:rPr lang="en-US" altLang="zh-CN" sz="2000" dirty="0" err="1">
                <a:solidFill>
                  <a:srgbClr val="002060"/>
                </a:solidFill>
              </a:rPr>
              <a:t>testdb</a:t>
            </a:r>
            <a:r>
              <a:rPr lang="en-US" altLang="zh-CN" sz="2000" dirty="0">
                <a:solidFill>
                  <a:srgbClr val="002060"/>
                </a:solidFill>
              </a:rPr>
              <a:t>";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      String user=“</a:t>
            </a:r>
            <a:r>
              <a:rPr lang="en-US" altLang="zh-CN" sz="2000" dirty="0" err="1">
                <a:solidFill>
                  <a:srgbClr val="002060"/>
                </a:solidFill>
              </a:rPr>
              <a:t>alex</a:t>
            </a:r>
            <a:r>
              <a:rPr lang="en-US" altLang="zh-CN" sz="2000" dirty="0">
                <a:solidFill>
                  <a:srgbClr val="002060"/>
                </a:solidFill>
              </a:rPr>
              <a:t>”;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      String passwd=“Guass123”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      Connection conn = </a:t>
            </a:r>
            <a:r>
              <a:rPr lang="en-US" altLang="zh-CN" sz="2000" dirty="0" err="1">
                <a:solidFill>
                  <a:srgbClr val="002060"/>
                </a:solidFill>
              </a:rPr>
              <a:t>DriverManager.getConnection</a:t>
            </a:r>
            <a:r>
              <a:rPr lang="en-US" altLang="zh-CN" sz="2000" dirty="0">
                <a:solidFill>
                  <a:srgbClr val="002060"/>
                </a:solidFill>
              </a:rPr>
              <a:t>(</a:t>
            </a:r>
            <a:r>
              <a:rPr lang="en-US" altLang="zh-CN" sz="2000" dirty="0" err="1">
                <a:solidFill>
                  <a:srgbClr val="002060"/>
                </a:solidFill>
              </a:rPr>
              <a:t>url</a:t>
            </a:r>
            <a:r>
              <a:rPr lang="en-US" altLang="zh-CN" sz="2000" dirty="0">
                <a:solidFill>
                  <a:srgbClr val="002060"/>
                </a:solidFill>
              </a:rPr>
              <a:t>, user, passwd);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4D92B9A-DB57-6F40-BB00-C0063C04D78C}"/>
              </a:ext>
            </a:extLst>
          </p:cNvPr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3887148-3CFA-48F4-BFEA-CDF6C5163F8F}"/>
              </a:ext>
            </a:extLst>
          </p:cNvPr>
          <p:cNvSpPr txBox="1">
            <a:spLocks/>
          </p:cNvSpPr>
          <p:nvPr/>
        </p:nvSpPr>
        <p:spPr>
          <a:xfrm>
            <a:off x="5562600" y="227139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鲲鹏聚数</a:t>
            </a:r>
            <a:endParaRPr lang="en-US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61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2000"/>
            <a:ext cx="7924800" cy="3638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42DE7E-5FE0-5547-B7E7-9C12BEFDF4DE}"/>
              </a:ext>
            </a:extLst>
          </p:cNvPr>
          <p:cNvSpPr/>
          <p:nvPr/>
        </p:nvSpPr>
        <p:spPr>
          <a:xfrm>
            <a:off x="364068" y="859187"/>
            <a:ext cx="870373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</a:rPr>
              <a:t>  </a:t>
            </a:r>
          </a:p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</a:rPr>
              <a:t>  </a:t>
            </a:r>
            <a:r>
              <a:rPr lang="en-US" altLang="zh-CN" sz="2400" dirty="0">
                <a:solidFill>
                  <a:srgbClr val="002060"/>
                </a:solidFill>
              </a:rPr>
              <a:t>   </a:t>
            </a:r>
            <a:r>
              <a:rPr lang="zh-CN" altLang="en-US" sz="2400" dirty="0">
                <a:solidFill>
                  <a:srgbClr val="002060"/>
                </a:solidFill>
              </a:rPr>
              <a:t>执行普通</a:t>
            </a:r>
            <a:r>
              <a:rPr lang="en-US" altLang="zh-CN" sz="2400" dirty="0">
                <a:solidFill>
                  <a:srgbClr val="002060"/>
                </a:solidFill>
              </a:rPr>
              <a:t>SQL</a:t>
            </a:r>
            <a:r>
              <a:rPr lang="zh-CN" altLang="en-US" sz="2400" dirty="0">
                <a:solidFill>
                  <a:srgbClr val="002060"/>
                </a:solidFill>
              </a:rPr>
              <a:t>语句（不传递参数）</a:t>
            </a:r>
            <a:r>
              <a:rPr lang="en-US" altLang="zh-CN" sz="2400" dirty="0">
                <a:solidFill>
                  <a:srgbClr val="002060"/>
                </a:solidFill>
              </a:rPr>
              <a:t>   Statement</a:t>
            </a:r>
            <a:r>
              <a:rPr lang="zh-CN" altLang="en-US" sz="2400" dirty="0">
                <a:solidFill>
                  <a:srgbClr val="002060"/>
                </a:solidFill>
              </a:rPr>
              <a:t>对象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</a:rPr>
              <a:t>     </a:t>
            </a:r>
            <a:r>
              <a:rPr lang="zh-CN" altLang="en-US" sz="2400" dirty="0">
                <a:solidFill>
                  <a:srgbClr val="002060"/>
                </a:solidFill>
              </a:rPr>
              <a:t>执行预编译</a:t>
            </a:r>
            <a:r>
              <a:rPr lang="en-US" altLang="zh-CN" sz="2400" dirty="0">
                <a:solidFill>
                  <a:srgbClr val="002060"/>
                </a:solidFill>
              </a:rPr>
              <a:t>SQL</a:t>
            </a:r>
            <a:r>
              <a:rPr lang="zh-CN" altLang="en-US" sz="2400" dirty="0">
                <a:solidFill>
                  <a:srgbClr val="002060"/>
                </a:solidFill>
              </a:rPr>
              <a:t>语句（带参数）        </a:t>
            </a:r>
            <a:r>
              <a:rPr lang="en-US" altLang="zh-CN" sz="2400" dirty="0" err="1">
                <a:solidFill>
                  <a:srgbClr val="002060"/>
                </a:solidFill>
              </a:rPr>
              <a:t>PreparedStatement</a:t>
            </a:r>
            <a:r>
              <a:rPr lang="zh-CN" altLang="en-US" sz="2400" dirty="0">
                <a:solidFill>
                  <a:srgbClr val="002060"/>
                </a:solidFill>
              </a:rPr>
              <a:t>对象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defRPr/>
            </a:pPr>
            <a:endParaRPr lang="en-US" altLang="zh-CN" sz="2400" dirty="0">
              <a:solidFill>
                <a:srgbClr val="002060"/>
              </a:solidFill>
            </a:endParaRPr>
          </a:p>
          <a:p>
            <a:pPr>
              <a:defRPr/>
            </a:pPr>
            <a:endParaRPr lang="en-US" altLang="zh-CN" sz="2800" dirty="0">
              <a:solidFill>
                <a:srgbClr val="FF0000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4D92B9A-DB57-6F40-BB00-C0063C04D78C}"/>
              </a:ext>
            </a:extLst>
          </p:cNvPr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C88AFE5-60BF-4065-85A7-D7EF0C521490}"/>
              </a:ext>
            </a:extLst>
          </p:cNvPr>
          <p:cNvSpPr txBox="1">
            <a:spLocks/>
          </p:cNvSpPr>
          <p:nvPr/>
        </p:nvSpPr>
        <p:spPr>
          <a:xfrm>
            <a:off x="5562600" y="227139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鲲鹏聚数</a:t>
            </a:r>
            <a:endParaRPr lang="en-US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63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2000"/>
            <a:ext cx="7924800" cy="3638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42DE7E-5FE0-5547-B7E7-9C12BEFDF4DE}"/>
              </a:ext>
            </a:extLst>
          </p:cNvPr>
          <p:cNvSpPr/>
          <p:nvPr/>
        </p:nvSpPr>
        <p:spPr>
          <a:xfrm>
            <a:off x="381001" y="762000"/>
            <a:ext cx="870373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</a:rPr>
              <a:t>  </a:t>
            </a:r>
          </a:p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</a:rPr>
              <a:t>  </a:t>
            </a:r>
            <a:r>
              <a:rPr lang="en-US" altLang="zh-CN" sz="2400" dirty="0">
                <a:solidFill>
                  <a:srgbClr val="002060"/>
                </a:solidFill>
              </a:rPr>
              <a:t>   </a:t>
            </a:r>
            <a:r>
              <a:rPr lang="zh-CN" altLang="en-US" sz="2400" dirty="0">
                <a:solidFill>
                  <a:srgbClr val="002060"/>
                </a:solidFill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</a:rPr>
              <a:t>1</a:t>
            </a:r>
            <a:r>
              <a:rPr lang="zh-CN" altLang="en-US" sz="2400" dirty="0">
                <a:solidFill>
                  <a:srgbClr val="002060"/>
                </a:solidFill>
              </a:rPr>
              <a:t>：执行普通</a:t>
            </a:r>
            <a:r>
              <a:rPr lang="en-US" altLang="zh-CN" sz="2400" dirty="0">
                <a:solidFill>
                  <a:srgbClr val="002060"/>
                </a:solidFill>
              </a:rPr>
              <a:t>SQL</a:t>
            </a:r>
            <a:r>
              <a:rPr lang="zh-CN" altLang="en-US" sz="2400" dirty="0">
                <a:solidFill>
                  <a:srgbClr val="002060"/>
                </a:solidFill>
              </a:rPr>
              <a:t>语句（不传递参数）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</a:rPr>
              <a:t>     //1.</a:t>
            </a:r>
            <a:r>
              <a:rPr lang="zh-CN" altLang="en-US" sz="2400" dirty="0">
                <a:solidFill>
                  <a:srgbClr val="002060"/>
                </a:solidFill>
              </a:rPr>
              <a:t>创建语句对象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</a:rPr>
              <a:t>     Statement </a:t>
            </a:r>
            <a:r>
              <a:rPr lang="en-US" altLang="zh-CN" sz="2400" dirty="0" err="1">
                <a:solidFill>
                  <a:srgbClr val="002060"/>
                </a:solidFill>
              </a:rPr>
              <a:t>stmt</a:t>
            </a:r>
            <a:r>
              <a:rPr lang="en-US" altLang="zh-CN" sz="2400" dirty="0">
                <a:solidFill>
                  <a:srgbClr val="002060"/>
                </a:solidFill>
              </a:rPr>
              <a:t>=</a:t>
            </a:r>
            <a:r>
              <a:rPr lang="en-US" altLang="zh-CN" sz="2400" dirty="0" err="1">
                <a:solidFill>
                  <a:srgbClr val="002060"/>
                </a:solidFill>
              </a:rPr>
              <a:t>con.createStatement</a:t>
            </a:r>
            <a:r>
              <a:rPr lang="en-US" altLang="zh-CN" sz="2400" dirty="0">
                <a:solidFill>
                  <a:srgbClr val="002060"/>
                </a:solidFill>
              </a:rPr>
              <a:t>();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</a:rPr>
              <a:t>     String query=“select * from colleges”;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</a:rPr>
              <a:t>     String insert=“insert into colleges values(‘1001’,’MA’)”;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</a:rPr>
              <a:t>    //2. </a:t>
            </a:r>
            <a:r>
              <a:rPr lang="zh-CN" altLang="en-US" sz="2400" dirty="0">
                <a:solidFill>
                  <a:srgbClr val="002060"/>
                </a:solidFill>
              </a:rPr>
              <a:t>执行</a:t>
            </a:r>
            <a:r>
              <a:rPr lang="en-US" altLang="zh-CN" sz="2400" dirty="0">
                <a:solidFill>
                  <a:srgbClr val="002060"/>
                </a:solidFill>
              </a:rPr>
              <a:t>SQL</a:t>
            </a:r>
            <a:r>
              <a:rPr lang="zh-CN" altLang="en-US" sz="2400" dirty="0">
                <a:solidFill>
                  <a:srgbClr val="002060"/>
                </a:solidFill>
              </a:rPr>
              <a:t>语句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</a:rPr>
              <a:t>     </a:t>
            </a:r>
            <a:r>
              <a:rPr lang="en-US" altLang="zh-CN" sz="2400" dirty="0" err="1">
                <a:solidFill>
                  <a:srgbClr val="002060"/>
                </a:solidFill>
              </a:rPr>
              <a:t>ResultSet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err="1">
                <a:solidFill>
                  <a:srgbClr val="002060"/>
                </a:solidFill>
              </a:rPr>
              <a:t>rs</a:t>
            </a:r>
            <a:r>
              <a:rPr lang="en-US" altLang="zh-CN" sz="2400" dirty="0">
                <a:solidFill>
                  <a:srgbClr val="002060"/>
                </a:solidFill>
              </a:rPr>
              <a:t>=</a:t>
            </a:r>
            <a:r>
              <a:rPr lang="en-US" altLang="zh-CN" sz="2400" dirty="0" err="1">
                <a:solidFill>
                  <a:srgbClr val="002060"/>
                </a:solidFill>
              </a:rPr>
              <a:t>stmt.executeQuery</a:t>
            </a:r>
            <a:r>
              <a:rPr lang="en-US" altLang="zh-CN" sz="2400" dirty="0">
                <a:solidFill>
                  <a:srgbClr val="002060"/>
                </a:solidFill>
              </a:rPr>
              <a:t>(query);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</a:rPr>
              <a:t>     int </a:t>
            </a:r>
            <a:r>
              <a:rPr lang="en-US" altLang="zh-CN" sz="2400" dirty="0" err="1">
                <a:solidFill>
                  <a:srgbClr val="002060"/>
                </a:solidFill>
              </a:rPr>
              <a:t>rc</a:t>
            </a:r>
            <a:r>
              <a:rPr lang="en-US" altLang="zh-CN" sz="2400" dirty="0">
                <a:solidFill>
                  <a:srgbClr val="002060"/>
                </a:solidFill>
              </a:rPr>
              <a:t>=</a:t>
            </a:r>
            <a:r>
              <a:rPr lang="en-US" altLang="zh-CN" sz="2400" dirty="0" err="1">
                <a:solidFill>
                  <a:srgbClr val="002060"/>
                </a:solidFill>
              </a:rPr>
              <a:t>stmt.executeUpdate</a:t>
            </a:r>
            <a:r>
              <a:rPr lang="en-US" altLang="zh-CN" sz="2400" dirty="0">
                <a:solidFill>
                  <a:srgbClr val="002060"/>
                </a:solidFill>
              </a:rPr>
              <a:t>(insert);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</a:rPr>
              <a:t>     //3. </a:t>
            </a:r>
            <a:r>
              <a:rPr lang="zh-CN" altLang="en-US" sz="2400" dirty="0">
                <a:solidFill>
                  <a:srgbClr val="002060"/>
                </a:solidFill>
              </a:rPr>
              <a:t>关闭语句对象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</a:rPr>
              <a:t>     </a:t>
            </a:r>
            <a:r>
              <a:rPr lang="en-US" altLang="zh-CN" sz="2400" dirty="0" err="1">
                <a:solidFill>
                  <a:srgbClr val="002060"/>
                </a:solidFill>
              </a:rPr>
              <a:t>stmt.close</a:t>
            </a:r>
            <a:r>
              <a:rPr lang="en-US" altLang="zh-CN" sz="2400" dirty="0">
                <a:solidFill>
                  <a:srgbClr val="002060"/>
                </a:solidFill>
              </a:rPr>
              <a:t>();</a:t>
            </a:r>
          </a:p>
          <a:p>
            <a:pPr>
              <a:defRPr/>
            </a:pPr>
            <a:endParaRPr lang="en-US" altLang="zh-CN" sz="2800" dirty="0">
              <a:solidFill>
                <a:srgbClr val="FF0000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4D92B9A-DB57-6F40-BB00-C0063C04D78C}"/>
              </a:ext>
            </a:extLst>
          </p:cNvPr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DD3120FF-4B6B-42DA-AB19-FC48170C6490}"/>
              </a:ext>
            </a:extLst>
          </p:cNvPr>
          <p:cNvSpPr txBox="1">
            <a:spLocks/>
          </p:cNvSpPr>
          <p:nvPr/>
        </p:nvSpPr>
        <p:spPr>
          <a:xfrm>
            <a:off x="5562600" y="227139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鲲鹏聚数</a:t>
            </a:r>
            <a:endParaRPr lang="en-US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77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2000"/>
            <a:ext cx="7924800" cy="3638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42DE7E-5FE0-5547-B7E7-9C12BEFDF4DE}"/>
              </a:ext>
            </a:extLst>
          </p:cNvPr>
          <p:cNvSpPr/>
          <p:nvPr/>
        </p:nvSpPr>
        <p:spPr>
          <a:xfrm>
            <a:off x="381001" y="762000"/>
            <a:ext cx="870373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</a:rPr>
              <a:t>  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 </a:t>
            </a:r>
            <a:r>
              <a:rPr lang="zh-CN" altLang="en-US" sz="2000" dirty="0">
                <a:solidFill>
                  <a:srgbClr val="002060"/>
                </a:solidFill>
              </a:rPr>
              <a:t>例</a:t>
            </a:r>
            <a:r>
              <a:rPr lang="en-US" altLang="zh-CN" sz="2000" dirty="0">
                <a:solidFill>
                  <a:srgbClr val="002060"/>
                </a:solidFill>
              </a:rPr>
              <a:t>2</a:t>
            </a:r>
            <a:r>
              <a:rPr lang="zh-CN" altLang="en-US" sz="2000" dirty="0">
                <a:solidFill>
                  <a:srgbClr val="002060"/>
                </a:solidFill>
              </a:rPr>
              <a:t>：执行预编译</a:t>
            </a:r>
            <a:r>
              <a:rPr lang="en-US" altLang="zh-CN" sz="2000" dirty="0">
                <a:solidFill>
                  <a:srgbClr val="002060"/>
                </a:solidFill>
              </a:rPr>
              <a:t>SQL</a:t>
            </a:r>
            <a:r>
              <a:rPr lang="zh-CN" altLang="en-US" sz="2000" dirty="0">
                <a:solidFill>
                  <a:srgbClr val="002060"/>
                </a:solidFill>
              </a:rPr>
              <a:t>语句（传递参数）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 //1.</a:t>
            </a:r>
            <a:r>
              <a:rPr lang="zh-CN" altLang="en-US" sz="2000" dirty="0">
                <a:solidFill>
                  <a:srgbClr val="002060"/>
                </a:solidFill>
              </a:rPr>
              <a:t>创建预编译语句对象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 int </a:t>
            </a:r>
            <a:r>
              <a:rPr lang="en-US" altLang="zh-CN" sz="2000" dirty="0" err="1">
                <a:solidFill>
                  <a:srgbClr val="002060"/>
                </a:solidFill>
              </a:rPr>
              <a:t>section_id</a:t>
            </a:r>
            <a:r>
              <a:rPr lang="en-US" altLang="zh-CN" sz="2000" dirty="0">
                <a:solidFill>
                  <a:srgbClr val="002060"/>
                </a:solidFill>
              </a:rPr>
              <a:t>=‘123;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 String query=“select * from sections where </a:t>
            </a:r>
            <a:r>
              <a:rPr lang="en-US" altLang="zh-CN" sz="2000" dirty="0" err="1">
                <a:solidFill>
                  <a:srgbClr val="002060"/>
                </a:solidFill>
              </a:rPr>
              <a:t>section_id</a:t>
            </a:r>
            <a:r>
              <a:rPr lang="en-US" altLang="zh-CN" sz="2000" dirty="0">
                <a:solidFill>
                  <a:srgbClr val="002060"/>
                </a:solidFill>
              </a:rPr>
              <a:t>=?”;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 </a:t>
            </a:r>
            <a:r>
              <a:rPr lang="en-US" altLang="zh-CN" sz="2000" dirty="0" err="1">
                <a:solidFill>
                  <a:srgbClr val="002060"/>
                </a:solidFill>
              </a:rPr>
              <a:t>PreparedStatement</a:t>
            </a:r>
            <a:r>
              <a:rPr lang="en-US" altLang="zh-CN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 err="1">
                <a:solidFill>
                  <a:srgbClr val="002060"/>
                </a:solidFill>
              </a:rPr>
              <a:t>pstmt</a:t>
            </a:r>
            <a:r>
              <a:rPr lang="en-US" altLang="zh-CN" sz="2000" dirty="0">
                <a:solidFill>
                  <a:srgbClr val="002060"/>
                </a:solidFill>
              </a:rPr>
              <a:t>=</a:t>
            </a:r>
            <a:r>
              <a:rPr lang="en-US" altLang="zh-CN" sz="2000" dirty="0" err="1">
                <a:solidFill>
                  <a:srgbClr val="002060"/>
                </a:solidFill>
              </a:rPr>
              <a:t>con.preparedStatement</a:t>
            </a:r>
            <a:r>
              <a:rPr lang="en-US" altLang="zh-CN" sz="2000" dirty="0">
                <a:solidFill>
                  <a:srgbClr val="002060"/>
                </a:solidFill>
              </a:rPr>
              <a:t>(query);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 //2.</a:t>
            </a:r>
            <a:r>
              <a:rPr lang="zh-CN" altLang="en-US" sz="2000" dirty="0">
                <a:solidFill>
                  <a:srgbClr val="002060"/>
                </a:solidFill>
              </a:rPr>
              <a:t>设置参数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 </a:t>
            </a:r>
            <a:r>
              <a:rPr lang="en-US" altLang="zh-CN" sz="2000" dirty="0" err="1">
                <a:solidFill>
                  <a:srgbClr val="002060"/>
                </a:solidFill>
              </a:rPr>
              <a:t>pstmt.setInt</a:t>
            </a:r>
            <a:r>
              <a:rPr lang="en-US" altLang="zh-CN" sz="2000" dirty="0">
                <a:solidFill>
                  <a:srgbClr val="002060"/>
                </a:solidFill>
              </a:rPr>
              <a:t>(1,section_id);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//3. </a:t>
            </a:r>
            <a:r>
              <a:rPr lang="zh-CN" altLang="en-US" sz="2000" dirty="0">
                <a:solidFill>
                  <a:srgbClr val="002060"/>
                </a:solidFill>
              </a:rPr>
              <a:t>执行预编译</a:t>
            </a:r>
            <a:r>
              <a:rPr lang="en-US" altLang="zh-CN" sz="2000" dirty="0">
                <a:solidFill>
                  <a:srgbClr val="002060"/>
                </a:solidFill>
              </a:rPr>
              <a:t>SQL</a:t>
            </a:r>
            <a:r>
              <a:rPr lang="zh-CN" altLang="en-US" sz="2000" dirty="0">
                <a:solidFill>
                  <a:srgbClr val="002060"/>
                </a:solidFill>
              </a:rPr>
              <a:t>语句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 </a:t>
            </a:r>
            <a:r>
              <a:rPr lang="en-US" altLang="zh-CN" sz="2000" dirty="0" err="1">
                <a:solidFill>
                  <a:srgbClr val="002060"/>
                </a:solidFill>
              </a:rPr>
              <a:t>ResultSet</a:t>
            </a:r>
            <a:r>
              <a:rPr lang="en-US" altLang="zh-CN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 err="1">
                <a:solidFill>
                  <a:srgbClr val="002060"/>
                </a:solidFill>
              </a:rPr>
              <a:t>rs</a:t>
            </a:r>
            <a:r>
              <a:rPr lang="en-US" altLang="zh-CN" sz="2000" dirty="0">
                <a:solidFill>
                  <a:srgbClr val="002060"/>
                </a:solidFill>
              </a:rPr>
              <a:t>=</a:t>
            </a:r>
            <a:r>
              <a:rPr lang="en-US" altLang="zh-CN" sz="2000" dirty="0" err="1">
                <a:solidFill>
                  <a:srgbClr val="002060"/>
                </a:solidFill>
              </a:rPr>
              <a:t>pstmt.executeQuery</a:t>
            </a:r>
            <a:r>
              <a:rPr lang="en-US" altLang="zh-CN" sz="2000" dirty="0">
                <a:solidFill>
                  <a:srgbClr val="002060"/>
                </a:solidFill>
              </a:rPr>
              <a:t>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 //4. </a:t>
            </a:r>
            <a:r>
              <a:rPr lang="zh-CN" altLang="en-US" sz="2000" dirty="0">
                <a:solidFill>
                  <a:srgbClr val="002060"/>
                </a:solidFill>
              </a:rPr>
              <a:t>关闭语句对象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     </a:t>
            </a:r>
            <a:r>
              <a:rPr lang="en-US" altLang="zh-CN" sz="2000" dirty="0" err="1">
                <a:solidFill>
                  <a:srgbClr val="002060"/>
                </a:solidFill>
              </a:rPr>
              <a:t>pstmt.close</a:t>
            </a:r>
            <a:r>
              <a:rPr lang="en-US" altLang="zh-CN" sz="2000" dirty="0">
                <a:solidFill>
                  <a:srgbClr val="002060"/>
                </a:solidFill>
              </a:rPr>
              <a:t>();</a:t>
            </a:r>
          </a:p>
          <a:p>
            <a:pPr>
              <a:defRPr/>
            </a:pPr>
            <a:endParaRPr lang="en-US" altLang="zh-CN" sz="2800" dirty="0">
              <a:solidFill>
                <a:srgbClr val="FF0000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4D92B9A-DB57-6F40-BB00-C0063C04D78C}"/>
              </a:ext>
            </a:extLst>
          </p:cNvPr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3616DBF-E0FC-4547-9AB9-8B4FDC6600CB}"/>
              </a:ext>
            </a:extLst>
          </p:cNvPr>
          <p:cNvSpPr txBox="1">
            <a:spLocks/>
          </p:cNvSpPr>
          <p:nvPr/>
        </p:nvSpPr>
        <p:spPr>
          <a:xfrm>
            <a:off x="5562600" y="227139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鲲鹏聚数</a:t>
            </a:r>
            <a:endParaRPr lang="en-US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5943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75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14971</TotalTime>
  <Words>1343</Words>
  <Application>Microsoft Office PowerPoint</Application>
  <PresentationFormat>全屏显示(16:9)</PresentationFormat>
  <Paragraphs>174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Microsoft YaHei Light</vt:lpstr>
      <vt:lpstr>黑体</vt:lpstr>
      <vt:lpstr>微软雅黑</vt:lpstr>
      <vt:lpstr>Arial</vt:lpstr>
      <vt:lpstr>Calibri</vt:lpstr>
      <vt:lpstr>Wingdings</vt:lpstr>
      <vt:lpstr>4_Lecture</vt:lpstr>
      <vt:lpstr>1_Lecture</vt:lpstr>
      <vt:lpstr>2_Lecture</vt:lpstr>
      <vt:lpstr>3_Office Theme</vt:lpstr>
      <vt:lpstr>4_Office Theme</vt:lpstr>
      <vt:lpstr>5_Office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孙 明</cp:lastModifiedBy>
  <cp:revision>316</cp:revision>
  <dcterms:created xsi:type="dcterms:W3CDTF">2010-07-08T21:59:02Z</dcterms:created>
  <dcterms:modified xsi:type="dcterms:W3CDTF">2022-03-24T08:48:35Z</dcterms:modified>
</cp:coreProperties>
</file>