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58" r:id="rId4"/>
    <p:sldId id="256" r:id="rId5"/>
    <p:sldId id="259" r:id="rId6"/>
    <p:sldId id="260" r:id="rId7"/>
    <p:sldId id="261" r:id="rId8"/>
    <p:sldId id="262" r:id="rId9"/>
    <p:sldId id="263" r:id="rId10"/>
    <p:sldId id="265" r:id="rId11"/>
    <p:sldId id="266"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72" y="9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9A5559-EBB9-43E9-A6D1-B14EE544B62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57A8C50-9647-44E2-AA3B-B515B609ADE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BE2905D-EF7E-4E77-AA65-3BFA9B83F56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E2700F-5E86-4A1D-8E1D-1B099D59528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099A25-E9D1-4748-88CB-CC1FF65CFD8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732B39-57D7-4821-8944-5C52F046B51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EB18F0B-2FFB-427C-949C-3639CFB483C1}"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3E509B6-8479-4BAA-8784-EEECCEFBC91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BDF3D01-3CCC-4DEC-910E-134B0444079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A0BAD6F4-BE01-46CA-A3F2-A3FEBE26FC4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2C7930-2506-4B21-8CD2-317E718DDEE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519582E-BE23-4E34-96E8-EB69DE6BA10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BAC06AC-7CA4-4BC7-8BEE-3EBF682543D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0401A5-4056-40A6-91EB-BB26C294E546}"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3BE4AF9-3DF9-42D7-A32B-3CBC69E8C2C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AE8DA23-4BBE-4135-A9DE-4955A452D4C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3B15151-5D90-404B-8E30-1C62E06434F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4819A25-50C7-4ECC-AE26-E36D31F55444}"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678615E-5225-406A-9A92-C29A9A516F4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40433A3-4660-4064-BD4D-4840424EC78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B0FC457-D481-4D69-9440-1C877F96957E}"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35304295-8D89-4511-A7F9-B59E1B11578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6018DA5-7A4A-44F0-BB7D-76CEC788537F}"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EA35E80-276A-4BC1-AD44-777528638975}"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AC745FC9-7C95-43C1-B82C-F15116A378E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414713" y="2533650"/>
            <a:ext cx="1271587" cy="5207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dirty="0"/>
              <a:t>数据库系统概论</a:t>
            </a:r>
            <a:endParaRPr lang="zh-CN" altLang="en-US" dirty="0"/>
          </a:p>
        </p:txBody>
      </p:sp>
      <p:sp>
        <p:nvSpPr>
          <p:cNvPr id="6" name="椭圆 5"/>
          <p:cNvSpPr/>
          <p:nvPr/>
        </p:nvSpPr>
        <p:spPr>
          <a:xfrm>
            <a:off x="2598738" y="1698625"/>
            <a:ext cx="965200" cy="49688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应用领域</a:t>
            </a:r>
            <a:endParaRPr lang="zh-CN" altLang="en-US" sz="1600" dirty="0"/>
          </a:p>
        </p:txBody>
      </p:sp>
      <p:sp>
        <p:nvSpPr>
          <p:cNvPr id="7" name="椭圆 6"/>
          <p:cNvSpPr/>
          <p:nvPr/>
        </p:nvSpPr>
        <p:spPr>
          <a:xfrm>
            <a:off x="3930650" y="1457325"/>
            <a:ext cx="889000" cy="46513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研究</a:t>
            </a:r>
            <a:r>
              <a:rPr lang="zh-CN" altLang="en-US" sz="1600" dirty="0"/>
              <a:t>领域</a:t>
            </a:r>
            <a:endParaRPr lang="zh-CN" altLang="en-US" sz="1600" dirty="0"/>
          </a:p>
        </p:txBody>
      </p:sp>
      <p:sp>
        <p:nvSpPr>
          <p:cNvPr id="8" name="椭圆形标注 7"/>
          <p:cNvSpPr/>
          <p:nvPr/>
        </p:nvSpPr>
        <p:spPr>
          <a:xfrm>
            <a:off x="2124075" y="549275"/>
            <a:ext cx="2032000" cy="979488"/>
          </a:xfrm>
          <a:prstGeom prst="wedgeEllipseCallou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学校、公司、银行、大型企业、电信业、金融业</a:t>
            </a:r>
            <a:r>
              <a:rPr lang="en-US" altLang="zh-CN" sz="1400" dirty="0"/>
              <a:t>……</a:t>
            </a:r>
            <a:endParaRPr lang="zh-CN" altLang="en-US" sz="1400" dirty="0"/>
          </a:p>
        </p:txBody>
      </p:sp>
      <p:sp>
        <p:nvSpPr>
          <p:cNvPr id="9" name="左大括号 8"/>
          <p:cNvSpPr/>
          <p:nvPr/>
        </p:nvSpPr>
        <p:spPr>
          <a:xfrm>
            <a:off x="4919663" y="403225"/>
            <a:ext cx="82550" cy="12700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342" name="TextBox 9"/>
          <p:cNvSpPr txBox="1">
            <a:spLocks noChangeArrowheads="1"/>
          </p:cNvSpPr>
          <p:nvPr/>
        </p:nvSpPr>
        <p:spPr bwMode="auto">
          <a:xfrm>
            <a:off x="5067300" y="350838"/>
            <a:ext cx="1620838" cy="1878012"/>
          </a:xfrm>
          <a:prstGeom prst="rect">
            <a:avLst/>
          </a:prstGeom>
          <a:noFill/>
          <a:ln w="9525">
            <a:noFill/>
            <a:miter lim="800000"/>
          </a:ln>
        </p:spPr>
        <p:txBody>
          <a:bodyPr>
            <a:spAutoFit/>
          </a:bodyPr>
          <a:lstStyle/>
          <a:p>
            <a:r>
              <a:rPr lang="zh-CN" altLang="en-US" sz="1400">
                <a:latin typeface="Calibri" panose="020F0502020204030204" pitchFamily="34" charset="0"/>
              </a:rPr>
              <a:t>多媒体数据库</a:t>
            </a:r>
            <a:endParaRPr lang="en-US" altLang="zh-CN" sz="1400">
              <a:latin typeface="Calibri" panose="020F0502020204030204" pitchFamily="34" charset="0"/>
            </a:endParaRPr>
          </a:p>
          <a:p>
            <a:r>
              <a:rPr lang="zh-CN" altLang="en-US" sz="1400">
                <a:latin typeface="Calibri" panose="020F0502020204030204" pitchFamily="34" charset="0"/>
              </a:rPr>
              <a:t>移动数据库</a:t>
            </a:r>
            <a:endParaRPr lang="en-US" altLang="zh-CN" sz="1400">
              <a:latin typeface="Calibri" panose="020F0502020204030204" pitchFamily="34" charset="0"/>
            </a:endParaRPr>
          </a:p>
          <a:p>
            <a:r>
              <a:rPr lang="zh-CN" altLang="en-US" sz="1400">
                <a:latin typeface="Calibri" panose="020F0502020204030204" pitchFamily="34" charset="0"/>
              </a:rPr>
              <a:t>空间数据库</a:t>
            </a:r>
            <a:endParaRPr lang="en-US" altLang="zh-CN" sz="1400">
              <a:latin typeface="Calibri" panose="020F0502020204030204" pitchFamily="34" charset="0"/>
            </a:endParaRPr>
          </a:p>
          <a:p>
            <a:r>
              <a:rPr lang="zh-CN" altLang="en-US" sz="1400">
                <a:latin typeface="Calibri" panose="020F0502020204030204" pitchFamily="34" charset="0"/>
              </a:rPr>
              <a:t>信息检索系统</a:t>
            </a:r>
            <a:endParaRPr lang="en-US" altLang="zh-CN" sz="1400">
              <a:latin typeface="Calibri" panose="020F0502020204030204" pitchFamily="34" charset="0"/>
            </a:endParaRPr>
          </a:p>
          <a:p>
            <a:r>
              <a:rPr lang="zh-CN" altLang="en-US" sz="1400">
                <a:latin typeface="Calibri" panose="020F0502020204030204" pitchFamily="34" charset="0"/>
              </a:rPr>
              <a:t>分布式信息检索</a:t>
            </a:r>
            <a:endParaRPr lang="en-US" altLang="zh-CN" sz="1400">
              <a:latin typeface="Calibri" panose="020F0502020204030204" pitchFamily="34" charset="0"/>
            </a:endParaRPr>
          </a:p>
          <a:p>
            <a:r>
              <a:rPr lang="zh-CN" altLang="en-US" sz="1400">
                <a:latin typeface="Calibri" panose="020F0502020204030204" pitchFamily="34" charset="0"/>
              </a:rPr>
              <a:t>专家决策系统</a:t>
            </a:r>
            <a:endParaRPr lang="zh-CN" altLang="en-US" sz="1400">
              <a:latin typeface="Calibri" panose="020F0502020204030204" pitchFamily="34" charset="0"/>
            </a:endParaRPr>
          </a:p>
          <a:p>
            <a:endParaRPr lang="zh-CN" altLang="en-US" sz="800">
              <a:latin typeface="Calibri" panose="020F0502020204030204" pitchFamily="34" charset="0"/>
            </a:endParaRPr>
          </a:p>
          <a:p>
            <a:endParaRPr lang="zh-CN" altLang="en-US" sz="800">
              <a:latin typeface="Calibri" panose="020F0502020204030204" pitchFamily="34" charset="0"/>
            </a:endParaRPr>
          </a:p>
          <a:p>
            <a:endParaRPr lang="zh-CN" altLang="en-US" sz="800">
              <a:latin typeface="Calibri" panose="020F0502020204030204" pitchFamily="34" charset="0"/>
            </a:endParaRPr>
          </a:p>
          <a:p>
            <a:endParaRPr lang="zh-CN" altLang="en-US" sz="800">
              <a:latin typeface="Calibri" panose="020F0502020204030204" pitchFamily="34" charset="0"/>
            </a:endParaRPr>
          </a:p>
        </p:txBody>
      </p:sp>
      <p:sp>
        <p:nvSpPr>
          <p:cNvPr id="16" name="椭圆 15"/>
          <p:cNvSpPr/>
          <p:nvPr/>
        </p:nvSpPr>
        <p:spPr>
          <a:xfrm>
            <a:off x="2022475" y="2324100"/>
            <a:ext cx="911225" cy="5016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发展阶段</a:t>
            </a:r>
            <a:endParaRPr lang="zh-CN" altLang="en-US" sz="1600" dirty="0"/>
          </a:p>
        </p:txBody>
      </p:sp>
      <p:sp>
        <p:nvSpPr>
          <p:cNvPr id="17" name="TextBox 16"/>
          <p:cNvSpPr txBox="1"/>
          <p:nvPr/>
        </p:nvSpPr>
        <p:spPr>
          <a:xfrm>
            <a:off x="133350" y="2389188"/>
            <a:ext cx="1782763" cy="2708275"/>
          </a:xfrm>
          <a:prstGeom prst="rect">
            <a:avLst/>
          </a:prstGeom>
          <a:noFill/>
        </p:spPr>
        <p:txBody>
          <a:bodyPr>
            <a:spAutoFit/>
          </a:bodyPr>
          <a:lstStyle/>
          <a:p>
            <a:pPr fontAlgn="auto">
              <a:spcBef>
                <a:spcPts val="0"/>
              </a:spcBef>
              <a:spcAft>
                <a:spcPts val="0"/>
              </a:spcAft>
              <a:defRPr/>
            </a:pPr>
            <a:r>
              <a:rPr lang="zh-CN" altLang="en-US" sz="1400" dirty="0">
                <a:latin typeface="+mn-lt"/>
                <a:ea typeface="+mn-ea"/>
              </a:rPr>
              <a:t>与人工管理、文件系统相比数据库系统特点：</a:t>
            </a:r>
            <a:endParaRPr lang="en-US" altLang="zh-CN" sz="1400" dirty="0">
              <a:latin typeface="+mn-lt"/>
              <a:ea typeface="+mn-ea"/>
            </a:endParaRPr>
          </a:p>
          <a:p>
            <a:pPr marL="228600" indent="-228600" fontAlgn="auto">
              <a:spcBef>
                <a:spcPts val="0"/>
              </a:spcBef>
              <a:spcAft>
                <a:spcPts val="0"/>
              </a:spcAft>
              <a:buFont typeface="+mj-lt"/>
              <a:buAutoNum type="arabicPeriod"/>
              <a:defRPr/>
            </a:pPr>
            <a:r>
              <a:rPr lang="zh-CN" altLang="en-US" sz="1400" dirty="0">
                <a:latin typeface="+mn-lt"/>
                <a:ea typeface="+mn-ea"/>
              </a:rPr>
              <a:t>数据结构不面向单一应用，是面向全组织；</a:t>
            </a:r>
            <a:endParaRPr lang="en-US" altLang="zh-CN" sz="1400" dirty="0">
              <a:latin typeface="+mn-lt"/>
              <a:ea typeface="+mn-ea"/>
            </a:endParaRPr>
          </a:p>
          <a:p>
            <a:pPr marL="228600" indent="-228600" fontAlgn="auto">
              <a:spcBef>
                <a:spcPts val="0"/>
              </a:spcBef>
              <a:spcAft>
                <a:spcPts val="0"/>
              </a:spcAft>
              <a:buFont typeface="+mj-lt"/>
              <a:buAutoNum type="arabicPeriod"/>
              <a:defRPr/>
            </a:pPr>
            <a:r>
              <a:rPr lang="zh-CN" altLang="en-US" sz="1400" dirty="0">
                <a:latin typeface="+mn-lt"/>
                <a:ea typeface="+mn-ea"/>
              </a:rPr>
              <a:t>数据冗余小、易扩充；</a:t>
            </a:r>
            <a:endParaRPr lang="en-US" altLang="zh-CN" sz="1400" dirty="0">
              <a:latin typeface="+mn-lt"/>
              <a:ea typeface="+mn-ea"/>
            </a:endParaRPr>
          </a:p>
          <a:p>
            <a:pPr marL="228600" indent="-228600" fontAlgn="auto">
              <a:spcBef>
                <a:spcPts val="0"/>
              </a:spcBef>
              <a:spcAft>
                <a:spcPts val="0"/>
              </a:spcAft>
              <a:buFont typeface="+mj-lt"/>
              <a:buAutoNum type="arabicPeriod"/>
              <a:defRPr/>
            </a:pPr>
            <a:r>
              <a:rPr lang="zh-CN" altLang="en-US" sz="1400" dirty="0">
                <a:latin typeface="+mn-lt"/>
                <a:ea typeface="+mn-ea"/>
              </a:rPr>
              <a:t>数据独立于程序；</a:t>
            </a:r>
            <a:endParaRPr lang="en-US" altLang="zh-CN" sz="1400" dirty="0">
              <a:latin typeface="+mn-lt"/>
              <a:ea typeface="+mn-ea"/>
            </a:endParaRPr>
          </a:p>
          <a:p>
            <a:pPr marL="228600" indent="-228600" fontAlgn="auto">
              <a:spcBef>
                <a:spcPts val="0"/>
              </a:spcBef>
              <a:spcAft>
                <a:spcPts val="0"/>
              </a:spcAft>
              <a:buFont typeface="+mj-lt"/>
              <a:buAutoNum type="arabicPeriod"/>
              <a:defRPr/>
            </a:pPr>
            <a:r>
              <a:rPr lang="zh-CN" altLang="en-US" sz="1400" dirty="0">
                <a:latin typeface="+mn-lt"/>
                <a:ea typeface="+mn-ea"/>
              </a:rPr>
              <a:t>统一数据管理功能。</a:t>
            </a:r>
            <a:endParaRPr lang="en-US" altLang="zh-CN" sz="1400" dirty="0">
              <a:latin typeface="+mn-lt"/>
              <a:ea typeface="+mn-ea"/>
            </a:endParaRPr>
          </a:p>
          <a:p>
            <a:pPr marL="228600" indent="-228600" fontAlgn="auto">
              <a:spcBef>
                <a:spcPts val="0"/>
              </a:spcBef>
              <a:spcAft>
                <a:spcPts val="0"/>
              </a:spcAft>
              <a:buFont typeface="+mj-lt"/>
              <a:buAutoNum type="arabicPeriod"/>
              <a:defRPr/>
            </a:pPr>
            <a:endParaRPr lang="en-US" altLang="zh-CN" sz="800" dirty="0">
              <a:latin typeface="+mn-lt"/>
              <a:ea typeface="+mn-ea"/>
            </a:endParaRPr>
          </a:p>
          <a:p>
            <a:pPr marL="228600" indent="-228600" fontAlgn="auto">
              <a:spcBef>
                <a:spcPts val="0"/>
              </a:spcBef>
              <a:spcAft>
                <a:spcPts val="0"/>
              </a:spcAft>
              <a:buFont typeface="+mj-lt"/>
              <a:buAutoNum type="arabicPeriod"/>
              <a:defRPr/>
            </a:pPr>
            <a:endParaRPr lang="zh-CN" altLang="en-US" sz="800" dirty="0">
              <a:latin typeface="+mn-lt"/>
              <a:ea typeface="+mn-ea"/>
            </a:endParaRPr>
          </a:p>
        </p:txBody>
      </p:sp>
      <p:sp>
        <p:nvSpPr>
          <p:cNvPr id="18" name="线形标注 3 17"/>
          <p:cNvSpPr/>
          <p:nvPr/>
        </p:nvSpPr>
        <p:spPr>
          <a:xfrm>
            <a:off x="539750" y="968375"/>
            <a:ext cx="1190625" cy="788988"/>
          </a:xfrm>
          <a:prstGeom prst="borderCallout3">
            <a:avLst>
              <a:gd name="adj1" fmla="val 18750"/>
              <a:gd name="adj2" fmla="val -8333"/>
              <a:gd name="adj3" fmla="val 18750"/>
              <a:gd name="adj4" fmla="val -16667"/>
              <a:gd name="adj5" fmla="val 100000"/>
              <a:gd name="adj6" fmla="val -16667"/>
              <a:gd name="adj7" fmla="val 167343"/>
              <a:gd name="adj8" fmla="val 130999"/>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人工管理</a:t>
            </a:r>
            <a:r>
              <a:rPr lang="en-US" altLang="zh-CN" sz="1400" dirty="0"/>
              <a:t>-&gt;</a:t>
            </a:r>
            <a:r>
              <a:rPr lang="zh-CN" altLang="en-US" sz="1400" dirty="0"/>
              <a:t>文件系统</a:t>
            </a:r>
            <a:r>
              <a:rPr lang="en-US" altLang="zh-CN" sz="1400" dirty="0"/>
              <a:t>-&gt;</a:t>
            </a:r>
            <a:r>
              <a:rPr lang="zh-CN" altLang="en-US" sz="1400" dirty="0"/>
              <a:t>数据库系统</a:t>
            </a:r>
            <a:endParaRPr lang="zh-CN" altLang="en-US" sz="1400" dirty="0"/>
          </a:p>
        </p:txBody>
      </p:sp>
      <p:sp>
        <p:nvSpPr>
          <p:cNvPr id="19" name="椭圆 18"/>
          <p:cNvSpPr/>
          <p:nvPr/>
        </p:nvSpPr>
        <p:spPr>
          <a:xfrm>
            <a:off x="2022475" y="3643313"/>
            <a:ext cx="1249363" cy="6889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数据库系统组成</a:t>
            </a:r>
            <a:endParaRPr lang="zh-CN" altLang="en-US" sz="1600" dirty="0"/>
          </a:p>
        </p:txBody>
      </p:sp>
      <p:sp>
        <p:nvSpPr>
          <p:cNvPr id="20" name="线形标注 1 19"/>
          <p:cNvSpPr/>
          <p:nvPr/>
        </p:nvSpPr>
        <p:spPr>
          <a:xfrm>
            <a:off x="1023938" y="5056188"/>
            <a:ext cx="1411287" cy="895350"/>
          </a:xfrm>
          <a:prstGeom prst="borderCallout1">
            <a:avLst>
              <a:gd name="adj1" fmla="val -357"/>
              <a:gd name="adj2" fmla="val 50487"/>
              <a:gd name="adj3" fmla="val -77832"/>
              <a:gd name="adj4" fmla="val 80064"/>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硬件系统、数据库集合、系统软件、</a:t>
            </a:r>
            <a:r>
              <a:rPr lang="en-US" altLang="zh-CN" sz="1400" dirty="0"/>
              <a:t>DBA</a:t>
            </a:r>
            <a:r>
              <a:rPr lang="zh-CN" altLang="en-US" sz="1400" dirty="0"/>
              <a:t>、用户</a:t>
            </a:r>
            <a:endParaRPr lang="zh-CN" altLang="en-US" sz="1400" dirty="0"/>
          </a:p>
        </p:txBody>
      </p:sp>
      <p:sp>
        <p:nvSpPr>
          <p:cNvPr id="21" name="椭圆 20"/>
          <p:cNvSpPr/>
          <p:nvPr/>
        </p:nvSpPr>
        <p:spPr>
          <a:xfrm>
            <a:off x="3763963" y="3562350"/>
            <a:ext cx="1277937" cy="75723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数据库系统结构</a:t>
            </a:r>
            <a:endParaRPr lang="zh-CN" altLang="en-US" sz="1600" dirty="0"/>
          </a:p>
        </p:txBody>
      </p:sp>
      <p:sp>
        <p:nvSpPr>
          <p:cNvPr id="22" name="椭圆 21"/>
          <p:cNvSpPr/>
          <p:nvPr/>
        </p:nvSpPr>
        <p:spPr>
          <a:xfrm>
            <a:off x="2706688" y="4543425"/>
            <a:ext cx="1306512" cy="78263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数据库系统体系结构</a:t>
            </a:r>
            <a:endParaRPr lang="zh-CN" altLang="en-US" sz="1600" dirty="0"/>
          </a:p>
        </p:txBody>
      </p:sp>
      <p:sp>
        <p:nvSpPr>
          <p:cNvPr id="23" name="椭圆 22"/>
          <p:cNvSpPr/>
          <p:nvPr/>
        </p:nvSpPr>
        <p:spPr>
          <a:xfrm>
            <a:off x="4819650" y="4324350"/>
            <a:ext cx="1416050" cy="8477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数据库系统模式结构</a:t>
            </a:r>
            <a:endParaRPr lang="zh-CN" altLang="en-US" sz="1600" dirty="0"/>
          </a:p>
        </p:txBody>
      </p:sp>
      <p:sp>
        <p:nvSpPr>
          <p:cNvPr id="24" name="线形标注 2 23"/>
          <p:cNvSpPr/>
          <p:nvPr/>
        </p:nvSpPr>
        <p:spPr>
          <a:xfrm>
            <a:off x="3052763" y="5951538"/>
            <a:ext cx="1035050" cy="536575"/>
          </a:xfrm>
          <a:prstGeom prst="borderCallout2">
            <a:avLst>
              <a:gd name="adj1" fmla="val 18750"/>
              <a:gd name="adj2" fmla="val -8333"/>
              <a:gd name="adj3" fmla="val 18750"/>
              <a:gd name="adj4" fmla="val -16667"/>
              <a:gd name="adj5" fmla="val -109765"/>
              <a:gd name="adj6" fmla="val 37306"/>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600" dirty="0"/>
              <a:t>C/S</a:t>
            </a:r>
            <a:r>
              <a:rPr lang="zh-CN" altLang="en-US" sz="1600" dirty="0"/>
              <a:t>、</a:t>
            </a:r>
            <a:r>
              <a:rPr lang="en-US" altLang="zh-CN" sz="1600" dirty="0"/>
              <a:t>B/S</a:t>
            </a:r>
            <a:endParaRPr lang="zh-CN" altLang="en-US" sz="1600" dirty="0"/>
          </a:p>
        </p:txBody>
      </p:sp>
      <p:sp>
        <p:nvSpPr>
          <p:cNvPr id="25" name="椭圆 24"/>
          <p:cNvSpPr/>
          <p:nvPr/>
        </p:nvSpPr>
        <p:spPr>
          <a:xfrm>
            <a:off x="4216400" y="5602288"/>
            <a:ext cx="1044575" cy="4857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内模式</a:t>
            </a:r>
            <a:endParaRPr lang="zh-CN" altLang="en-US" sz="1600" dirty="0"/>
          </a:p>
        </p:txBody>
      </p:sp>
      <p:sp>
        <p:nvSpPr>
          <p:cNvPr id="26" name="椭圆 25"/>
          <p:cNvSpPr/>
          <p:nvPr/>
        </p:nvSpPr>
        <p:spPr>
          <a:xfrm>
            <a:off x="5775325" y="5734050"/>
            <a:ext cx="1133475" cy="4222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外</a:t>
            </a:r>
            <a:r>
              <a:rPr lang="zh-CN" altLang="en-US" sz="1600" dirty="0"/>
              <a:t>模式</a:t>
            </a:r>
            <a:endParaRPr lang="zh-CN" altLang="en-US" sz="1600" dirty="0"/>
          </a:p>
        </p:txBody>
      </p:sp>
      <p:sp>
        <p:nvSpPr>
          <p:cNvPr id="27" name="椭圆 26"/>
          <p:cNvSpPr/>
          <p:nvPr/>
        </p:nvSpPr>
        <p:spPr>
          <a:xfrm>
            <a:off x="7329488" y="5238750"/>
            <a:ext cx="1155700" cy="595313"/>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概念</a:t>
            </a:r>
            <a:r>
              <a:rPr lang="zh-CN" altLang="en-US" sz="1600" dirty="0"/>
              <a:t>模式</a:t>
            </a:r>
            <a:endParaRPr lang="zh-CN" altLang="en-US" sz="1600" dirty="0"/>
          </a:p>
        </p:txBody>
      </p:sp>
      <p:sp>
        <p:nvSpPr>
          <p:cNvPr id="28" name="椭圆 27"/>
          <p:cNvSpPr/>
          <p:nvPr/>
        </p:nvSpPr>
        <p:spPr>
          <a:xfrm>
            <a:off x="5076825" y="2208213"/>
            <a:ext cx="801688" cy="4889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模型</a:t>
            </a:r>
            <a:endParaRPr lang="zh-CN" altLang="en-US" sz="1600" dirty="0"/>
          </a:p>
        </p:txBody>
      </p:sp>
      <p:sp>
        <p:nvSpPr>
          <p:cNvPr id="29" name="椭圆 28"/>
          <p:cNvSpPr/>
          <p:nvPr/>
        </p:nvSpPr>
        <p:spPr>
          <a:xfrm>
            <a:off x="6565900" y="2336800"/>
            <a:ext cx="890588" cy="4572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数据模型</a:t>
            </a:r>
            <a:endParaRPr lang="zh-CN" altLang="en-US" sz="1600" dirty="0"/>
          </a:p>
        </p:txBody>
      </p:sp>
      <p:sp>
        <p:nvSpPr>
          <p:cNvPr id="30" name="椭圆 29"/>
          <p:cNvSpPr/>
          <p:nvPr/>
        </p:nvSpPr>
        <p:spPr>
          <a:xfrm>
            <a:off x="6457950" y="3133725"/>
            <a:ext cx="871538" cy="449263"/>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物理模型</a:t>
            </a:r>
            <a:endParaRPr lang="zh-CN" altLang="en-US" sz="1600" dirty="0"/>
          </a:p>
        </p:txBody>
      </p:sp>
      <p:sp>
        <p:nvSpPr>
          <p:cNvPr id="31" name="椭圆 30"/>
          <p:cNvSpPr/>
          <p:nvPr/>
        </p:nvSpPr>
        <p:spPr>
          <a:xfrm>
            <a:off x="6457950" y="1270000"/>
            <a:ext cx="911225" cy="4921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概念模型</a:t>
            </a:r>
            <a:endParaRPr lang="zh-CN" altLang="en-US" sz="1600" dirty="0"/>
          </a:p>
        </p:txBody>
      </p:sp>
      <p:sp>
        <p:nvSpPr>
          <p:cNvPr id="32" name="椭圆 31"/>
          <p:cNvSpPr/>
          <p:nvPr/>
        </p:nvSpPr>
        <p:spPr>
          <a:xfrm>
            <a:off x="5094288" y="3313113"/>
            <a:ext cx="1141412" cy="6064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数据库语言</a:t>
            </a:r>
            <a:endParaRPr lang="zh-CN" altLang="en-US" sz="1600" dirty="0"/>
          </a:p>
        </p:txBody>
      </p:sp>
      <p:cxnSp>
        <p:nvCxnSpPr>
          <p:cNvPr id="33" name="直接连接符 32"/>
          <p:cNvCxnSpPr>
            <a:stCxn id="6" idx="5"/>
            <a:endCxn id="5" idx="0"/>
          </p:cNvCxnSpPr>
          <p:nvPr/>
        </p:nvCxnSpPr>
        <p:spPr>
          <a:xfrm>
            <a:off x="3422650" y="2122488"/>
            <a:ext cx="627063" cy="411162"/>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直接连接符 33"/>
          <p:cNvCxnSpPr>
            <a:stCxn id="5" idx="0"/>
            <a:endCxn id="7" idx="4"/>
          </p:cNvCxnSpPr>
          <p:nvPr/>
        </p:nvCxnSpPr>
        <p:spPr>
          <a:xfrm flipV="1">
            <a:off x="4049713" y="1922463"/>
            <a:ext cx="325437" cy="61118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直接连接符 34"/>
          <p:cNvCxnSpPr>
            <a:stCxn id="16" idx="6"/>
            <a:endCxn id="5" idx="1"/>
          </p:cNvCxnSpPr>
          <p:nvPr/>
        </p:nvCxnSpPr>
        <p:spPr>
          <a:xfrm>
            <a:off x="2933700" y="2574925"/>
            <a:ext cx="481013" cy="219075"/>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直接连接符 35"/>
          <p:cNvCxnSpPr>
            <a:stCxn id="19" idx="7"/>
            <a:endCxn id="5" idx="2"/>
          </p:cNvCxnSpPr>
          <p:nvPr/>
        </p:nvCxnSpPr>
        <p:spPr>
          <a:xfrm flipV="1">
            <a:off x="3089275" y="3054350"/>
            <a:ext cx="960438" cy="688975"/>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直接连接符 36"/>
          <p:cNvCxnSpPr>
            <a:stCxn id="5" idx="2"/>
            <a:endCxn id="21" idx="0"/>
          </p:cNvCxnSpPr>
          <p:nvPr/>
        </p:nvCxnSpPr>
        <p:spPr>
          <a:xfrm>
            <a:off x="4049713" y="3054350"/>
            <a:ext cx="352425" cy="508000"/>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直接连接符 37"/>
          <p:cNvCxnSpPr>
            <a:stCxn id="5" idx="3"/>
            <a:endCxn id="28" idx="2"/>
          </p:cNvCxnSpPr>
          <p:nvPr/>
        </p:nvCxnSpPr>
        <p:spPr>
          <a:xfrm flipV="1">
            <a:off x="4686300" y="2452688"/>
            <a:ext cx="390525" cy="341312"/>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直接连接符 38"/>
          <p:cNvCxnSpPr>
            <a:stCxn id="5" idx="3"/>
            <a:endCxn id="32" idx="1"/>
          </p:cNvCxnSpPr>
          <p:nvPr/>
        </p:nvCxnSpPr>
        <p:spPr>
          <a:xfrm>
            <a:off x="4686300" y="2794000"/>
            <a:ext cx="574675" cy="608013"/>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直接连接符 39"/>
          <p:cNvCxnSpPr>
            <a:stCxn id="21" idx="4"/>
            <a:endCxn id="22" idx="0"/>
          </p:cNvCxnSpPr>
          <p:nvPr/>
        </p:nvCxnSpPr>
        <p:spPr>
          <a:xfrm flipH="1">
            <a:off x="3359150" y="4319588"/>
            <a:ext cx="1042988" cy="223837"/>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直接连接符 40"/>
          <p:cNvCxnSpPr>
            <a:stCxn id="21" idx="4"/>
            <a:endCxn id="23" idx="2"/>
          </p:cNvCxnSpPr>
          <p:nvPr/>
        </p:nvCxnSpPr>
        <p:spPr>
          <a:xfrm>
            <a:off x="4402138" y="4319588"/>
            <a:ext cx="417512" cy="428625"/>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直接连接符 41"/>
          <p:cNvCxnSpPr>
            <a:stCxn id="23" idx="4"/>
            <a:endCxn id="25" idx="0"/>
          </p:cNvCxnSpPr>
          <p:nvPr/>
        </p:nvCxnSpPr>
        <p:spPr>
          <a:xfrm flipH="1">
            <a:off x="4738688" y="5172075"/>
            <a:ext cx="788987" cy="430213"/>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直接连接符 42"/>
          <p:cNvCxnSpPr>
            <a:stCxn id="23" idx="4"/>
            <a:endCxn id="26" idx="0"/>
          </p:cNvCxnSpPr>
          <p:nvPr/>
        </p:nvCxnSpPr>
        <p:spPr>
          <a:xfrm>
            <a:off x="5527675" y="5172075"/>
            <a:ext cx="814388" cy="561975"/>
          </a:xfrm>
          <a:prstGeom prst="line">
            <a:avLst/>
          </a:prstGeom>
        </p:spPr>
        <p:style>
          <a:lnRef idx="1">
            <a:schemeClr val="accent6"/>
          </a:lnRef>
          <a:fillRef idx="0">
            <a:schemeClr val="accent6"/>
          </a:fillRef>
          <a:effectRef idx="0">
            <a:schemeClr val="accent6"/>
          </a:effectRef>
          <a:fontRef idx="minor">
            <a:schemeClr val="tx1"/>
          </a:fontRef>
        </p:style>
      </p:cxnSp>
      <p:cxnSp>
        <p:nvCxnSpPr>
          <p:cNvPr id="44" name="直接连接符 43"/>
          <p:cNvCxnSpPr>
            <a:stCxn id="23" idx="4"/>
            <a:endCxn id="27" idx="2"/>
          </p:cNvCxnSpPr>
          <p:nvPr/>
        </p:nvCxnSpPr>
        <p:spPr>
          <a:xfrm>
            <a:off x="5527675" y="5172075"/>
            <a:ext cx="1801813" cy="363538"/>
          </a:xfrm>
          <a:prstGeom prst="line">
            <a:avLst/>
          </a:prstGeom>
        </p:spPr>
        <p:style>
          <a:lnRef idx="1">
            <a:schemeClr val="accent6"/>
          </a:lnRef>
          <a:fillRef idx="0">
            <a:schemeClr val="accent6"/>
          </a:fillRef>
          <a:effectRef idx="0">
            <a:schemeClr val="accent6"/>
          </a:effectRef>
          <a:fontRef idx="minor">
            <a:schemeClr val="tx1"/>
          </a:fontRef>
        </p:style>
      </p:cxnSp>
      <p:cxnSp>
        <p:nvCxnSpPr>
          <p:cNvPr id="45" name="直接连接符 44"/>
          <p:cNvCxnSpPr>
            <a:stCxn id="28" idx="6"/>
            <a:endCxn id="31" idx="3"/>
          </p:cNvCxnSpPr>
          <p:nvPr/>
        </p:nvCxnSpPr>
        <p:spPr>
          <a:xfrm flipV="1">
            <a:off x="5878513" y="1690688"/>
            <a:ext cx="712787" cy="762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46" name="直接连接符 45"/>
          <p:cNvCxnSpPr>
            <a:stCxn id="28" idx="6"/>
            <a:endCxn id="29" idx="2"/>
          </p:cNvCxnSpPr>
          <p:nvPr/>
        </p:nvCxnSpPr>
        <p:spPr>
          <a:xfrm>
            <a:off x="5878513" y="2452688"/>
            <a:ext cx="687387" cy="112712"/>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直接连接符 46"/>
          <p:cNvCxnSpPr>
            <a:stCxn id="28" idx="6"/>
            <a:endCxn id="30" idx="1"/>
          </p:cNvCxnSpPr>
          <p:nvPr/>
        </p:nvCxnSpPr>
        <p:spPr>
          <a:xfrm>
            <a:off x="5878513" y="2452688"/>
            <a:ext cx="708025" cy="747712"/>
          </a:xfrm>
          <a:prstGeom prst="line">
            <a:avLst/>
          </a:prstGeom>
        </p:spPr>
        <p:style>
          <a:lnRef idx="1">
            <a:schemeClr val="accent6"/>
          </a:lnRef>
          <a:fillRef idx="0">
            <a:schemeClr val="accent6"/>
          </a:fillRef>
          <a:effectRef idx="0">
            <a:schemeClr val="accent6"/>
          </a:effectRef>
          <a:fontRef idx="minor">
            <a:schemeClr val="tx1"/>
          </a:fontRef>
        </p:style>
      </p:cxnSp>
      <p:sp>
        <p:nvSpPr>
          <p:cNvPr id="48" name="线形标注 2 47"/>
          <p:cNvSpPr/>
          <p:nvPr/>
        </p:nvSpPr>
        <p:spPr>
          <a:xfrm>
            <a:off x="6621463" y="4179888"/>
            <a:ext cx="1114425" cy="503237"/>
          </a:xfrm>
          <a:prstGeom prst="borderCallout2">
            <a:avLst>
              <a:gd name="adj1" fmla="val 18750"/>
              <a:gd name="adj2" fmla="val -8333"/>
              <a:gd name="adj3" fmla="val 18750"/>
              <a:gd name="adj4" fmla="val -16667"/>
              <a:gd name="adj5" fmla="val -71373"/>
              <a:gd name="adj6" fmla="val -30302"/>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DQL</a:t>
            </a:r>
            <a:r>
              <a:rPr lang="zh-CN" altLang="en-US" sz="1400" dirty="0"/>
              <a:t>、</a:t>
            </a:r>
            <a:r>
              <a:rPr lang="en-US" altLang="zh-CN" sz="1400" dirty="0"/>
              <a:t>DCL</a:t>
            </a:r>
            <a:r>
              <a:rPr lang="zh-CN" altLang="en-US" sz="1400" dirty="0"/>
              <a:t>、</a:t>
            </a:r>
            <a:r>
              <a:rPr lang="en-US" altLang="zh-CN" sz="1400" dirty="0"/>
              <a:t>DDL</a:t>
            </a:r>
            <a:r>
              <a:rPr lang="zh-CN" altLang="en-US" sz="1400" dirty="0"/>
              <a:t>、</a:t>
            </a:r>
            <a:r>
              <a:rPr lang="en-US" altLang="zh-CN" sz="1400" dirty="0"/>
              <a:t>DML</a:t>
            </a:r>
            <a:endParaRPr lang="zh-CN" altLang="en-US" sz="1400" dirty="0"/>
          </a:p>
        </p:txBody>
      </p:sp>
      <p:sp>
        <p:nvSpPr>
          <p:cNvPr id="49" name="椭圆 48"/>
          <p:cNvSpPr/>
          <p:nvPr/>
        </p:nvSpPr>
        <p:spPr>
          <a:xfrm>
            <a:off x="7312025" y="806450"/>
            <a:ext cx="912813" cy="4635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层次</a:t>
            </a:r>
            <a:r>
              <a:rPr lang="zh-CN" altLang="en-US" sz="1600" dirty="0"/>
              <a:t>模型</a:t>
            </a:r>
            <a:endParaRPr lang="zh-CN" altLang="en-US" sz="1600" dirty="0"/>
          </a:p>
        </p:txBody>
      </p:sp>
      <p:sp>
        <p:nvSpPr>
          <p:cNvPr id="50" name="椭圆 49"/>
          <p:cNvSpPr/>
          <p:nvPr/>
        </p:nvSpPr>
        <p:spPr>
          <a:xfrm>
            <a:off x="7788275" y="1631950"/>
            <a:ext cx="873125" cy="4889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网状</a:t>
            </a:r>
            <a:r>
              <a:rPr lang="zh-CN" altLang="en-US" sz="1600" dirty="0"/>
              <a:t>模型</a:t>
            </a:r>
            <a:endParaRPr lang="zh-CN" altLang="en-US" sz="1600" dirty="0"/>
          </a:p>
        </p:txBody>
      </p:sp>
      <p:sp>
        <p:nvSpPr>
          <p:cNvPr id="51" name="椭圆 50"/>
          <p:cNvSpPr/>
          <p:nvPr/>
        </p:nvSpPr>
        <p:spPr>
          <a:xfrm>
            <a:off x="7840663" y="3414713"/>
            <a:ext cx="1162050" cy="4476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面向对象</a:t>
            </a:r>
            <a:r>
              <a:rPr lang="zh-CN" altLang="en-US" sz="1600" dirty="0"/>
              <a:t>模型</a:t>
            </a:r>
            <a:endParaRPr lang="zh-CN" altLang="en-US" sz="1600" dirty="0"/>
          </a:p>
        </p:txBody>
      </p:sp>
      <p:cxnSp>
        <p:nvCxnSpPr>
          <p:cNvPr id="53" name="直接连接符 52"/>
          <p:cNvCxnSpPr>
            <a:stCxn id="29" idx="6"/>
            <a:endCxn id="49" idx="3"/>
          </p:cNvCxnSpPr>
          <p:nvPr/>
        </p:nvCxnSpPr>
        <p:spPr>
          <a:xfrm flipH="1" flipV="1">
            <a:off x="7446963" y="1203325"/>
            <a:ext cx="9525" cy="1362075"/>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直接连接符 53"/>
          <p:cNvCxnSpPr>
            <a:stCxn id="29" idx="6"/>
            <a:endCxn id="50" idx="4"/>
          </p:cNvCxnSpPr>
          <p:nvPr/>
        </p:nvCxnSpPr>
        <p:spPr>
          <a:xfrm flipV="1">
            <a:off x="7456488" y="2120900"/>
            <a:ext cx="768350" cy="444500"/>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直接连接符 54"/>
          <p:cNvCxnSpPr>
            <a:stCxn id="29" idx="6"/>
            <a:endCxn id="51" idx="1"/>
          </p:cNvCxnSpPr>
          <p:nvPr/>
        </p:nvCxnSpPr>
        <p:spPr>
          <a:xfrm>
            <a:off x="7456488" y="2565400"/>
            <a:ext cx="554037" cy="914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69" name="直接连接符 68"/>
          <p:cNvCxnSpPr/>
          <p:nvPr/>
        </p:nvCxnSpPr>
        <p:spPr>
          <a:xfrm>
            <a:off x="7661275" y="386238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7940675" y="2481263"/>
            <a:ext cx="882650" cy="4826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关系模型</a:t>
            </a:r>
            <a:endParaRPr lang="zh-CN" altLang="en-US" sz="1600" dirty="0"/>
          </a:p>
        </p:txBody>
      </p:sp>
      <p:cxnSp>
        <p:nvCxnSpPr>
          <p:cNvPr id="74" name="直接连接符 73"/>
          <p:cNvCxnSpPr>
            <a:stCxn id="29" idx="6"/>
            <a:endCxn id="71" idx="2"/>
          </p:cNvCxnSpPr>
          <p:nvPr/>
        </p:nvCxnSpPr>
        <p:spPr>
          <a:xfrm>
            <a:off x="7456488" y="2565400"/>
            <a:ext cx="484187" cy="157163"/>
          </a:xfrm>
          <a:prstGeom prst="line">
            <a:avLst/>
          </a:prstGeom>
        </p:spPr>
        <p:style>
          <a:lnRef idx="1">
            <a:schemeClr val="accent6"/>
          </a:lnRef>
          <a:fillRef idx="0">
            <a:schemeClr val="accent6"/>
          </a:fillRef>
          <a:effectRef idx="0">
            <a:schemeClr val="accent6"/>
          </a:effectRef>
          <a:fontRef idx="minor">
            <a:schemeClr val="tx1"/>
          </a:fontRef>
        </p:style>
      </p:cxnSp>
      <p:sp>
        <p:nvSpPr>
          <p:cNvPr id="14385" name="TextBox 328"/>
          <p:cNvSpPr txBox="1">
            <a:spLocks noChangeArrowheads="1"/>
          </p:cNvSpPr>
          <p:nvPr/>
        </p:nvSpPr>
        <p:spPr bwMode="auto">
          <a:xfrm>
            <a:off x="4498975" y="6219825"/>
            <a:ext cx="4162425" cy="522288"/>
          </a:xfrm>
          <a:prstGeom prst="rect">
            <a:avLst/>
          </a:prstGeom>
          <a:noFill/>
          <a:ln w="9525">
            <a:noFill/>
            <a:miter lim="800000"/>
          </a:ln>
        </p:spPr>
        <p:txBody>
          <a:bodyPr>
            <a:spAutoFit/>
          </a:bodyPr>
          <a:lstStyle/>
          <a:p>
            <a:r>
              <a:rPr lang="en-US" altLang="zh-CN" sz="1400">
                <a:latin typeface="Calibri" panose="020F0502020204030204" pitchFamily="34" charset="0"/>
              </a:rPr>
              <a:t>SQL</a:t>
            </a:r>
            <a:r>
              <a:rPr lang="zh-CN" altLang="en-US" sz="1400">
                <a:latin typeface="Calibri" panose="020F0502020204030204" pitchFamily="34" charset="0"/>
              </a:rPr>
              <a:t>语言支持关系数据库系统三级模式结构。表、视图、索引分别对应模式、外模式、内模式</a:t>
            </a:r>
            <a:endParaRPr lang="zh-CN" altLang="en-US" sz="140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193280" y="1733786"/>
            <a:ext cx="936104"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关系数据库设计理论</a:t>
            </a:r>
            <a:endParaRPr lang="zh-CN" altLang="en-US" sz="1200" dirty="0"/>
          </a:p>
        </p:txBody>
      </p:sp>
      <p:sp>
        <p:nvSpPr>
          <p:cNvPr id="5" name="椭圆 4"/>
          <p:cNvSpPr/>
          <p:nvPr/>
        </p:nvSpPr>
        <p:spPr>
          <a:xfrm>
            <a:off x="1043608" y="692696"/>
            <a:ext cx="792088"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关系模式设计中的问题</a:t>
            </a:r>
            <a:endParaRPr lang="zh-CN" altLang="en-US" sz="800" dirty="0"/>
          </a:p>
        </p:txBody>
      </p:sp>
      <p:sp>
        <p:nvSpPr>
          <p:cNvPr id="6" name="椭圆 5"/>
          <p:cNvSpPr/>
          <p:nvPr/>
        </p:nvSpPr>
        <p:spPr>
          <a:xfrm>
            <a:off x="708757" y="1961282"/>
            <a:ext cx="576064"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模式分解</a:t>
            </a:r>
            <a:endParaRPr lang="zh-CN" altLang="en-US" sz="800" dirty="0"/>
          </a:p>
        </p:txBody>
      </p:sp>
      <p:sp>
        <p:nvSpPr>
          <p:cNvPr id="7" name="椭圆 6"/>
          <p:cNvSpPr/>
          <p:nvPr/>
        </p:nvSpPr>
        <p:spPr>
          <a:xfrm>
            <a:off x="1683568" y="2763242"/>
            <a:ext cx="576064"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规范化</a:t>
            </a:r>
            <a:endParaRPr lang="zh-CN" altLang="en-US" sz="800" dirty="0"/>
          </a:p>
        </p:txBody>
      </p:sp>
      <p:sp>
        <p:nvSpPr>
          <p:cNvPr id="8" name="椭圆 7"/>
          <p:cNvSpPr/>
          <p:nvPr/>
        </p:nvSpPr>
        <p:spPr>
          <a:xfrm>
            <a:off x="3851920" y="2214122"/>
            <a:ext cx="720080"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多值函数依赖与</a:t>
            </a:r>
            <a:r>
              <a:rPr lang="en-US" altLang="zh-CN" sz="800" dirty="0" smtClean="0"/>
              <a:t>4NF</a:t>
            </a:r>
            <a:endParaRPr lang="en-US" altLang="zh-CN" sz="800" dirty="0" smtClean="0"/>
          </a:p>
        </p:txBody>
      </p:sp>
      <p:sp>
        <p:nvSpPr>
          <p:cNvPr id="9" name="椭圆 8"/>
          <p:cNvSpPr/>
          <p:nvPr/>
        </p:nvSpPr>
        <p:spPr>
          <a:xfrm>
            <a:off x="3219103" y="2996952"/>
            <a:ext cx="720080"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a:t>连接</a:t>
            </a:r>
            <a:r>
              <a:rPr lang="zh-CN" altLang="en-US" sz="800" dirty="0" smtClean="0"/>
              <a:t>依赖和</a:t>
            </a:r>
            <a:r>
              <a:rPr lang="en-US" altLang="zh-CN" sz="800" dirty="0" smtClean="0"/>
              <a:t>5NF</a:t>
            </a:r>
            <a:endParaRPr lang="en-US" altLang="zh-CN" sz="800" dirty="0" smtClean="0"/>
          </a:p>
        </p:txBody>
      </p:sp>
      <p:sp>
        <p:nvSpPr>
          <p:cNvPr id="10" name="矩形 9"/>
          <p:cNvSpPr/>
          <p:nvPr/>
        </p:nvSpPr>
        <p:spPr>
          <a:xfrm>
            <a:off x="398638" y="284882"/>
            <a:ext cx="432047"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数据冗余</a:t>
            </a:r>
            <a:endParaRPr lang="zh-CN" altLang="en-US" sz="800" dirty="0"/>
          </a:p>
        </p:txBody>
      </p:sp>
      <p:sp>
        <p:nvSpPr>
          <p:cNvPr id="11" name="矩形 10"/>
          <p:cNvSpPr/>
          <p:nvPr/>
        </p:nvSpPr>
        <p:spPr>
          <a:xfrm>
            <a:off x="1816125" y="293266"/>
            <a:ext cx="432047"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操作异常</a:t>
            </a:r>
            <a:endParaRPr lang="zh-CN" altLang="en-US" sz="800" dirty="0"/>
          </a:p>
        </p:txBody>
      </p:sp>
      <p:sp>
        <p:nvSpPr>
          <p:cNvPr id="12" name="矩形 11"/>
          <p:cNvSpPr/>
          <p:nvPr/>
        </p:nvSpPr>
        <p:spPr>
          <a:xfrm>
            <a:off x="390477" y="782706"/>
            <a:ext cx="432047"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更新异常</a:t>
            </a:r>
            <a:endParaRPr lang="zh-CN" altLang="en-US" sz="800" dirty="0"/>
          </a:p>
        </p:txBody>
      </p:sp>
      <p:sp>
        <p:nvSpPr>
          <p:cNvPr id="13" name="矩形 12"/>
          <p:cNvSpPr/>
          <p:nvPr/>
        </p:nvSpPr>
        <p:spPr>
          <a:xfrm>
            <a:off x="1140806" y="293266"/>
            <a:ext cx="432047"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删除异常</a:t>
            </a:r>
            <a:endParaRPr lang="zh-CN" altLang="en-US" sz="800" dirty="0"/>
          </a:p>
        </p:txBody>
      </p:sp>
      <p:sp>
        <p:nvSpPr>
          <p:cNvPr id="14" name="矩形 13"/>
          <p:cNvSpPr/>
          <p:nvPr/>
        </p:nvSpPr>
        <p:spPr>
          <a:xfrm>
            <a:off x="390476" y="1255651"/>
            <a:ext cx="432047"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插入异常</a:t>
            </a:r>
            <a:endParaRPr lang="zh-CN" altLang="en-US" sz="800" dirty="0"/>
          </a:p>
        </p:txBody>
      </p:sp>
      <p:sp>
        <p:nvSpPr>
          <p:cNvPr id="15" name="椭圆 14"/>
          <p:cNvSpPr/>
          <p:nvPr/>
        </p:nvSpPr>
        <p:spPr>
          <a:xfrm>
            <a:off x="2987824" y="746702"/>
            <a:ext cx="576064"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函数依赖</a:t>
            </a:r>
            <a:endParaRPr lang="zh-CN" altLang="en-US" sz="800" dirty="0"/>
          </a:p>
        </p:txBody>
      </p:sp>
      <p:sp>
        <p:nvSpPr>
          <p:cNvPr id="16" name="TextBox 15"/>
          <p:cNvSpPr txBox="1"/>
          <p:nvPr/>
        </p:nvSpPr>
        <p:spPr>
          <a:xfrm>
            <a:off x="2483768" y="188640"/>
            <a:ext cx="1584176" cy="400110"/>
          </a:xfrm>
          <a:prstGeom prst="rect">
            <a:avLst/>
          </a:prstGeom>
          <a:noFill/>
        </p:spPr>
        <p:txBody>
          <a:bodyPr wrap="square" rtlCol="0">
            <a:spAutoFit/>
          </a:bodyPr>
          <a:lstStyle/>
          <a:p>
            <a:r>
              <a:rPr lang="zh-CN" altLang="en-US" sz="500" dirty="0" smtClean="0"/>
              <a:t>函数依赖是数据库中数据项之间最常见的关联关系，通常是指一个关系表中属性（列）之间的联系。函数依赖关注一个属性或属性集与另外一个属性或属性集之间的依赖，即两个属性或属性集之间的约束</a:t>
            </a:r>
            <a:endParaRPr lang="zh-CN" altLang="en-US" sz="500" dirty="0"/>
          </a:p>
        </p:txBody>
      </p:sp>
      <p:sp>
        <p:nvSpPr>
          <p:cNvPr id="17" name="矩形 16"/>
          <p:cNvSpPr/>
          <p:nvPr/>
        </p:nvSpPr>
        <p:spPr>
          <a:xfrm>
            <a:off x="1958441" y="861009"/>
            <a:ext cx="57946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smtClean="0"/>
              <a:t>FD</a:t>
            </a:r>
            <a:r>
              <a:rPr lang="zh-CN" altLang="en-US" sz="800" dirty="0" smtClean="0"/>
              <a:t>的逻辑蕴涵</a:t>
            </a:r>
            <a:endParaRPr lang="zh-CN" altLang="en-US" sz="800" dirty="0"/>
          </a:p>
        </p:txBody>
      </p:sp>
      <p:sp>
        <p:nvSpPr>
          <p:cNvPr id="18" name="矩形 17"/>
          <p:cNvSpPr/>
          <p:nvPr/>
        </p:nvSpPr>
        <p:spPr>
          <a:xfrm>
            <a:off x="4355976" y="314654"/>
            <a:ext cx="649771" cy="3780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smtClean="0"/>
              <a:t>FD</a:t>
            </a:r>
            <a:r>
              <a:rPr lang="zh-CN" altLang="en-US" sz="800" dirty="0" smtClean="0"/>
              <a:t>的</a:t>
            </a:r>
            <a:r>
              <a:rPr lang="en-US" altLang="zh-CN" sz="800" dirty="0" smtClean="0"/>
              <a:t>Armstrong</a:t>
            </a:r>
            <a:r>
              <a:rPr lang="zh-CN" altLang="en-US" sz="800" dirty="0"/>
              <a:t>公理</a:t>
            </a:r>
            <a:endParaRPr lang="zh-CN" altLang="en-US" sz="800" dirty="0"/>
          </a:p>
        </p:txBody>
      </p:sp>
      <p:sp>
        <p:nvSpPr>
          <p:cNvPr id="20" name="矩形 19"/>
          <p:cNvSpPr/>
          <p:nvPr/>
        </p:nvSpPr>
        <p:spPr>
          <a:xfrm>
            <a:off x="4355976" y="782706"/>
            <a:ext cx="649771" cy="3240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函数依赖与码的关系</a:t>
            </a:r>
            <a:endParaRPr lang="zh-CN" altLang="en-US" sz="800" dirty="0"/>
          </a:p>
        </p:txBody>
      </p:sp>
      <p:sp>
        <p:nvSpPr>
          <p:cNvPr id="21" name="矩形 20"/>
          <p:cNvSpPr/>
          <p:nvPr/>
        </p:nvSpPr>
        <p:spPr>
          <a:xfrm>
            <a:off x="4355976" y="1196752"/>
            <a:ext cx="579461"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属性集的闭包</a:t>
            </a:r>
            <a:endParaRPr lang="zh-CN" altLang="en-US" sz="800" dirty="0"/>
          </a:p>
        </p:txBody>
      </p:sp>
      <p:sp>
        <p:nvSpPr>
          <p:cNvPr id="22" name="矩形 21"/>
          <p:cNvSpPr/>
          <p:nvPr/>
        </p:nvSpPr>
        <p:spPr>
          <a:xfrm>
            <a:off x="4355975" y="1541488"/>
            <a:ext cx="579461" cy="3753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smtClean="0"/>
              <a:t>FD</a:t>
            </a:r>
            <a:r>
              <a:rPr lang="zh-CN" altLang="en-US" sz="800" dirty="0" smtClean="0"/>
              <a:t>推理规则的完备性</a:t>
            </a:r>
            <a:endParaRPr lang="zh-CN" altLang="en-US" sz="800" dirty="0"/>
          </a:p>
        </p:txBody>
      </p:sp>
      <p:sp>
        <p:nvSpPr>
          <p:cNvPr id="23" name="矩形 22"/>
          <p:cNvSpPr/>
          <p:nvPr/>
        </p:nvSpPr>
        <p:spPr>
          <a:xfrm>
            <a:off x="3419872" y="1420453"/>
            <a:ext cx="579461" cy="3753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smtClean="0"/>
              <a:t>FD</a:t>
            </a:r>
            <a:r>
              <a:rPr lang="zh-CN" altLang="en-US" sz="800" dirty="0" smtClean="0"/>
              <a:t>集的最小依赖集</a:t>
            </a:r>
            <a:endParaRPr lang="zh-CN" altLang="en-US" sz="800" dirty="0"/>
          </a:p>
        </p:txBody>
      </p:sp>
      <p:cxnSp>
        <p:nvCxnSpPr>
          <p:cNvPr id="25" name="直接连接符 24"/>
          <p:cNvCxnSpPr>
            <a:stCxn id="4" idx="1"/>
            <a:endCxn id="5" idx="4"/>
          </p:cNvCxnSpPr>
          <p:nvPr/>
        </p:nvCxnSpPr>
        <p:spPr>
          <a:xfrm flipH="1" flipV="1">
            <a:off x="1439652" y="1160748"/>
            <a:ext cx="753628" cy="825066"/>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直接连接符 26"/>
          <p:cNvCxnSpPr>
            <a:stCxn id="6" idx="6"/>
            <a:endCxn id="4" idx="1"/>
          </p:cNvCxnSpPr>
          <p:nvPr/>
        </p:nvCxnSpPr>
        <p:spPr>
          <a:xfrm flipV="1">
            <a:off x="1284821" y="1985814"/>
            <a:ext cx="908459" cy="155488"/>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直接连接符 28"/>
          <p:cNvCxnSpPr>
            <a:stCxn id="4" idx="3"/>
            <a:endCxn id="8" idx="2"/>
          </p:cNvCxnSpPr>
          <p:nvPr/>
        </p:nvCxnSpPr>
        <p:spPr>
          <a:xfrm>
            <a:off x="3129384" y="1985814"/>
            <a:ext cx="722536" cy="462334"/>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直接连接符 30"/>
          <p:cNvCxnSpPr>
            <a:stCxn id="4" idx="0"/>
            <a:endCxn id="15" idx="4"/>
          </p:cNvCxnSpPr>
          <p:nvPr/>
        </p:nvCxnSpPr>
        <p:spPr>
          <a:xfrm flipV="1">
            <a:off x="2661332" y="1106742"/>
            <a:ext cx="614524" cy="627044"/>
          </a:xfrm>
          <a:prstGeom prst="line">
            <a:avLst/>
          </a:prstGeom>
        </p:spPr>
        <p:style>
          <a:lnRef idx="2">
            <a:schemeClr val="accent6"/>
          </a:lnRef>
          <a:fillRef idx="0">
            <a:schemeClr val="accent6"/>
          </a:fillRef>
          <a:effectRef idx="1">
            <a:schemeClr val="accent6"/>
          </a:effectRef>
          <a:fontRef idx="minor">
            <a:schemeClr val="tx1"/>
          </a:fontRef>
        </p:style>
      </p:cxnSp>
      <p:cxnSp>
        <p:nvCxnSpPr>
          <p:cNvPr id="33" name="直接连接符 32"/>
          <p:cNvCxnSpPr>
            <a:stCxn id="4" idx="2"/>
            <a:endCxn id="7" idx="7"/>
          </p:cNvCxnSpPr>
          <p:nvPr/>
        </p:nvCxnSpPr>
        <p:spPr>
          <a:xfrm flipH="1">
            <a:off x="2175269" y="2237842"/>
            <a:ext cx="486063" cy="57812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直接连接符 34"/>
          <p:cNvCxnSpPr>
            <a:stCxn id="4" idx="2"/>
            <a:endCxn id="9" idx="1"/>
          </p:cNvCxnSpPr>
          <p:nvPr/>
        </p:nvCxnSpPr>
        <p:spPr>
          <a:xfrm>
            <a:off x="2661332" y="2237842"/>
            <a:ext cx="663224" cy="827655"/>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直接连接符 36"/>
          <p:cNvCxnSpPr>
            <a:stCxn id="10" idx="2"/>
            <a:endCxn id="5" idx="2"/>
          </p:cNvCxnSpPr>
          <p:nvPr/>
        </p:nvCxnSpPr>
        <p:spPr>
          <a:xfrm>
            <a:off x="614662" y="572914"/>
            <a:ext cx="428946" cy="353808"/>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直接连接符 38"/>
          <p:cNvCxnSpPr>
            <a:stCxn id="12" idx="3"/>
            <a:endCxn id="5" idx="2"/>
          </p:cNvCxnSpPr>
          <p:nvPr/>
        </p:nvCxnSpPr>
        <p:spPr>
          <a:xfrm>
            <a:off x="822524" y="926722"/>
            <a:ext cx="221084"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直接连接符 40"/>
          <p:cNvCxnSpPr>
            <a:stCxn id="14" idx="3"/>
            <a:endCxn id="5" idx="2"/>
          </p:cNvCxnSpPr>
          <p:nvPr/>
        </p:nvCxnSpPr>
        <p:spPr>
          <a:xfrm flipV="1">
            <a:off x="822523" y="926722"/>
            <a:ext cx="221085" cy="472945"/>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直接连接符 42"/>
          <p:cNvCxnSpPr>
            <a:stCxn id="13" idx="2"/>
            <a:endCxn id="5" idx="0"/>
          </p:cNvCxnSpPr>
          <p:nvPr/>
        </p:nvCxnSpPr>
        <p:spPr>
          <a:xfrm>
            <a:off x="1356830" y="581298"/>
            <a:ext cx="82822" cy="111398"/>
          </a:xfrm>
          <a:prstGeom prst="line">
            <a:avLst/>
          </a:prstGeom>
        </p:spPr>
        <p:style>
          <a:lnRef idx="1">
            <a:schemeClr val="accent6"/>
          </a:lnRef>
          <a:fillRef idx="0">
            <a:schemeClr val="accent6"/>
          </a:fillRef>
          <a:effectRef idx="0">
            <a:schemeClr val="accent6"/>
          </a:effectRef>
          <a:fontRef idx="minor">
            <a:schemeClr val="tx1"/>
          </a:fontRef>
        </p:style>
      </p:cxnSp>
      <p:cxnSp>
        <p:nvCxnSpPr>
          <p:cNvPr id="45" name="直接连接符 44"/>
          <p:cNvCxnSpPr>
            <a:stCxn id="5" idx="0"/>
            <a:endCxn id="11" idx="2"/>
          </p:cNvCxnSpPr>
          <p:nvPr/>
        </p:nvCxnSpPr>
        <p:spPr>
          <a:xfrm flipV="1">
            <a:off x="1439652" y="581298"/>
            <a:ext cx="592497" cy="111398"/>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直接连接符 46"/>
          <p:cNvCxnSpPr>
            <a:stCxn id="5" idx="5"/>
            <a:endCxn id="17" idx="1"/>
          </p:cNvCxnSpPr>
          <p:nvPr/>
        </p:nvCxnSpPr>
        <p:spPr>
          <a:xfrm flipV="1">
            <a:off x="1719697" y="1005025"/>
            <a:ext cx="238744" cy="87178"/>
          </a:xfrm>
          <a:prstGeom prst="line">
            <a:avLst/>
          </a:prstGeom>
        </p:spPr>
        <p:style>
          <a:lnRef idx="1">
            <a:schemeClr val="accent6"/>
          </a:lnRef>
          <a:fillRef idx="0">
            <a:schemeClr val="accent6"/>
          </a:fillRef>
          <a:effectRef idx="0">
            <a:schemeClr val="accent6"/>
          </a:effectRef>
          <a:fontRef idx="minor">
            <a:schemeClr val="tx1"/>
          </a:fontRef>
        </p:style>
      </p:cxnSp>
      <p:cxnSp>
        <p:nvCxnSpPr>
          <p:cNvPr id="50" name="直接连接符 49"/>
          <p:cNvCxnSpPr>
            <a:stCxn id="15" idx="6"/>
            <a:endCxn id="18" idx="1"/>
          </p:cNvCxnSpPr>
          <p:nvPr/>
        </p:nvCxnSpPr>
        <p:spPr>
          <a:xfrm flipV="1">
            <a:off x="3563888" y="503675"/>
            <a:ext cx="792088" cy="423047"/>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直接连接符 51"/>
          <p:cNvCxnSpPr>
            <a:stCxn id="15" idx="6"/>
            <a:endCxn id="20" idx="1"/>
          </p:cNvCxnSpPr>
          <p:nvPr/>
        </p:nvCxnSpPr>
        <p:spPr>
          <a:xfrm>
            <a:off x="3563888" y="926722"/>
            <a:ext cx="792088" cy="18002"/>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直接连接符 53"/>
          <p:cNvCxnSpPr>
            <a:stCxn id="15" idx="6"/>
            <a:endCxn id="21" idx="1"/>
          </p:cNvCxnSpPr>
          <p:nvPr/>
        </p:nvCxnSpPr>
        <p:spPr>
          <a:xfrm>
            <a:off x="3563888" y="926722"/>
            <a:ext cx="792088" cy="414046"/>
          </a:xfrm>
          <a:prstGeom prst="line">
            <a:avLst/>
          </a:prstGeom>
        </p:spPr>
        <p:style>
          <a:lnRef idx="1">
            <a:schemeClr val="accent6"/>
          </a:lnRef>
          <a:fillRef idx="0">
            <a:schemeClr val="accent6"/>
          </a:fillRef>
          <a:effectRef idx="0">
            <a:schemeClr val="accent6"/>
          </a:effectRef>
          <a:fontRef idx="minor">
            <a:schemeClr val="tx1"/>
          </a:fontRef>
        </p:style>
      </p:cxnSp>
      <p:cxnSp>
        <p:nvCxnSpPr>
          <p:cNvPr id="61" name="直接连接符 60"/>
          <p:cNvCxnSpPr>
            <a:stCxn id="15" idx="6"/>
            <a:endCxn id="22" idx="1"/>
          </p:cNvCxnSpPr>
          <p:nvPr/>
        </p:nvCxnSpPr>
        <p:spPr>
          <a:xfrm>
            <a:off x="3563888" y="926722"/>
            <a:ext cx="792087" cy="802438"/>
          </a:xfrm>
          <a:prstGeom prst="line">
            <a:avLst/>
          </a:prstGeom>
        </p:spPr>
        <p:style>
          <a:lnRef idx="1">
            <a:schemeClr val="accent6"/>
          </a:lnRef>
          <a:fillRef idx="0">
            <a:schemeClr val="accent6"/>
          </a:fillRef>
          <a:effectRef idx="0">
            <a:schemeClr val="accent6"/>
          </a:effectRef>
          <a:fontRef idx="minor">
            <a:schemeClr val="tx1"/>
          </a:fontRef>
        </p:style>
      </p:cxnSp>
      <p:cxnSp>
        <p:nvCxnSpPr>
          <p:cNvPr id="63" name="直接连接符 62"/>
          <p:cNvCxnSpPr>
            <a:stCxn id="15" idx="6"/>
            <a:endCxn id="23" idx="0"/>
          </p:cNvCxnSpPr>
          <p:nvPr/>
        </p:nvCxnSpPr>
        <p:spPr>
          <a:xfrm>
            <a:off x="3563888" y="926722"/>
            <a:ext cx="145715" cy="493731"/>
          </a:xfrm>
          <a:prstGeom prst="line">
            <a:avLst/>
          </a:prstGeom>
        </p:spPr>
        <p:style>
          <a:lnRef idx="1">
            <a:schemeClr val="accent6"/>
          </a:lnRef>
          <a:fillRef idx="0">
            <a:schemeClr val="accent6"/>
          </a:fillRef>
          <a:effectRef idx="0">
            <a:schemeClr val="accent6"/>
          </a:effectRef>
          <a:fontRef idx="minor">
            <a:schemeClr val="tx1"/>
          </a:fontRef>
        </p:style>
      </p:cxnSp>
      <p:sp>
        <p:nvSpPr>
          <p:cNvPr id="64" name="矩形 63"/>
          <p:cNvSpPr/>
          <p:nvPr/>
        </p:nvSpPr>
        <p:spPr>
          <a:xfrm>
            <a:off x="138883" y="1733786"/>
            <a:ext cx="432047"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无损分解</a:t>
            </a:r>
            <a:endParaRPr lang="zh-CN" altLang="en-US" sz="800" dirty="0"/>
          </a:p>
        </p:txBody>
      </p:sp>
      <p:sp>
        <p:nvSpPr>
          <p:cNvPr id="65" name="矩形 64"/>
          <p:cNvSpPr/>
          <p:nvPr/>
        </p:nvSpPr>
        <p:spPr>
          <a:xfrm>
            <a:off x="138883" y="2391897"/>
            <a:ext cx="691802"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保持函数依赖的分解</a:t>
            </a:r>
            <a:endParaRPr lang="zh-CN" altLang="en-US" sz="800" dirty="0"/>
          </a:p>
        </p:txBody>
      </p:sp>
      <p:cxnSp>
        <p:nvCxnSpPr>
          <p:cNvPr id="67" name="直接连接符 66"/>
          <p:cNvCxnSpPr>
            <a:stCxn id="64" idx="3"/>
            <a:endCxn id="6" idx="2"/>
          </p:cNvCxnSpPr>
          <p:nvPr/>
        </p:nvCxnSpPr>
        <p:spPr>
          <a:xfrm>
            <a:off x="570930" y="1877802"/>
            <a:ext cx="137827" cy="263500"/>
          </a:xfrm>
          <a:prstGeom prst="line">
            <a:avLst/>
          </a:prstGeom>
        </p:spPr>
        <p:style>
          <a:lnRef idx="1">
            <a:schemeClr val="accent6"/>
          </a:lnRef>
          <a:fillRef idx="0">
            <a:schemeClr val="accent6"/>
          </a:fillRef>
          <a:effectRef idx="0">
            <a:schemeClr val="accent6"/>
          </a:effectRef>
          <a:fontRef idx="minor">
            <a:schemeClr val="tx1"/>
          </a:fontRef>
        </p:style>
      </p:cxnSp>
      <p:cxnSp>
        <p:nvCxnSpPr>
          <p:cNvPr id="69" name="直接连接符 68"/>
          <p:cNvCxnSpPr>
            <a:stCxn id="65" idx="0"/>
            <a:endCxn id="6" idx="2"/>
          </p:cNvCxnSpPr>
          <p:nvPr/>
        </p:nvCxnSpPr>
        <p:spPr>
          <a:xfrm flipV="1">
            <a:off x="484784" y="2141302"/>
            <a:ext cx="223973" cy="250595"/>
          </a:xfrm>
          <a:prstGeom prst="line">
            <a:avLst/>
          </a:prstGeom>
        </p:spPr>
        <p:style>
          <a:lnRef idx="1">
            <a:schemeClr val="accent6"/>
          </a:lnRef>
          <a:fillRef idx="0">
            <a:schemeClr val="accent6"/>
          </a:fillRef>
          <a:effectRef idx="0">
            <a:schemeClr val="accent6"/>
          </a:effectRef>
          <a:fontRef idx="minor">
            <a:schemeClr val="tx1"/>
          </a:fontRef>
        </p:style>
      </p:cxnSp>
      <p:sp>
        <p:nvSpPr>
          <p:cNvPr id="71" name="矩形 70"/>
          <p:cNvSpPr/>
          <p:nvPr/>
        </p:nvSpPr>
        <p:spPr>
          <a:xfrm>
            <a:off x="800646" y="2763905"/>
            <a:ext cx="392286" cy="1793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smtClean="0"/>
              <a:t>1NF</a:t>
            </a:r>
            <a:endParaRPr lang="zh-CN" altLang="en-US" sz="800" dirty="0"/>
          </a:p>
        </p:txBody>
      </p:sp>
      <p:sp>
        <p:nvSpPr>
          <p:cNvPr id="72" name="矩形 71"/>
          <p:cNvSpPr/>
          <p:nvPr/>
        </p:nvSpPr>
        <p:spPr>
          <a:xfrm>
            <a:off x="800646" y="3060402"/>
            <a:ext cx="392286" cy="1793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a:t>2</a:t>
            </a:r>
            <a:r>
              <a:rPr lang="en-US" altLang="zh-CN" sz="800" dirty="0" smtClean="0"/>
              <a:t>NF</a:t>
            </a:r>
            <a:endParaRPr lang="zh-CN" altLang="en-US" sz="800" dirty="0"/>
          </a:p>
        </p:txBody>
      </p:sp>
      <p:sp>
        <p:nvSpPr>
          <p:cNvPr id="73" name="矩形 72"/>
          <p:cNvSpPr/>
          <p:nvPr/>
        </p:nvSpPr>
        <p:spPr>
          <a:xfrm>
            <a:off x="1243509" y="3297175"/>
            <a:ext cx="392286" cy="1793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a:t>3</a:t>
            </a:r>
            <a:r>
              <a:rPr lang="en-US" altLang="zh-CN" sz="800" dirty="0" smtClean="0"/>
              <a:t>NF</a:t>
            </a:r>
            <a:endParaRPr lang="zh-CN" altLang="en-US" sz="800" dirty="0"/>
          </a:p>
        </p:txBody>
      </p:sp>
      <p:sp>
        <p:nvSpPr>
          <p:cNvPr id="74" name="矩形 73"/>
          <p:cNvSpPr/>
          <p:nvPr/>
        </p:nvSpPr>
        <p:spPr>
          <a:xfrm>
            <a:off x="1728511" y="3459205"/>
            <a:ext cx="459859" cy="1793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a:t>BC</a:t>
            </a:r>
            <a:r>
              <a:rPr lang="en-US" altLang="zh-CN" sz="800" dirty="0" smtClean="0"/>
              <a:t>NF</a:t>
            </a:r>
            <a:endParaRPr lang="zh-CN" altLang="en-US" sz="800" dirty="0"/>
          </a:p>
        </p:txBody>
      </p:sp>
      <p:cxnSp>
        <p:nvCxnSpPr>
          <p:cNvPr id="76" name="直接连接符 75"/>
          <p:cNvCxnSpPr>
            <a:stCxn id="71" idx="3"/>
            <a:endCxn id="7" idx="2"/>
          </p:cNvCxnSpPr>
          <p:nvPr/>
        </p:nvCxnSpPr>
        <p:spPr>
          <a:xfrm>
            <a:off x="1192932" y="2853584"/>
            <a:ext cx="490636" cy="89678"/>
          </a:xfrm>
          <a:prstGeom prst="line">
            <a:avLst/>
          </a:prstGeom>
        </p:spPr>
        <p:style>
          <a:lnRef idx="1">
            <a:schemeClr val="accent6"/>
          </a:lnRef>
          <a:fillRef idx="0">
            <a:schemeClr val="accent6"/>
          </a:fillRef>
          <a:effectRef idx="0">
            <a:schemeClr val="accent6"/>
          </a:effectRef>
          <a:fontRef idx="minor">
            <a:schemeClr val="tx1"/>
          </a:fontRef>
        </p:style>
      </p:cxnSp>
      <p:cxnSp>
        <p:nvCxnSpPr>
          <p:cNvPr id="78" name="直接连接符 77"/>
          <p:cNvCxnSpPr>
            <a:stCxn id="72" idx="3"/>
            <a:endCxn id="7" idx="2"/>
          </p:cNvCxnSpPr>
          <p:nvPr/>
        </p:nvCxnSpPr>
        <p:spPr>
          <a:xfrm flipV="1">
            <a:off x="1192932" y="2943262"/>
            <a:ext cx="490636" cy="206819"/>
          </a:xfrm>
          <a:prstGeom prst="line">
            <a:avLst/>
          </a:prstGeom>
        </p:spPr>
        <p:style>
          <a:lnRef idx="1">
            <a:schemeClr val="accent6"/>
          </a:lnRef>
          <a:fillRef idx="0">
            <a:schemeClr val="accent6"/>
          </a:fillRef>
          <a:effectRef idx="0">
            <a:schemeClr val="accent6"/>
          </a:effectRef>
          <a:fontRef idx="minor">
            <a:schemeClr val="tx1"/>
          </a:fontRef>
        </p:style>
      </p:cxnSp>
      <p:cxnSp>
        <p:nvCxnSpPr>
          <p:cNvPr id="80" name="直接连接符 79"/>
          <p:cNvCxnSpPr>
            <a:stCxn id="73" idx="0"/>
            <a:endCxn id="7" idx="4"/>
          </p:cNvCxnSpPr>
          <p:nvPr/>
        </p:nvCxnSpPr>
        <p:spPr>
          <a:xfrm flipV="1">
            <a:off x="1439652" y="3123282"/>
            <a:ext cx="531948" cy="173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82" name="直接连接符 81"/>
          <p:cNvCxnSpPr>
            <a:stCxn id="7" idx="4"/>
            <a:endCxn id="74" idx="0"/>
          </p:cNvCxnSpPr>
          <p:nvPr/>
        </p:nvCxnSpPr>
        <p:spPr>
          <a:xfrm flipH="1">
            <a:off x="1958441" y="3123282"/>
            <a:ext cx="13159" cy="335923"/>
          </a:xfrm>
          <a:prstGeom prst="line">
            <a:avLst/>
          </a:prstGeom>
        </p:spPr>
        <p:style>
          <a:lnRef idx="1">
            <a:schemeClr val="accent6"/>
          </a:lnRef>
          <a:fillRef idx="0">
            <a:schemeClr val="accent6"/>
          </a:fillRef>
          <a:effectRef idx="0">
            <a:schemeClr val="accent6"/>
          </a:effectRef>
          <a:fontRef idx="minor">
            <a:schemeClr val="tx1"/>
          </a:fontRef>
        </p:style>
      </p:cxnSp>
      <p:sp>
        <p:nvSpPr>
          <p:cNvPr id="83" name="矩形 82"/>
          <p:cNvSpPr/>
          <p:nvPr/>
        </p:nvSpPr>
        <p:spPr>
          <a:xfrm>
            <a:off x="2418300" y="3315189"/>
            <a:ext cx="691802" cy="28803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模式设计的原则</a:t>
            </a:r>
            <a:endParaRPr lang="zh-CN" altLang="en-US" sz="800" dirty="0"/>
          </a:p>
        </p:txBody>
      </p:sp>
      <p:cxnSp>
        <p:nvCxnSpPr>
          <p:cNvPr id="86" name="直接连接符 85"/>
          <p:cNvCxnSpPr>
            <a:stCxn id="7" idx="4"/>
            <a:endCxn id="83" idx="1"/>
          </p:cNvCxnSpPr>
          <p:nvPr/>
        </p:nvCxnSpPr>
        <p:spPr>
          <a:xfrm>
            <a:off x="1971600" y="3123282"/>
            <a:ext cx="446700" cy="335923"/>
          </a:xfrm>
          <a:prstGeom prst="line">
            <a:avLst/>
          </a:prstGeom>
        </p:spPr>
        <p:style>
          <a:lnRef idx="1">
            <a:schemeClr val="accent6"/>
          </a:lnRef>
          <a:fillRef idx="0">
            <a:schemeClr val="accent6"/>
          </a:fillRef>
          <a:effectRef idx="0">
            <a:schemeClr val="accent6"/>
          </a:effectRef>
          <a:fontRef idx="minor">
            <a:schemeClr val="tx1"/>
          </a:fontRef>
        </p:style>
      </p:cxnSp>
      <p:sp>
        <p:nvSpPr>
          <p:cNvPr id="87" name="圆角矩形 86"/>
          <p:cNvSpPr/>
          <p:nvPr/>
        </p:nvSpPr>
        <p:spPr>
          <a:xfrm>
            <a:off x="6600462" y="2815969"/>
            <a:ext cx="720080" cy="5275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数据库设计方法</a:t>
            </a:r>
            <a:endParaRPr lang="zh-CN" altLang="en-US" sz="1200" dirty="0"/>
          </a:p>
        </p:txBody>
      </p:sp>
      <p:sp>
        <p:nvSpPr>
          <p:cNvPr id="88" name="椭圆 87"/>
          <p:cNvSpPr/>
          <p:nvPr/>
        </p:nvSpPr>
        <p:spPr>
          <a:xfrm>
            <a:off x="5573009" y="1743456"/>
            <a:ext cx="720080"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数据库设计概述</a:t>
            </a:r>
            <a:endParaRPr lang="en-US" altLang="zh-CN" sz="800" dirty="0" smtClean="0"/>
          </a:p>
        </p:txBody>
      </p:sp>
      <p:sp>
        <p:nvSpPr>
          <p:cNvPr id="89" name="椭圆 88"/>
          <p:cNvSpPr/>
          <p:nvPr/>
        </p:nvSpPr>
        <p:spPr>
          <a:xfrm>
            <a:off x="7920501" y="2063558"/>
            <a:ext cx="720080"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数据库需求分析</a:t>
            </a:r>
            <a:endParaRPr lang="en-US" altLang="zh-CN" sz="800" dirty="0" smtClean="0"/>
          </a:p>
        </p:txBody>
      </p:sp>
      <p:sp>
        <p:nvSpPr>
          <p:cNvPr id="90" name="椭圆 89"/>
          <p:cNvSpPr/>
          <p:nvPr/>
        </p:nvSpPr>
        <p:spPr>
          <a:xfrm>
            <a:off x="4952180" y="2385531"/>
            <a:ext cx="720080"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概念数据库设计</a:t>
            </a:r>
            <a:endParaRPr lang="en-US" altLang="zh-CN" sz="800" dirty="0" smtClean="0"/>
          </a:p>
        </p:txBody>
      </p:sp>
      <p:sp>
        <p:nvSpPr>
          <p:cNvPr id="91" name="椭圆 90"/>
          <p:cNvSpPr/>
          <p:nvPr/>
        </p:nvSpPr>
        <p:spPr>
          <a:xfrm>
            <a:off x="5493357" y="3484357"/>
            <a:ext cx="720080"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数据库逻辑结构设计及优化</a:t>
            </a:r>
            <a:endParaRPr lang="en-US" altLang="zh-CN" sz="800" dirty="0" smtClean="0"/>
          </a:p>
        </p:txBody>
      </p:sp>
      <p:sp>
        <p:nvSpPr>
          <p:cNvPr id="92" name="椭圆 91"/>
          <p:cNvSpPr/>
          <p:nvPr/>
        </p:nvSpPr>
        <p:spPr>
          <a:xfrm>
            <a:off x="7720483" y="3567477"/>
            <a:ext cx="720080"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数据库物理设计</a:t>
            </a:r>
            <a:endParaRPr lang="en-US" altLang="zh-CN" sz="800" dirty="0" smtClean="0"/>
          </a:p>
        </p:txBody>
      </p:sp>
      <p:sp>
        <p:nvSpPr>
          <p:cNvPr id="93" name="椭圆 92"/>
          <p:cNvSpPr/>
          <p:nvPr/>
        </p:nvSpPr>
        <p:spPr>
          <a:xfrm>
            <a:off x="8316416" y="2679929"/>
            <a:ext cx="720080" cy="46805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数据库实施和运行维护</a:t>
            </a:r>
            <a:endParaRPr lang="en-US" altLang="zh-CN" sz="800" dirty="0" smtClean="0"/>
          </a:p>
        </p:txBody>
      </p:sp>
      <p:cxnSp>
        <p:nvCxnSpPr>
          <p:cNvPr id="95" name="直接连接符 94"/>
          <p:cNvCxnSpPr>
            <a:stCxn id="88" idx="5"/>
            <a:endCxn id="87" idx="0"/>
          </p:cNvCxnSpPr>
          <p:nvPr/>
        </p:nvCxnSpPr>
        <p:spPr>
          <a:xfrm>
            <a:off x="6187636" y="2142963"/>
            <a:ext cx="772866" cy="673006"/>
          </a:xfrm>
          <a:prstGeom prst="line">
            <a:avLst/>
          </a:prstGeom>
        </p:spPr>
        <p:style>
          <a:lnRef idx="2">
            <a:schemeClr val="accent6"/>
          </a:lnRef>
          <a:fillRef idx="0">
            <a:schemeClr val="accent6"/>
          </a:fillRef>
          <a:effectRef idx="1">
            <a:schemeClr val="accent6"/>
          </a:effectRef>
          <a:fontRef idx="minor">
            <a:schemeClr val="tx1"/>
          </a:fontRef>
        </p:style>
      </p:cxnSp>
      <p:cxnSp>
        <p:nvCxnSpPr>
          <p:cNvPr id="99" name="直接连接符 98"/>
          <p:cNvCxnSpPr>
            <a:stCxn id="87" idx="0"/>
            <a:endCxn id="89" idx="4"/>
          </p:cNvCxnSpPr>
          <p:nvPr/>
        </p:nvCxnSpPr>
        <p:spPr>
          <a:xfrm flipV="1">
            <a:off x="6960502" y="2531610"/>
            <a:ext cx="1320039" cy="284359"/>
          </a:xfrm>
          <a:prstGeom prst="line">
            <a:avLst/>
          </a:prstGeom>
        </p:spPr>
        <p:style>
          <a:lnRef idx="2">
            <a:schemeClr val="accent6"/>
          </a:lnRef>
          <a:fillRef idx="0">
            <a:schemeClr val="accent6"/>
          </a:fillRef>
          <a:effectRef idx="1">
            <a:schemeClr val="accent6"/>
          </a:effectRef>
          <a:fontRef idx="minor">
            <a:schemeClr val="tx1"/>
          </a:fontRef>
        </p:style>
      </p:cxnSp>
      <p:cxnSp>
        <p:nvCxnSpPr>
          <p:cNvPr id="101" name="直接连接符 100"/>
          <p:cNvCxnSpPr>
            <a:stCxn id="87" idx="1"/>
            <a:endCxn id="90" idx="6"/>
          </p:cNvCxnSpPr>
          <p:nvPr/>
        </p:nvCxnSpPr>
        <p:spPr>
          <a:xfrm flipH="1" flipV="1">
            <a:off x="5672260" y="2619557"/>
            <a:ext cx="928202" cy="460179"/>
          </a:xfrm>
          <a:prstGeom prst="line">
            <a:avLst/>
          </a:prstGeom>
        </p:spPr>
        <p:style>
          <a:lnRef idx="2">
            <a:schemeClr val="accent6"/>
          </a:lnRef>
          <a:fillRef idx="0">
            <a:schemeClr val="accent6"/>
          </a:fillRef>
          <a:effectRef idx="1">
            <a:schemeClr val="accent6"/>
          </a:effectRef>
          <a:fontRef idx="minor">
            <a:schemeClr val="tx1"/>
          </a:fontRef>
        </p:style>
      </p:cxnSp>
      <p:cxnSp>
        <p:nvCxnSpPr>
          <p:cNvPr id="103" name="直接连接符 102"/>
          <p:cNvCxnSpPr>
            <a:stCxn id="87" idx="2"/>
            <a:endCxn id="91" idx="0"/>
          </p:cNvCxnSpPr>
          <p:nvPr/>
        </p:nvCxnSpPr>
        <p:spPr>
          <a:xfrm flipH="1">
            <a:off x="5853397" y="3343503"/>
            <a:ext cx="1107105" cy="140854"/>
          </a:xfrm>
          <a:prstGeom prst="line">
            <a:avLst/>
          </a:prstGeom>
        </p:spPr>
        <p:style>
          <a:lnRef idx="2">
            <a:schemeClr val="accent6"/>
          </a:lnRef>
          <a:fillRef idx="0">
            <a:schemeClr val="accent6"/>
          </a:fillRef>
          <a:effectRef idx="1">
            <a:schemeClr val="accent6"/>
          </a:effectRef>
          <a:fontRef idx="minor">
            <a:schemeClr val="tx1"/>
          </a:fontRef>
        </p:style>
      </p:cxnSp>
      <p:cxnSp>
        <p:nvCxnSpPr>
          <p:cNvPr id="105" name="直接连接符 104"/>
          <p:cNvCxnSpPr>
            <a:stCxn id="87" idx="3"/>
            <a:endCxn id="93" idx="2"/>
          </p:cNvCxnSpPr>
          <p:nvPr/>
        </p:nvCxnSpPr>
        <p:spPr>
          <a:xfrm flipV="1">
            <a:off x="7320542" y="2913955"/>
            <a:ext cx="995874" cy="165781"/>
          </a:xfrm>
          <a:prstGeom prst="line">
            <a:avLst/>
          </a:prstGeom>
        </p:spPr>
        <p:style>
          <a:lnRef idx="2">
            <a:schemeClr val="accent6"/>
          </a:lnRef>
          <a:fillRef idx="0">
            <a:schemeClr val="accent6"/>
          </a:fillRef>
          <a:effectRef idx="1">
            <a:schemeClr val="accent6"/>
          </a:effectRef>
          <a:fontRef idx="minor">
            <a:schemeClr val="tx1"/>
          </a:fontRef>
        </p:style>
      </p:cxnSp>
      <p:cxnSp>
        <p:nvCxnSpPr>
          <p:cNvPr id="107" name="直接连接符 106"/>
          <p:cNvCxnSpPr>
            <a:stCxn id="87" idx="3"/>
            <a:endCxn id="92" idx="1"/>
          </p:cNvCxnSpPr>
          <p:nvPr/>
        </p:nvCxnSpPr>
        <p:spPr>
          <a:xfrm>
            <a:off x="7320542" y="3079736"/>
            <a:ext cx="505394" cy="556286"/>
          </a:xfrm>
          <a:prstGeom prst="line">
            <a:avLst/>
          </a:prstGeom>
        </p:spPr>
        <p:style>
          <a:lnRef idx="2">
            <a:schemeClr val="accent6"/>
          </a:lnRef>
          <a:fillRef idx="0">
            <a:schemeClr val="accent6"/>
          </a:fillRef>
          <a:effectRef idx="1">
            <a:schemeClr val="accent6"/>
          </a:effectRef>
          <a:fontRef idx="minor">
            <a:schemeClr val="tx1"/>
          </a:fontRef>
        </p:style>
      </p:cxnSp>
      <p:sp>
        <p:nvSpPr>
          <p:cNvPr id="120" name="矩形 119"/>
          <p:cNvSpPr/>
          <p:nvPr/>
        </p:nvSpPr>
        <p:spPr>
          <a:xfrm>
            <a:off x="5664783" y="930556"/>
            <a:ext cx="403309" cy="23611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设计方法</a:t>
            </a:r>
            <a:endParaRPr lang="zh-CN" altLang="en-US" sz="800" dirty="0"/>
          </a:p>
        </p:txBody>
      </p:sp>
      <p:cxnSp>
        <p:nvCxnSpPr>
          <p:cNvPr id="122" name="直接连接符 121"/>
          <p:cNvCxnSpPr>
            <a:stCxn id="120" idx="2"/>
            <a:endCxn id="88" idx="0"/>
          </p:cNvCxnSpPr>
          <p:nvPr/>
        </p:nvCxnSpPr>
        <p:spPr>
          <a:xfrm>
            <a:off x="5866438" y="1166671"/>
            <a:ext cx="66611" cy="576785"/>
          </a:xfrm>
          <a:prstGeom prst="line">
            <a:avLst/>
          </a:prstGeom>
        </p:spPr>
        <p:style>
          <a:lnRef idx="1">
            <a:schemeClr val="accent1"/>
          </a:lnRef>
          <a:fillRef idx="0">
            <a:schemeClr val="accent1"/>
          </a:fillRef>
          <a:effectRef idx="0">
            <a:schemeClr val="accent1"/>
          </a:effectRef>
          <a:fontRef idx="minor">
            <a:schemeClr val="tx1"/>
          </a:fontRef>
        </p:style>
      </p:cxnSp>
      <p:sp>
        <p:nvSpPr>
          <p:cNvPr id="123" name="矩形标注 122"/>
          <p:cNvSpPr/>
          <p:nvPr/>
        </p:nvSpPr>
        <p:spPr>
          <a:xfrm>
            <a:off x="5493899" y="284882"/>
            <a:ext cx="878301" cy="529019"/>
          </a:xfrm>
          <a:prstGeom prst="wedgeRectCallou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600" dirty="0" smtClean="0"/>
              <a:t>1.</a:t>
            </a:r>
            <a:r>
              <a:rPr lang="zh-CN" altLang="en-US" sz="600" dirty="0" smtClean="0"/>
              <a:t>直观设计法</a:t>
            </a:r>
            <a:endParaRPr lang="en-US" altLang="zh-CN" sz="600" dirty="0" smtClean="0"/>
          </a:p>
          <a:p>
            <a:r>
              <a:rPr lang="en-US" altLang="zh-CN" sz="600" dirty="0" smtClean="0"/>
              <a:t>2.</a:t>
            </a:r>
            <a:r>
              <a:rPr lang="zh-CN" altLang="en-US" sz="600" dirty="0" smtClean="0"/>
              <a:t>规范化设计法</a:t>
            </a:r>
            <a:endParaRPr lang="en-US" altLang="zh-CN" sz="600" dirty="0" smtClean="0"/>
          </a:p>
          <a:p>
            <a:r>
              <a:rPr lang="en-US" altLang="zh-CN" sz="600" dirty="0" smtClean="0"/>
              <a:t>3.</a:t>
            </a:r>
            <a:r>
              <a:rPr lang="zh-CN" altLang="en-US" sz="600" dirty="0" smtClean="0"/>
              <a:t>面向对象设计法</a:t>
            </a:r>
            <a:endParaRPr lang="en-US" altLang="zh-CN" sz="600" dirty="0" smtClean="0"/>
          </a:p>
          <a:p>
            <a:r>
              <a:rPr lang="en-US" altLang="zh-CN" sz="600" dirty="0" smtClean="0"/>
              <a:t>4.</a:t>
            </a:r>
            <a:r>
              <a:rPr lang="zh-CN" altLang="en-US" sz="600" dirty="0" smtClean="0"/>
              <a:t>计算机辅助设计法</a:t>
            </a:r>
            <a:endParaRPr lang="zh-CN" altLang="en-US" sz="600" dirty="0"/>
          </a:p>
        </p:txBody>
      </p:sp>
      <p:sp>
        <p:nvSpPr>
          <p:cNvPr id="124" name="矩形 123"/>
          <p:cNvSpPr/>
          <p:nvPr/>
        </p:nvSpPr>
        <p:spPr>
          <a:xfrm>
            <a:off x="6586789" y="861009"/>
            <a:ext cx="577499" cy="3946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开发生命周期方法</a:t>
            </a:r>
            <a:endParaRPr lang="zh-CN" altLang="en-US" sz="800" dirty="0"/>
          </a:p>
        </p:txBody>
      </p:sp>
      <p:sp>
        <p:nvSpPr>
          <p:cNvPr id="125" name="矩形 124"/>
          <p:cNvSpPr/>
          <p:nvPr/>
        </p:nvSpPr>
        <p:spPr>
          <a:xfrm>
            <a:off x="6632613" y="314654"/>
            <a:ext cx="577499" cy="3946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软件开发生命周期</a:t>
            </a:r>
            <a:endParaRPr lang="zh-CN" altLang="en-US" sz="800" dirty="0"/>
          </a:p>
        </p:txBody>
      </p:sp>
      <p:sp>
        <p:nvSpPr>
          <p:cNvPr id="126" name="矩形 125"/>
          <p:cNvSpPr/>
          <p:nvPr/>
        </p:nvSpPr>
        <p:spPr>
          <a:xfrm>
            <a:off x="7343002" y="312278"/>
            <a:ext cx="577499" cy="3946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数据库开发生命周期</a:t>
            </a:r>
            <a:endParaRPr lang="zh-CN" altLang="en-US" sz="800" dirty="0"/>
          </a:p>
        </p:txBody>
      </p:sp>
      <p:sp>
        <p:nvSpPr>
          <p:cNvPr id="127" name="TextBox 126"/>
          <p:cNvSpPr txBox="1"/>
          <p:nvPr/>
        </p:nvSpPr>
        <p:spPr>
          <a:xfrm>
            <a:off x="8028384" y="312278"/>
            <a:ext cx="1008112" cy="815608"/>
          </a:xfrm>
          <a:prstGeom prst="rect">
            <a:avLst/>
          </a:prstGeom>
          <a:noFill/>
        </p:spPr>
        <p:txBody>
          <a:bodyPr wrap="square" rtlCol="0">
            <a:spAutoFit/>
          </a:bodyPr>
          <a:lstStyle/>
          <a:p>
            <a:r>
              <a:rPr lang="zh-CN" altLang="en-US" sz="600" dirty="0" smtClean="0"/>
              <a:t>数据库开发生命周期：</a:t>
            </a:r>
            <a:endParaRPr lang="en-US" altLang="zh-CN" sz="600" dirty="0" smtClean="0"/>
          </a:p>
          <a:p>
            <a:r>
              <a:rPr lang="en-US" altLang="zh-CN" sz="600" dirty="0" smtClean="0"/>
              <a:t>1.</a:t>
            </a:r>
            <a:r>
              <a:rPr lang="zh-CN" altLang="en-US" sz="600" dirty="0" smtClean="0"/>
              <a:t>可行性研究和需求分析；</a:t>
            </a:r>
            <a:endParaRPr lang="en-US" altLang="zh-CN" sz="600" dirty="0" smtClean="0"/>
          </a:p>
          <a:p>
            <a:r>
              <a:rPr lang="en-US" altLang="zh-CN" sz="600" dirty="0" smtClean="0"/>
              <a:t>2.</a:t>
            </a:r>
            <a:r>
              <a:rPr lang="zh-CN" altLang="en-US" sz="600" dirty="0" smtClean="0"/>
              <a:t>数据库设计；</a:t>
            </a:r>
            <a:endParaRPr lang="en-US" altLang="zh-CN" sz="600" dirty="0" smtClean="0"/>
          </a:p>
          <a:p>
            <a:r>
              <a:rPr lang="en-US" altLang="zh-CN" sz="600" dirty="0" smtClean="0"/>
              <a:t>3.</a:t>
            </a:r>
            <a:r>
              <a:rPr lang="zh-CN" altLang="en-US" sz="600" dirty="0" smtClean="0"/>
              <a:t>数据库实现；</a:t>
            </a:r>
            <a:endParaRPr lang="en-US" altLang="zh-CN" sz="600" dirty="0" smtClean="0"/>
          </a:p>
          <a:p>
            <a:r>
              <a:rPr lang="en-US" altLang="zh-CN" sz="600" dirty="0" smtClean="0"/>
              <a:t>4.</a:t>
            </a:r>
            <a:r>
              <a:rPr lang="zh-CN" altLang="en-US" sz="600" dirty="0" smtClean="0"/>
              <a:t>数据和应用程序转化；</a:t>
            </a:r>
            <a:endParaRPr lang="en-US" altLang="zh-CN" sz="600" dirty="0" smtClean="0"/>
          </a:p>
          <a:p>
            <a:r>
              <a:rPr lang="en-US" altLang="zh-CN" sz="600" dirty="0" smtClean="0"/>
              <a:t>5.</a:t>
            </a:r>
            <a:r>
              <a:rPr lang="zh-CN" altLang="en-US" sz="600" dirty="0" smtClean="0"/>
              <a:t>测试和验证；</a:t>
            </a:r>
            <a:endParaRPr lang="en-US" altLang="zh-CN" sz="600" dirty="0" smtClean="0"/>
          </a:p>
          <a:p>
            <a:r>
              <a:rPr lang="en-US" altLang="zh-CN" sz="600" dirty="0" smtClean="0"/>
              <a:t>6.</a:t>
            </a:r>
            <a:r>
              <a:rPr lang="zh-CN" altLang="en-US" sz="600" dirty="0" smtClean="0"/>
              <a:t>监控和维护。</a:t>
            </a:r>
            <a:endParaRPr lang="en-US" altLang="zh-CN" sz="600" dirty="0" smtClean="0"/>
          </a:p>
          <a:p>
            <a:endParaRPr lang="zh-CN" altLang="en-US" sz="500" dirty="0"/>
          </a:p>
        </p:txBody>
      </p:sp>
      <p:sp>
        <p:nvSpPr>
          <p:cNvPr id="128" name="矩形 127"/>
          <p:cNvSpPr/>
          <p:nvPr/>
        </p:nvSpPr>
        <p:spPr>
          <a:xfrm>
            <a:off x="6921362" y="1546136"/>
            <a:ext cx="577499" cy="3946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数据库设计基本过程</a:t>
            </a:r>
            <a:endParaRPr lang="zh-CN" altLang="en-US" sz="800" dirty="0"/>
          </a:p>
        </p:txBody>
      </p:sp>
      <p:cxnSp>
        <p:nvCxnSpPr>
          <p:cNvPr id="144" name="直接连接符 143"/>
          <p:cNvCxnSpPr>
            <a:stCxn id="88" idx="0"/>
            <a:endCxn id="124" idx="2"/>
          </p:cNvCxnSpPr>
          <p:nvPr/>
        </p:nvCxnSpPr>
        <p:spPr>
          <a:xfrm flipV="1">
            <a:off x="5933049" y="1255650"/>
            <a:ext cx="942490" cy="487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88" idx="0"/>
            <a:endCxn id="128" idx="1"/>
          </p:cNvCxnSpPr>
          <p:nvPr/>
        </p:nvCxnSpPr>
        <p:spPr>
          <a:xfrm>
            <a:off x="5933049" y="1743456"/>
            <a:ext cx="98831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24" idx="0"/>
            <a:endCxn id="125" idx="2"/>
          </p:cNvCxnSpPr>
          <p:nvPr/>
        </p:nvCxnSpPr>
        <p:spPr>
          <a:xfrm flipV="1">
            <a:off x="6875539" y="709295"/>
            <a:ext cx="45824" cy="15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24" idx="0"/>
            <a:endCxn id="126" idx="2"/>
          </p:cNvCxnSpPr>
          <p:nvPr/>
        </p:nvCxnSpPr>
        <p:spPr>
          <a:xfrm flipV="1">
            <a:off x="6875539" y="706919"/>
            <a:ext cx="756213" cy="15409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7620520" y="1087911"/>
            <a:ext cx="1343967" cy="815608"/>
          </a:xfrm>
          <a:prstGeom prst="rect">
            <a:avLst/>
          </a:prstGeom>
          <a:noFill/>
        </p:spPr>
        <p:txBody>
          <a:bodyPr wrap="square" rtlCol="0">
            <a:spAutoFit/>
          </a:bodyPr>
          <a:lstStyle/>
          <a:p>
            <a:r>
              <a:rPr lang="zh-CN" altLang="en-US" sz="600" dirty="0" smtClean="0"/>
              <a:t>数据库设计基本过程：</a:t>
            </a:r>
            <a:endParaRPr lang="en-US" altLang="zh-CN" sz="600" dirty="0" smtClean="0"/>
          </a:p>
          <a:p>
            <a:r>
              <a:rPr lang="en-US" altLang="zh-CN" sz="600" dirty="0" smtClean="0"/>
              <a:t>1.</a:t>
            </a:r>
            <a:r>
              <a:rPr lang="zh-CN" altLang="en-US" sz="600" dirty="0" smtClean="0"/>
              <a:t>需求分析阶段；</a:t>
            </a:r>
            <a:endParaRPr lang="en-US" altLang="zh-CN" sz="600" dirty="0" smtClean="0"/>
          </a:p>
          <a:p>
            <a:r>
              <a:rPr lang="en-US" altLang="zh-CN" sz="600" dirty="0" smtClean="0"/>
              <a:t>2</a:t>
            </a:r>
            <a:r>
              <a:rPr lang="en-US" altLang="zh-CN" sz="600" dirty="0"/>
              <a:t>.</a:t>
            </a:r>
            <a:r>
              <a:rPr lang="zh-CN" altLang="en-US" sz="600" dirty="0" smtClean="0"/>
              <a:t>概念设计阶段；</a:t>
            </a:r>
            <a:endParaRPr lang="en-US" altLang="zh-CN" sz="600" dirty="0" smtClean="0"/>
          </a:p>
          <a:p>
            <a:r>
              <a:rPr lang="en-US" altLang="zh-CN" sz="600" dirty="0" smtClean="0"/>
              <a:t>3.</a:t>
            </a:r>
            <a:r>
              <a:rPr lang="zh-CN" altLang="en-US" sz="600" dirty="0" smtClean="0"/>
              <a:t>逻辑设计阶段；</a:t>
            </a:r>
            <a:endParaRPr lang="en-US" altLang="zh-CN" sz="600" dirty="0" smtClean="0"/>
          </a:p>
          <a:p>
            <a:r>
              <a:rPr lang="en-US" altLang="zh-CN" sz="600" dirty="0" smtClean="0"/>
              <a:t>4.</a:t>
            </a:r>
            <a:r>
              <a:rPr lang="zh-CN" altLang="en-US" sz="600" dirty="0" smtClean="0"/>
              <a:t>物理设计阶段；</a:t>
            </a:r>
            <a:endParaRPr lang="en-US" altLang="zh-CN" sz="600" dirty="0" smtClean="0"/>
          </a:p>
          <a:p>
            <a:r>
              <a:rPr lang="en-US" altLang="zh-CN" sz="600" dirty="0" smtClean="0"/>
              <a:t>5.</a:t>
            </a:r>
            <a:r>
              <a:rPr lang="zh-CN" altLang="en-US" sz="600" dirty="0" smtClean="0"/>
              <a:t>实现阶段；</a:t>
            </a:r>
            <a:endParaRPr lang="en-US" altLang="zh-CN" sz="600" dirty="0" smtClean="0"/>
          </a:p>
          <a:p>
            <a:r>
              <a:rPr lang="en-US" altLang="zh-CN" sz="600" dirty="0" smtClean="0"/>
              <a:t>6.</a:t>
            </a:r>
            <a:r>
              <a:rPr lang="zh-CN" altLang="en-US" sz="600" dirty="0" smtClean="0"/>
              <a:t>运行</a:t>
            </a:r>
            <a:r>
              <a:rPr lang="zh-CN" altLang="en-US" sz="600" dirty="0"/>
              <a:t>与</a:t>
            </a:r>
            <a:r>
              <a:rPr lang="zh-CN" altLang="en-US" sz="600" dirty="0" smtClean="0"/>
              <a:t>维护阶段。</a:t>
            </a:r>
            <a:endParaRPr lang="en-US" altLang="zh-CN" sz="600" dirty="0" smtClean="0"/>
          </a:p>
          <a:p>
            <a:endParaRPr lang="zh-CN" altLang="en-US" sz="500" dirty="0"/>
          </a:p>
        </p:txBody>
      </p:sp>
      <p:sp>
        <p:nvSpPr>
          <p:cNvPr id="152" name="矩形 151"/>
          <p:cNvSpPr/>
          <p:nvPr/>
        </p:nvSpPr>
        <p:spPr>
          <a:xfrm>
            <a:off x="4424428" y="3094275"/>
            <a:ext cx="442553" cy="1491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方法</a:t>
            </a:r>
            <a:endParaRPr lang="zh-CN" altLang="en-US" sz="800" dirty="0"/>
          </a:p>
        </p:txBody>
      </p:sp>
      <p:sp>
        <p:nvSpPr>
          <p:cNvPr id="153" name="矩形 152"/>
          <p:cNvSpPr/>
          <p:nvPr/>
        </p:nvSpPr>
        <p:spPr>
          <a:xfrm>
            <a:off x="5212827" y="3090591"/>
            <a:ext cx="511301" cy="25940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工具：</a:t>
            </a:r>
            <a:r>
              <a:rPr lang="en-US" altLang="zh-CN" sz="800" dirty="0" smtClean="0"/>
              <a:t>E-R</a:t>
            </a:r>
            <a:r>
              <a:rPr lang="zh-CN" altLang="en-US" sz="800" dirty="0" smtClean="0"/>
              <a:t>图</a:t>
            </a:r>
            <a:endParaRPr lang="zh-CN" altLang="en-US" sz="800" dirty="0"/>
          </a:p>
        </p:txBody>
      </p:sp>
      <p:sp>
        <p:nvSpPr>
          <p:cNvPr id="154" name="矩形 153"/>
          <p:cNvSpPr/>
          <p:nvPr/>
        </p:nvSpPr>
        <p:spPr>
          <a:xfrm>
            <a:off x="4109578" y="3471082"/>
            <a:ext cx="174390" cy="5339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自底向上</a:t>
            </a:r>
            <a:endParaRPr lang="zh-CN" altLang="en-US" sz="800" dirty="0"/>
          </a:p>
        </p:txBody>
      </p:sp>
      <p:sp>
        <p:nvSpPr>
          <p:cNvPr id="155" name="矩形 154"/>
          <p:cNvSpPr/>
          <p:nvPr/>
        </p:nvSpPr>
        <p:spPr>
          <a:xfrm>
            <a:off x="4360804" y="3476076"/>
            <a:ext cx="174390" cy="5339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自顶向下</a:t>
            </a:r>
            <a:endParaRPr lang="zh-CN" altLang="en-US" sz="800" dirty="0"/>
          </a:p>
        </p:txBody>
      </p:sp>
      <p:sp>
        <p:nvSpPr>
          <p:cNvPr id="156" name="矩形 155"/>
          <p:cNvSpPr/>
          <p:nvPr/>
        </p:nvSpPr>
        <p:spPr>
          <a:xfrm>
            <a:off x="4593666" y="3471501"/>
            <a:ext cx="174390" cy="5339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逐步扩张</a:t>
            </a:r>
            <a:endParaRPr lang="zh-CN" altLang="en-US" sz="800" dirty="0"/>
          </a:p>
        </p:txBody>
      </p:sp>
      <p:cxnSp>
        <p:nvCxnSpPr>
          <p:cNvPr id="158" name="直接连接符 157"/>
          <p:cNvCxnSpPr>
            <a:stCxn id="90" idx="3"/>
            <a:endCxn id="152" idx="0"/>
          </p:cNvCxnSpPr>
          <p:nvPr/>
        </p:nvCxnSpPr>
        <p:spPr>
          <a:xfrm flipH="1">
            <a:off x="4645705" y="2785038"/>
            <a:ext cx="411928" cy="309237"/>
          </a:xfrm>
          <a:prstGeom prst="line">
            <a:avLst/>
          </a:prstGeom>
        </p:spPr>
        <p:style>
          <a:lnRef idx="1">
            <a:schemeClr val="accent6"/>
          </a:lnRef>
          <a:fillRef idx="0">
            <a:schemeClr val="accent6"/>
          </a:fillRef>
          <a:effectRef idx="0">
            <a:schemeClr val="accent6"/>
          </a:effectRef>
          <a:fontRef idx="minor">
            <a:schemeClr val="tx1"/>
          </a:fontRef>
        </p:style>
      </p:cxnSp>
      <p:cxnSp>
        <p:nvCxnSpPr>
          <p:cNvPr id="160" name="直接连接符 159"/>
          <p:cNvCxnSpPr>
            <a:stCxn id="90" idx="3"/>
            <a:endCxn id="153" idx="0"/>
          </p:cNvCxnSpPr>
          <p:nvPr/>
        </p:nvCxnSpPr>
        <p:spPr>
          <a:xfrm>
            <a:off x="5057633" y="2785038"/>
            <a:ext cx="410845" cy="305553"/>
          </a:xfrm>
          <a:prstGeom prst="line">
            <a:avLst/>
          </a:prstGeom>
        </p:spPr>
        <p:style>
          <a:lnRef idx="1">
            <a:schemeClr val="accent6"/>
          </a:lnRef>
          <a:fillRef idx="0">
            <a:schemeClr val="accent6"/>
          </a:fillRef>
          <a:effectRef idx="0">
            <a:schemeClr val="accent6"/>
          </a:effectRef>
          <a:fontRef idx="minor">
            <a:schemeClr val="tx1"/>
          </a:fontRef>
        </p:style>
      </p:cxnSp>
      <p:cxnSp>
        <p:nvCxnSpPr>
          <p:cNvPr id="162" name="直接连接符 161"/>
          <p:cNvCxnSpPr>
            <a:stCxn id="152" idx="2"/>
            <a:endCxn id="154" idx="0"/>
          </p:cNvCxnSpPr>
          <p:nvPr/>
        </p:nvCxnSpPr>
        <p:spPr>
          <a:xfrm flipH="1">
            <a:off x="4196773" y="3243443"/>
            <a:ext cx="448932" cy="227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2" idx="2"/>
            <a:endCxn id="155" idx="0"/>
          </p:cNvCxnSpPr>
          <p:nvPr/>
        </p:nvCxnSpPr>
        <p:spPr>
          <a:xfrm flipH="1">
            <a:off x="4447999" y="3243443"/>
            <a:ext cx="197706" cy="232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2" idx="2"/>
            <a:endCxn id="156" idx="0"/>
          </p:cNvCxnSpPr>
          <p:nvPr/>
        </p:nvCxnSpPr>
        <p:spPr>
          <a:xfrm>
            <a:off x="4645705" y="3243443"/>
            <a:ext cx="35156" cy="228058"/>
          </a:xfrm>
          <a:prstGeom prst="line">
            <a:avLst/>
          </a:prstGeom>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4866981" y="4195167"/>
            <a:ext cx="511301" cy="25940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逻辑设计环境</a:t>
            </a:r>
            <a:endParaRPr lang="zh-CN" altLang="en-US" sz="800" dirty="0"/>
          </a:p>
        </p:txBody>
      </p:sp>
      <p:sp>
        <p:nvSpPr>
          <p:cNvPr id="168" name="矩形 167"/>
          <p:cNvSpPr/>
          <p:nvPr/>
        </p:nvSpPr>
        <p:spPr>
          <a:xfrm>
            <a:off x="5556791" y="4212197"/>
            <a:ext cx="511301" cy="5849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smtClean="0"/>
              <a:t>E-R</a:t>
            </a:r>
            <a:r>
              <a:rPr lang="zh-CN" altLang="en-US" sz="800" dirty="0" smtClean="0"/>
              <a:t>模式向关系模式转换</a:t>
            </a:r>
            <a:endParaRPr lang="zh-CN" altLang="en-US" sz="800" dirty="0"/>
          </a:p>
        </p:txBody>
      </p:sp>
      <p:sp>
        <p:nvSpPr>
          <p:cNvPr id="169" name="矩形 168"/>
          <p:cNvSpPr/>
          <p:nvPr/>
        </p:nvSpPr>
        <p:spPr>
          <a:xfrm>
            <a:off x="6318418" y="4195167"/>
            <a:ext cx="642084" cy="5849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用关系规范化理论对关系数据模型进行优化</a:t>
            </a:r>
            <a:endParaRPr lang="zh-CN" altLang="en-US" sz="800" dirty="0"/>
          </a:p>
        </p:txBody>
      </p:sp>
      <p:sp>
        <p:nvSpPr>
          <p:cNvPr id="171" name="矩形 170"/>
          <p:cNvSpPr/>
          <p:nvPr/>
        </p:nvSpPr>
        <p:spPr>
          <a:xfrm>
            <a:off x="7476788" y="4201561"/>
            <a:ext cx="443714" cy="3031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结构确定</a:t>
            </a:r>
            <a:endParaRPr lang="zh-CN" altLang="en-US" sz="800" dirty="0"/>
          </a:p>
        </p:txBody>
      </p:sp>
      <p:sp>
        <p:nvSpPr>
          <p:cNvPr id="172" name="矩形 171"/>
          <p:cNvSpPr/>
          <p:nvPr/>
        </p:nvSpPr>
        <p:spPr>
          <a:xfrm>
            <a:off x="8329512" y="4212197"/>
            <a:ext cx="443714" cy="3031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结构评价</a:t>
            </a:r>
            <a:endParaRPr lang="zh-CN" altLang="en-US" sz="800" dirty="0"/>
          </a:p>
        </p:txBody>
      </p:sp>
      <p:cxnSp>
        <p:nvCxnSpPr>
          <p:cNvPr id="174" name="直接连接符 173"/>
          <p:cNvCxnSpPr>
            <a:stCxn id="91" idx="4"/>
            <a:endCxn id="167" idx="0"/>
          </p:cNvCxnSpPr>
          <p:nvPr/>
        </p:nvCxnSpPr>
        <p:spPr>
          <a:xfrm flipH="1">
            <a:off x="5122632" y="3952409"/>
            <a:ext cx="730765" cy="242758"/>
          </a:xfrm>
          <a:prstGeom prst="line">
            <a:avLst/>
          </a:prstGeom>
        </p:spPr>
        <p:style>
          <a:lnRef idx="1">
            <a:schemeClr val="accent6"/>
          </a:lnRef>
          <a:fillRef idx="0">
            <a:schemeClr val="accent6"/>
          </a:fillRef>
          <a:effectRef idx="0">
            <a:schemeClr val="accent6"/>
          </a:effectRef>
          <a:fontRef idx="minor">
            <a:schemeClr val="tx1"/>
          </a:fontRef>
        </p:style>
      </p:cxnSp>
      <p:cxnSp>
        <p:nvCxnSpPr>
          <p:cNvPr id="176" name="直接连接符 175"/>
          <p:cNvCxnSpPr>
            <a:stCxn id="91" idx="4"/>
            <a:endCxn id="168" idx="0"/>
          </p:cNvCxnSpPr>
          <p:nvPr/>
        </p:nvCxnSpPr>
        <p:spPr>
          <a:xfrm flipH="1">
            <a:off x="5812442" y="3952409"/>
            <a:ext cx="40955" cy="2597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78" name="直接连接符 177"/>
          <p:cNvCxnSpPr>
            <a:stCxn id="91" idx="4"/>
            <a:endCxn id="169" idx="0"/>
          </p:cNvCxnSpPr>
          <p:nvPr/>
        </p:nvCxnSpPr>
        <p:spPr>
          <a:xfrm>
            <a:off x="5853397" y="3952409"/>
            <a:ext cx="786063" cy="242758"/>
          </a:xfrm>
          <a:prstGeom prst="line">
            <a:avLst/>
          </a:prstGeom>
        </p:spPr>
        <p:style>
          <a:lnRef idx="1">
            <a:schemeClr val="accent6"/>
          </a:lnRef>
          <a:fillRef idx="0">
            <a:schemeClr val="accent6"/>
          </a:fillRef>
          <a:effectRef idx="0">
            <a:schemeClr val="accent6"/>
          </a:effectRef>
          <a:fontRef idx="minor">
            <a:schemeClr val="tx1"/>
          </a:fontRef>
        </p:style>
      </p:cxnSp>
      <p:cxnSp>
        <p:nvCxnSpPr>
          <p:cNvPr id="180" name="直接连接符 179"/>
          <p:cNvCxnSpPr>
            <a:stCxn id="92" idx="4"/>
            <a:endCxn id="171" idx="0"/>
          </p:cNvCxnSpPr>
          <p:nvPr/>
        </p:nvCxnSpPr>
        <p:spPr>
          <a:xfrm flipH="1">
            <a:off x="7698645" y="4035529"/>
            <a:ext cx="381878" cy="166032"/>
          </a:xfrm>
          <a:prstGeom prst="line">
            <a:avLst/>
          </a:prstGeom>
        </p:spPr>
        <p:style>
          <a:lnRef idx="1">
            <a:schemeClr val="accent6"/>
          </a:lnRef>
          <a:fillRef idx="0">
            <a:schemeClr val="accent6"/>
          </a:fillRef>
          <a:effectRef idx="0">
            <a:schemeClr val="accent6"/>
          </a:effectRef>
          <a:fontRef idx="minor">
            <a:schemeClr val="tx1"/>
          </a:fontRef>
        </p:style>
      </p:cxnSp>
      <p:cxnSp>
        <p:nvCxnSpPr>
          <p:cNvPr id="182" name="直接连接符 181"/>
          <p:cNvCxnSpPr>
            <a:stCxn id="92" idx="4"/>
            <a:endCxn id="172" idx="0"/>
          </p:cNvCxnSpPr>
          <p:nvPr/>
        </p:nvCxnSpPr>
        <p:spPr>
          <a:xfrm>
            <a:off x="8080523" y="4035529"/>
            <a:ext cx="470846" cy="176668"/>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3924300" y="3284538"/>
            <a:ext cx="928688" cy="6635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dirty="0"/>
              <a:t>关系模型</a:t>
            </a:r>
            <a:endParaRPr lang="zh-CN" altLang="en-US" dirty="0"/>
          </a:p>
        </p:txBody>
      </p:sp>
      <p:sp>
        <p:nvSpPr>
          <p:cNvPr id="12" name="椭圆 11"/>
          <p:cNvSpPr/>
          <p:nvPr/>
        </p:nvSpPr>
        <p:spPr>
          <a:xfrm>
            <a:off x="5867400" y="4535488"/>
            <a:ext cx="936625" cy="4635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数据结构</a:t>
            </a:r>
            <a:endParaRPr lang="zh-CN" altLang="en-US" sz="1600" dirty="0"/>
          </a:p>
        </p:txBody>
      </p:sp>
      <p:sp>
        <p:nvSpPr>
          <p:cNvPr id="13" name="椭圆 12"/>
          <p:cNvSpPr/>
          <p:nvPr/>
        </p:nvSpPr>
        <p:spPr>
          <a:xfrm>
            <a:off x="2422525" y="1628775"/>
            <a:ext cx="925513" cy="56038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数据操作</a:t>
            </a:r>
            <a:endParaRPr lang="zh-CN" altLang="en-US" sz="1600" dirty="0"/>
          </a:p>
        </p:txBody>
      </p:sp>
      <p:sp>
        <p:nvSpPr>
          <p:cNvPr id="14" name="椭圆 13"/>
          <p:cNvSpPr/>
          <p:nvPr/>
        </p:nvSpPr>
        <p:spPr>
          <a:xfrm>
            <a:off x="4703763" y="1677988"/>
            <a:ext cx="957262" cy="5111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数据约束</a:t>
            </a:r>
            <a:endParaRPr lang="zh-CN" altLang="en-US" sz="1600" dirty="0"/>
          </a:p>
        </p:txBody>
      </p:sp>
      <p:sp>
        <p:nvSpPr>
          <p:cNvPr id="15" name="椭圆形标注 14"/>
          <p:cNvSpPr/>
          <p:nvPr/>
        </p:nvSpPr>
        <p:spPr>
          <a:xfrm>
            <a:off x="6173788" y="1644650"/>
            <a:ext cx="2881312" cy="2578100"/>
          </a:xfrm>
          <a:prstGeom prst="wedgeEllipseCallout">
            <a:avLst/>
          </a:prstGeom>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400" dirty="0"/>
              <a:t>关系是关系模型的唯一数据结构，关系是一张规范化二维表，包括实体和实体间联系，需满足：</a:t>
            </a:r>
            <a:endParaRPr lang="en-US" altLang="zh-CN" sz="1400" dirty="0"/>
          </a:p>
          <a:p>
            <a:pPr marL="228600" indent="-228600" fontAlgn="auto">
              <a:spcBef>
                <a:spcPts val="0"/>
              </a:spcBef>
              <a:spcAft>
                <a:spcPts val="0"/>
              </a:spcAft>
              <a:buFont typeface="+mj-lt"/>
              <a:buAutoNum type="arabicPeriod"/>
              <a:defRPr/>
            </a:pPr>
            <a:r>
              <a:rPr lang="zh-CN" altLang="en-US" sz="1400" dirty="0"/>
              <a:t>关系表中每列不可再分；</a:t>
            </a:r>
            <a:endParaRPr lang="en-US" altLang="zh-CN" sz="1400" dirty="0"/>
          </a:p>
          <a:p>
            <a:pPr marL="228600" indent="-228600" fontAlgn="auto">
              <a:spcBef>
                <a:spcPts val="0"/>
              </a:spcBef>
              <a:spcAft>
                <a:spcPts val="0"/>
              </a:spcAft>
              <a:buFont typeface="+mj-lt"/>
              <a:buAutoNum type="arabicPeriod"/>
              <a:defRPr/>
            </a:pPr>
            <a:r>
              <a:rPr lang="zh-CN" altLang="en-US" sz="1400" dirty="0"/>
              <a:t>各属性不重名；</a:t>
            </a:r>
            <a:endParaRPr lang="en-US" altLang="zh-CN" sz="1400" dirty="0"/>
          </a:p>
          <a:p>
            <a:pPr marL="228600" indent="-228600" fontAlgn="auto">
              <a:spcBef>
                <a:spcPts val="0"/>
              </a:spcBef>
              <a:spcAft>
                <a:spcPts val="0"/>
              </a:spcAft>
              <a:buFont typeface="+mj-lt"/>
              <a:buAutoNum type="arabicPeriod"/>
              <a:defRPr/>
            </a:pPr>
            <a:r>
              <a:rPr lang="zh-CN" altLang="en-US" sz="1400" dirty="0"/>
              <a:t>行、列次序可交换。</a:t>
            </a:r>
            <a:endParaRPr lang="en-US" altLang="zh-CN" sz="1400" dirty="0"/>
          </a:p>
          <a:p>
            <a:pPr marL="228600" indent="-228600" fontAlgn="auto">
              <a:spcBef>
                <a:spcPts val="0"/>
              </a:spcBef>
              <a:spcAft>
                <a:spcPts val="0"/>
              </a:spcAft>
              <a:buFont typeface="+mj-lt"/>
              <a:buAutoNum type="arabicPeriod"/>
              <a:defRPr/>
            </a:pPr>
            <a:endParaRPr lang="zh-CN" altLang="en-US" sz="500" dirty="0"/>
          </a:p>
        </p:txBody>
      </p:sp>
      <p:sp>
        <p:nvSpPr>
          <p:cNvPr id="16" name="圆角矩形标注 15"/>
          <p:cNvSpPr/>
          <p:nvPr/>
        </p:nvSpPr>
        <p:spPr>
          <a:xfrm>
            <a:off x="755650" y="269875"/>
            <a:ext cx="2592388" cy="846138"/>
          </a:xfrm>
          <a:prstGeom prst="wedgeRoundRectCallout">
            <a:avLst/>
          </a:prstGeom>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400" dirty="0"/>
              <a:t>采用集合操作方式，即一次一集合，操作包括：</a:t>
            </a:r>
            <a:endParaRPr lang="en-US" altLang="zh-CN" sz="1400" dirty="0"/>
          </a:p>
          <a:p>
            <a:pPr fontAlgn="auto">
              <a:spcBef>
                <a:spcPts val="0"/>
              </a:spcBef>
              <a:spcAft>
                <a:spcPts val="0"/>
              </a:spcAft>
              <a:defRPr/>
            </a:pPr>
            <a:r>
              <a:rPr lang="en-US" altLang="zh-CN" sz="1400" dirty="0"/>
              <a:t>1.</a:t>
            </a:r>
            <a:r>
              <a:rPr lang="zh-CN" altLang="en-US" sz="1400" dirty="0"/>
              <a:t>查询：用于检索</a:t>
            </a:r>
            <a:endParaRPr lang="en-US" altLang="zh-CN" sz="1400" dirty="0"/>
          </a:p>
          <a:p>
            <a:pPr fontAlgn="auto">
              <a:spcBef>
                <a:spcPts val="0"/>
              </a:spcBef>
              <a:spcAft>
                <a:spcPts val="0"/>
              </a:spcAft>
              <a:defRPr/>
            </a:pPr>
            <a:r>
              <a:rPr lang="en-US" altLang="zh-CN" sz="1400" dirty="0"/>
              <a:t>2.</a:t>
            </a:r>
            <a:r>
              <a:rPr lang="zh-CN" altLang="en-US" sz="1400" dirty="0"/>
              <a:t>更新：插入、删除、修改</a:t>
            </a:r>
            <a:endParaRPr lang="zh-CN" altLang="en-US" sz="1400" dirty="0"/>
          </a:p>
        </p:txBody>
      </p:sp>
      <p:sp>
        <p:nvSpPr>
          <p:cNvPr id="17" name="TextBox 16"/>
          <p:cNvSpPr txBox="1"/>
          <p:nvPr/>
        </p:nvSpPr>
        <p:spPr>
          <a:xfrm>
            <a:off x="3914775" y="144463"/>
            <a:ext cx="4981575" cy="1616075"/>
          </a:xfrm>
          <a:prstGeom prst="rect">
            <a:avLst/>
          </a:prstGeom>
          <a:noFill/>
        </p:spPr>
        <p:txBody>
          <a:bodyPr>
            <a:spAutoFit/>
          </a:bodyPr>
          <a:lstStyle/>
          <a:p>
            <a:pPr fontAlgn="auto">
              <a:spcBef>
                <a:spcPts val="0"/>
              </a:spcBef>
              <a:spcAft>
                <a:spcPts val="0"/>
              </a:spcAft>
              <a:defRPr/>
            </a:pPr>
            <a:r>
              <a:rPr lang="zh-CN" altLang="en-US" sz="1400" dirty="0">
                <a:latin typeface="+mn-lt"/>
                <a:ea typeface="+mn-ea"/>
              </a:rPr>
              <a:t>关系数据库的约束有：</a:t>
            </a:r>
            <a:endParaRPr lang="en-US" altLang="zh-CN" sz="1400" dirty="0">
              <a:latin typeface="+mn-lt"/>
              <a:ea typeface="+mn-ea"/>
            </a:endParaRPr>
          </a:p>
          <a:p>
            <a:pPr marL="228600" indent="-228600" fontAlgn="auto">
              <a:spcBef>
                <a:spcPts val="0"/>
              </a:spcBef>
              <a:spcAft>
                <a:spcPts val="0"/>
              </a:spcAft>
              <a:buFont typeface="+mj-lt"/>
              <a:buAutoNum type="arabicPeriod"/>
              <a:defRPr/>
            </a:pPr>
            <a:r>
              <a:rPr lang="zh-CN" altLang="en-US" sz="1400" dirty="0">
                <a:latin typeface="+mn-lt"/>
                <a:ea typeface="+mn-ea"/>
              </a:rPr>
              <a:t>数据模型中固有约束，如不能出现重复元组；</a:t>
            </a:r>
            <a:endParaRPr lang="en-US" altLang="zh-CN" sz="1400" dirty="0">
              <a:latin typeface="+mn-lt"/>
              <a:ea typeface="+mn-ea"/>
            </a:endParaRPr>
          </a:p>
          <a:p>
            <a:pPr marL="228600" indent="-228600" fontAlgn="auto">
              <a:spcBef>
                <a:spcPts val="0"/>
              </a:spcBef>
              <a:spcAft>
                <a:spcPts val="0"/>
              </a:spcAft>
              <a:buFont typeface="+mj-lt"/>
              <a:buAutoNum type="arabicPeriod"/>
              <a:defRPr/>
            </a:pPr>
            <a:r>
              <a:rPr lang="zh-CN" altLang="en-US" sz="1400" dirty="0">
                <a:latin typeface="+mn-lt"/>
                <a:ea typeface="+mn-ea"/>
              </a:rPr>
              <a:t>在数据模型中直接表述的约束，用</a:t>
            </a:r>
            <a:r>
              <a:rPr lang="en-US" altLang="zh-CN" sz="1400" dirty="0">
                <a:latin typeface="+mn-lt"/>
                <a:ea typeface="+mn-ea"/>
              </a:rPr>
              <a:t>DDL</a:t>
            </a:r>
            <a:r>
              <a:rPr lang="zh-CN" altLang="en-US" sz="1400" dirty="0">
                <a:latin typeface="+mn-lt"/>
                <a:ea typeface="+mn-ea"/>
              </a:rPr>
              <a:t>加以指定，如关系模型中的完整性约束；</a:t>
            </a:r>
            <a:endParaRPr lang="en-US" altLang="zh-CN" sz="1400" dirty="0">
              <a:latin typeface="+mn-lt"/>
              <a:ea typeface="+mn-ea"/>
            </a:endParaRPr>
          </a:p>
          <a:p>
            <a:pPr marL="228600" indent="-228600" fontAlgn="auto">
              <a:spcBef>
                <a:spcPts val="0"/>
              </a:spcBef>
              <a:spcAft>
                <a:spcPts val="0"/>
              </a:spcAft>
              <a:buFont typeface="+mj-lt"/>
              <a:buAutoNum type="arabicPeriod"/>
              <a:defRPr/>
            </a:pPr>
            <a:r>
              <a:rPr lang="zh-CN" altLang="en-US" sz="1400" dirty="0">
                <a:latin typeface="+mn-lt"/>
                <a:ea typeface="+mn-ea"/>
              </a:rPr>
              <a:t>不能在数据模型的模式中直接表述的约束，必须有应用程序表示和执行。</a:t>
            </a:r>
            <a:endParaRPr lang="en-US" altLang="zh-CN" sz="1400" dirty="0">
              <a:latin typeface="+mn-lt"/>
              <a:ea typeface="+mn-ea"/>
            </a:endParaRPr>
          </a:p>
          <a:p>
            <a:pPr marL="228600" indent="-228600" fontAlgn="auto">
              <a:spcBef>
                <a:spcPts val="0"/>
              </a:spcBef>
              <a:spcAft>
                <a:spcPts val="0"/>
              </a:spcAft>
              <a:buFont typeface="+mj-lt"/>
              <a:buAutoNum type="arabicPeriod"/>
              <a:defRPr/>
            </a:pPr>
            <a:endParaRPr lang="en-US" altLang="zh-CN" sz="500" dirty="0">
              <a:latin typeface="+mn-lt"/>
              <a:ea typeface="+mn-ea"/>
            </a:endParaRPr>
          </a:p>
          <a:p>
            <a:pPr marL="228600" indent="-228600" fontAlgn="auto">
              <a:spcBef>
                <a:spcPts val="0"/>
              </a:spcBef>
              <a:spcAft>
                <a:spcPts val="0"/>
              </a:spcAft>
              <a:buFontTx/>
              <a:buAutoNum type="arabicPeriod"/>
              <a:defRPr/>
            </a:pPr>
            <a:endParaRPr lang="en-US" altLang="zh-CN" sz="500" dirty="0">
              <a:latin typeface="+mn-lt"/>
              <a:ea typeface="+mn-ea"/>
            </a:endParaRPr>
          </a:p>
          <a:p>
            <a:pPr marL="228600" indent="-228600" fontAlgn="auto">
              <a:spcBef>
                <a:spcPts val="0"/>
              </a:spcBef>
              <a:spcAft>
                <a:spcPts val="0"/>
              </a:spcAft>
              <a:buFontTx/>
              <a:buAutoNum type="arabicPeriod"/>
              <a:defRPr/>
            </a:pPr>
            <a:endParaRPr lang="zh-CN" altLang="en-US" sz="500" dirty="0">
              <a:latin typeface="+mn-lt"/>
              <a:ea typeface="+mn-ea"/>
            </a:endParaRPr>
          </a:p>
        </p:txBody>
      </p:sp>
      <p:cxnSp>
        <p:nvCxnSpPr>
          <p:cNvPr id="18" name="直接连接符 17"/>
          <p:cNvCxnSpPr>
            <a:stCxn id="13" idx="4"/>
            <a:endCxn id="8" idx="0"/>
          </p:cNvCxnSpPr>
          <p:nvPr/>
        </p:nvCxnSpPr>
        <p:spPr>
          <a:xfrm>
            <a:off x="2886075" y="2189163"/>
            <a:ext cx="1503363" cy="1095375"/>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直接连接符 18"/>
          <p:cNvCxnSpPr>
            <a:stCxn id="8" idx="0"/>
            <a:endCxn id="14" idx="3"/>
          </p:cNvCxnSpPr>
          <p:nvPr/>
        </p:nvCxnSpPr>
        <p:spPr>
          <a:xfrm flipV="1">
            <a:off x="4389438" y="2114550"/>
            <a:ext cx="454025" cy="1169988"/>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直接连接符 19"/>
          <p:cNvCxnSpPr>
            <a:stCxn id="8" idx="3"/>
            <a:endCxn id="12" idx="0"/>
          </p:cNvCxnSpPr>
          <p:nvPr/>
        </p:nvCxnSpPr>
        <p:spPr>
          <a:xfrm>
            <a:off x="4852988" y="3616325"/>
            <a:ext cx="1482725" cy="919163"/>
          </a:xfrm>
          <a:prstGeom prst="line">
            <a:avLst/>
          </a:prstGeom>
        </p:spPr>
        <p:style>
          <a:lnRef idx="2">
            <a:schemeClr val="accent6"/>
          </a:lnRef>
          <a:fillRef idx="0">
            <a:schemeClr val="accent6"/>
          </a:fillRef>
          <a:effectRef idx="1">
            <a:schemeClr val="accent6"/>
          </a:effectRef>
          <a:fontRef idx="minor">
            <a:schemeClr val="tx1"/>
          </a:fontRef>
        </p:style>
      </p:cxnSp>
      <p:sp>
        <p:nvSpPr>
          <p:cNvPr id="21" name="线形标注 1 20"/>
          <p:cNvSpPr/>
          <p:nvPr/>
        </p:nvSpPr>
        <p:spPr>
          <a:xfrm>
            <a:off x="119063" y="2243138"/>
            <a:ext cx="2327275" cy="2416175"/>
          </a:xfrm>
          <a:prstGeom prst="borderCallout1">
            <a:avLst>
              <a:gd name="adj1" fmla="val 50347"/>
              <a:gd name="adj2" fmla="val 100428"/>
              <a:gd name="adj3" fmla="val 76408"/>
              <a:gd name="adj4" fmla="val 122652"/>
            </a:avLst>
          </a:prstGeom>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400" dirty="0"/>
              <a:t>在关系模型中，实体及实体间联系用关系表示，可用二维关系表达实体间联系。关系数据库是一种在二维表中存储信息的数据库，它建立在关系数据库模型基础之上，在关系数据库中通常只存储特定类型的数据，数据类型有：笛卡尔积、域、关系。</a:t>
            </a:r>
            <a:endParaRPr lang="zh-CN" altLang="en-US" sz="1400" dirty="0"/>
          </a:p>
        </p:txBody>
      </p:sp>
      <p:sp>
        <p:nvSpPr>
          <p:cNvPr id="22" name="椭圆 21"/>
          <p:cNvSpPr/>
          <p:nvPr/>
        </p:nvSpPr>
        <p:spPr>
          <a:xfrm>
            <a:off x="2989263" y="4089400"/>
            <a:ext cx="925512" cy="4286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关系</a:t>
            </a:r>
            <a:endParaRPr lang="zh-CN" altLang="en-US" sz="1600" dirty="0"/>
          </a:p>
        </p:txBody>
      </p:sp>
      <p:sp>
        <p:nvSpPr>
          <p:cNvPr id="23" name="椭圆 22"/>
          <p:cNvSpPr/>
          <p:nvPr/>
        </p:nvSpPr>
        <p:spPr>
          <a:xfrm>
            <a:off x="2933700" y="5253038"/>
            <a:ext cx="968375" cy="6064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关系性质</a:t>
            </a:r>
            <a:endParaRPr lang="zh-CN" altLang="en-US" sz="1600" dirty="0"/>
          </a:p>
        </p:txBody>
      </p:sp>
      <p:sp>
        <p:nvSpPr>
          <p:cNvPr id="24" name="椭圆 23"/>
          <p:cNvSpPr/>
          <p:nvPr/>
        </p:nvSpPr>
        <p:spPr>
          <a:xfrm>
            <a:off x="4297363" y="5162550"/>
            <a:ext cx="990600" cy="6032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关系模式</a:t>
            </a:r>
            <a:endParaRPr lang="zh-CN" altLang="en-US" sz="1600" dirty="0"/>
          </a:p>
        </p:txBody>
      </p:sp>
      <p:sp>
        <p:nvSpPr>
          <p:cNvPr id="25" name="椭圆 24"/>
          <p:cNvSpPr/>
          <p:nvPr/>
        </p:nvSpPr>
        <p:spPr>
          <a:xfrm>
            <a:off x="1546225" y="4978400"/>
            <a:ext cx="1044575" cy="72548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600" dirty="0"/>
              <a:t>关系完整性</a:t>
            </a:r>
            <a:endParaRPr lang="zh-CN" altLang="en-US" sz="1600" dirty="0"/>
          </a:p>
        </p:txBody>
      </p:sp>
      <p:cxnSp>
        <p:nvCxnSpPr>
          <p:cNvPr id="26" name="直接连接符 25"/>
          <p:cNvCxnSpPr>
            <a:stCxn id="22" idx="0"/>
            <a:endCxn id="8" idx="2"/>
          </p:cNvCxnSpPr>
          <p:nvPr/>
        </p:nvCxnSpPr>
        <p:spPr>
          <a:xfrm flipV="1">
            <a:off x="3452813" y="3948113"/>
            <a:ext cx="936625" cy="141287"/>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直接连接符 26"/>
          <p:cNvCxnSpPr>
            <a:stCxn id="22" idx="4"/>
            <a:endCxn id="23" idx="0"/>
          </p:cNvCxnSpPr>
          <p:nvPr/>
        </p:nvCxnSpPr>
        <p:spPr>
          <a:xfrm flipH="1">
            <a:off x="3417888" y="4518025"/>
            <a:ext cx="33337" cy="735013"/>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直接连接符 27"/>
          <p:cNvCxnSpPr>
            <a:stCxn id="22" idx="4"/>
            <a:endCxn id="25" idx="0"/>
          </p:cNvCxnSpPr>
          <p:nvPr/>
        </p:nvCxnSpPr>
        <p:spPr>
          <a:xfrm flipH="1">
            <a:off x="2068513" y="4518025"/>
            <a:ext cx="1382712" cy="460375"/>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直接连接符 28"/>
          <p:cNvCxnSpPr>
            <a:stCxn id="22" idx="4"/>
            <a:endCxn id="24" idx="0"/>
          </p:cNvCxnSpPr>
          <p:nvPr/>
        </p:nvCxnSpPr>
        <p:spPr>
          <a:xfrm>
            <a:off x="3451225" y="4518025"/>
            <a:ext cx="1341438" cy="644525"/>
          </a:xfrm>
          <a:prstGeom prst="line">
            <a:avLst/>
          </a:prstGeom>
        </p:spPr>
        <p:style>
          <a:lnRef idx="1">
            <a:schemeClr val="accent6"/>
          </a:lnRef>
          <a:fillRef idx="0">
            <a:schemeClr val="accent6"/>
          </a:fillRef>
          <a:effectRef idx="0">
            <a:schemeClr val="accent6"/>
          </a:effectRef>
          <a:fontRef idx="minor">
            <a:schemeClr val="tx1"/>
          </a:fontRef>
        </p:style>
      </p:cxnSp>
      <p:sp>
        <p:nvSpPr>
          <p:cNvPr id="15380" name="TextBox 29"/>
          <p:cNvSpPr txBox="1">
            <a:spLocks noChangeArrowheads="1"/>
          </p:cNvSpPr>
          <p:nvPr/>
        </p:nvSpPr>
        <p:spPr bwMode="auto">
          <a:xfrm>
            <a:off x="3852863" y="5765800"/>
            <a:ext cx="4503737" cy="954088"/>
          </a:xfrm>
          <a:prstGeom prst="rect">
            <a:avLst/>
          </a:prstGeom>
          <a:noFill/>
          <a:ln w="9525">
            <a:noFill/>
            <a:miter lim="800000"/>
          </a:ln>
        </p:spPr>
        <p:txBody>
          <a:bodyPr>
            <a:spAutoFit/>
          </a:bodyPr>
          <a:lstStyle/>
          <a:p>
            <a:r>
              <a:rPr lang="zh-CN" altLang="en-US" sz="1400">
                <a:latin typeface="Calibri" panose="020F0502020204030204" pitchFamily="34" charset="0"/>
              </a:rPr>
              <a:t>关系模式是型，关系是值。关系模式是五元组：</a:t>
            </a:r>
            <a:r>
              <a:rPr lang="en-US" altLang="zh-CN" sz="1400">
                <a:latin typeface="Calibri" panose="020F0502020204030204" pitchFamily="34" charset="0"/>
              </a:rPr>
              <a:t>R</a:t>
            </a:r>
            <a:r>
              <a:rPr lang="zh-CN" altLang="en-US" sz="1400">
                <a:latin typeface="Calibri" panose="020F0502020204030204" pitchFamily="34" charset="0"/>
              </a:rPr>
              <a:t>（</a:t>
            </a:r>
            <a:r>
              <a:rPr lang="en-US" altLang="zh-CN" sz="1400">
                <a:latin typeface="Calibri" panose="020F0502020204030204" pitchFamily="34" charset="0"/>
              </a:rPr>
              <a:t>U,D,DOM,F</a:t>
            </a:r>
            <a:r>
              <a:rPr lang="zh-CN" altLang="en-US" sz="1400">
                <a:latin typeface="Calibri" panose="020F0502020204030204" pitchFamily="34" charset="0"/>
              </a:rPr>
              <a:t>），</a:t>
            </a:r>
            <a:r>
              <a:rPr lang="en-US" altLang="zh-CN" sz="1400">
                <a:latin typeface="Calibri" panose="020F0502020204030204" pitchFamily="34" charset="0"/>
              </a:rPr>
              <a:t>R</a:t>
            </a:r>
            <a:r>
              <a:rPr lang="zh-CN" altLang="en-US" sz="1400">
                <a:latin typeface="Calibri" panose="020F0502020204030204" pitchFamily="34" charset="0"/>
              </a:rPr>
              <a:t>为关系名，</a:t>
            </a:r>
            <a:r>
              <a:rPr lang="en-US" altLang="zh-CN" sz="1400">
                <a:latin typeface="Calibri" panose="020F0502020204030204" pitchFamily="34" charset="0"/>
              </a:rPr>
              <a:t>U</a:t>
            </a:r>
            <a:r>
              <a:rPr lang="zh-CN" altLang="en-US" sz="1400">
                <a:latin typeface="Calibri" panose="020F0502020204030204" pitchFamily="34" charset="0"/>
              </a:rPr>
              <a:t>为组成该关系属性名集合，</a:t>
            </a:r>
            <a:r>
              <a:rPr lang="en-US" altLang="zh-CN" sz="1400">
                <a:latin typeface="Calibri" panose="020F0502020204030204" pitchFamily="34" charset="0"/>
              </a:rPr>
              <a:t>D</a:t>
            </a:r>
            <a:r>
              <a:rPr lang="zh-CN" altLang="en-US" sz="1400">
                <a:latin typeface="Calibri" panose="020F0502020204030204" pitchFamily="34" charset="0"/>
              </a:rPr>
              <a:t>为属性组</a:t>
            </a:r>
            <a:r>
              <a:rPr lang="en-US" altLang="zh-CN" sz="1400">
                <a:latin typeface="Calibri" panose="020F0502020204030204" pitchFamily="34" charset="0"/>
              </a:rPr>
              <a:t>U</a:t>
            </a:r>
            <a:r>
              <a:rPr lang="zh-CN" altLang="en-US" sz="1400">
                <a:latin typeface="Calibri" panose="020F0502020204030204" pitchFamily="34" charset="0"/>
              </a:rPr>
              <a:t>中属性所来自的域，</a:t>
            </a:r>
            <a:r>
              <a:rPr lang="en-US" altLang="zh-CN" sz="1400">
                <a:latin typeface="Calibri" panose="020F0502020204030204" pitchFamily="34" charset="0"/>
              </a:rPr>
              <a:t>DOM</a:t>
            </a:r>
            <a:r>
              <a:rPr lang="zh-CN" altLang="en-US" sz="1400">
                <a:latin typeface="Calibri" panose="020F0502020204030204" pitchFamily="34" charset="0"/>
              </a:rPr>
              <a:t>为属性域的映像集合，</a:t>
            </a:r>
            <a:r>
              <a:rPr lang="en-US" altLang="zh-CN" sz="1400">
                <a:latin typeface="Calibri" panose="020F0502020204030204" pitchFamily="34" charset="0"/>
              </a:rPr>
              <a:t>F</a:t>
            </a:r>
            <a:r>
              <a:rPr lang="zh-CN" altLang="en-US" sz="1400">
                <a:latin typeface="Calibri" panose="020F0502020204030204" pitchFamily="34" charset="0"/>
              </a:rPr>
              <a:t>为属性间依赖关系集合。</a:t>
            </a:r>
            <a:endParaRPr lang="zh-CN" altLang="en-US" sz="1400">
              <a:latin typeface="Calibri" panose="020F0502020204030204" pitchFamily="34" charset="0"/>
            </a:endParaRPr>
          </a:p>
        </p:txBody>
      </p:sp>
      <p:cxnSp>
        <p:nvCxnSpPr>
          <p:cNvPr id="32" name="直接连接符 31"/>
          <p:cNvCxnSpPr>
            <a:stCxn id="25" idx="4"/>
            <a:endCxn id="25" idx="4"/>
          </p:cNvCxnSpPr>
          <p:nvPr/>
        </p:nvCxnSpPr>
        <p:spPr>
          <a:xfrm>
            <a:off x="2068513" y="5703888"/>
            <a:ext cx="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5650" y="1023938"/>
            <a:ext cx="1079500" cy="4730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数据库系统概论</a:t>
            </a:r>
            <a:endParaRPr lang="zh-CN" altLang="en-US" sz="1600" dirty="0"/>
          </a:p>
        </p:txBody>
      </p:sp>
      <p:sp>
        <p:nvSpPr>
          <p:cNvPr id="5" name="圆角矩形 4"/>
          <p:cNvSpPr/>
          <p:nvPr/>
        </p:nvSpPr>
        <p:spPr>
          <a:xfrm>
            <a:off x="6732588" y="973138"/>
            <a:ext cx="792162" cy="487362"/>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关系模型</a:t>
            </a:r>
            <a:endParaRPr lang="zh-CN" altLang="en-US" sz="1600" dirty="0"/>
          </a:p>
        </p:txBody>
      </p:sp>
      <p:sp>
        <p:nvSpPr>
          <p:cNvPr id="6" name="圆角矩形 5"/>
          <p:cNvSpPr/>
          <p:nvPr/>
        </p:nvSpPr>
        <p:spPr>
          <a:xfrm>
            <a:off x="1127125" y="4143375"/>
            <a:ext cx="1301750" cy="6826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latin typeface="+mn-ea"/>
              </a:rPr>
              <a:t>关系数据库标准语言 </a:t>
            </a:r>
            <a:r>
              <a:rPr lang="en-US" altLang="zh-CN" sz="1600" dirty="0">
                <a:latin typeface="+mn-ea"/>
              </a:rPr>
              <a:t>SQL</a:t>
            </a:r>
            <a:endParaRPr lang="zh-CN" altLang="en-US" sz="1600" dirty="0">
              <a:latin typeface="+mn-ea"/>
            </a:endParaRPr>
          </a:p>
        </p:txBody>
      </p:sp>
      <p:sp>
        <p:nvSpPr>
          <p:cNvPr id="7" name="圆角矩形 6"/>
          <p:cNvSpPr/>
          <p:nvPr/>
        </p:nvSpPr>
        <p:spPr>
          <a:xfrm>
            <a:off x="7007225" y="4581525"/>
            <a:ext cx="971550" cy="46831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完整性约束</a:t>
            </a:r>
            <a:endParaRPr lang="zh-CN" altLang="en-US" sz="1600" dirty="0"/>
          </a:p>
        </p:txBody>
      </p:sp>
      <p:sp>
        <p:nvSpPr>
          <p:cNvPr id="8" name="椭圆 7"/>
          <p:cNvSpPr/>
          <p:nvPr/>
        </p:nvSpPr>
        <p:spPr>
          <a:xfrm>
            <a:off x="2268538" y="1260475"/>
            <a:ext cx="646112" cy="4349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模型</a:t>
            </a:r>
            <a:endParaRPr lang="zh-CN" altLang="en-US" sz="1400" dirty="0"/>
          </a:p>
        </p:txBody>
      </p:sp>
      <p:sp>
        <p:nvSpPr>
          <p:cNvPr id="9" name="椭圆 8"/>
          <p:cNvSpPr/>
          <p:nvPr/>
        </p:nvSpPr>
        <p:spPr>
          <a:xfrm>
            <a:off x="2357438" y="333375"/>
            <a:ext cx="792162" cy="4349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概念模型</a:t>
            </a:r>
            <a:endParaRPr lang="zh-CN" altLang="en-US" sz="1400" dirty="0"/>
          </a:p>
        </p:txBody>
      </p:sp>
      <p:sp>
        <p:nvSpPr>
          <p:cNvPr id="10" name="椭圆 9"/>
          <p:cNvSpPr/>
          <p:nvPr/>
        </p:nvSpPr>
        <p:spPr>
          <a:xfrm>
            <a:off x="3305175" y="1260475"/>
            <a:ext cx="811213" cy="4857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数据模型</a:t>
            </a:r>
            <a:endParaRPr lang="zh-CN" altLang="en-US" sz="1400" dirty="0"/>
          </a:p>
        </p:txBody>
      </p:sp>
      <p:sp>
        <p:nvSpPr>
          <p:cNvPr id="11" name="椭圆 10"/>
          <p:cNvSpPr/>
          <p:nvPr/>
        </p:nvSpPr>
        <p:spPr>
          <a:xfrm>
            <a:off x="2519363" y="2163763"/>
            <a:ext cx="792162" cy="5111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物理模型</a:t>
            </a:r>
            <a:endParaRPr lang="zh-CN" altLang="en-US" sz="1400" dirty="0"/>
          </a:p>
        </p:txBody>
      </p:sp>
      <p:sp>
        <p:nvSpPr>
          <p:cNvPr id="12" name="椭圆 11"/>
          <p:cNvSpPr/>
          <p:nvPr/>
        </p:nvSpPr>
        <p:spPr>
          <a:xfrm>
            <a:off x="3492500" y="180975"/>
            <a:ext cx="863600" cy="4349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层次</a:t>
            </a:r>
            <a:r>
              <a:rPr lang="zh-CN" altLang="en-US" sz="1400" dirty="0"/>
              <a:t>模型</a:t>
            </a:r>
            <a:endParaRPr lang="zh-CN" altLang="en-US" sz="1400" dirty="0"/>
          </a:p>
        </p:txBody>
      </p:sp>
      <p:sp>
        <p:nvSpPr>
          <p:cNvPr id="13" name="椭圆 12"/>
          <p:cNvSpPr/>
          <p:nvPr/>
        </p:nvSpPr>
        <p:spPr>
          <a:xfrm>
            <a:off x="4427538" y="768350"/>
            <a:ext cx="795337" cy="4572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网状</a:t>
            </a:r>
            <a:r>
              <a:rPr lang="zh-CN" altLang="en-US" sz="1400" dirty="0"/>
              <a:t>模型</a:t>
            </a:r>
            <a:endParaRPr lang="zh-CN" altLang="en-US" sz="1400" dirty="0"/>
          </a:p>
        </p:txBody>
      </p:sp>
      <p:sp>
        <p:nvSpPr>
          <p:cNvPr id="14" name="椭圆 13"/>
          <p:cNvSpPr/>
          <p:nvPr/>
        </p:nvSpPr>
        <p:spPr>
          <a:xfrm>
            <a:off x="3652838" y="2276475"/>
            <a:ext cx="893762" cy="569913"/>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面向对象</a:t>
            </a:r>
            <a:r>
              <a:rPr lang="zh-CN" altLang="en-US" sz="1400" dirty="0"/>
              <a:t>模型</a:t>
            </a:r>
            <a:endParaRPr lang="zh-CN" altLang="en-US" sz="1400" dirty="0"/>
          </a:p>
        </p:txBody>
      </p:sp>
      <p:cxnSp>
        <p:nvCxnSpPr>
          <p:cNvPr id="16" name="直接连接符 15"/>
          <p:cNvCxnSpPr>
            <a:stCxn id="4" idx="3"/>
            <a:endCxn id="8" idx="2"/>
          </p:cNvCxnSpPr>
          <p:nvPr/>
        </p:nvCxnSpPr>
        <p:spPr>
          <a:xfrm>
            <a:off x="1835150" y="1260475"/>
            <a:ext cx="433388" cy="217488"/>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a:stCxn id="8" idx="6"/>
            <a:endCxn id="10" idx="2"/>
          </p:cNvCxnSpPr>
          <p:nvPr/>
        </p:nvCxnSpPr>
        <p:spPr>
          <a:xfrm>
            <a:off x="2914650" y="1477963"/>
            <a:ext cx="390525" cy="25400"/>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8" idx="0"/>
            <a:endCxn id="9" idx="4"/>
          </p:cNvCxnSpPr>
          <p:nvPr/>
        </p:nvCxnSpPr>
        <p:spPr>
          <a:xfrm flipV="1">
            <a:off x="2590800" y="768350"/>
            <a:ext cx="161925" cy="492125"/>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a:stCxn id="8" idx="4"/>
            <a:endCxn id="11" idx="0"/>
          </p:cNvCxnSpPr>
          <p:nvPr/>
        </p:nvCxnSpPr>
        <p:spPr>
          <a:xfrm>
            <a:off x="2590800" y="1695450"/>
            <a:ext cx="323850" cy="468313"/>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10" idx="0"/>
            <a:endCxn id="12" idx="4"/>
          </p:cNvCxnSpPr>
          <p:nvPr/>
        </p:nvCxnSpPr>
        <p:spPr>
          <a:xfrm flipV="1">
            <a:off x="3709988" y="615950"/>
            <a:ext cx="214312" cy="64452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stCxn id="10" idx="4"/>
            <a:endCxn id="14" idx="1"/>
          </p:cNvCxnSpPr>
          <p:nvPr/>
        </p:nvCxnSpPr>
        <p:spPr>
          <a:xfrm>
            <a:off x="3709988" y="1746250"/>
            <a:ext cx="74612" cy="614363"/>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a:stCxn id="10" idx="7"/>
            <a:endCxn id="13" idx="2"/>
          </p:cNvCxnSpPr>
          <p:nvPr/>
        </p:nvCxnSpPr>
        <p:spPr>
          <a:xfrm flipV="1">
            <a:off x="3997325" y="996950"/>
            <a:ext cx="430213" cy="334963"/>
          </a:xfrm>
          <a:prstGeom prst="line">
            <a:avLst/>
          </a:prstGeom>
        </p:spPr>
        <p:style>
          <a:lnRef idx="1">
            <a:schemeClr val="dk1"/>
          </a:lnRef>
          <a:fillRef idx="0">
            <a:schemeClr val="dk1"/>
          </a:fillRef>
          <a:effectRef idx="0">
            <a:schemeClr val="dk1"/>
          </a:effectRef>
          <a:fontRef idx="minor">
            <a:schemeClr val="tx1"/>
          </a:fontRef>
        </p:style>
      </p:cxnSp>
      <p:sp>
        <p:nvSpPr>
          <p:cNvPr id="46" name="椭圆 45"/>
          <p:cNvSpPr/>
          <p:nvPr/>
        </p:nvSpPr>
        <p:spPr>
          <a:xfrm>
            <a:off x="762000" y="2027238"/>
            <a:ext cx="968375" cy="6207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数据库语言</a:t>
            </a:r>
            <a:endParaRPr lang="zh-CN" altLang="en-US" sz="1400" dirty="0"/>
          </a:p>
        </p:txBody>
      </p:sp>
      <p:sp>
        <p:nvSpPr>
          <p:cNvPr id="47" name="线形标注 2 46"/>
          <p:cNvSpPr/>
          <p:nvPr/>
        </p:nvSpPr>
        <p:spPr>
          <a:xfrm>
            <a:off x="1871663" y="2833688"/>
            <a:ext cx="1116012" cy="379412"/>
          </a:xfrm>
          <a:prstGeom prst="borderCallout2">
            <a:avLst>
              <a:gd name="adj1" fmla="val 18750"/>
              <a:gd name="adj2" fmla="val -8333"/>
              <a:gd name="adj3" fmla="val 18750"/>
              <a:gd name="adj4" fmla="val -16667"/>
              <a:gd name="adj5" fmla="val -53803"/>
              <a:gd name="adj6" fmla="val -30302"/>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DQL</a:t>
            </a:r>
            <a:r>
              <a:rPr lang="zh-CN" altLang="en-US" sz="1400" dirty="0"/>
              <a:t>、</a:t>
            </a:r>
            <a:r>
              <a:rPr lang="en-US" altLang="zh-CN" sz="1400" dirty="0"/>
              <a:t>DCL</a:t>
            </a:r>
            <a:r>
              <a:rPr lang="zh-CN" altLang="en-US" sz="1400" dirty="0"/>
              <a:t>、</a:t>
            </a:r>
            <a:r>
              <a:rPr lang="en-US" altLang="zh-CN" sz="1400" dirty="0"/>
              <a:t>DDL</a:t>
            </a:r>
            <a:r>
              <a:rPr lang="zh-CN" altLang="en-US" sz="1400" dirty="0"/>
              <a:t>、</a:t>
            </a:r>
            <a:r>
              <a:rPr lang="en-US" altLang="zh-CN" sz="1400" dirty="0"/>
              <a:t>DML</a:t>
            </a:r>
            <a:endParaRPr lang="zh-CN" altLang="en-US" sz="1400" dirty="0"/>
          </a:p>
        </p:txBody>
      </p:sp>
      <p:cxnSp>
        <p:nvCxnSpPr>
          <p:cNvPr id="49" name="直接连接符 48"/>
          <p:cNvCxnSpPr>
            <a:stCxn id="4" idx="2"/>
            <a:endCxn id="46" idx="0"/>
          </p:cNvCxnSpPr>
          <p:nvPr/>
        </p:nvCxnSpPr>
        <p:spPr>
          <a:xfrm flipH="1">
            <a:off x="1246188" y="1497013"/>
            <a:ext cx="49212" cy="530225"/>
          </a:xfrm>
          <a:prstGeom prst="line">
            <a:avLst/>
          </a:prstGeom>
        </p:spPr>
        <p:style>
          <a:lnRef idx="2">
            <a:schemeClr val="dk1"/>
          </a:lnRef>
          <a:fillRef idx="0">
            <a:schemeClr val="dk1"/>
          </a:fillRef>
          <a:effectRef idx="1">
            <a:schemeClr val="dk1"/>
          </a:effectRef>
          <a:fontRef idx="minor">
            <a:schemeClr val="tx1"/>
          </a:fontRef>
        </p:style>
      </p:cxnSp>
      <p:sp>
        <p:nvSpPr>
          <p:cNvPr id="50" name="椭圆 49"/>
          <p:cNvSpPr/>
          <p:nvPr/>
        </p:nvSpPr>
        <p:spPr>
          <a:xfrm>
            <a:off x="6313488" y="1831975"/>
            <a:ext cx="814387" cy="442913"/>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关系</a:t>
            </a:r>
            <a:endParaRPr lang="zh-CN" altLang="en-US" sz="1400" dirty="0"/>
          </a:p>
        </p:txBody>
      </p:sp>
      <p:sp>
        <p:nvSpPr>
          <p:cNvPr id="51" name="椭圆 50"/>
          <p:cNvSpPr/>
          <p:nvPr/>
        </p:nvSpPr>
        <p:spPr>
          <a:xfrm>
            <a:off x="5076825" y="2357438"/>
            <a:ext cx="860425" cy="5826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关系性质</a:t>
            </a:r>
            <a:endParaRPr lang="zh-CN" altLang="en-US" sz="1400" dirty="0"/>
          </a:p>
        </p:txBody>
      </p:sp>
      <p:sp>
        <p:nvSpPr>
          <p:cNvPr id="52" name="椭圆 51"/>
          <p:cNvSpPr/>
          <p:nvPr/>
        </p:nvSpPr>
        <p:spPr>
          <a:xfrm>
            <a:off x="7524750" y="2251075"/>
            <a:ext cx="868363" cy="47148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关系模式</a:t>
            </a:r>
            <a:endParaRPr lang="zh-CN" altLang="en-US" sz="1400" dirty="0"/>
          </a:p>
        </p:txBody>
      </p:sp>
      <p:sp>
        <p:nvSpPr>
          <p:cNvPr id="53" name="椭圆 52"/>
          <p:cNvSpPr/>
          <p:nvPr/>
        </p:nvSpPr>
        <p:spPr>
          <a:xfrm>
            <a:off x="6383338" y="2732088"/>
            <a:ext cx="1068387" cy="4810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关系完整性</a:t>
            </a:r>
            <a:endParaRPr lang="zh-CN" altLang="en-US" sz="1400" dirty="0"/>
          </a:p>
        </p:txBody>
      </p:sp>
      <p:cxnSp>
        <p:nvCxnSpPr>
          <p:cNvPr id="55" name="直接连接符 54"/>
          <p:cNvCxnSpPr>
            <a:stCxn id="5" idx="2"/>
            <a:endCxn id="50" idx="0"/>
          </p:cNvCxnSpPr>
          <p:nvPr/>
        </p:nvCxnSpPr>
        <p:spPr>
          <a:xfrm flipH="1">
            <a:off x="6719888" y="1460500"/>
            <a:ext cx="407987" cy="371475"/>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p:cNvCxnSpPr>
            <a:stCxn id="50" idx="2"/>
            <a:endCxn id="51" idx="7"/>
          </p:cNvCxnSpPr>
          <p:nvPr/>
        </p:nvCxnSpPr>
        <p:spPr>
          <a:xfrm flipH="1">
            <a:off x="5811838" y="2052638"/>
            <a:ext cx="501650" cy="390525"/>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p:cNvCxnSpPr>
            <a:stCxn id="50" idx="4"/>
            <a:endCxn id="53" idx="0"/>
          </p:cNvCxnSpPr>
          <p:nvPr/>
        </p:nvCxnSpPr>
        <p:spPr>
          <a:xfrm>
            <a:off x="6719888" y="2274888"/>
            <a:ext cx="198437" cy="45720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p:cNvCxnSpPr>
            <a:stCxn id="50" idx="6"/>
            <a:endCxn id="52" idx="1"/>
          </p:cNvCxnSpPr>
          <p:nvPr/>
        </p:nvCxnSpPr>
        <p:spPr>
          <a:xfrm>
            <a:off x="7127875" y="2052638"/>
            <a:ext cx="523875" cy="268287"/>
          </a:xfrm>
          <a:prstGeom prst="line">
            <a:avLst/>
          </a:prstGeom>
        </p:spPr>
        <p:style>
          <a:lnRef idx="1">
            <a:schemeClr val="dk1"/>
          </a:lnRef>
          <a:fillRef idx="0">
            <a:schemeClr val="dk1"/>
          </a:fillRef>
          <a:effectRef idx="0">
            <a:schemeClr val="dk1"/>
          </a:effectRef>
          <a:fontRef idx="minor">
            <a:schemeClr val="tx1"/>
          </a:fontRef>
        </p:style>
      </p:cxnSp>
      <p:sp>
        <p:nvSpPr>
          <p:cNvPr id="62" name="椭圆 61"/>
          <p:cNvSpPr/>
          <p:nvPr/>
        </p:nvSpPr>
        <p:spPr>
          <a:xfrm>
            <a:off x="5635625" y="3898900"/>
            <a:ext cx="769938" cy="43338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定义</a:t>
            </a:r>
            <a:endParaRPr lang="zh-CN" altLang="en-US" sz="1400" dirty="0"/>
          </a:p>
        </p:txBody>
      </p:sp>
      <p:sp>
        <p:nvSpPr>
          <p:cNvPr id="63" name="椭圆 62"/>
          <p:cNvSpPr/>
          <p:nvPr/>
        </p:nvSpPr>
        <p:spPr>
          <a:xfrm>
            <a:off x="5667375" y="5316538"/>
            <a:ext cx="788988" cy="4413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修改</a:t>
            </a:r>
            <a:endParaRPr lang="zh-CN" altLang="en-US" sz="1400" dirty="0"/>
          </a:p>
        </p:txBody>
      </p:sp>
      <p:cxnSp>
        <p:nvCxnSpPr>
          <p:cNvPr id="65" name="直接连接符 64"/>
          <p:cNvCxnSpPr>
            <a:stCxn id="63" idx="6"/>
            <a:endCxn id="7" idx="1"/>
          </p:cNvCxnSpPr>
          <p:nvPr/>
        </p:nvCxnSpPr>
        <p:spPr>
          <a:xfrm flipV="1">
            <a:off x="6456363" y="4816475"/>
            <a:ext cx="550862" cy="720725"/>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a:stCxn id="7" idx="1"/>
            <a:endCxn id="62" idx="6"/>
          </p:cNvCxnSpPr>
          <p:nvPr/>
        </p:nvCxnSpPr>
        <p:spPr>
          <a:xfrm flipH="1" flipV="1">
            <a:off x="6405563" y="4116388"/>
            <a:ext cx="601662" cy="700087"/>
          </a:xfrm>
          <a:prstGeom prst="line">
            <a:avLst/>
          </a:prstGeom>
        </p:spPr>
        <p:style>
          <a:lnRef idx="2">
            <a:schemeClr val="dk1"/>
          </a:lnRef>
          <a:fillRef idx="0">
            <a:schemeClr val="dk1"/>
          </a:fillRef>
          <a:effectRef idx="1">
            <a:schemeClr val="dk1"/>
          </a:effectRef>
          <a:fontRef idx="minor">
            <a:schemeClr val="tx1"/>
          </a:fontRef>
        </p:style>
      </p:cxnSp>
      <p:sp>
        <p:nvSpPr>
          <p:cNvPr id="68" name="椭圆 67"/>
          <p:cNvSpPr/>
          <p:nvPr/>
        </p:nvSpPr>
        <p:spPr>
          <a:xfrm>
            <a:off x="2597150" y="3500438"/>
            <a:ext cx="708025" cy="4683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DDL</a:t>
            </a:r>
            <a:endParaRPr lang="zh-CN" altLang="en-US" sz="1400" dirty="0"/>
          </a:p>
        </p:txBody>
      </p:sp>
      <p:sp>
        <p:nvSpPr>
          <p:cNvPr id="69" name="椭圆 68"/>
          <p:cNvSpPr/>
          <p:nvPr/>
        </p:nvSpPr>
        <p:spPr>
          <a:xfrm>
            <a:off x="755650" y="3433763"/>
            <a:ext cx="712788" cy="4762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DQL</a:t>
            </a:r>
            <a:endParaRPr lang="zh-CN" altLang="en-US" sz="1400" dirty="0"/>
          </a:p>
        </p:txBody>
      </p:sp>
      <p:sp>
        <p:nvSpPr>
          <p:cNvPr id="70" name="椭圆 69"/>
          <p:cNvSpPr/>
          <p:nvPr/>
        </p:nvSpPr>
        <p:spPr>
          <a:xfrm>
            <a:off x="339725" y="4916488"/>
            <a:ext cx="792163" cy="53816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DML</a:t>
            </a:r>
            <a:endParaRPr lang="zh-CN" altLang="en-US" sz="1400" dirty="0"/>
          </a:p>
        </p:txBody>
      </p:sp>
      <p:sp>
        <p:nvSpPr>
          <p:cNvPr id="71" name="椭圆 70"/>
          <p:cNvSpPr/>
          <p:nvPr/>
        </p:nvSpPr>
        <p:spPr>
          <a:xfrm>
            <a:off x="2671763" y="4816475"/>
            <a:ext cx="747712" cy="4064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DCL</a:t>
            </a:r>
            <a:endParaRPr lang="zh-CN" altLang="en-US" sz="1400" dirty="0"/>
          </a:p>
        </p:txBody>
      </p:sp>
      <p:cxnSp>
        <p:nvCxnSpPr>
          <p:cNvPr id="73" name="直接连接符 72"/>
          <p:cNvCxnSpPr>
            <a:stCxn id="69" idx="4"/>
            <a:endCxn id="6" idx="0"/>
          </p:cNvCxnSpPr>
          <p:nvPr/>
        </p:nvCxnSpPr>
        <p:spPr>
          <a:xfrm>
            <a:off x="1112838" y="3910013"/>
            <a:ext cx="665162" cy="233362"/>
          </a:xfrm>
          <a:prstGeom prst="line">
            <a:avLst/>
          </a:prstGeom>
        </p:spPr>
        <p:style>
          <a:lnRef idx="2">
            <a:schemeClr val="dk1"/>
          </a:lnRef>
          <a:fillRef idx="0">
            <a:schemeClr val="dk1"/>
          </a:fillRef>
          <a:effectRef idx="1">
            <a:schemeClr val="dk1"/>
          </a:effectRef>
          <a:fontRef idx="minor">
            <a:schemeClr val="tx1"/>
          </a:fontRef>
        </p:style>
      </p:cxnSp>
      <p:cxnSp>
        <p:nvCxnSpPr>
          <p:cNvPr id="75" name="直接连接符 74"/>
          <p:cNvCxnSpPr>
            <a:stCxn id="6" idx="0"/>
            <a:endCxn id="68" idx="3"/>
          </p:cNvCxnSpPr>
          <p:nvPr/>
        </p:nvCxnSpPr>
        <p:spPr>
          <a:xfrm flipV="1">
            <a:off x="1778000" y="3898900"/>
            <a:ext cx="922338" cy="244475"/>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a:stCxn id="70" idx="0"/>
            <a:endCxn id="6" idx="1"/>
          </p:cNvCxnSpPr>
          <p:nvPr/>
        </p:nvCxnSpPr>
        <p:spPr>
          <a:xfrm flipV="1">
            <a:off x="735013" y="4484688"/>
            <a:ext cx="392112" cy="431800"/>
          </a:xfrm>
          <a:prstGeom prst="line">
            <a:avLst/>
          </a:prstGeom>
        </p:spPr>
        <p:style>
          <a:lnRef idx="2">
            <a:schemeClr val="dk1"/>
          </a:lnRef>
          <a:fillRef idx="0">
            <a:schemeClr val="dk1"/>
          </a:fillRef>
          <a:effectRef idx="1">
            <a:schemeClr val="dk1"/>
          </a:effectRef>
          <a:fontRef idx="minor">
            <a:schemeClr val="tx1"/>
          </a:fontRef>
        </p:style>
      </p:cxnSp>
      <p:cxnSp>
        <p:nvCxnSpPr>
          <p:cNvPr id="79" name="直接连接符 78"/>
          <p:cNvCxnSpPr>
            <a:stCxn id="6" idx="3"/>
            <a:endCxn id="71" idx="1"/>
          </p:cNvCxnSpPr>
          <p:nvPr/>
        </p:nvCxnSpPr>
        <p:spPr>
          <a:xfrm>
            <a:off x="2428875" y="4484688"/>
            <a:ext cx="352425" cy="390525"/>
          </a:xfrm>
          <a:prstGeom prst="line">
            <a:avLst/>
          </a:prstGeom>
        </p:spPr>
        <p:style>
          <a:lnRef idx="2">
            <a:schemeClr val="dk1"/>
          </a:lnRef>
          <a:fillRef idx="0">
            <a:schemeClr val="dk1"/>
          </a:fillRef>
          <a:effectRef idx="1">
            <a:schemeClr val="dk1"/>
          </a:effectRef>
          <a:fontRef idx="minor">
            <a:schemeClr val="tx1"/>
          </a:fontRef>
        </p:style>
      </p:cxnSp>
      <p:sp>
        <p:nvSpPr>
          <p:cNvPr id="80" name="圆角矩形 79"/>
          <p:cNvSpPr/>
          <p:nvPr/>
        </p:nvSpPr>
        <p:spPr>
          <a:xfrm>
            <a:off x="4121150" y="4175125"/>
            <a:ext cx="915988" cy="5937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数据库安全</a:t>
            </a:r>
            <a:endParaRPr lang="zh-CN" altLang="en-US" sz="1600" dirty="0"/>
          </a:p>
        </p:txBody>
      </p:sp>
      <p:sp>
        <p:nvSpPr>
          <p:cNvPr id="81" name="椭圆 80"/>
          <p:cNvSpPr/>
          <p:nvPr/>
        </p:nvSpPr>
        <p:spPr>
          <a:xfrm>
            <a:off x="4075113" y="5197475"/>
            <a:ext cx="1001712" cy="6794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自主访问控制</a:t>
            </a:r>
            <a:endParaRPr lang="zh-CN" altLang="en-US" sz="1400" dirty="0"/>
          </a:p>
        </p:txBody>
      </p:sp>
      <p:cxnSp>
        <p:nvCxnSpPr>
          <p:cNvPr id="83" name="直接连接符 82"/>
          <p:cNvCxnSpPr>
            <a:stCxn id="80" idx="2"/>
            <a:endCxn id="81" idx="0"/>
          </p:cNvCxnSpPr>
          <p:nvPr/>
        </p:nvCxnSpPr>
        <p:spPr>
          <a:xfrm flipH="1">
            <a:off x="4575175" y="4768850"/>
            <a:ext cx="4763" cy="428625"/>
          </a:xfrm>
          <a:prstGeom prst="line">
            <a:avLst/>
          </a:prstGeom>
        </p:spPr>
        <p:style>
          <a:lnRef idx="2">
            <a:schemeClr val="dk1"/>
          </a:lnRef>
          <a:fillRef idx="0">
            <a:schemeClr val="dk1"/>
          </a:fillRef>
          <a:effectRef idx="1">
            <a:schemeClr val="dk1"/>
          </a:effectRef>
          <a:fontRef idx="minor">
            <a:schemeClr val="tx1"/>
          </a:fontRef>
        </p:style>
      </p:cxnSp>
      <p:cxnSp>
        <p:nvCxnSpPr>
          <p:cNvPr id="89" name="曲线连接符 88"/>
          <p:cNvCxnSpPr>
            <a:stCxn id="10" idx="6"/>
            <a:endCxn id="5" idx="0"/>
          </p:cNvCxnSpPr>
          <p:nvPr/>
        </p:nvCxnSpPr>
        <p:spPr>
          <a:xfrm flipV="1">
            <a:off x="4116388" y="973138"/>
            <a:ext cx="3011487" cy="530225"/>
          </a:xfrm>
          <a:prstGeom prst="curvedConnector4">
            <a:avLst>
              <a:gd name="adj1" fmla="val 43426"/>
              <a:gd name="adj2" fmla="val 143084"/>
            </a:avLst>
          </a:prstGeom>
        </p:spPr>
        <p:style>
          <a:lnRef idx="2">
            <a:schemeClr val="accent2"/>
          </a:lnRef>
          <a:fillRef idx="0">
            <a:schemeClr val="accent2"/>
          </a:fillRef>
          <a:effectRef idx="1">
            <a:schemeClr val="accent2"/>
          </a:effectRef>
          <a:fontRef idx="minor">
            <a:schemeClr val="tx1"/>
          </a:fontRef>
        </p:style>
      </p:cxnSp>
      <p:cxnSp>
        <p:nvCxnSpPr>
          <p:cNvPr id="91" name="曲线连接符 90"/>
          <p:cNvCxnSpPr>
            <a:stCxn id="53" idx="4"/>
            <a:endCxn id="7" idx="3"/>
          </p:cNvCxnSpPr>
          <p:nvPr/>
        </p:nvCxnSpPr>
        <p:spPr>
          <a:xfrm rot="16200000" flipH="1">
            <a:off x="6646862" y="3484563"/>
            <a:ext cx="1603375" cy="1060450"/>
          </a:xfrm>
          <a:prstGeom prst="curvedConnector4">
            <a:avLst>
              <a:gd name="adj1" fmla="val 42682"/>
              <a:gd name="adj2" fmla="val 121540"/>
            </a:avLst>
          </a:prstGeom>
        </p:spPr>
        <p:style>
          <a:lnRef idx="2">
            <a:schemeClr val="accent2"/>
          </a:lnRef>
          <a:fillRef idx="0">
            <a:schemeClr val="accent2"/>
          </a:fillRef>
          <a:effectRef idx="1">
            <a:schemeClr val="accent2"/>
          </a:effectRef>
          <a:fontRef idx="minor">
            <a:schemeClr val="tx1"/>
          </a:fontRef>
        </p:style>
      </p:cxnSp>
      <p:cxnSp>
        <p:nvCxnSpPr>
          <p:cNvPr id="93" name="曲线连接符 92"/>
          <p:cNvCxnSpPr>
            <a:stCxn id="68" idx="6"/>
            <a:endCxn id="62" idx="1"/>
          </p:cNvCxnSpPr>
          <p:nvPr/>
        </p:nvCxnSpPr>
        <p:spPr>
          <a:xfrm>
            <a:off x="3305175" y="3733800"/>
            <a:ext cx="2443163" cy="228600"/>
          </a:xfrm>
          <a:prstGeom prst="curvedConnector2">
            <a:avLst/>
          </a:prstGeom>
        </p:spPr>
        <p:style>
          <a:lnRef idx="2">
            <a:schemeClr val="accent2"/>
          </a:lnRef>
          <a:fillRef idx="0">
            <a:schemeClr val="accent2"/>
          </a:fillRef>
          <a:effectRef idx="1">
            <a:schemeClr val="accent2"/>
          </a:effectRef>
          <a:fontRef idx="minor">
            <a:schemeClr val="tx1"/>
          </a:fontRef>
        </p:style>
      </p:cxnSp>
      <p:cxnSp>
        <p:nvCxnSpPr>
          <p:cNvPr id="103" name="曲线连接符 102"/>
          <p:cNvCxnSpPr>
            <a:stCxn id="70" idx="5"/>
            <a:endCxn id="63" idx="5"/>
          </p:cNvCxnSpPr>
          <p:nvPr/>
        </p:nvCxnSpPr>
        <p:spPr>
          <a:xfrm rot="16200000" flipH="1">
            <a:off x="3519488" y="2871788"/>
            <a:ext cx="315912" cy="5326062"/>
          </a:xfrm>
          <a:prstGeom prst="curvedConnector3">
            <a:avLst>
              <a:gd name="adj1" fmla="val 192548"/>
            </a:avLst>
          </a:prstGeom>
        </p:spPr>
        <p:style>
          <a:lnRef idx="2">
            <a:schemeClr val="accent2"/>
          </a:lnRef>
          <a:fillRef idx="0">
            <a:schemeClr val="accent2"/>
          </a:fillRef>
          <a:effectRef idx="1">
            <a:schemeClr val="accent2"/>
          </a:effectRef>
          <a:fontRef idx="minor">
            <a:schemeClr val="tx1"/>
          </a:fontRef>
        </p:style>
      </p:cxnSp>
      <p:cxnSp>
        <p:nvCxnSpPr>
          <p:cNvPr id="105" name="曲线连接符 104"/>
          <p:cNvCxnSpPr>
            <a:stCxn id="71" idx="3"/>
            <a:endCxn id="81" idx="2"/>
          </p:cNvCxnSpPr>
          <p:nvPr/>
        </p:nvCxnSpPr>
        <p:spPr>
          <a:xfrm rot="16200000" flipH="1">
            <a:off x="3241676" y="4703762"/>
            <a:ext cx="373062" cy="1293813"/>
          </a:xfrm>
          <a:prstGeom prst="curvedConnector2">
            <a:avLst/>
          </a:prstGeom>
        </p:spPr>
        <p:style>
          <a:lnRef idx="2">
            <a:schemeClr val="accent2"/>
          </a:lnRef>
          <a:fillRef idx="0">
            <a:schemeClr val="accent2"/>
          </a:fillRef>
          <a:effectRef idx="1">
            <a:schemeClr val="accent2"/>
          </a:effectRef>
          <a:fontRef idx="minor">
            <a:schemeClr val="tx1"/>
          </a:fontRef>
        </p:style>
      </p:cxnSp>
      <p:cxnSp>
        <p:nvCxnSpPr>
          <p:cNvPr id="107" name="曲线连接符 106"/>
          <p:cNvCxnSpPr>
            <a:stCxn id="46" idx="2"/>
            <a:endCxn id="6" idx="1"/>
          </p:cNvCxnSpPr>
          <p:nvPr/>
        </p:nvCxnSpPr>
        <p:spPr>
          <a:xfrm rot="10800000" flipH="1" flipV="1">
            <a:off x="762000" y="2338388"/>
            <a:ext cx="365125" cy="2146300"/>
          </a:xfrm>
          <a:prstGeom prst="curvedConnector3">
            <a:avLst>
              <a:gd name="adj1" fmla="val -62692"/>
            </a:avLst>
          </a:prstGeom>
        </p:spPr>
        <p:style>
          <a:lnRef idx="2">
            <a:schemeClr val="accent2"/>
          </a:lnRef>
          <a:fillRef idx="0">
            <a:schemeClr val="accent2"/>
          </a:fillRef>
          <a:effectRef idx="1">
            <a:schemeClr val="accent2"/>
          </a:effectRef>
          <a:fontRef idx="minor">
            <a:schemeClr val="tx1"/>
          </a:fontRef>
        </p:style>
      </p:cxnSp>
      <p:sp>
        <p:nvSpPr>
          <p:cNvPr id="13363" name="TextBox 108"/>
          <p:cNvSpPr txBox="1">
            <a:spLocks noChangeArrowheads="1"/>
          </p:cNvSpPr>
          <p:nvPr/>
        </p:nvSpPr>
        <p:spPr bwMode="auto">
          <a:xfrm>
            <a:off x="2268538" y="5283200"/>
            <a:ext cx="1516062" cy="461963"/>
          </a:xfrm>
          <a:prstGeom prst="rect">
            <a:avLst/>
          </a:prstGeom>
          <a:noFill/>
          <a:ln w="9525">
            <a:noFill/>
            <a:miter lim="800000"/>
          </a:ln>
        </p:spPr>
        <p:txBody>
          <a:bodyPr>
            <a:spAutoFit/>
          </a:bodyPr>
          <a:lstStyle/>
          <a:p>
            <a:r>
              <a:rPr lang="zh-CN" altLang="en-US" sz="1200">
                <a:latin typeface="Calibri" panose="020F0502020204030204" pitchFamily="34" charset="0"/>
              </a:rPr>
              <a:t>如，</a:t>
            </a:r>
            <a:r>
              <a:rPr lang="en-US" altLang="zh-CN" sz="1200">
                <a:latin typeface="Calibri" panose="020F0502020204030204" pitchFamily="34" charset="0"/>
              </a:rPr>
              <a:t>Grant</a:t>
            </a:r>
            <a:r>
              <a:rPr lang="zh-CN" altLang="en-US" sz="1200">
                <a:latin typeface="Calibri" panose="020F0502020204030204" pitchFamily="34" charset="0"/>
              </a:rPr>
              <a:t>、</a:t>
            </a:r>
            <a:r>
              <a:rPr lang="en-US" altLang="zh-CN" sz="1200">
                <a:latin typeface="Calibri" panose="020F0502020204030204" pitchFamily="34" charset="0"/>
              </a:rPr>
              <a:t>Revoke</a:t>
            </a:r>
            <a:r>
              <a:rPr lang="zh-CN" altLang="en-US" sz="1200">
                <a:latin typeface="Calibri" panose="020F0502020204030204" pitchFamily="34" charset="0"/>
              </a:rPr>
              <a:t>、</a:t>
            </a:r>
            <a:r>
              <a:rPr lang="en-US" altLang="zh-CN" sz="1200">
                <a:latin typeface="Calibri" panose="020F0502020204030204" pitchFamily="34" charset="0"/>
              </a:rPr>
              <a:t>Commit</a:t>
            </a:r>
            <a:r>
              <a:rPr lang="zh-CN" altLang="en-US" sz="1200">
                <a:latin typeface="Calibri" panose="020F0502020204030204" pitchFamily="34" charset="0"/>
              </a:rPr>
              <a:t>、</a:t>
            </a:r>
            <a:r>
              <a:rPr lang="en-US" altLang="zh-CN" sz="1200">
                <a:latin typeface="Calibri" panose="020F0502020204030204" pitchFamily="34" charset="0"/>
              </a:rPr>
              <a:t>Rollback</a:t>
            </a:r>
            <a:endParaRPr lang="zh-CN" altLang="en-US" sz="120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47863" y="2233613"/>
            <a:ext cx="1101725" cy="76993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latin typeface="+mn-ea"/>
              </a:rPr>
              <a:t>关系数据库标准语言 </a:t>
            </a:r>
            <a:r>
              <a:rPr lang="en-US" altLang="zh-CN" sz="1600" dirty="0">
                <a:latin typeface="+mn-ea"/>
              </a:rPr>
              <a:t>SQL</a:t>
            </a:r>
            <a:endParaRPr lang="zh-CN" altLang="en-US" sz="1600" dirty="0">
              <a:latin typeface="+mn-ea"/>
            </a:endParaRPr>
          </a:p>
        </p:txBody>
      </p:sp>
      <p:sp>
        <p:nvSpPr>
          <p:cNvPr id="6" name="椭圆 5"/>
          <p:cNvSpPr/>
          <p:nvPr/>
        </p:nvSpPr>
        <p:spPr>
          <a:xfrm>
            <a:off x="1947863" y="1336675"/>
            <a:ext cx="835025" cy="296863"/>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DQL</a:t>
            </a:r>
            <a:endParaRPr lang="zh-CN" altLang="en-US" sz="1400" dirty="0"/>
          </a:p>
        </p:txBody>
      </p:sp>
      <p:sp>
        <p:nvSpPr>
          <p:cNvPr id="7" name="椭圆 6"/>
          <p:cNvSpPr/>
          <p:nvPr/>
        </p:nvSpPr>
        <p:spPr>
          <a:xfrm>
            <a:off x="712788" y="3028950"/>
            <a:ext cx="763587" cy="3333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DML</a:t>
            </a:r>
            <a:endParaRPr lang="zh-CN" altLang="en-US" sz="1400" dirty="0"/>
          </a:p>
        </p:txBody>
      </p:sp>
      <p:sp>
        <p:nvSpPr>
          <p:cNvPr id="8" name="椭圆 7"/>
          <p:cNvSpPr/>
          <p:nvPr/>
        </p:nvSpPr>
        <p:spPr>
          <a:xfrm>
            <a:off x="3055938" y="1719263"/>
            <a:ext cx="755650" cy="3413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DDL</a:t>
            </a:r>
            <a:endParaRPr lang="zh-CN" altLang="en-US" sz="1400" dirty="0"/>
          </a:p>
        </p:txBody>
      </p:sp>
      <p:sp>
        <p:nvSpPr>
          <p:cNvPr id="9" name="椭圆 8"/>
          <p:cNvSpPr/>
          <p:nvPr/>
        </p:nvSpPr>
        <p:spPr>
          <a:xfrm>
            <a:off x="2006600" y="3502025"/>
            <a:ext cx="719138" cy="2667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DCL</a:t>
            </a:r>
            <a:endParaRPr lang="zh-CN" altLang="en-US" sz="1400" dirty="0"/>
          </a:p>
        </p:txBody>
      </p:sp>
      <p:sp>
        <p:nvSpPr>
          <p:cNvPr id="10" name="圆角矩形标注 9"/>
          <p:cNvSpPr/>
          <p:nvPr/>
        </p:nvSpPr>
        <p:spPr>
          <a:xfrm>
            <a:off x="3381375" y="700088"/>
            <a:ext cx="1655763" cy="809625"/>
          </a:xfrm>
          <a:prstGeom prst="wedgeRoundRectCallout">
            <a:avLst/>
          </a:prstGeom>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dirty="0"/>
              <a:t>数据库、表：创建、修改、删除</a:t>
            </a:r>
            <a:endParaRPr lang="en-US" altLang="zh-CN" sz="1200" dirty="0"/>
          </a:p>
          <a:p>
            <a:pPr fontAlgn="auto">
              <a:spcBef>
                <a:spcPts val="0"/>
              </a:spcBef>
              <a:spcAft>
                <a:spcPts val="0"/>
              </a:spcAft>
              <a:defRPr/>
            </a:pPr>
            <a:r>
              <a:rPr lang="zh-CN" altLang="en-US" sz="1200" dirty="0"/>
              <a:t>视图：创建、删除</a:t>
            </a:r>
            <a:endParaRPr lang="en-US" altLang="zh-CN" sz="1200" dirty="0"/>
          </a:p>
          <a:p>
            <a:pPr fontAlgn="auto">
              <a:spcBef>
                <a:spcPts val="0"/>
              </a:spcBef>
              <a:spcAft>
                <a:spcPts val="0"/>
              </a:spcAft>
              <a:defRPr/>
            </a:pPr>
            <a:r>
              <a:rPr lang="zh-CN" altLang="en-US" sz="1200" dirty="0"/>
              <a:t>索引：创建、删除</a:t>
            </a:r>
            <a:endParaRPr lang="en-US" altLang="zh-CN" sz="1200" dirty="0"/>
          </a:p>
        </p:txBody>
      </p:sp>
      <p:sp>
        <p:nvSpPr>
          <p:cNvPr id="11" name="椭圆 10"/>
          <p:cNvSpPr/>
          <p:nvPr/>
        </p:nvSpPr>
        <p:spPr>
          <a:xfrm>
            <a:off x="1085850" y="471488"/>
            <a:ext cx="838200" cy="4762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简单查询</a:t>
            </a:r>
            <a:endParaRPr lang="zh-CN" altLang="en-US" sz="1400" dirty="0"/>
          </a:p>
        </p:txBody>
      </p:sp>
      <p:sp>
        <p:nvSpPr>
          <p:cNvPr id="12" name="椭圆 11"/>
          <p:cNvSpPr/>
          <p:nvPr/>
        </p:nvSpPr>
        <p:spPr>
          <a:xfrm>
            <a:off x="2308225" y="355600"/>
            <a:ext cx="982663" cy="5302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连接</a:t>
            </a:r>
            <a:r>
              <a:rPr lang="zh-CN" altLang="en-US" sz="1400" dirty="0"/>
              <a:t>查询</a:t>
            </a:r>
            <a:endParaRPr lang="zh-CN" altLang="en-US" sz="1400" dirty="0"/>
          </a:p>
        </p:txBody>
      </p:sp>
      <p:sp>
        <p:nvSpPr>
          <p:cNvPr id="13" name="椭圆 12"/>
          <p:cNvSpPr/>
          <p:nvPr/>
        </p:nvSpPr>
        <p:spPr>
          <a:xfrm>
            <a:off x="387350" y="1214438"/>
            <a:ext cx="958850" cy="4429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嵌套</a:t>
            </a:r>
            <a:r>
              <a:rPr lang="zh-CN" altLang="en-US" sz="1400" dirty="0"/>
              <a:t>查询</a:t>
            </a:r>
            <a:endParaRPr lang="zh-CN" altLang="en-US" sz="1400" dirty="0"/>
          </a:p>
        </p:txBody>
      </p:sp>
      <p:sp>
        <p:nvSpPr>
          <p:cNvPr id="14" name="椭圆 13"/>
          <p:cNvSpPr/>
          <p:nvPr/>
        </p:nvSpPr>
        <p:spPr>
          <a:xfrm>
            <a:off x="565150" y="1903413"/>
            <a:ext cx="911225" cy="554037"/>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集合</a:t>
            </a:r>
            <a:r>
              <a:rPr lang="zh-CN" altLang="en-US" sz="1400" dirty="0"/>
              <a:t>查询</a:t>
            </a:r>
            <a:endParaRPr lang="zh-CN" altLang="en-US" sz="1400" dirty="0"/>
          </a:p>
        </p:txBody>
      </p:sp>
      <p:cxnSp>
        <p:nvCxnSpPr>
          <p:cNvPr id="19" name="直接连接符 18"/>
          <p:cNvCxnSpPr>
            <a:stCxn id="12" idx="4"/>
            <a:endCxn id="6" idx="0"/>
          </p:cNvCxnSpPr>
          <p:nvPr/>
        </p:nvCxnSpPr>
        <p:spPr>
          <a:xfrm flipH="1">
            <a:off x="2365375" y="885825"/>
            <a:ext cx="434975" cy="450850"/>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直接连接符 19"/>
          <p:cNvCxnSpPr>
            <a:stCxn id="11" idx="5"/>
            <a:endCxn id="6" idx="0"/>
          </p:cNvCxnSpPr>
          <p:nvPr/>
        </p:nvCxnSpPr>
        <p:spPr>
          <a:xfrm>
            <a:off x="1801813" y="877888"/>
            <a:ext cx="563562" cy="458787"/>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直接连接符 20"/>
          <p:cNvCxnSpPr>
            <a:stCxn id="13" idx="6"/>
            <a:endCxn id="6" idx="2"/>
          </p:cNvCxnSpPr>
          <p:nvPr/>
        </p:nvCxnSpPr>
        <p:spPr>
          <a:xfrm>
            <a:off x="1346200" y="1435100"/>
            <a:ext cx="601663" cy="508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直接连接符 21"/>
          <p:cNvCxnSpPr>
            <a:stCxn id="14" idx="7"/>
            <a:endCxn id="6" idx="2"/>
          </p:cNvCxnSpPr>
          <p:nvPr/>
        </p:nvCxnSpPr>
        <p:spPr>
          <a:xfrm flipV="1">
            <a:off x="1343025" y="1485900"/>
            <a:ext cx="604838" cy="498475"/>
          </a:xfrm>
          <a:prstGeom prst="line">
            <a:avLst/>
          </a:prstGeom>
        </p:spPr>
        <p:style>
          <a:lnRef idx="1">
            <a:schemeClr val="accent6"/>
          </a:lnRef>
          <a:fillRef idx="0">
            <a:schemeClr val="accent6"/>
          </a:fillRef>
          <a:effectRef idx="0">
            <a:schemeClr val="accent6"/>
          </a:effectRef>
          <a:fontRef idx="minor">
            <a:schemeClr val="tx1"/>
          </a:fontRef>
        </p:style>
      </p:cxnSp>
      <p:sp>
        <p:nvSpPr>
          <p:cNvPr id="23" name="线形标注 1 22"/>
          <p:cNvSpPr/>
          <p:nvPr/>
        </p:nvSpPr>
        <p:spPr>
          <a:xfrm>
            <a:off x="198438" y="3757613"/>
            <a:ext cx="1377950" cy="554037"/>
          </a:xfrm>
          <a:prstGeom prst="borderCallout1">
            <a:avLst>
              <a:gd name="adj1" fmla="val -4693"/>
              <a:gd name="adj2" fmla="val 49388"/>
              <a:gd name="adj3" fmla="val -55542"/>
              <a:gd name="adj4" fmla="val 60678"/>
            </a:avLst>
          </a:prstGeom>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dirty="0"/>
              <a:t>数据更新：</a:t>
            </a:r>
            <a:r>
              <a:rPr lang="en-US" altLang="zh-CN" sz="1200" dirty="0"/>
              <a:t>insert</a:t>
            </a:r>
            <a:r>
              <a:rPr lang="zh-CN" altLang="en-US" sz="1200" dirty="0"/>
              <a:t>、</a:t>
            </a:r>
            <a:r>
              <a:rPr lang="en-US" altLang="zh-CN" sz="1200" dirty="0"/>
              <a:t>update</a:t>
            </a:r>
            <a:r>
              <a:rPr lang="zh-CN" altLang="en-US" sz="1200" dirty="0"/>
              <a:t>、</a:t>
            </a:r>
            <a:r>
              <a:rPr lang="en-US" altLang="zh-CN" sz="1200" dirty="0"/>
              <a:t>delete</a:t>
            </a:r>
            <a:endParaRPr lang="zh-CN" altLang="en-US" sz="1200" dirty="0"/>
          </a:p>
        </p:txBody>
      </p:sp>
      <p:sp>
        <p:nvSpPr>
          <p:cNvPr id="16400" name="TextBox 23"/>
          <p:cNvSpPr txBox="1">
            <a:spLocks noChangeArrowheads="1"/>
          </p:cNvSpPr>
          <p:nvPr/>
        </p:nvSpPr>
        <p:spPr bwMode="auto">
          <a:xfrm>
            <a:off x="1851025" y="3827463"/>
            <a:ext cx="1558925" cy="461962"/>
          </a:xfrm>
          <a:prstGeom prst="rect">
            <a:avLst/>
          </a:prstGeom>
          <a:noFill/>
          <a:ln w="9525">
            <a:noFill/>
            <a:miter lim="800000"/>
          </a:ln>
        </p:spPr>
        <p:txBody>
          <a:bodyPr>
            <a:spAutoFit/>
          </a:bodyPr>
          <a:lstStyle/>
          <a:p>
            <a:r>
              <a:rPr lang="zh-CN" altLang="en-US" sz="1200">
                <a:latin typeface="Calibri" panose="020F0502020204030204" pitchFamily="34" charset="0"/>
              </a:rPr>
              <a:t>如，</a:t>
            </a:r>
            <a:r>
              <a:rPr lang="en-US" altLang="zh-CN" sz="1200">
                <a:latin typeface="Calibri" panose="020F0502020204030204" pitchFamily="34" charset="0"/>
              </a:rPr>
              <a:t>Grant</a:t>
            </a:r>
            <a:r>
              <a:rPr lang="zh-CN" altLang="en-US" sz="1200">
                <a:latin typeface="Calibri" panose="020F0502020204030204" pitchFamily="34" charset="0"/>
              </a:rPr>
              <a:t>、</a:t>
            </a:r>
            <a:r>
              <a:rPr lang="en-US" altLang="zh-CN" sz="1200">
                <a:latin typeface="Calibri" panose="020F0502020204030204" pitchFamily="34" charset="0"/>
              </a:rPr>
              <a:t>Revoke</a:t>
            </a:r>
            <a:r>
              <a:rPr lang="zh-CN" altLang="en-US" sz="1200">
                <a:latin typeface="Calibri" panose="020F0502020204030204" pitchFamily="34" charset="0"/>
              </a:rPr>
              <a:t>、</a:t>
            </a:r>
            <a:r>
              <a:rPr lang="en-US" altLang="zh-CN" sz="1200">
                <a:latin typeface="Calibri" panose="020F0502020204030204" pitchFamily="34" charset="0"/>
              </a:rPr>
              <a:t>Commit</a:t>
            </a:r>
            <a:r>
              <a:rPr lang="zh-CN" altLang="en-US" sz="1200">
                <a:latin typeface="Calibri" panose="020F0502020204030204" pitchFamily="34" charset="0"/>
              </a:rPr>
              <a:t>、</a:t>
            </a:r>
            <a:r>
              <a:rPr lang="en-US" altLang="zh-CN" sz="1200">
                <a:latin typeface="Calibri" panose="020F0502020204030204" pitchFamily="34" charset="0"/>
              </a:rPr>
              <a:t>Rollback</a:t>
            </a:r>
            <a:endParaRPr lang="zh-CN" altLang="en-US" sz="1200">
              <a:latin typeface="Calibri" panose="020F0502020204030204" pitchFamily="34" charset="0"/>
            </a:endParaRPr>
          </a:p>
        </p:txBody>
      </p:sp>
      <p:cxnSp>
        <p:nvCxnSpPr>
          <p:cNvPr id="125" name="直接连接符 124"/>
          <p:cNvCxnSpPr>
            <a:stCxn id="5" idx="0"/>
            <a:endCxn id="6" idx="4"/>
          </p:cNvCxnSpPr>
          <p:nvPr/>
        </p:nvCxnSpPr>
        <p:spPr>
          <a:xfrm flipH="1" flipV="1">
            <a:off x="2365375" y="1633538"/>
            <a:ext cx="133350" cy="600075"/>
          </a:xfrm>
          <a:prstGeom prst="line">
            <a:avLst/>
          </a:prstGeom>
        </p:spPr>
        <p:style>
          <a:lnRef idx="2">
            <a:schemeClr val="accent6"/>
          </a:lnRef>
          <a:fillRef idx="0">
            <a:schemeClr val="accent6"/>
          </a:fillRef>
          <a:effectRef idx="1">
            <a:schemeClr val="accent6"/>
          </a:effectRef>
          <a:fontRef idx="minor">
            <a:schemeClr val="tx1"/>
          </a:fontRef>
        </p:style>
      </p:cxnSp>
      <p:cxnSp>
        <p:nvCxnSpPr>
          <p:cNvPr id="127" name="直接连接符 126"/>
          <p:cNvCxnSpPr>
            <a:stCxn id="5" idx="1"/>
            <a:endCxn id="7" idx="0"/>
          </p:cNvCxnSpPr>
          <p:nvPr/>
        </p:nvCxnSpPr>
        <p:spPr>
          <a:xfrm flipH="1">
            <a:off x="1093788" y="2619375"/>
            <a:ext cx="854075" cy="409575"/>
          </a:xfrm>
          <a:prstGeom prst="line">
            <a:avLst/>
          </a:prstGeom>
        </p:spPr>
        <p:style>
          <a:lnRef idx="2">
            <a:schemeClr val="accent6"/>
          </a:lnRef>
          <a:fillRef idx="0">
            <a:schemeClr val="accent6"/>
          </a:fillRef>
          <a:effectRef idx="1">
            <a:schemeClr val="accent6"/>
          </a:effectRef>
          <a:fontRef idx="minor">
            <a:schemeClr val="tx1"/>
          </a:fontRef>
        </p:style>
      </p:cxnSp>
      <p:cxnSp>
        <p:nvCxnSpPr>
          <p:cNvPr id="129" name="直接连接符 128"/>
          <p:cNvCxnSpPr>
            <a:stCxn id="5" idx="2"/>
            <a:endCxn id="9" idx="0"/>
          </p:cNvCxnSpPr>
          <p:nvPr/>
        </p:nvCxnSpPr>
        <p:spPr>
          <a:xfrm flipH="1">
            <a:off x="2365375" y="3003550"/>
            <a:ext cx="133350" cy="498475"/>
          </a:xfrm>
          <a:prstGeom prst="line">
            <a:avLst/>
          </a:prstGeom>
        </p:spPr>
        <p:style>
          <a:lnRef idx="2">
            <a:schemeClr val="accent6"/>
          </a:lnRef>
          <a:fillRef idx="0">
            <a:schemeClr val="accent6"/>
          </a:fillRef>
          <a:effectRef idx="1">
            <a:schemeClr val="accent6"/>
          </a:effectRef>
          <a:fontRef idx="minor">
            <a:schemeClr val="tx1"/>
          </a:fontRef>
        </p:style>
      </p:cxnSp>
      <p:cxnSp>
        <p:nvCxnSpPr>
          <p:cNvPr id="131" name="直接连接符 130"/>
          <p:cNvCxnSpPr>
            <a:stCxn id="5" idx="3"/>
            <a:endCxn id="8" idx="3"/>
          </p:cNvCxnSpPr>
          <p:nvPr/>
        </p:nvCxnSpPr>
        <p:spPr>
          <a:xfrm flipV="1">
            <a:off x="3049588" y="2011363"/>
            <a:ext cx="115887" cy="608012"/>
          </a:xfrm>
          <a:prstGeom prst="line">
            <a:avLst/>
          </a:prstGeom>
        </p:spPr>
        <p:style>
          <a:lnRef idx="2">
            <a:schemeClr val="accent6"/>
          </a:lnRef>
          <a:fillRef idx="0">
            <a:schemeClr val="accent6"/>
          </a:fillRef>
          <a:effectRef idx="1">
            <a:schemeClr val="accent6"/>
          </a:effectRef>
          <a:fontRef idx="minor">
            <a:schemeClr val="tx1"/>
          </a:fontRef>
        </p:style>
      </p:cxnSp>
      <p:sp>
        <p:nvSpPr>
          <p:cNvPr id="16405" name="TextBox 134"/>
          <p:cNvSpPr txBox="1">
            <a:spLocks noChangeArrowheads="1"/>
          </p:cNvSpPr>
          <p:nvPr/>
        </p:nvSpPr>
        <p:spPr bwMode="auto">
          <a:xfrm>
            <a:off x="5056188" y="-7938"/>
            <a:ext cx="2613025" cy="1570038"/>
          </a:xfrm>
          <a:prstGeom prst="rect">
            <a:avLst/>
          </a:prstGeom>
          <a:noFill/>
          <a:ln w="9525">
            <a:noFill/>
            <a:miter lim="800000"/>
          </a:ln>
        </p:spPr>
        <p:txBody>
          <a:bodyPr>
            <a:spAutoFit/>
          </a:bodyPr>
          <a:lstStyle/>
          <a:p>
            <a:r>
              <a:rPr lang="zh-CN" altLang="en-US" sz="1200">
                <a:latin typeface="Calibri" panose="020F0502020204030204" pitchFamily="34" charset="0"/>
              </a:rPr>
              <a:t>空值：处理不完整或异常数据的方法。</a:t>
            </a:r>
            <a:endParaRPr lang="en-US" altLang="zh-CN" sz="1200">
              <a:latin typeface="Calibri" panose="020F0502020204030204" pitchFamily="34" charset="0"/>
            </a:endParaRPr>
          </a:p>
          <a:p>
            <a:r>
              <a:rPr lang="zh-CN" altLang="en-US" sz="1200">
                <a:latin typeface="Calibri" panose="020F0502020204030204" pitchFamily="34" charset="0"/>
              </a:rPr>
              <a:t>实体完整性：表中行的完整性。</a:t>
            </a:r>
            <a:endParaRPr lang="en-US" altLang="zh-CN" sz="1200">
              <a:latin typeface="Calibri" panose="020F0502020204030204" pitchFamily="34" charset="0"/>
            </a:endParaRPr>
          </a:p>
          <a:p>
            <a:r>
              <a:rPr lang="zh-CN" altLang="en-US" sz="1200">
                <a:latin typeface="Calibri" panose="020F0502020204030204" pitchFamily="34" charset="0"/>
              </a:rPr>
              <a:t>参照完整性：表间主键、外键的引用规则。</a:t>
            </a:r>
            <a:endParaRPr lang="en-US" altLang="zh-CN" sz="1200">
              <a:latin typeface="Calibri" panose="020F0502020204030204" pitchFamily="34" charset="0"/>
            </a:endParaRPr>
          </a:p>
          <a:p>
            <a:r>
              <a:rPr lang="zh-CN" altLang="en-US" sz="1200">
                <a:latin typeface="Calibri" panose="020F0502020204030204" pitchFamily="34" charset="0"/>
              </a:rPr>
              <a:t>用户自定义完整性：针对关系的主关键字和外部关键字取值必须有效而做出的约束</a:t>
            </a:r>
            <a:r>
              <a:rPr lang="zh-CN" altLang="en-US" sz="500">
                <a:latin typeface="Calibri" panose="020F0502020204030204" pitchFamily="34" charset="0"/>
              </a:rPr>
              <a:t>。</a:t>
            </a:r>
            <a:endParaRPr lang="zh-CN" altLang="en-US" sz="500">
              <a:latin typeface="Calibri" panose="020F0502020204030204" pitchFamily="34" charset="0"/>
            </a:endParaRPr>
          </a:p>
        </p:txBody>
      </p:sp>
      <p:sp>
        <p:nvSpPr>
          <p:cNvPr id="136" name="圆角矩形 135"/>
          <p:cNvSpPr/>
          <p:nvPr/>
        </p:nvSpPr>
        <p:spPr>
          <a:xfrm>
            <a:off x="6061075" y="3028950"/>
            <a:ext cx="941388" cy="4238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完整性约束</a:t>
            </a:r>
            <a:endParaRPr lang="zh-CN" altLang="en-US" sz="1600" dirty="0"/>
          </a:p>
        </p:txBody>
      </p:sp>
      <p:sp>
        <p:nvSpPr>
          <p:cNvPr id="137" name="椭圆 136"/>
          <p:cNvSpPr/>
          <p:nvPr/>
        </p:nvSpPr>
        <p:spPr>
          <a:xfrm>
            <a:off x="5956300" y="2252663"/>
            <a:ext cx="474663" cy="3619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分类</a:t>
            </a:r>
            <a:endParaRPr lang="zh-CN" altLang="en-US" sz="1400" dirty="0"/>
          </a:p>
        </p:txBody>
      </p:sp>
      <p:sp>
        <p:nvSpPr>
          <p:cNvPr id="138" name="椭圆 137"/>
          <p:cNvSpPr/>
          <p:nvPr/>
        </p:nvSpPr>
        <p:spPr>
          <a:xfrm>
            <a:off x="5710238" y="1609725"/>
            <a:ext cx="806450" cy="4508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类型约束</a:t>
            </a:r>
            <a:endParaRPr lang="zh-CN" altLang="en-US" sz="1400" dirty="0"/>
          </a:p>
        </p:txBody>
      </p:sp>
      <p:sp>
        <p:nvSpPr>
          <p:cNvPr id="139" name="椭圆 138"/>
          <p:cNvSpPr/>
          <p:nvPr/>
        </p:nvSpPr>
        <p:spPr>
          <a:xfrm>
            <a:off x="3670300" y="3313113"/>
            <a:ext cx="815975" cy="4302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属性</a:t>
            </a:r>
            <a:r>
              <a:rPr lang="zh-CN" altLang="en-US" sz="1400" dirty="0"/>
              <a:t>约束</a:t>
            </a:r>
            <a:endParaRPr lang="zh-CN" altLang="en-US" sz="1400" dirty="0"/>
          </a:p>
        </p:txBody>
      </p:sp>
      <p:sp>
        <p:nvSpPr>
          <p:cNvPr id="140" name="椭圆 139"/>
          <p:cNvSpPr/>
          <p:nvPr/>
        </p:nvSpPr>
        <p:spPr>
          <a:xfrm>
            <a:off x="3563938" y="2365375"/>
            <a:ext cx="1030287" cy="4984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关系变量约束</a:t>
            </a:r>
            <a:endParaRPr lang="zh-CN" altLang="en-US" sz="1400" dirty="0"/>
          </a:p>
        </p:txBody>
      </p:sp>
      <p:sp>
        <p:nvSpPr>
          <p:cNvPr id="141" name="椭圆 140"/>
          <p:cNvSpPr/>
          <p:nvPr/>
        </p:nvSpPr>
        <p:spPr>
          <a:xfrm>
            <a:off x="4173538" y="1690688"/>
            <a:ext cx="1039812" cy="4857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a:t>
            </a:r>
            <a:r>
              <a:rPr lang="zh-CN" altLang="en-US" sz="1400" dirty="0"/>
              <a:t>约束</a:t>
            </a:r>
            <a:endParaRPr lang="zh-CN" altLang="en-US" sz="1400" dirty="0"/>
          </a:p>
        </p:txBody>
      </p:sp>
      <p:sp>
        <p:nvSpPr>
          <p:cNvPr id="142" name="椭圆 141"/>
          <p:cNvSpPr/>
          <p:nvPr/>
        </p:nvSpPr>
        <p:spPr>
          <a:xfrm>
            <a:off x="4975225" y="2516188"/>
            <a:ext cx="769938" cy="51276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作用对象</a:t>
            </a:r>
            <a:endParaRPr lang="zh-CN" altLang="en-US" sz="1400" dirty="0"/>
          </a:p>
        </p:txBody>
      </p:sp>
      <p:sp>
        <p:nvSpPr>
          <p:cNvPr id="143" name="椭圆 142"/>
          <p:cNvSpPr/>
          <p:nvPr/>
        </p:nvSpPr>
        <p:spPr>
          <a:xfrm>
            <a:off x="6675438" y="2220913"/>
            <a:ext cx="838200" cy="4730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声明位置</a:t>
            </a:r>
            <a:endParaRPr lang="zh-CN" altLang="en-US" sz="1400" dirty="0"/>
          </a:p>
        </p:txBody>
      </p:sp>
      <p:sp>
        <p:nvSpPr>
          <p:cNvPr id="144" name="椭圆 143"/>
          <p:cNvSpPr/>
          <p:nvPr/>
        </p:nvSpPr>
        <p:spPr>
          <a:xfrm>
            <a:off x="7748588" y="1808163"/>
            <a:ext cx="803275" cy="446087"/>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列级约束</a:t>
            </a:r>
            <a:endParaRPr lang="zh-CN" altLang="en-US" sz="1400" dirty="0"/>
          </a:p>
        </p:txBody>
      </p:sp>
      <p:sp>
        <p:nvSpPr>
          <p:cNvPr id="145" name="椭圆 144"/>
          <p:cNvSpPr/>
          <p:nvPr/>
        </p:nvSpPr>
        <p:spPr>
          <a:xfrm>
            <a:off x="7346950" y="3417888"/>
            <a:ext cx="828675" cy="3905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表级约束</a:t>
            </a:r>
            <a:endParaRPr lang="zh-CN" altLang="en-US" sz="1400" dirty="0"/>
          </a:p>
        </p:txBody>
      </p:sp>
      <p:sp>
        <p:nvSpPr>
          <p:cNvPr id="146" name="椭圆形标注 145"/>
          <p:cNvSpPr/>
          <p:nvPr/>
        </p:nvSpPr>
        <p:spPr>
          <a:xfrm>
            <a:off x="7545388" y="1093788"/>
            <a:ext cx="1504950" cy="596900"/>
          </a:xfrm>
          <a:prstGeom prst="wedgeEllipseCallou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200" dirty="0"/>
              <a:t>完整性约束定义在某一属性列之后</a:t>
            </a:r>
            <a:endParaRPr lang="zh-CN" altLang="en-US" sz="1200" dirty="0"/>
          </a:p>
        </p:txBody>
      </p:sp>
      <p:sp>
        <p:nvSpPr>
          <p:cNvPr id="147" name="椭圆形标注 146"/>
          <p:cNvSpPr/>
          <p:nvPr/>
        </p:nvSpPr>
        <p:spPr>
          <a:xfrm>
            <a:off x="7761288" y="2344738"/>
            <a:ext cx="1347787" cy="850900"/>
          </a:xfrm>
          <a:prstGeom prst="wedgeEllipseCallou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200" dirty="0"/>
              <a:t>完整性约束定义在所有属性列描述完毕之后</a:t>
            </a:r>
            <a:endParaRPr lang="zh-CN" altLang="en-US" sz="1200" dirty="0"/>
          </a:p>
        </p:txBody>
      </p:sp>
      <p:cxnSp>
        <p:nvCxnSpPr>
          <p:cNvPr id="148" name="直接连接符 147"/>
          <p:cNvCxnSpPr>
            <a:stCxn id="142" idx="6"/>
            <a:endCxn id="137" idx="2"/>
          </p:cNvCxnSpPr>
          <p:nvPr/>
        </p:nvCxnSpPr>
        <p:spPr>
          <a:xfrm flipV="1">
            <a:off x="5745163" y="2433638"/>
            <a:ext cx="211137" cy="339725"/>
          </a:xfrm>
          <a:prstGeom prst="line">
            <a:avLst/>
          </a:prstGeom>
        </p:spPr>
        <p:style>
          <a:lnRef idx="1">
            <a:schemeClr val="accent6"/>
          </a:lnRef>
          <a:fillRef idx="0">
            <a:schemeClr val="accent6"/>
          </a:fillRef>
          <a:effectRef idx="0">
            <a:schemeClr val="accent6"/>
          </a:effectRef>
          <a:fontRef idx="minor">
            <a:schemeClr val="tx1"/>
          </a:fontRef>
        </p:style>
      </p:cxnSp>
      <p:cxnSp>
        <p:nvCxnSpPr>
          <p:cNvPr id="149" name="直接连接符 148"/>
          <p:cNvCxnSpPr>
            <a:stCxn id="137" idx="6"/>
            <a:endCxn id="143" idx="2"/>
          </p:cNvCxnSpPr>
          <p:nvPr/>
        </p:nvCxnSpPr>
        <p:spPr>
          <a:xfrm>
            <a:off x="6430963" y="2433638"/>
            <a:ext cx="244475" cy="23812"/>
          </a:xfrm>
          <a:prstGeom prst="line">
            <a:avLst/>
          </a:prstGeom>
        </p:spPr>
        <p:style>
          <a:lnRef idx="1">
            <a:schemeClr val="accent6"/>
          </a:lnRef>
          <a:fillRef idx="0">
            <a:schemeClr val="accent6"/>
          </a:fillRef>
          <a:effectRef idx="0">
            <a:schemeClr val="accent6"/>
          </a:effectRef>
          <a:fontRef idx="minor">
            <a:schemeClr val="tx1"/>
          </a:fontRef>
        </p:style>
      </p:cxnSp>
      <p:cxnSp>
        <p:nvCxnSpPr>
          <p:cNvPr id="150" name="直接连接符 149"/>
          <p:cNvCxnSpPr>
            <a:stCxn id="138" idx="4"/>
            <a:endCxn id="142" idx="0"/>
          </p:cNvCxnSpPr>
          <p:nvPr/>
        </p:nvCxnSpPr>
        <p:spPr>
          <a:xfrm flipH="1">
            <a:off x="5360988" y="2060575"/>
            <a:ext cx="752475" cy="4556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51" name="直接连接符 150"/>
          <p:cNvCxnSpPr>
            <a:stCxn id="139" idx="6"/>
            <a:endCxn id="142" idx="2"/>
          </p:cNvCxnSpPr>
          <p:nvPr/>
        </p:nvCxnSpPr>
        <p:spPr>
          <a:xfrm flipV="1">
            <a:off x="4486275" y="2773363"/>
            <a:ext cx="488950" cy="75565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2" name="直接连接符 151"/>
          <p:cNvCxnSpPr>
            <a:stCxn id="140" idx="6"/>
            <a:endCxn id="142" idx="2"/>
          </p:cNvCxnSpPr>
          <p:nvPr/>
        </p:nvCxnSpPr>
        <p:spPr>
          <a:xfrm>
            <a:off x="4594225" y="2614613"/>
            <a:ext cx="381000" cy="15875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3" name="直接连接符 152"/>
          <p:cNvCxnSpPr>
            <a:stCxn id="141" idx="4"/>
            <a:endCxn id="142" idx="2"/>
          </p:cNvCxnSpPr>
          <p:nvPr/>
        </p:nvCxnSpPr>
        <p:spPr>
          <a:xfrm>
            <a:off x="4694238" y="2176463"/>
            <a:ext cx="280987" cy="5969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4" name="直接连接符 153"/>
          <p:cNvCxnSpPr>
            <a:stCxn id="143" idx="6"/>
            <a:endCxn id="144" idx="2"/>
          </p:cNvCxnSpPr>
          <p:nvPr/>
        </p:nvCxnSpPr>
        <p:spPr>
          <a:xfrm flipV="1">
            <a:off x="7513638" y="2032000"/>
            <a:ext cx="234950" cy="42545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5" name="直接连接符 154"/>
          <p:cNvCxnSpPr>
            <a:stCxn id="143" idx="6"/>
            <a:endCxn id="145" idx="0"/>
          </p:cNvCxnSpPr>
          <p:nvPr/>
        </p:nvCxnSpPr>
        <p:spPr>
          <a:xfrm>
            <a:off x="7513638" y="2457450"/>
            <a:ext cx="247650" cy="960438"/>
          </a:xfrm>
          <a:prstGeom prst="line">
            <a:avLst/>
          </a:prstGeom>
        </p:spPr>
        <p:style>
          <a:lnRef idx="1">
            <a:schemeClr val="accent6"/>
          </a:lnRef>
          <a:fillRef idx="0">
            <a:schemeClr val="accent6"/>
          </a:fillRef>
          <a:effectRef idx="0">
            <a:schemeClr val="accent6"/>
          </a:effectRef>
          <a:fontRef idx="minor">
            <a:schemeClr val="tx1"/>
          </a:fontRef>
        </p:style>
      </p:cxnSp>
      <p:cxnSp>
        <p:nvCxnSpPr>
          <p:cNvPr id="156" name="直接连接符 155"/>
          <p:cNvCxnSpPr>
            <a:stCxn id="137" idx="4"/>
            <a:endCxn id="136" idx="0"/>
          </p:cNvCxnSpPr>
          <p:nvPr/>
        </p:nvCxnSpPr>
        <p:spPr>
          <a:xfrm>
            <a:off x="6192838" y="2614613"/>
            <a:ext cx="339725" cy="414337"/>
          </a:xfrm>
          <a:prstGeom prst="line">
            <a:avLst/>
          </a:prstGeom>
        </p:spPr>
        <p:style>
          <a:lnRef idx="2">
            <a:schemeClr val="accent6"/>
          </a:lnRef>
          <a:fillRef idx="0">
            <a:schemeClr val="accent6"/>
          </a:fillRef>
          <a:effectRef idx="1">
            <a:schemeClr val="accent6"/>
          </a:effectRef>
          <a:fontRef idx="minor">
            <a:schemeClr val="tx1"/>
          </a:fontRef>
        </p:style>
      </p:cxnSp>
      <p:sp>
        <p:nvSpPr>
          <p:cNvPr id="157" name="椭圆 156"/>
          <p:cNvSpPr/>
          <p:nvPr/>
        </p:nvSpPr>
        <p:spPr>
          <a:xfrm>
            <a:off x="5956300" y="4035425"/>
            <a:ext cx="463550" cy="5238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定义</a:t>
            </a:r>
            <a:endParaRPr lang="zh-CN" altLang="en-US" sz="1400" dirty="0"/>
          </a:p>
        </p:txBody>
      </p:sp>
      <p:sp>
        <p:nvSpPr>
          <p:cNvPr id="158" name="椭圆 157"/>
          <p:cNvSpPr/>
          <p:nvPr/>
        </p:nvSpPr>
        <p:spPr>
          <a:xfrm>
            <a:off x="6959600" y="4051300"/>
            <a:ext cx="442913" cy="49053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修改</a:t>
            </a:r>
            <a:endParaRPr lang="zh-CN" altLang="en-US" sz="1400" dirty="0"/>
          </a:p>
        </p:txBody>
      </p:sp>
      <p:sp>
        <p:nvSpPr>
          <p:cNvPr id="159" name="椭圆 158"/>
          <p:cNvSpPr/>
          <p:nvPr/>
        </p:nvSpPr>
        <p:spPr>
          <a:xfrm>
            <a:off x="7924800" y="4144963"/>
            <a:ext cx="409575" cy="4937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验证</a:t>
            </a:r>
            <a:endParaRPr lang="zh-CN" altLang="en-US" sz="1400" dirty="0"/>
          </a:p>
        </p:txBody>
      </p:sp>
      <p:cxnSp>
        <p:nvCxnSpPr>
          <p:cNvPr id="160" name="直接连接符 159"/>
          <p:cNvCxnSpPr>
            <a:stCxn id="157" idx="0"/>
            <a:endCxn id="136" idx="2"/>
          </p:cNvCxnSpPr>
          <p:nvPr/>
        </p:nvCxnSpPr>
        <p:spPr>
          <a:xfrm flipV="1">
            <a:off x="6188075" y="3452813"/>
            <a:ext cx="344488" cy="582612"/>
          </a:xfrm>
          <a:prstGeom prst="line">
            <a:avLst/>
          </a:prstGeom>
        </p:spPr>
        <p:style>
          <a:lnRef idx="2">
            <a:schemeClr val="accent6"/>
          </a:lnRef>
          <a:fillRef idx="0">
            <a:schemeClr val="accent6"/>
          </a:fillRef>
          <a:effectRef idx="1">
            <a:schemeClr val="accent6"/>
          </a:effectRef>
          <a:fontRef idx="minor">
            <a:schemeClr val="tx1"/>
          </a:fontRef>
        </p:style>
      </p:cxnSp>
      <p:cxnSp>
        <p:nvCxnSpPr>
          <p:cNvPr id="161" name="直接连接符 160"/>
          <p:cNvCxnSpPr>
            <a:stCxn id="136" idx="2"/>
            <a:endCxn id="158" idx="0"/>
          </p:cNvCxnSpPr>
          <p:nvPr/>
        </p:nvCxnSpPr>
        <p:spPr>
          <a:xfrm>
            <a:off x="6532563" y="3452813"/>
            <a:ext cx="647700" cy="598487"/>
          </a:xfrm>
          <a:prstGeom prst="line">
            <a:avLst/>
          </a:prstGeom>
        </p:spPr>
        <p:style>
          <a:lnRef idx="2">
            <a:schemeClr val="accent6"/>
          </a:lnRef>
          <a:fillRef idx="0">
            <a:schemeClr val="accent6"/>
          </a:fillRef>
          <a:effectRef idx="1">
            <a:schemeClr val="accent6"/>
          </a:effectRef>
          <a:fontRef idx="minor">
            <a:schemeClr val="tx1"/>
          </a:fontRef>
        </p:style>
      </p:cxnSp>
      <p:cxnSp>
        <p:nvCxnSpPr>
          <p:cNvPr id="162" name="直接连接符 161"/>
          <p:cNvCxnSpPr>
            <a:stCxn id="136" idx="2"/>
            <a:endCxn id="159" idx="0"/>
          </p:cNvCxnSpPr>
          <p:nvPr/>
        </p:nvCxnSpPr>
        <p:spPr>
          <a:xfrm>
            <a:off x="6532563" y="3452813"/>
            <a:ext cx="1597025" cy="692150"/>
          </a:xfrm>
          <a:prstGeom prst="line">
            <a:avLst/>
          </a:prstGeom>
        </p:spPr>
        <p:style>
          <a:lnRef idx="2">
            <a:schemeClr val="accent6"/>
          </a:lnRef>
          <a:fillRef idx="0">
            <a:schemeClr val="accent6"/>
          </a:fillRef>
          <a:effectRef idx="1">
            <a:schemeClr val="accent6"/>
          </a:effectRef>
          <a:fontRef idx="minor">
            <a:schemeClr val="tx1"/>
          </a:fontRef>
        </p:style>
      </p:cxnSp>
      <p:sp>
        <p:nvSpPr>
          <p:cNvPr id="163" name="椭圆 162"/>
          <p:cNvSpPr/>
          <p:nvPr/>
        </p:nvSpPr>
        <p:spPr>
          <a:xfrm>
            <a:off x="4787900" y="3471863"/>
            <a:ext cx="1227138" cy="4429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Primary Keys</a:t>
            </a:r>
            <a:r>
              <a:rPr lang="zh-CN" altLang="en-US" sz="1400" dirty="0"/>
              <a:t>约束</a:t>
            </a:r>
            <a:endParaRPr lang="zh-CN" altLang="en-US" sz="1400" dirty="0"/>
          </a:p>
        </p:txBody>
      </p:sp>
      <p:sp>
        <p:nvSpPr>
          <p:cNvPr id="164" name="椭圆 163"/>
          <p:cNvSpPr/>
          <p:nvPr/>
        </p:nvSpPr>
        <p:spPr>
          <a:xfrm>
            <a:off x="4111625" y="4427538"/>
            <a:ext cx="1101725" cy="4222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UNIQUE</a:t>
            </a:r>
            <a:r>
              <a:rPr lang="zh-CN" altLang="en-US" sz="1400" dirty="0"/>
              <a:t>约束</a:t>
            </a:r>
            <a:endParaRPr lang="zh-CN" altLang="en-US" sz="1400" dirty="0"/>
          </a:p>
        </p:txBody>
      </p:sp>
      <p:sp>
        <p:nvSpPr>
          <p:cNvPr id="165" name="椭圆 164"/>
          <p:cNvSpPr/>
          <p:nvPr/>
        </p:nvSpPr>
        <p:spPr>
          <a:xfrm>
            <a:off x="3227388" y="5129213"/>
            <a:ext cx="1312862" cy="509587"/>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NOT NULL</a:t>
            </a:r>
            <a:r>
              <a:rPr lang="zh-CN" altLang="en-US" sz="1400" dirty="0"/>
              <a:t>约束</a:t>
            </a:r>
            <a:endParaRPr lang="zh-CN" altLang="en-US" sz="1400" dirty="0"/>
          </a:p>
        </p:txBody>
      </p:sp>
      <p:cxnSp>
        <p:nvCxnSpPr>
          <p:cNvPr id="166" name="直接连接符 165"/>
          <p:cNvCxnSpPr>
            <a:stCxn id="163" idx="4"/>
            <a:endCxn id="157" idx="2"/>
          </p:cNvCxnSpPr>
          <p:nvPr/>
        </p:nvCxnSpPr>
        <p:spPr>
          <a:xfrm>
            <a:off x="5402263" y="3914775"/>
            <a:ext cx="554037" cy="38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64" idx="6"/>
            <a:endCxn id="157" idx="2"/>
          </p:cNvCxnSpPr>
          <p:nvPr/>
        </p:nvCxnSpPr>
        <p:spPr>
          <a:xfrm flipV="1">
            <a:off x="5213350" y="4297363"/>
            <a:ext cx="742950" cy="341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7" idx="4"/>
            <a:endCxn id="165" idx="7"/>
          </p:cNvCxnSpPr>
          <p:nvPr/>
        </p:nvCxnSpPr>
        <p:spPr>
          <a:xfrm flipH="1">
            <a:off x="4348163" y="4559300"/>
            <a:ext cx="1839912" cy="64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39" idx="4"/>
            <a:endCxn id="164" idx="0"/>
          </p:cNvCxnSpPr>
          <p:nvPr/>
        </p:nvCxnSpPr>
        <p:spPr>
          <a:xfrm>
            <a:off x="4078288" y="3743325"/>
            <a:ext cx="584200" cy="684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39" idx="4"/>
            <a:endCxn id="165" idx="0"/>
          </p:cNvCxnSpPr>
          <p:nvPr/>
        </p:nvCxnSpPr>
        <p:spPr>
          <a:xfrm flipH="1">
            <a:off x="3884613" y="3743325"/>
            <a:ext cx="193675" cy="1385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39" idx="6"/>
            <a:endCxn id="163" idx="2"/>
          </p:cNvCxnSpPr>
          <p:nvPr/>
        </p:nvCxnSpPr>
        <p:spPr>
          <a:xfrm>
            <a:off x="4486275" y="3529013"/>
            <a:ext cx="301625" cy="163512"/>
          </a:xfrm>
          <a:prstGeom prst="line">
            <a:avLst/>
          </a:prstGeom>
        </p:spPr>
        <p:style>
          <a:lnRef idx="1">
            <a:schemeClr val="accent1"/>
          </a:lnRef>
          <a:fillRef idx="0">
            <a:schemeClr val="accent1"/>
          </a:fillRef>
          <a:effectRef idx="0">
            <a:schemeClr val="accent1"/>
          </a:effectRef>
          <a:fontRef idx="minor">
            <a:schemeClr val="tx1"/>
          </a:fontRef>
        </p:style>
      </p:cxnSp>
      <p:sp>
        <p:nvSpPr>
          <p:cNvPr id="172" name="椭圆 171"/>
          <p:cNvSpPr/>
          <p:nvPr/>
        </p:nvSpPr>
        <p:spPr>
          <a:xfrm>
            <a:off x="4662488" y="5680075"/>
            <a:ext cx="1141412" cy="430213"/>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CHECK</a:t>
            </a:r>
            <a:r>
              <a:rPr lang="zh-CN" altLang="en-US" sz="1400" dirty="0"/>
              <a:t>约束</a:t>
            </a:r>
            <a:endParaRPr lang="zh-CN" altLang="en-US" sz="1400" dirty="0"/>
          </a:p>
        </p:txBody>
      </p:sp>
      <p:cxnSp>
        <p:nvCxnSpPr>
          <p:cNvPr id="173" name="直接连接符 172"/>
          <p:cNvCxnSpPr>
            <a:stCxn id="157" idx="4"/>
            <a:endCxn id="172" idx="0"/>
          </p:cNvCxnSpPr>
          <p:nvPr/>
        </p:nvCxnSpPr>
        <p:spPr>
          <a:xfrm flipH="1">
            <a:off x="5232400" y="4559300"/>
            <a:ext cx="955675" cy="112077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椭圆 173"/>
          <p:cNvSpPr/>
          <p:nvPr/>
        </p:nvSpPr>
        <p:spPr>
          <a:xfrm>
            <a:off x="6061075" y="5765800"/>
            <a:ext cx="1230313" cy="47148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Foreign-Key</a:t>
            </a:r>
            <a:r>
              <a:rPr lang="zh-CN" altLang="en-US" sz="1400" dirty="0"/>
              <a:t>约束</a:t>
            </a:r>
            <a:endParaRPr lang="zh-CN" altLang="en-US" sz="1400" dirty="0"/>
          </a:p>
        </p:txBody>
      </p:sp>
      <p:sp>
        <p:nvSpPr>
          <p:cNvPr id="175" name="椭圆 174"/>
          <p:cNvSpPr/>
          <p:nvPr/>
        </p:nvSpPr>
        <p:spPr>
          <a:xfrm>
            <a:off x="7545388" y="5819775"/>
            <a:ext cx="787400" cy="381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域约束</a:t>
            </a:r>
            <a:endParaRPr lang="zh-CN" altLang="en-US" sz="1400" dirty="0"/>
          </a:p>
        </p:txBody>
      </p:sp>
      <p:sp>
        <p:nvSpPr>
          <p:cNvPr id="176" name="椭圆 175"/>
          <p:cNvSpPr/>
          <p:nvPr/>
        </p:nvSpPr>
        <p:spPr>
          <a:xfrm>
            <a:off x="8058150" y="5119688"/>
            <a:ext cx="608013" cy="38735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断言</a:t>
            </a:r>
            <a:endParaRPr lang="zh-CN" altLang="en-US" sz="1400" dirty="0"/>
          </a:p>
        </p:txBody>
      </p:sp>
      <p:cxnSp>
        <p:nvCxnSpPr>
          <p:cNvPr id="177" name="直接连接符 176"/>
          <p:cNvCxnSpPr>
            <a:stCxn id="157" idx="4"/>
            <a:endCxn id="176" idx="0"/>
          </p:cNvCxnSpPr>
          <p:nvPr/>
        </p:nvCxnSpPr>
        <p:spPr>
          <a:xfrm>
            <a:off x="6188075" y="4559300"/>
            <a:ext cx="2173288" cy="560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57" idx="4"/>
            <a:endCxn id="174" idx="0"/>
          </p:cNvCxnSpPr>
          <p:nvPr/>
        </p:nvCxnSpPr>
        <p:spPr>
          <a:xfrm>
            <a:off x="6188075" y="4559300"/>
            <a:ext cx="487363" cy="1206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7" idx="4"/>
            <a:endCxn id="175" idx="2"/>
          </p:cNvCxnSpPr>
          <p:nvPr/>
        </p:nvCxnSpPr>
        <p:spPr>
          <a:xfrm>
            <a:off x="6188075" y="4559300"/>
            <a:ext cx="1357313" cy="1450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6" name="曲线连接符 565"/>
          <p:cNvCxnSpPr>
            <a:stCxn id="8" idx="4"/>
            <a:endCxn id="157" idx="2"/>
          </p:cNvCxnSpPr>
          <p:nvPr/>
        </p:nvCxnSpPr>
        <p:spPr>
          <a:xfrm rot="16200000" flipH="1">
            <a:off x="3576638" y="1917700"/>
            <a:ext cx="2236788" cy="2522537"/>
          </a:xfrm>
          <a:prstGeom prst="curvedConnector2">
            <a:avLst/>
          </a:prstGeom>
        </p:spPr>
        <p:style>
          <a:lnRef idx="1">
            <a:schemeClr val="accent2"/>
          </a:lnRef>
          <a:fillRef idx="0">
            <a:schemeClr val="accent2"/>
          </a:fillRef>
          <a:effectRef idx="0">
            <a:schemeClr val="accent2"/>
          </a:effectRef>
          <a:fontRef idx="minor">
            <a:schemeClr val="tx1"/>
          </a:fontRef>
        </p:style>
      </p:cxnSp>
      <p:cxnSp>
        <p:nvCxnSpPr>
          <p:cNvPr id="568" name="曲线连接符 567"/>
          <p:cNvCxnSpPr>
            <a:stCxn id="7" idx="5"/>
            <a:endCxn id="158" idx="4"/>
          </p:cNvCxnSpPr>
          <p:nvPr/>
        </p:nvCxnSpPr>
        <p:spPr>
          <a:xfrm rot="16200000" flipH="1">
            <a:off x="3657600" y="1019176"/>
            <a:ext cx="1228725" cy="5816600"/>
          </a:xfrm>
          <a:prstGeom prst="curvedConnector3">
            <a:avLst>
              <a:gd name="adj1" fmla="val 118603"/>
            </a:avLst>
          </a:prstGeom>
        </p:spPr>
        <p:style>
          <a:lnRef idx="1">
            <a:schemeClr val="accent2"/>
          </a:lnRef>
          <a:fillRef idx="0">
            <a:schemeClr val="accent2"/>
          </a:fillRef>
          <a:effectRef idx="0">
            <a:schemeClr val="accent2"/>
          </a:effectRef>
          <a:fontRef idx="minor">
            <a:schemeClr val="tx1"/>
          </a:fontRef>
        </p:style>
      </p:cxnSp>
      <p:cxnSp>
        <p:nvCxnSpPr>
          <p:cNvPr id="570" name="直接连接符 569"/>
          <p:cNvCxnSpPr>
            <a:stCxn id="16405" idx="2"/>
          </p:cNvCxnSpPr>
          <p:nvPr/>
        </p:nvCxnSpPr>
        <p:spPr>
          <a:xfrm flipV="1">
            <a:off x="6362700" y="1336675"/>
            <a:ext cx="493713" cy="22542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81200" y="2359025"/>
            <a:ext cx="860425" cy="5746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数据库安全</a:t>
            </a:r>
            <a:endParaRPr lang="zh-CN" altLang="en-US" sz="1600" dirty="0"/>
          </a:p>
        </p:txBody>
      </p:sp>
      <p:sp>
        <p:nvSpPr>
          <p:cNvPr id="6" name="椭圆 5"/>
          <p:cNvSpPr/>
          <p:nvPr/>
        </p:nvSpPr>
        <p:spPr>
          <a:xfrm>
            <a:off x="160338" y="1484313"/>
            <a:ext cx="1062037" cy="6318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数据库安全控制</a:t>
            </a:r>
            <a:endParaRPr lang="zh-CN" altLang="en-US" sz="1400" dirty="0"/>
          </a:p>
        </p:txBody>
      </p:sp>
      <p:sp>
        <p:nvSpPr>
          <p:cNvPr id="7" name="椭圆 6"/>
          <p:cNvSpPr/>
          <p:nvPr/>
        </p:nvSpPr>
        <p:spPr>
          <a:xfrm>
            <a:off x="2765425" y="3417888"/>
            <a:ext cx="855663" cy="635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自主访问控制</a:t>
            </a:r>
            <a:endParaRPr lang="zh-CN" altLang="en-US" sz="1400" dirty="0"/>
          </a:p>
        </p:txBody>
      </p:sp>
      <p:sp>
        <p:nvSpPr>
          <p:cNvPr id="8" name="椭圆 7"/>
          <p:cNvSpPr/>
          <p:nvPr/>
        </p:nvSpPr>
        <p:spPr>
          <a:xfrm>
            <a:off x="196850" y="2560638"/>
            <a:ext cx="801688" cy="744537"/>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强制访问控制</a:t>
            </a:r>
            <a:endParaRPr lang="zh-CN" altLang="en-US" sz="1400" dirty="0"/>
          </a:p>
        </p:txBody>
      </p:sp>
      <p:sp>
        <p:nvSpPr>
          <p:cNvPr id="9" name="椭圆 8"/>
          <p:cNvSpPr/>
          <p:nvPr/>
        </p:nvSpPr>
        <p:spPr>
          <a:xfrm>
            <a:off x="2935288" y="1479550"/>
            <a:ext cx="760412" cy="635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跟踪审计</a:t>
            </a:r>
            <a:endParaRPr lang="zh-CN" altLang="en-US" sz="1400" dirty="0"/>
          </a:p>
        </p:txBody>
      </p:sp>
      <p:sp>
        <p:nvSpPr>
          <p:cNvPr id="10" name="椭圆 9"/>
          <p:cNvSpPr/>
          <p:nvPr/>
        </p:nvSpPr>
        <p:spPr>
          <a:xfrm>
            <a:off x="782638" y="3629025"/>
            <a:ext cx="879475" cy="563563"/>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数据加密</a:t>
            </a:r>
            <a:endParaRPr lang="zh-CN" altLang="en-US" sz="1400" dirty="0"/>
          </a:p>
        </p:txBody>
      </p:sp>
      <p:sp>
        <p:nvSpPr>
          <p:cNvPr id="11" name="椭圆 10"/>
          <p:cNvSpPr/>
          <p:nvPr/>
        </p:nvSpPr>
        <p:spPr>
          <a:xfrm>
            <a:off x="1601788" y="1268413"/>
            <a:ext cx="677862" cy="635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鉴定</a:t>
            </a:r>
            <a:endParaRPr lang="zh-CN" altLang="en-US" sz="1400" dirty="0"/>
          </a:p>
        </p:txBody>
      </p:sp>
      <p:cxnSp>
        <p:nvCxnSpPr>
          <p:cNvPr id="12" name="直接连接符 11"/>
          <p:cNvCxnSpPr>
            <a:stCxn id="6" idx="6"/>
            <a:endCxn id="5" idx="1"/>
          </p:cNvCxnSpPr>
          <p:nvPr/>
        </p:nvCxnSpPr>
        <p:spPr>
          <a:xfrm>
            <a:off x="1222375" y="1800225"/>
            <a:ext cx="758825" cy="8461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直接连接符 12"/>
          <p:cNvCxnSpPr>
            <a:stCxn id="8" idx="6"/>
            <a:endCxn id="5" idx="1"/>
          </p:cNvCxnSpPr>
          <p:nvPr/>
        </p:nvCxnSpPr>
        <p:spPr>
          <a:xfrm flipV="1">
            <a:off x="998538" y="2646363"/>
            <a:ext cx="982662" cy="287337"/>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直接连接符 14"/>
          <p:cNvCxnSpPr>
            <a:stCxn id="5" idx="2"/>
            <a:endCxn id="10" idx="0"/>
          </p:cNvCxnSpPr>
          <p:nvPr/>
        </p:nvCxnSpPr>
        <p:spPr>
          <a:xfrm flipH="1">
            <a:off x="1222375" y="2933700"/>
            <a:ext cx="1189038" cy="695325"/>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接连接符 15"/>
          <p:cNvCxnSpPr>
            <a:stCxn id="5" idx="0"/>
            <a:endCxn id="11" idx="4"/>
          </p:cNvCxnSpPr>
          <p:nvPr/>
        </p:nvCxnSpPr>
        <p:spPr>
          <a:xfrm flipH="1" flipV="1">
            <a:off x="1939925" y="1903413"/>
            <a:ext cx="471488" cy="455612"/>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直接连接符 16"/>
          <p:cNvCxnSpPr>
            <a:stCxn id="5" idx="2"/>
            <a:endCxn id="7" idx="2"/>
          </p:cNvCxnSpPr>
          <p:nvPr/>
        </p:nvCxnSpPr>
        <p:spPr>
          <a:xfrm>
            <a:off x="2411413" y="2933700"/>
            <a:ext cx="354012" cy="801688"/>
          </a:xfrm>
          <a:prstGeom prst="line">
            <a:avLst/>
          </a:prstGeom>
        </p:spPr>
        <p:style>
          <a:lnRef idx="2">
            <a:schemeClr val="accent6"/>
          </a:lnRef>
          <a:fillRef idx="0">
            <a:schemeClr val="accent6"/>
          </a:fillRef>
          <a:effectRef idx="1">
            <a:schemeClr val="accent6"/>
          </a:effectRef>
          <a:fontRef idx="minor">
            <a:schemeClr val="tx1"/>
          </a:fontRef>
        </p:style>
      </p:cxnSp>
      <p:sp>
        <p:nvSpPr>
          <p:cNvPr id="18" name="矩形 17"/>
          <p:cNvSpPr/>
          <p:nvPr/>
        </p:nvSpPr>
        <p:spPr>
          <a:xfrm>
            <a:off x="1809750" y="3994150"/>
            <a:ext cx="261938" cy="53975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授权</a:t>
            </a:r>
            <a:endParaRPr lang="zh-CN" altLang="en-US" sz="1400" dirty="0"/>
          </a:p>
        </p:txBody>
      </p:sp>
      <p:sp>
        <p:nvSpPr>
          <p:cNvPr id="19" name="矩形 18"/>
          <p:cNvSpPr/>
          <p:nvPr/>
        </p:nvSpPr>
        <p:spPr>
          <a:xfrm>
            <a:off x="1785938" y="4843463"/>
            <a:ext cx="307975" cy="5556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权限</a:t>
            </a:r>
            <a:endParaRPr lang="zh-CN" altLang="en-US" sz="1400" dirty="0"/>
          </a:p>
        </p:txBody>
      </p:sp>
      <p:sp>
        <p:nvSpPr>
          <p:cNvPr id="20" name="矩形 19"/>
          <p:cNvSpPr/>
          <p:nvPr/>
        </p:nvSpPr>
        <p:spPr>
          <a:xfrm>
            <a:off x="2673350" y="4843463"/>
            <a:ext cx="588963" cy="5969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r>
              <a:rPr lang="zh-CN" altLang="en-US" sz="1400">
                <a:solidFill>
                  <a:srgbClr val="000000"/>
                </a:solidFill>
              </a:rPr>
              <a:t>视图</a:t>
            </a:r>
            <a:endParaRPr lang="zh-CN" altLang="en-US" sz="1400">
              <a:solidFill>
                <a:srgbClr val="000000"/>
              </a:solidFill>
            </a:endParaRPr>
          </a:p>
          <a:p>
            <a:r>
              <a:rPr lang="zh-CN" altLang="en-US" sz="1400">
                <a:solidFill>
                  <a:srgbClr val="000000"/>
                </a:solidFill>
              </a:rPr>
              <a:t>授权</a:t>
            </a:r>
            <a:endParaRPr lang="zh-CN" altLang="en-US" sz="1400">
              <a:solidFill>
                <a:srgbClr val="000000"/>
              </a:solidFill>
            </a:endParaRPr>
          </a:p>
        </p:txBody>
      </p:sp>
      <p:sp>
        <p:nvSpPr>
          <p:cNvPr id="21" name="矩形 20"/>
          <p:cNvSpPr/>
          <p:nvPr/>
        </p:nvSpPr>
        <p:spPr>
          <a:xfrm>
            <a:off x="4140200" y="4221163"/>
            <a:ext cx="836613" cy="5000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r>
              <a:rPr lang="zh-CN" altLang="en-US" sz="1400">
                <a:solidFill>
                  <a:srgbClr val="000000"/>
                </a:solidFill>
              </a:rPr>
              <a:t>基于角色</a:t>
            </a:r>
            <a:endParaRPr lang="zh-CN" altLang="en-US" sz="1400">
              <a:solidFill>
                <a:srgbClr val="000000"/>
              </a:solidFill>
            </a:endParaRPr>
          </a:p>
        </p:txBody>
      </p:sp>
      <p:sp>
        <p:nvSpPr>
          <p:cNvPr id="22" name="矩形 21"/>
          <p:cNvSpPr/>
          <p:nvPr/>
        </p:nvSpPr>
        <p:spPr>
          <a:xfrm>
            <a:off x="3724275" y="4913313"/>
            <a:ext cx="558800" cy="5508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收回权限</a:t>
            </a:r>
            <a:endParaRPr lang="zh-CN" altLang="en-US" sz="1400" dirty="0"/>
          </a:p>
        </p:txBody>
      </p:sp>
      <p:cxnSp>
        <p:nvCxnSpPr>
          <p:cNvPr id="23" name="直接连接符 22"/>
          <p:cNvCxnSpPr>
            <a:stCxn id="18" idx="3"/>
            <a:endCxn id="7" idx="4"/>
          </p:cNvCxnSpPr>
          <p:nvPr/>
        </p:nvCxnSpPr>
        <p:spPr>
          <a:xfrm flipV="1">
            <a:off x="2071688" y="4052888"/>
            <a:ext cx="1122362" cy="211137"/>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接连接符 23"/>
          <p:cNvCxnSpPr>
            <a:stCxn id="7" idx="4"/>
            <a:endCxn id="21" idx="1"/>
          </p:cNvCxnSpPr>
          <p:nvPr/>
        </p:nvCxnSpPr>
        <p:spPr>
          <a:xfrm>
            <a:off x="3203575" y="4076700"/>
            <a:ext cx="946150" cy="4191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接连接符 24"/>
          <p:cNvCxnSpPr>
            <a:stCxn id="7" idx="4"/>
            <a:endCxn id="19" idx="0"/>
          </p:cNvCxnSpPr>
          <p:nvPr/>
        </p:nvCxnSpPr>
        <p:spPr>
          <a:xfrm flipH="1">
            <a:off x="1939925" y="4052888"/>
            <a:ext cx="1254125" cy="790575"/>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直接连接符 25"/>
          <p:cNvCxnSpPr>
            <a:stCxn id="7" idx="4"/>
            <a:endCxn id="20" idx="0"/>
          </p:cNvCxnSpPr>
          <p:nvPr/>
        </p:nvCxnSpPr>
        <p:spPr>
          <a:xfrm flipH="1">
            <a:off x="2967038" y="4052888"/>
            <a:ext cx="227012" cy="790575"/>
          </a:xfrm>
          <a:prstGeom prst="line">
            <a:avLst/>
          </a:prstGeom>
        </p:spPr>
        <p:style>
          <a:lnRef idx="1">
            <a:schemeClr val="accent6"/>
          </a:lnRef>
          <a:fillRef idx="0">
            <a:schemeClr val="accent6"/>
          </a:fillRef>
          <a:effectRef idx="0">
            <a:schemeClr val="accent6"/>
          </a:effectRef>
          <a:fontRef idx="minor">
            <a:schemeClr val="tx1"/>
          </a:fontRef>
        </p:style>
      </p:cxnSp>
      <p:cxnSp>
        <p:nvCxnSpPr>
          <p:cNvPr id="27" name="直接连接符 26"/>
          <p:cNvCxnSpPr>
            <a:stCxn id="7" idx="4"/>
            <a:endCxn id="22" idx="0"/>
          </p:cNvCxnSpPr>
          <p:nvPr/>
        </p:nvCxnSpPr>
        <p:spPr>
          <a:xfrm>
            <a:off x="3194050" y="4052888"/>
            <a:ext cx="809625" cy="860425"/>
          </a:xfrm>
          <a:prstGeom prst="line">
            <a:avLst/>
          </a:prstGeom>
        </p:spPr>
        <p:style>
          <a:lnRef idx="1">
            <a:schemeClr val="accent6"/>
          </a:lnRef>
          <a:fillRef idx="0">
            <a:schemeClr val="accent6"/>
          </a:fillRef>
          <a:effectRef idx="0">
            <a:schemeClr val="accent6"/>
          </a:effectRef>
          <a:fontRef idx="minor">
            <a:schemeClr val="tx1"/>
          </a:fontRef>
        </p:style>
      </p:cxnSp>
      <p:cxnSp>
        <p:nvCxnSpPr>
          <p:cNvPr id="128" name="直接连接符 127"/>
          <p:cNvCxnSpPr>
            <a:stCxn id="5" idx="0"/>
            <a:endCxn id="9" idx="2"/>
          </p:cNvCxnSpPr>
          <p:nvPr/>
        </p:nvCxnSpPr>
        <p:spPr>
          <a:xfrm flipV="1">
            <a:off x="2411413" y="1797050"/>
            <a:ext cx="523875" cy="561975"/>
          </a:xfrm>
          <a:prstGeom prst="line">
            <a:avLst/>
          </a:prstGeom>
        </p:spPr>
        <p:style>
          <a:lnRef idx="2">
            <a:schemeClr val="accent6"/>
          </a:lnRef>
          <a:fillRef idx="0">
            <a:schemeClr val="accent6"/>
          </a:fillRef>
          <a:effectRef idx="1">
            <a:schemeClr val="accent6"/>
          </a:effectRef>
          <a:fontRef idx="minor">
            <a:schemeClr val="tx1"/>
          </a:fontRef>
        </p:style>
      </p:cxnSp>
      <p:sp>
        <p:nvSpPr>
          <p:cNvPr id="145" name="圆角矩形 144"/>
          <p:cNvSpPr/>
          <p:nvPr/>
        </p:nvSpPr>
        <p:spPr>
          <a:xfrm>
            <a:off x="6502400" y="3052763"/>
            <a:ext cx="1085850" cy="47783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数据库恢复技术</a:t>
            </a:r>
            <a:endParaRPr lang="zh-CN" altLang="en-US" sz="1600" dirty="0"/>
          </a:p>
        </p:txBody>
      </p:sp>
      <p:sp>
        <p:nvSpPr>
          <p:cNvPr id="146" name="矩形 145"/>
          <p:cNvSpPr/>
          <p:nvPr/>
        </p:nvSpPr>
        <p:spPr>
          <a:xfrm>
            <a:off x="5235575" y="2359025"/>
            <a:ext cx="652463" cy="4095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事务概念</a:t>
            </a:r>
            <a:endParaRPr lang="zh-CN" altLang="en-US" sz="1400" dirty="0"/>
          </a:p>
        </p:txBody>
      </p:sp>
      <p:sp>
        <p:nvSpPr>
          <p:cNvPr id="147" name="矩形 146"/>
          <p:cNvSpPr/>
          <p:nvPr/>
        </p:nvSpPr>
        <p:spPr>
          <a:xfrm>
            <a:off x="6330950" y="1647825"/>
            <a:ext cx="949325" cy="430213"/>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数据库恢复概述</a:t>
            </a:r>
            <a:endParaRPr lang="zh-CN" altLang="en-US" sz="1400" dirty="0"/>
          </a:p>
        </p:txBody>
      </p:sp>
      <p:sp>
        <p:nvSpPr>
          <p:cNvPr id="148" name="矩形 147"/>
          <p:cNvSpPr/>
          <p:nvPr/>
        </p:nvSpPr>
        <p:spPr>
          <a:xfrm>
            <a:off x="5486400" y="3998913"/>
            <a:ext cx="561975" cy="4111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恢复实现</a:t>
            </a:r>
            <a:endParaRPr lang="zh-CN" altLang="en-US" sz="1400" dirty="0"/>
          </a:p>
        </p:txBody>
      </p:sp>
      <p:sp>
        <p:nvSpPr>
          <p:cNvPr id="149" name="矩形 148"/>
          <p:cNvSpPr/>
          <p:nvPr/>
        </p:nvSpPr>
        <p:spPr>
          <a:xfrm>
            <a:off x="8189913" y="4025900"/>
            <a:ext cx="630237" cy="3841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恢复策略</a:t>
            </a:r>
            <a:endParaRPr lang="zh-CN" altLang="en-US" sz="1400" dirty="0"/>
          </a:p>
        </p:txBody>
      </p:sp>
      <p:sp>
        <p:nvSpPr>
          <p:cNvPr id="150" name="矩形 149"/>
          <p:cNvSpPr/>
          <p:nvPr/>
        </p:nvSpPr>
        <p:spPr>
          <a:xfrm>
            <a:off x="8094663" y="2354263"/>
            <a:ext cx="638175" cy="23495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altLang="zh-CN" sz="1400" dirty="0"/>
              <a:t>RAID</a:t>
            </a:r>
            <a:endParaRPr lang="zh-CN" altLang="en-US" sz="1400" dirty="0"/>
          </a:p>
        </p:txBody>
      </p:sp>
      <p:cxnSp>
        <p:nvCxnSpPr>
          <p:cNvPr id="151" name="直接连接符 150"/>
          <p:cNvCxnSpPr>
            <a:stCxn id="146" idx="3"/>
            <a:endCxn id="145" idx="1"/>
          </p:cNvCxnSpPr>
          <p:nvPr/>
        </p:nvCxnSpPr>
        <p:spPr>
          <a:xfrm>
            <a:off x="5888038" y="2563813"/>
            <a:ext cx="614362" cy="728662"/>
          </a:xfrm>
          <a:prstGeom prst="line">
            <a:avLst/>
          </a:prstGeom>
        </p:spPr>
        <p:style>
          <a:lnRef idx="2">
            <a:schemeClr val="accent6"/>
          </a:lnRef>
          <a:fillRef idx="0">
            <a:schemeClr val="accent6"/>
          </a:fillRef>
          <a:effectRef idx="1">
            <a:schemeClr val="accent6"/>
          </a:effectRef>
          <a:fontRef idx="minor">
            <a:schemeClr val="tx1"/>
          </a:fontRef>
        </p:style>
      </p:cxnSp>
      <p:cxnSp>
        <p:nvCxnSpPr>
          <p:cNvPr id="152" name="直接连接符 151"/>
          <p:cNvCxnSpPr>
            <a:stCxn id="148" idx="3"/>
            <a:endCxn id="145" idx="1"/>
          </p:cNvCxnSpPr>
          <p:nvPr/>
        </p:nvCxnSpPr>
        <p:spPr>
          <a:xfrm flipV="1">
            <a:off x="6048375" y="3292475"/>
            <a:ext cx="454025" cy="912813"/>
          </a:xfrm>
          <a:prstGeom prst="line">
            <a:avLst/>
          </a:prstGeom>
        </p:spPr>
        <p:style>
          <a:lnRef idx="2">
            <a:schemeClr val="accent6"/>
          </a:lnRef>
          <a:fillRef idx="0">
            <a:schemeClr val="accent6"/>
          </a:fillRef>
          <a:effectRef idx="1">
            <a:schemeClr val="accent6"/>
          </a:effectRef>
          <a:fontRef idx="minor">
            <a:schemeClr val="tx1"/>
          </a:fontRef>
        </p:style>
      </p:cxnSp>
      <p:cxnSp>
        <p:nvCxnSpPr>
          <p:cNvPr id="153" name="直接连接符 152"/>
          <p:cNvCxnSpPr>
            <a:stCxn id="149" idx="0"/>
            <a:endCxn id="145" idx="2"/>
          </p:cNvCxnSpPr>
          <p:nvPr/>
        </p:nvCxnSpPr>
        <p:spPr>
          <a:xfrm flipH="1" flipV="1">
            <a:off x="7019925" y="3500438"/>
            <a:ext cx="1460500" cy="4953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4" name="直接连接符 153"/>
          <p:cNvCxnSpPr>
            <a:stCxn id="147" idx="2"/>
            <a:endCxn id="145" idx="0"/>
          </p:cNvCxnSpPr>
          <p:nvPr/>
        </p:nvCxnSpPr>
        <p:spPr>
          <a:xfrm>
            <a:off x="6805613" y="2078038"/>
            <a:ext cx="239712" cy="974725"/>
          </a:xfrm>
          <a:prstGeom prst="line">
            <a:avLst/>
          </a:prstGeom>
        </p:spPr>
        <p:style>
          <a:lnRef idx="2">
            <a:schemeClr val="accent6"/>
          </a:lnRef>
          <a:fillRef idx="0">
            <a:schemeClr val="accent6"/>
          </a:fillRef>
          <a:effectRef idx="1">
            <a:schemeClr val="accent6"/>
          </a:effectRef>
          <a:fontRef idx="minor">
            <a:schemeClr val="tx1"/>
          </a:fontRef>
        </p:style>
      </p:cxnSp>
      <p:cxnSp>
        <p:nvCxnSpPr>
          <p:cNvPr id="155" name="直接连接符 154"/>
          <p:cNvCxnSpPr>
            <a:stCxn id="145" idx="3"/>
            <a:endCxn id="150" idx="1"/>
          </p:cNvCxnSpPr>
          <p:nvPr/>
        </p:nvCxnSpPr>
        <p:spPr>
          <a:xfrm flipV="1">
            <a:off x="7588250" y="2471738"/>
            <a:ext cx="506413" cy="820737"/>
          </a:xfrm>
          <a:prstGeom prst="line">
            <a:avLst/>
          </a:prstGeom>
        </p:spPr>
        <p:style>
          <a:lnRef idx="2">
            <a:schemeClr val="accent6"/>
          </a:lnRef>
          <a:fillRef idx="0">
            <a:schemeClr val="accent6"/>
          </a:fillRef>
          <a:effectRef idx="1">
            <a:schemeClr val="accent6"/>
          </a:effectRef>
          <a:fontRef idx="minor">
            <a:schemeClr val="tx1"/>
          </a:fontRef>
        </p:style>
      </p:cxnSp>
      <p:sp>
        <p:nvSpPr>
          <p:cNvPr id="17443" name="TextBox 155"/>
          <p:cNvSpPr txBox="1">
            <a:spLocks noChangeArrowheads="1"/>
          </p:cNvSpPr>
          <p:nvPr/>
        </p:nvSpPr>
        <p:spPr bwMode="auto">
          <a:xfrm>
            <a:off x="4324350" y="1862138"/>
            <a:ext cx="808038" cy="1200150"/>
          </a:xfrm>
          <a:prstGeom prst="rect">
            <a:avLst/>
          </a:prstGeom>
          <a:noFill/>
          <a:ln w="9525">
            <a:noFill/>
            <a:miter lim="800000"/>
          </a:ln>
        </p:spPr>
        <p:txBody>
          <a:bodyPr>
            <a:spAutoFit/>
          </a:bodyPr>
          <a:lstStyle/>
          <a:p>
            <a:r>
              <a:rPr lang="zh-CN" altLang="en-US" sz="1200">
                <a:latin typeface="Calibri" panose="020F0502020204030204" pitchFamily="34" charset="0"/>
              </a:rPr>
              <a:t>事务</a:t>
            </a:r>
            <a:r>
              <a:rPr lang="en-US" altLang="zh-CN" sz="1200">
                <a:latin typeface="Calibri" panose="020F0502020204030204" pitchFamily="34" charset="0"/>
              </a:rPr>
              <a:t>ACID</a:t>
            </a:r>
            <a:r>
              <a:rPr lang="zh-CN" altLang="en-US" sz="1200">
                <a:latin typeface="Calibri" panose="020F0502020204030204" pitchFamily="34" charset="0"/>
              </a:rPr>
              <a:t>特性：原子性、一致性、隔离性、持续性。</a:t>
            </a:r>
            <a:endParaRPr lang="zh-CN" altLang="en-US" sz="1200">
              <a:latin typeface="Calibri" panose="020F0502020204030204" pitchFamily="34" charset="0"/>
            </a:endParaRPr>
          </a:p>
        </p:txBody>
      </p:sp>
      <p:sp>
        <p:nvSpPr>
          <p:cNvPr id="157" name="矩形 156"/>
          <p:cNvSpPr/>
          <p:nvPr/>
        </p:nvSpPr>
        <p:spPr>
          <a:xfrm>
            <a:off x="4356100" y="3500438"/>
            <a:ext cx="349250" cy="4095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日志</a:t>
            </a:r>
            <a:endParaRPr lang="zh-CN" altLang="en-US" sz="1400" dirty="0"/>
          </a:p>
        </p:txBody>
      </p:sp>
      <p:sp>
        <p:nvSpPr>
          <p:cNvPr id="158" name="矩形 157"/>
          <p:cNvSpPr/>
          <p:nvPr/>
        </p:nvSpPr>
        <p:spPr>
          <a:xfrm>
            <a:off x="4427538" y="4797425"/>
            <a:ext cx="942975" cy="6191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更新事务的执行与恢复</a:t>
            </a:r>
            <a:endParaRPr lang="zh-CN" altLang="en-US" sz="1400" dirty="0"/>
          </a:p>
        </p:txBody>
      </p:sp>
      <p:sp>
        <p:nvSpPr>
          <p:cNvPr id="159" name="矩形 158"/>
          <p:cNvSpPr/>
          <p:nvPr/>
        </p:nvSpPr>
        <p:spPr>
          <a:xfrm>
            <a:off x="5526088" y="4946650"/>
            <a:ext cx="401637" cy="6477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检查点</a:t>
            </a:r>
            <a:endParaRPr lang="zh-CN" altLang="en-US" sz="1400" dirty="0"/>
          </a:p>
        </p:txBody>
      </p:sp>
      <p:sp>
        <p:nvSpPr>
          <p:cNvPr id="160" name="矩形 159"/>
          <p:cNvSpPr/>
          <p:nvPr/>
        </p:nvSpPr>
        <p:spPr>
          <a:xfrm>
            <a:off x="4951413" y="3170238"/>
            <a:ext cx="609600" cy="4476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数据转储</a:t>
            </a:r>
            <a:endParaRPr lang="zh-CN" altLang="en-US" sz="1400" dirty="0"/>
          </a:p>
        </p:txBody>
      </p:sp>
      <p:cxnSp>
        <p:nvCxnSpPr>
          <p:cNvPr id="161" name="直接连接符 160"/>
          <p:cNvCxnSpPr>
            <a:stCxn id="157" idx="3"/>
            <a:endCxn id="148" idx="1"/>
          </p:cNvCxnSpPr>
          <p:nvPr/>
        </p:nvCxnSpPr>
        <p:spPr>
          <a:xfrm>
            <a:off x="4705350" y="3705225"/>
            <a:ext cx="781050" cy="500063"/>
          </a:xfrm>
          <a:prstGeom prst="line">
            <a:avLst/>
          </a:prstGeom>
        </p:spPr>
        <p:style>
          <a:lnRef idx="1">
            <a:schemeClr val="accent6"/>
          </a:lnRef>
          <a:fillRef idx="0">
            <a:schemeClr val="accent6"/>
          </a:fillRef>
          <a:effectRef idx="0">
            <a:schemeClr val="accent6"/>
          </a:effectRef>
          <a:fontRef idx="minor">
            <a:schemeClr val="tx1"/>
          </a:fontRef>
        </p:style>
      </p:cxnSp>
      <p:cxnSp>
        <p:nvCxnSpPr>
          <p:cNvPr id="162" name="直接连接符 161"/>
          <p:cNvCxnSpPr>
            <a:stCxn id="160" idx="2"/>
            <a:endCxn id="148" idx="0"/>
          </p:cNvCxnSpPr>
          <p:nvPr/>
        </p:nvCxnSpPr>
        <p:spPr>
          <a:xfrm>
            <a:off x="5256213" y="3617913"/>
            <a:ext cx="511175" cy="381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3" name="直接连接符 162"/>
          <p:cNvCxnSpPr>
            <a:stCxn id="158" idx="3"/>
            <a:endCxn id="148" idx="2"/>
          </p:cNvCxnSpPr>
          <p:nvPr/>
        </p:nvCxnSpPr>
        <p:spPr>
          <a:xfrm flipV="1">
            <a:off x="5370513" y="4410075"/>
            <a:ext cx="396875" cy="6969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64" name="直接连接符 163"/>
          <p:cNvCxnSpPr>
            <a:stCxn id="148" idx="2"/>
            <a:endCxn id="159" idx="0"/>
          </p:cNvCxnSpPr>
          <p:nvPr/>
        </p:nvCxnSpPr>
        <p:spPr>
          <a:xfrm flipH="1">
            <a:off x="5727700" y="4410075"/>
            <a:ext cx="39688" cy="536575"/>
          </a:xfrm>
          <a:prstGeom prst="line">
            <a:avLst/>
          </a:prstGeom>
        </p:spPr>
        <p:style>
          <a:lnRef idx="1">
            <a:schemeClr val="accent6"/>
          </a:lnRef>
          <a:fillRef idx="0">
            <a:schemeClr val="accent6"/>
          </a:fillRef>
          <a:effectRef idx="0">
            <a:schemeClr val="accent6"/>
          </a:effectRef>
          <a:fontRef idx="minor">
            <a:schemeClr val="tx1"/>
          </a:fontRef>
        </p:style>
      </p:cxnSp>
      <p:sp>
        <p:nvSpPr>
          <p:cNvPr id="165" name="矩形 164"/>
          <p:cNvSpPr/>
          <p:nvPr/>
        </p:nvSpPr>
        <p:spPr>
          <a:xfrm>
            <a:off x="6707188" y="4217988"/>
            <a:ext cx="676275" cy="3651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故障分类</a:t>
            </a:r>
            <a:endParaRPr lang="zh-CN" altLang="en-US" sz="1400" dirty="0"/>
          </a:p>
        </p:txBody>
      </p:sp>
      <p:cxnSp>
        <p:nvCxnSpPr>
          <p:cNvPr id="166" name="直接连接符 165"/>
          <p:cNvCxnSpPr>
            <a:stCxn id="145" idx="2"/>
            <a:endCxn id="165" idx="0"/>
          </p:cNvCxnSpPr>
          <p:nvPr/>
        </p:nvCxnSpPr>
        <p:spPr>
          <a:xfrm>
            <a:off x="7045325" y="3530600"/>
            <a:ext cx="0" cy="687388"/>
          </a:xfrm>
          <a:prstGeom prst="line">
            <a:avLst/>
          </a:prstGeom>
        </p:spPr>
        <p:style>
          <a:lnRef idx="2">
            <a:schemeClr val="accent6"/>
          </a:lnRef>
          <a:fillRef idx="0">
            <a:schemeClr val="accent6"/>
          </a:fillRef>
          <a:effectRef idx="1">
            <a:schemeClr val="accent6"/>
          </a:effectRef>
          <a:fontRef idx="minor">
            <a:schemeClr val="tx1"/>
          </a:fontRef>
        </p:style>
      </p:cxnSp>
      <p:sp>
        <p:nvSpPr>
          <p:cNvPr id="167" name="矩形 166"/>
          <p:cNvSpPr/>
          <p:nvPr/>
        </p:nvSpPr>
        <p:spPr>
          <a:xfrm>
            <a:off x="6046788" y="4938713"/>
            <a:ext cx="555625" cy="395287"/>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事务故障</a:t>
            </a:r>
            <a:endParaRPr lang="zh-CN" altLang="en-US" sz="1400" dirty="0"/>
          </a:p>
        </p:txBody>
      </p:sp>
      <p:sp>
        <p:nvSpPr>
          <p:cNvPr id="168" name="矩形 167"/>
          <p:cNvSpPr/>
          <p:nvPr/>
        </p:nvSpPr>
        <p:spPr>
          <a:xfrm>
            <a:off x="6881813" y="4938713"/>
            <a:ext cx="577850" cy="395287"/>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系统故障</a:t>
            </a:r>
            <a:endParaRPr lang="zh-CN" altLang="en-US" sz="1400" dirty="0"/>
          </a:p>
        </p:txBody>
      </p:sp>
      <p:sp>
        <p:nvSpPr>
          <p:cNvPr id="169" name="矩形 168"/>
          <p:cNvSpPr/>
          <p:nvPr/>
        </p:nvSpPr>
        <p:spPr>
          <a:xfrm>
            <a:off x="7737475" y="4946650"/>
            <a:ext cx="579438" cy="38735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介质故障</a:t>
            </a:r>
            <a:endParaRPr lang="zh-CN" altLang="en-US" sz="1400" dirty="0"/>
          </a:p>
        </p:txBody>
      </p:sp>
      <p:cxnSp>
        <p:nvCxnSpPr>
          <p:cNvPr id="170" name="直接连接符 169"/>
          <p:cNvCxnSpPr>
            <a:stCxn id="167" idx="0"/>
            <a:endCxn id="165" idx="2"/>
          </p:cNvCxnSpPr>
          <p:nvPr/>
        </p:nvCxnSpPr>
        <p:spPr>
          <a:xfrm flipV="1">
            <a:off x="6324600" y="4583113"/>
            <a:ext cx="720725"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65" idx="2"/>
            <a:endCxn id="168" idx="0"/>
          </p:cNvCxnSpPr>
          <p:nvPr/>
        </p:nvCxnSpPr>
        <p:spPr>
          <a:xfrm>
            <a:off x="7045325" y="4583113"/>
            <a:ext cx="125413"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5" idx="2"/>
            <a:endCxn id="169" idx="0"/>
          </p:cNvCxnSpPr>
          <p:nvPr/>
        </p:nvCxnSpPr>
        <p:spPr>
          <a:xfrm>
            <a:off x="7045325" y="4583113"/>
            <a:ext cx="981075" cy="363537"/>
          </a:xfrm>
          <a:prstGeom prst="line">
            <a:avLst/>
          </a:prstGeom>
        </p:spPr>
        <p:style>
          <a:lnRef idx="1">
            <a:schemeClr val="accent1"/>
          </a:lnRef>
          <a:fillRef idx="0">
            <a:schemeClr val="accent1"/>
          </a:fillRef>
          <a:effectRef idx="0">
            <a:schemeClr val="accent1"/>
          </a:effectRef>
          <a:fontRef idx="minor">
            <a:schemeClr val="tx1"/>
          </a:fontRef>
        </p:style>
      </p:cxnSp>
      <p:sp>
        <p:nvSpPr>
          <p:cNvPr id="17460" name="TextBox 321"/>
          <p:cNvSpPr txBox="1">
            <a:spLocks noChangeArrowheads="1"/>
          </p:cNvSpPr>
          <p:nvPr/>
        </p:nvSpPr>
        <p:spPr bwMode="auto">
          <a:xfrm>
            <a:off x="5373688" y="569913"/>
            <a:ext cx="1914525" cy="1016000"/>
          </a:xfrm>
          <a:prstGeom prst="rect">
            <a:avLst/>
          </a:prstGeom>
          <a:noFill/>
          <a:ln w="9525">
            <a:noFill/>
            <a:miter lim="800000"/>
          </a:ln>
        </p:spPr>
        <p:txBody>
          <a:bodyPr>
            <a:spAutoFit/>
          </a:bodyPr>
          <a:lstStyle/>
          <a:p>
            <a:r>
              <a:rPr lang="zh-CN" altLang="en-US" sz="1200">
                <a:latin typeface="Calibri" panose="020F0502020204030204" pitchFamily="34" charset="0"/>
              </a:rPr>
              <a:t>恢复机制涉及两个关键问题：</a:t>
            </a:r>
            <a:endParaRPr lang="en-US" altLang="zh-CN" sz="1200">
              <a:latin typeface="Calibri" panose="020F0502020204030204" pitchFamily="34" charset="0"/>
            </a:endParaRPr>
          </a:p>
          <a:p>
            <a:r>
              <a:rPr lang="en-US" altLang="zh-CN" sz="1200">
                <a:latin typeface="Calibri" panose="020F0502020204030204" pitchFamily="34" charset="0"/>
              </a:rPr>
              <a:t>1.</a:t>
            </a:r>
            <a:r>
              <a:rPr lang="zh-CN" altLang="en-US" sz="1200">
                <a:latin typeface="Calibri" panose="020F0502020204030204" pitchFamily="34" charset="0"/>
              </a:rPr>
              <a:t>如何建立冗余数据；</a:t>
            </a:r>
            <a:endParaRPr lang="en-US" altLang="zh-CN" sz="1200">
              <a:latin typeface="Calibri" panose="020F0502020204030204" pitchFamily="34" charset="0"/>
            </a:endParaRPr>
          </a:p>
          <a:p>
            <a:r>
              <a:rPr lang="en-US" altLang="zh-CN" sz="1200">
                <a:latin typeface="Calibri" panose="020F0502020204030204" pitchFamily="34" charset="0"/>
              </a:rPr>
              <a:t>2.</a:t>
            </a:r>
            <a:r>
              <a:rPr lang="zh-CN" altLang="en-US" sz="1200">
                <a:latin typeface="Calibri" panose="020F0502020204030204" pitchFamily="34" charset="0"/>
              </a:rPr>
              <a:t>利用冗余数据实施数据库恢复</a:t>
            </a:r>
            <a:r>
              <a:rPr lang="zh-CN" altLang="en-US" sz="500">
                <a:latin typeface="Calibri" panose="020F0502020204030204" pitchFamily="34" charset="0"/>
              </a:rPr>
              <a:t>。</a:t>
            </a:r>
            <a:endParaRPr lang="zh-CN" altLang="en-US" sz="500">
              <a:latin typeface="Calibri" panose="020F0502020204030204" pitchFamily="34" charset="0"/>
            </a:endParaRPr>
          </a:p>
        </p:txBody>
      </p:sp>
      <p:sp>
        <p:nvSpPr>
          <p:cNvPr id="17461" name="TextBox 322"/>
          <p:cNvSpPr txBox="1">
            <a:spLocks noChangeArrowheads="1"/>
          </p:cNvSpPr>
          <p:nvPr/>
        </p:nvSpPr>
        <p:spPr bwMode="auto">
          <a:xfrm>
            <a:off x="7570788" y="514350"/>
            <a:ext cx="1538287" cy="1722438"/>
          </a:xfrm>
          <a:prstGeom prst="rect">
            <a:avLst/>
          </a:prstGeom>
          <a:noFill/>
          <a:ln w="9525">
            <a:noFill/>
            <a:miter lim="800000"/>
          </a:ln>
        </p:spPr>
        <p:txBody>
          <a:bodyPr>
            <a:spAutoFit/>
          </a:bodyPr>
          <a:lstStyle/>
          <a:p>
            <a:r>
              <a:rPr lang="en-US" altLang="zh-CN" sz="1200">
                <a:latin typeface="Calibri" panose="020F0502020204030204" pitchFamily="34" charset="0"/>
              </a:rPr>
              <a:t>RAID</a:t>
            </a:r>
            <a:r>
              <a:rPr lang="zh-CN" altLang="en-US" sz="1200">
                <a:latin typeface="Calibri" panose="020F0502020204030204" pitchFamily="34" charset="0"/>
              </a:rPr>
              <a:t>的优点：</a:t>
            </a:r>
            <a:endParaRPr lang="en-US" altLang="zh-CN" sz="1200">
              <a:latin typeface="Calibri" panose="020F0502020204030204" pitchFamily="34" charset="0"/>
            </a:endParaRPr>
          </a:p>
          <a:p>
            <a:r>
              <a:rPr lang="en-US" altLang="zh-CN" sz="1200">
                <a:latin typeface="Calibri" panose="020F0502020204030204" pitchFamily="34" charset="0"/>
              </a:rPr>
              <a:t>1.</a:t>
            </a:r>
            <a:r>
              <a:rPr lang="zh-CN" altLang="en-US" sz="1200">
                <a:latin typeface="Calibri" panose="020F0502020204030204" pitchFamily="34" charset="0"/>
              </a:rPr>
              <a:t>成本低、功耗小、传输速率快；</a:t>
            </a:r>
            <a:endParaRPr lang="en-US" altLang="zh-CN" sz="1200">
              <a:latin typeface="Calibri" panose="020F0502020204030204" pitchFamily="34" charset="0"/>
            </a:endParaRPr>
          </a:p>
          <a:p>
            <a:r>
              <a:rPr lang="en-US" altLang="zh-CN" sz="1200">
                <a:latin typeface="Calibri" panose="020F0502020204030204" pitchFamily="34" charset="0"/>
              </a:rPr>
              <a:t>2.</a:t>
            </a:r>
            <a:r>
              <a:rPr lang="zh-CN" altLang="en-US" sz="1200">
                <a:latin typeface="Calibri" panose="020F0502020204030204" pitchFamily="34" charset="0"/>
              </a:rPr>
              <a:t>提供容错；</a:t>
            </a:r>
            <a:endParaRPr lang="en-US" altLang="zh-CN" sz="1200">
              <a:latin typeface="Calibri" panose="020F0502020204030204" pitchFamily="34" charset="0"/>
            </a:endParaRPr>
          </a:p>
          <a:p>
            <a:r>
              <a:rPr lang="en-US" altLang="zh-CN" sz="1200">
                <a:latin typeface="Calibri" panose="020F0502020204030204" pitchFamily="34" charset="0"/>
              </a:rPr>
              <a:t>3.</a:t>
            </a:r>
            <a:r>
              <a:rPr lang="zh-CN" altLang="en-US" sz="1200">
                <a:latin typeface="Calibri" panose="020F0502020204030204" pitchFamily="34" charset="0"/>
              </a:rPr>
              <a:t>具备数据校验；</a:t>
            </a:r>
            <a:endParaRPr lang="en-US" altLang="zh-CN" sz="1200">
              <a:latin typeface="Calibri" panose="020F0502020204030204" pitchFamily="34" charset="0"/>
            </a:endParaRPr>
          </a:p>
          <a:p>
            <a:r>
              <a:rPr lang="en-US" altLang="zh-CN" sz="1200">
                <a:latin typeface="Calibri" panose="020F0502020204030204" pitchFamily="34" charset="0"/>
              </a:rPr>
              <a:t>4.</a:t>
            </a:r>
            <a:r>
              <a:rPr lang="zh-CN" altLang="en-US" sz="1200">
                <a:latin typeface="Calibri" panose="020F0502020204030204" pitchFamily="34" charset="0"/>
              </a:rPr>
              <a:t>和传统大直径磁盘驱动器相比，在相同容量下价格低。</a:t>
            </a:r>
            <a:endParaRPr lang="en-US" altLang="zh-CN" sz="1200">
              <a:latin typeface="Calibri" panose="020F0502020204030204" pitchFamily="34" charset="0"/>
            </a:endParaRPr>
          </a:p>
          <a:p>
            <a:endParaRPr lang="en-US" altLang="zh-CN" sz="500">
              <a:latin typeface="Calibri" panose="020F0502020204030204" pitchFamily="34" charset="0"/>
            </a:endParaRPr>
          </a:p>
          <a:p>
            <a:endParaRPr lang="zh-CN" altLang="en-US" sz="500">
              <a:latin typeface="Calibri" panose="020F0502020204030204" pitchFamily="34" charset="0"/>
            </a:endParaRPr>
          </a:p>
        </p:txBody>
      </p:sp>
      <p:sp>
        <p:nvSpPr>
          <p:cNvPr id="2" name="圆角矩形 14"/>
          <p:cNvSpPr/>
          <p:nvPr/>
        </p:nvSpPr>
        <p:spPr>
          <a:xfrm>
            <a:off x="8316913" y="2997200"/>
            <a:ext cx="733425" cy="5222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并发控制</a:t>
            </a:r>
            <a:endParaRPr lang="zh-CN" altLang="en-US" sz="1600" dirty="0"/>
          </a:p>
        </p:txBody>
      </p:sp>
      <p:cxnSp>
        <p:nvCxnSpPr>
          <p:cNvPr id="3" name="直接连接符 152"/>
          <p:cNvCxnSpPr>
            <a:cxnSpLocks noChangeShapeType="1"/>
          </p:cNvCxnSpPr>
          <p:nvPr/>
        </p:nvCxnSpPr>
        <p:spPr bwMode="auto">
          <a:xfrm flipH="1" flipV="1">
            <a:off x="7596188" y="3357563"/>
            <a:ext cx="720725" cy="142875"/>
          </a:xfrm>
          <a:prstGeom prst="line">
            <a:avLst/>
          </a:prstGeom>
          <a:noFill/>
          <a:ln w="12700" algn="ctr">
            <a:solidFill>
              <a:srgbClr val="33CCCC"/>
            </a:solidFill>
            <a:round/>
          </a:ln>
          <a:effectLst>
            <a:outerShdw dist="20000" dir="5400000" rotWithShape="0">
              <a:srgbClr val="000000">
                <a:alpha val="37999"/>
              </a:srgbClr>
            </a:outerShdw>
          </a:effectLst>
        </p:spPr>
      </p:cxnSp>
      <p:cxnSp>
        <p:nvCxnSpPr>
          <p:cNvPr id="4" name="直接连接符 23"/>
          <p:cNvCxnSpPr>
            <a:stCxn id="7" idx="4"/>
            <a:endCxn id="21" idx="1"/>
          </p:cNvCxnSpPr>
          <p:nvPr/>
        </p:nvCxnSpPr>
        <p:spPr>
          <a:xfrm>
            <a:off x="2843213" y="2781300"/>
            <a:ext cx="1584325" cy="935038"/>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直接连接符 23"/>
          <p:cNvCxnSpPr>
            <a:stCxn id="7" idx="4"/>
            <a:endCxn id="21" idx="1"/>
          </p:cNvCxnSpPr>
          <p:nvPr/>
        </p:nvCxnSpPr>
        <p:spPr>
          <a:xfrm>
            <a:off x="2843213" y="2636838"/>
            <a:ext cx="2160587" cy="792162"/>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356100" y="1989138"/>
            <a:ext cx="733425" cy="5222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并发控制</a:t>
            </a:r>
            <a:endParaRPr lang="zh-CN" altLang="en-US" sz="1600" dirty="0"/>
          </a:p>
        </p:txBody>
      </p:sp>
      <p:sp>
        <p:nvSpPr>
          <p:cNvPr id="16" name="矩形 15"/>
          <p:cNvSpPr/>
          <p:nvPr/>
        </p:nvSpPr>
        <p:spPr>
          <a:xfrm>
            <a:off x="3665538" y="2678113"/>
            <a:ext cx="758825" cy="642937"/>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并发执行引起问题</a:t>
            </a:r>
            <a:endParaRPr lang="zh-CN" altLang="en-US" sz="1400" dirty="0"/>
          </a:p>
        </p:txBody>
      </p:sp>
      <p:sp>
        <p:nvSpPr>
          <p:cNvPr id="17" name="矩形 16"/>
          <p:cNvSpPr/>
          <p:nvPr/>
        </p:nvSpPr>
        <p:spPr>
          <a:xfrm>
            <a:off x="4826000" y="3783013"/>
            <a:ext cx="703263" cy="4238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读脏数据</a:t>
            </a:r>
            <a:endParaRPr lang="zh-CN" altLang="en-US" sz="1400" dirty="0"/>
          </a:p>
        </p:txBody>
      </p:sp>
      <p:sp>
        <p:nvSpPr>
          <p:cNvPr id="18" name="矩形 17"/>
          <p:cNvSpPr/>
          <p:nvPr/>
        </p:nvSpPr>
        <p:spPr>
          <a:xfrm>
            <a:off x="3841750" y="3783013"/>
            <a:ext cx="760413" cy="4222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不可重复读</a:t>
            </a:r>
            <a:endParaRPr lang="zh-CN" altLang="en-US" sz="1400" dirty="0"/>
          </a:p>
        </p:txBody>
      </p:sp>
      <p:sp>
        <p:nvSpPr>
          <p:cNvPr id="19" name="矩形 18"/>
          <p:cNvSpPr/>
          <p:nvPr/>
        </p:nvSpPr>
        <p:spPr>
          <a:xfrm>
            <a:off x="3009900" y="3746500"/>
            <a:ext cx="603250" cy="4222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丢失修改</a:t>
            </a:r>
            <a:endParaRPr lang="zh-CN" altLang="en-US" sz="1400" dirty="0"/>
          </a:p>
        </p:txBody>
      </p:sp>
      <p:cxnSp>
        <p:nvCxnSpPr>
          <p:cNvPr id="20" name="直接连接符 19"/>
          <p:cNvCxnSpPr>
            <a:stCxn id="16" idx="3"/>
            <a:endCxn id="16" idx="3"/>
          </p:cNvCxnSpPr>
          <p:nvPr/>
        </p:nvCxnSpPr>
        <p:spPr>
          <a:xfrm>
            <a:off x="4424363" y="300037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2"/>
            <a:endCxn id="16" idx="0"/>
          </p:cNvCxnSpPr>
          <p:nvPr/>
        </p:nvCxnSpPr>
        <p:spPr>
          <a:xfrm flipH="1">
            <a:off x="4044950" y="2511425"/>
            <a:ext cx="677863" cy="166688"/>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a:stCxn id="16" idx="2"/>
            <a:endCxn id="19" idx="0"/>
          </p:cNvCxnSpPr>
          <p:nvPr/>
        </p:nvCxnSpPr>
        <p:spPr>
          <a:xfrm flipH="1">
            <a:off x="3311525" y="3321050"/>
            <a:ext cx="733425" cy="42545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接连接符 22"/>
          <p:cNvCxnSpPr>
            <a:stCxn id="16" idx="2"/>
            <a:endCxn id="17" idx="0"/>
          </p:cNvCxnSpPr>
          <p:nvPr/>
        </p:nvCxnSpPr>
        <p:spPr>
          <a:xfrm>
            <a:off x="4044950" y="3321050"/>
            <a:ext cx="1131888" cy="461963"/>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接连接符 23"/>
          <p:cNvCxnSpPr>
            <a:stCxn id="16" idx="2"/>
            <a:endCxn id="18" idx="0"/>
          </p:cNvCxnSpPr>
          <p:nvPr/>
        </p:nvCxnSpPr>
        <p:spPr>
          <a:xfrm>
            <a:off x="4044950" y="3321050"/>
            <a:ext cx="176213" cy="461963"/>
          </a:xfrm>
          <a:prstGeom prst="line">
            <a:avLst/>
          </a:prstGeom>
        </p:spPr>
        <p:style>
          <a:lnRef idx="1">
            <a:schemeClr val="accent6"/>
          </a:lnRef>
          <a:fillRef idx="0">
            <a:schemeClr val="accent6"/>
          </a:fillRef>
          <a:effectRef idx="0">
            <a:schemeClr val="accent6"/>
          </a:effectRef>
          <a:fontRef idx="minor">
            <a:schemeClr val="tx1"/>
          </a:fontRef>
        </p:style>
      </p:cxnSp>
      <p:sp>
        <p:nvSpPr>
          <p:cNvPr id="25" name="线形标注 1 24"/>
          <p:cNvSpPr/>
          <p:nvPr/>
        </p:nvSpPr>
        <p:spPr>
          <a:xfrm>
            <a:off x="2454275" y="2563813"/>
            <a:ext cx="706438" cy="654050"/>
          </a:xfrm>
          <a:prstGeom prst="borderCallout1">
            <a:avLst>
              <a:gd name="adj1" fmla="val 48683"/>
              <a:gd name="adj2" fmla="val 99342"/>
              <a:gd name="adj3" fmla="val 45142"/>
              <a:gd name="adj4" fmla="val 155159"/>
            </a:avLst>
          </a:prstGeom>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zh-CN" altLang="en-US" sz="1200" dirty="0"/>
              <a:t>解决方法：可串行化</a:t>
            </a:r>
            <a:endParaRPr lang="zh-CN" altLang="en-US" sz="1200" dirty="0"/>
          </a:p>
        </p:txBody>
      </p:sp>
      <p:sp>
        <p:nvSpPr>
          <p:cNvPr id="26" name="矩形 25"/>
          <p:cNvSpPr/>
          <p:nvPr/>
        </p:nvSpPr>
        <p:spPr>
          <a:xfrm>
            <a:off x="1289050" y="2533650"/>
            <a:ext cx="561975" cy="427038"/>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串形调度</a:t>
            </a:r>
            <a:endParaRPr lang="zh-CN" altLang="en-US" sz="1400" dirty="0"/>
          </a:p>
        </p:txBody>
      </p:sp>
      <p:sp>
        <p:nvSpPr>
          <p:cNvPr id="27" name="矩形 26"/>
          <p:cNvSpPr/>
          <p:nvPr/>
        </p:nvSpPr>
        <p:spPr>
          <a:xfrm>
            <a:off x="1063625" y="3525838"/>
            <a:ext cx="736600" cy="46831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可串行化调度</a:t>
            </a:r>
            <a:endParaRPr lang="zh-CN" altLang="en-US" sz="1400" dirty="0"/>
          </a:p>
        </p:txBody>
      </p:sp>
      <p:sp>
        <p:nvSpPr>
          <p:cNvPr id="28" name="矩形 27"/>
          <p:cNvSpPr/>
          <p:nvPr/>
        </p:nvSpPr>
        <p:spPr>
          <a:xfrm>
            <a:off x="1863725" y="4154488"/>
            <a:ext cx="590550" cy="4349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可恢复性</a:t>
            </a:r>
            <a:endParaRPr lang="zh-CN" altLang="en-US" sz="1400" dirty="0"/>
          </a:p>
        </p:txBody>
      </p:sp>
      <p:cxnSp>
        <p:nvCxnSpPr>
          <p:cNvPr id="29" name="直接连接符 28"/>
          <p:cNvCxnSpPr>
            <a:stCxn id="26" idx="3"/>
            <a:endCxn id="25" idx="2"/>
          </p:cNvCxnSpPr>
          <p:nvPr/>
        </p:nvCxnSpPr>
        <p:spPr>
          <a:xfrm>
            <a:off x="1851025" y="2746375"/>
            <a:ext cx="603250"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2"/>
            <a:endCxn id="27" idx="0"/>
          </p:cNvCxnSpPr>
          <p:nvPr/>
        </p:nvCxnSpPr>
        <p:spPr>
          <a:xfrm flipH="1">
            <a:off x="1431925" y="2890838"/>
            <a:ext cx="1022350"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1"/>
            <a:endCxn id="28" idx="0"/>
          </p:cNvCxnSpPr>
          <p:nvPr/>
        </p:nvCxnSpPr>
        <p:spPr>
          <a:xfrm flipH="1">
            <a:off x="2159000" y="3217863"/>
            <a:ext cx="647700" cy="936625"/>
          </a:xfrm>
          <a:prstGeom prst="line">
            <a:avLst/>
          </a:prstGeom>
        </p:spPr>
        <p:style>
          <a:lnRef idx="1">
            <a:schemeClr val="accent1"/>
          </a:lnRef>
          <a:fillRef idx="0">
            <a:schemeClr val="accent1"/>
          </a:fillRef>
          <a:effectRef idx="0">
            <a:schemeClr val="accent1"/>
          </a:effectRef>
          <a:fontRef idx="minor">
            <a:schemeClr val="tx1"/>
          </a:fontRef>
        </p:style>
      </p:cxnSp>
      <p:sp>
        <p:nvSpPr>
          <p:cNvPr id="18450" name="TextBox 31"/>
          <p:cNvSpPr txBox="1">
            <a:spLocks noChangeArrowheads="1"/>
          </p:cNvSpPr>
          <p:nvPr/>
        </p:nvSpPr>
        <p:spPr bwMode="auto">
          <a:xfrm>
            <a:off x="1570038" y="1206500"/>
            <a:ext cx="1176337" cy="1354138"/>
          </a:xfrm>
          <a:prstGeom prst="rect">
            <a:avLst/>
          </a:prstGeom>
          <a:noFill/>
          <a:ln w="9525">
            <a:noFill/>
            <a:miter lim="800000"/>
          </a:ln>
        </p:spPr>
        <p:txBody>
          <a:bodyPr>
            <a:spAutoFit/>
          </a:bodyPr>
          <a:lstStyle/>
          <a:p>
            <a:r>
              <a:rPr lang="en-US" altLang="zh-CN" sz="1200">
                <a:latin typeface="Calibri" panose="020F0502020204030204" pitchFamily="34" charset="0"/>
              </a:rPr>
              <a:t>DBMS</a:t>
            </a:r>
            <a:r>
              <a:rPr lang="zh-CN" altLang="en-US" sz="1200">
                <a:latin typeface="Calibri" panose="020F0502020204030204" pitchFamily="34" charset="0"/>
              </a:rPr>
              <a:t>允许并行执行优点：</a:t>
            </a:r>
            <a:endParaRPr lang="en-US" altLang="zh-CN" sz="1200">
              <a:latin typeface="Calibri" panose="020F0502020204030204" pitchFamily="34" charset="0"/>
            </a:endParaRPr>
          </a:p>
          <a:p>
            <a:r>
              <a:rPr lang="en-US" altLang="zh-CN" sz="1200">
                <a:latin typeface="Calibri" panose="020F0502020204030204" pitchFamily="34" charset="0"/>
              </a:rPr>
              <a:t>1.</a:t>
            </a:r>
            <a:r>
              <a:rPr lang="zh-CN" altLang="en-US" sz="1200">
                <a:latin typeface="Calibri" panose="020F0502020204030204" pitchFamily="34" charset="0"/>
              </a:rPr>
              <a:t>改善系统的资源利用率；</a:t>
            </a:r>
            <a:endParaRPr lang="en-US" altLang="zh-CN" sz="1200">
              <a:latin typeface="Calibri" panose="020F0502020204030204" pitchFamily="34" charset="0"/>
            </a:endParaRPr>
          </a:p>
          <a:p>
            <a:r>
              <a:rPr lang="en-US" altLang="zh-CN" sz="1200">
                <a:latin typeface="Calibri" panose="020F0502020204030204" pitchFamily="34" charset="0"/>
              </a:rPr>
              <a:t>2.</a:t>
            </a:r>
            <a:r>
              <a:rPr lang="zh-CN" altLang="en-US" sz="1200">
                <a:latin typeface="Calibri" panose="020F0502020204030204" pitchFamily="34" charset="0"/>
              </a:rPr>
              <a:t>减少短事务的等待时间。</a:t>
            </a:r>
            <a:endParaRPr lang="en-US" altLang="zh-CN" sz="1200">
              <a:latin typeface="Calibri" panose="020F0502020204030204" pitchFamily="34" charset="0"/>
            </a:endParaRPr>
          </a:p>
          <a:p>
            <a:endParaRPr lang="en-US" altLang="zh-CN" sz="500">
              <a:latin typeface="Calibri" panose="020F0502020204030204" pitchFamily="34" charset="0"/>
            </a:endParaRPr>
          </a:p>
          <a:p>
            <a:endParaRPr lang="zh-CN" altLang="en-US" sz="500">
              <a:latin typeface="Calibri" panose="020F0502020204030204" pitchFamily="34" charset="0"/>
            </a:endParaRPr>
          </a:p>
        </p:txBody>
      </p:sp>
      <p:sp>
        <p:nvSpPr>
          <p:cNvPr id="33" name="矩形 32"/>
          <p:cNvSpPr/>
          <p:nvPr/>
        </p:nvSpPr>
        <p:spPr>
          <a:xfrm>
            <a:off x="3886200" y="741363"/>
            <a:ext cx="855663" cy="82391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基于锁的并发控制协议</a:t>
            </a:r>
            <a:endParaRPr lang="zh-CN" altLang="en-US" sz="1400" dirty="0"/>
          </a:p>
        </p:txBody>
      </p:sp>
      <p:sp>
        <p:nvSpPr>
          <p:cNvPr id="34" name="矩形 33"/>
          <p:cNvSpPr/>
          <p:nvPr/>
        </p:nvSpPr>
        <p:spPr>
          <a:xfrm>
            <a:off x="5713413" y="2532063"/>
            <a:ext cx="573087" cy="32861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死锁</a:t>
            </a:r>
            <a:endParaRPr lang="zh-CN" altLang="en-US" sz="1400" dirty="0"/>
          </a:p>
        </p:txBody>
      </p:sp>
      <p:sp>
        <p:nvSpPr>
          <p:cNvPr id="35" name="矩形 34"/>
          <p:cNvSpPr/>
          <p:nvPr/>
        </p:nvSpPr>
        <p:spPr>
          <a:xfrm>
            <a:off x="5470525" y="3124200"/>
            <a:ext cx="744538" cy="5111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多粒度封锁</a:t>
            </a:r>
            <a:endParaRPr lang="zh-CN" altLang="en-US" sz="1400" dirty="0"/>
          </a:p>
        </p:txBody>
      </p:sp>
      <p:sp>
        <p:nvSpPr>
          <p:cNvPr id="36" name="矩形 35"/>
          <p:cNvSpPr/>
          <p:nvPr/>
        </p:nvSpPr>
        <p:spPr>
          <a:xfrm>
            <a:off x="2708275" y="527050"/>
            <a:ext cx="301625" cy="477838"/>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封锁</a:t>
            </a:r>
            <a:endParaRPr lang="zh-CN" altLang="en-US" sz="1400" dirty="0"/>
          </a:p>
        </p:txBody>
      </p:sp>
      <p:sp>
        <p:nvSpPr>
          <p:cNvPr id="37" name="矩形 36"/>
          <p:cNvSpPr/>
          <p:nvPr/>
        </p:nvSpPr>
        <p:spPr>
          <a:xfrm>
            <a:off x="5416550" y="250825"/>
            <a:ext cx="850900" cy="484188"/>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两段锁协议</a:t>
            </a:r>
            <a:r>
              <a:rPr lang="en-US" altLang="zh-CN" sz="1400" dirty="0"/>
              <a:t>2PL</a:t>
            </a:r>
            <a:endParaRPr lang="zh-CN" altLang="en-US" sz="1400" dirty="0"/>
          </a:p>
        </p:txBody>
      </p:sp>
      <p:cxnSp>
        <p:nvCxnSpPr>
          <p:cNvPr id="38" name="直接连接符 37"/>
          <p:cNvCxnSpPr>
            <a:stCxn id="36" idx="3"/>
            <a:endCxn id="33" idx="1"/>
          </p:cNvCxnSpPr>
          <p:nvPr/>
        </p:nvCxnSpPr>
        <p:spPr>
          <a:xfrm>
            <a:off x="3009900" y="766763"/>
            <a:ext cx="876300" cy="385762"/>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直接连接符 38"/>
          <p:cNvCxnSpPr>
            <a:stCxn id="33" idx="3"/>
            <a:endCxn id="37" idx="1"/>
          </p:cNvCxnSpPr>
          <p:nvPr/>
        </p:nvCxnSpPr>
        <p:spPr>
          <a:xfrm flipV="1">
            <a:off x="4741863" y="492125"/>
            <a:ext cx="674687" cy="660400"/>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直接连接符 39"/>
          <p:cNvCxnSpPr>
            <a:stCxn id="15" idx="0"/>
            <a:endCxn id="33" idx="2"/>
          </p:cNvCxnSpPr>
          <p:nvPr/>
        </p:nvCxnSpPr>
        <p:spPr>
          <a:xfrm flipH="1" flipV="1">
            <a:off x="4314825" y="1565275"/>
            <a:ext cx="407988" cy="423863"/>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接连接符 40"/>
          <p:cNvCxnSpPr>
            <a:stCxn id="15" idx="3"/>
            <a:endCxn id="34" idx="1"/>
          </p:cNvCxnSpPr>
          <p:nvPr/>
        </p:nvCxnSpPr>
        <p:spPr>
          <a:xfrm>
            <a:off x="5089525" y="2251075"/>
            <a:ext cx="623888" cy="446088"/>
          </a:xfrm>
          <a:prstGeom prst="line">
            <a:avLst/>
          </a:prstGeom>
        </p:spPr>
        <p:style>
          <a:lnRef idx="2">
            <a:schemeClr val="accent6"/>
          </a:lnRef>
          <a:fillRef idx="0">
            <a:schemeClr val="accent6"/>
          </a:fillRef>
          <a:effectRef idx="1">
            <a:schemeClr val="accent6"/>
          </a:effectRef>
          <a:fontRef idx="minor">
            <a:schemeClr val="tx1"/>
          </a:fontRef>
        </p:style>
      </p:cxnSp>
      <p:cxnSp>
        <p:nvCxnSpPr>
          <p:cNvPr id="42" name="直接连接符 41"/>
          <p:cNvCxnSpPr>
            <a:stCxn id="15" idx="3"/>
            <a:endCxn id="35" idx="1"/>
          </p:cNvCxnSpPr>
          <p:nvPr/>
        </p:nvCxnSpPr>
        <p:spPr>
          <a:xfrm>
            <a:off x="5089525" y="2251075"/>
            <a:ext cx="381000" cy="1128713"/>
          </a:xfrm>
          <a:prstGeom prst="line">
            <a:avLst/>
          </a:prstGeom>
        </p:spPr>
        <p:style>
          <a:lnRef idx="2">
            <a:schemeClr val="accent6"/>
          </a:lnRef>
          <a:fillRef idx="0">
            <a:schemeClr val="accent6"/>
          </a:fillRef>
          <a:effectRef idx="1">
            <a:schemeClr val="accent6"/>
          </a:effectRef>
          <a:fontRef idx="minor">
            <a:schemeClr val="tx1"/>
          </a:fontRef>
        </p:style>
      </p:cxnSp>
      <p:sp>
        <p:nvSpPr>
          <p:cNvPr id="43" name="矩形 42"/>
          <p:cNvSpPr/>
          <p:nvPr/>
        </p:nvSpPr>
        <p:spPr>
          <a:xfrm>
            <a:off x="5529263" y="835025"/>
            <a:ext cx="733425" cy="6985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锁的升级及更新锁</a:t>
            </a:r>
            <a:endParaRPr lang="zh-CN" altLang="en-US" sz="1400" dirty="0"/>
          </a:p>
        </p:txBody>
      </p:sp>
      <p:cxnSp>
        <p:nvCxnSpPr>
          <p:cNvPr id="44" name="直接连接符 43"/>
          <p:cNvCxnSpPr>
            <a:stCxn id="33" idx="3"/>
            <a:endCxn id="43" idx="1"/>
          </p:cNvCxnSpPr>
          <p:nvPr/>
        </p:nvCxnSpPr>
        <p:spPr>
          <a:xfrm>
            <a:off x="4741863" y="1152525"/>
            <a:ext cx="787400" cy="31750"/>
          </a:xfrm>
          <a:prstGeom prst="line">
            <a:avLst/>
          </a:prstGeom>
        </p:spPr>
        <p:style>
          <a:lnRef idx="1">
            <a:schemeClr val="accent6"/>
          </a:lnRef>
          <a:fillRef idx="0">
            <a:schemeClr val="accent6"/>
          </a:fillRef>
          <a:effectRef idx="0">
            <a:schemeClr val="accent6"/>
          </a:effectRef>
          <a:fontRef idx="minor">
            <a:schemeClr val="tx1"/>
          </a:fontRef>
        </p:style>
      </p:cxnSp>
      <p:sp>
        <p:nvSpPr>
          <p:cNvPr id="45" name="矩形 44"/>
          <p:cNvSpPr/>
          <p:nvPr/>
        </p:nvSpPr>
        <p:spPr>
          <a:xfrm>
            <a:off x="5645150" y="1708150"/>
            <a:ext cx="439738" cy="496888"/>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活锁</a:t>
            </a:r>
            <a:endParaRPr lang="zh-CN" altLang="en-US" sz="1400" dirty="0"/>
          </a:p>
        </p:txBody>
      </p:sp>
      <p:cxnSp>
        <p:nvCxnSpPr>
          <p:cNvPr id="46" name="直接连接符 45"/>
          <p:cNvCxnSpPr>
            <a:stCxn id="15" idx="3"/>
            <a:endCxn id="45" idx="1"/>
          </p:cNvCxnSpPr>
          <p:nvPr/>
        </p:nvCxnSpPr>
        <p:spPr>
          <a:xfrm flipV="1">
            <a:off x="5089525" y="1957388"/>
            <a:ext cx="555625" cy="293687"/>
          </a:xfrm>
          <a:prstGeom prst="line">
            <a:avLst/>
          </a:prstGeom>
        </p:spPr>
        <p:style>
          <a:lnRef idx="2">
            <a:schemeClr val="accent6"/>
          </a:lnRef>
          <a:fillRef idx="0">
            <a:schemeClr val="accent6"/>
          </a:fillRef>
          <a:effectRef idx="1">
            <a:schemeClr val="accent6"/>
          </a:effectRef>
          <a:fontRef idx="minor">
            <a:schemeClr val="tx1"/>
          </a:fontRef>
        </p:style>
      </p:cxnSp>
      <p:sp>
        <p:nvSpPr>
          <p:cNvPr id="47" name="矩形 46"/>
          <p:cNvSpPr/>
          <p:nvPr/>
        </p:nvSpPr>
        <p:spPr>
          <a:xfrm>
            <a:off x="6759575" y="1708150"/>
            <a:ext cx="711200" cy="25717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形成</a:t>
            </a:r>
            <a:endParaRPr lang="zh-CN" altLang="en-US" sz="1400" dirty="0"/>
          </a:p>
        </p:txBody>
      </p:sp>
      <p:sp>
        <p:nvSpPr>
          <p:cNvPr id="48" name="矩形 47"/>
          <p:cNvSpPr/>
          <p:nvPr/>
        </p:nvSpPr>
        <p:spPr>
          <a:xfrm>
            <a:off x="6791325" y="2266950"/>
            <a:ext cx="639763" cy="3556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预防</a:t>
            </a:r>
            <a:endParaRPr lang="zh-CN" altLang="en-US" sz="1400" dirty="0"/>
          </a:p>
        </p:txBody>
      </p:sp>
      <p:sp>
        <p:nvSpPr>
          <p:cNvPr id="49" name="矩形 48"/>
          <p:cNvSpPr/>
          <p:nvPr/>
        </p:nvSpPr>
        <p:spPr>
          <a:xfrm>
            <a:off x="6759575" y="2860675"/>
            <a:ext cx="747713" cy="392113"/>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检测及处理</a:t>
            </a:r>
            <a:endParaRPr lang="zh-CN" altLang="en-US" sz="1400" dirty="0"/>
          </a:p>
        </p:txBody>
      </p:sp>
      <p:cxnSp>
        <p:nvCxnSpPr>
          <p:cNvPr id="50" name="直接连接符 49"/>
          <p:cNvCxnSpPr>
            <a:stCxn id="34" idx="3"/>
            <a:endCxn id="47" idx="1"/>
          </p:cNvCxnSpPr>
          <p:nvPr/>
        </p:nvCxnSpPr>
        <p:spPr>
          <a:xfrm flipV="1">
            <a:off x="6286500" y="1836738"/>
            <a:ext cx="473075" cy="858837"/>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直接连接符 50"/>
          <p:cNvCxnSpPr>
            <a:stCxn id="34" idx="3"/>
            <a:endCxn id="48" idx="1"/>
          </p:cNvCxnSpPr>
          <p:nvPr/>
        </p:nvCxnSpPr>
        <p:spPr>
          <a:xfrm flipV="1">
            <a:off x="6286500" y="2444750"/>
            <a:ext cx="504825" cy="250825"/>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直接连接符 51"/>
          <p:cNvCxnSpPr>
            <a:stCxn id="34" idx="3"/>
            <a:endCxn id="49" idx="1"/>
          </p:cNvCxnSpPr>
          <p:nvPr/>
        </p:nvCxnSpPr>
        <p:spPr>
          <a:xfrm>
            <a:off x="6286500" y="2695575"/>
            <a:ext cx="473075" cy="360363"/>
          </a:xfrm>
          <a:prstGeom prst="line">
            <a:avLst/>
          </a:prstGeom>
        </p:spPr>
        <p:style>
          <a:lnRef idx="1">
            <a:schemeClr val="accent6"/>
          </a:lnRef>
          <a:fillRef idx="0">
            <a:schemeClr val="accent6"/>
          </a:fillRef>
          <a:effectRef idx="0">
            <a:schemeClr val="accent6"/>
          </a:effectRef>
          <a:fontRef idx="minor">
            <a:schemeClr val="tx1"/>
          </a:fontRef>
        </p:style>
      </p:cxnSp>
      <p:sp>
        <p:nvSpPr>
          <p:cNvPr id="261" name="矩形 260"/>
          <p:cNvSpPr/>
          <p:nvPr/>
        </p:nvSpPr>
        <p:spPr>
          <a:xfrm>
            <a:off x="7812088" y="1331913"/>
            <a:ext cx="863600" cy="357187"/>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顺序封锁法</a:t>
            </a:r>
            <a:endParaRPr lang="zh-CN" altLang="en-US" sz="1400" dirty="0"/>
          </a:p>
        </p:txBody>
      </p:sp>
      <p:sp>
        <p:nvSpPr>
          <p:cNvPr id="262" name="矩形 261"/>
          <p:cNvSpPr/>
          <p:nvPr/>
        </p:nvSpPr>
        <p:spPr>
          <a:xfrm>
            <a:off x="7786688" y="1895475"/>
            <a:ext cx="863600" cy="357188"/>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一次封锁法</a:t>
            </a:r>
            <a:endParaRPr lang="zh-CN" altLang="en-US" sz="1400" dirty="0"/>
          </a:p>
        </p:txBody>
      </p:sp>
      <p:sp>
        <p:nvSpPr>
          <p:cNvPr id="263" name="矩形 262"/>
          <p:cNvSpPr/>
          <p:nvPr/>
        </p:nvSpPr>
        <p:spPr>
          <a:xfrm>
            <a:off x="7786688" y="2435225"/>
            <a:ext cx="863600" cy="357188"/>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一次封锁法</a:t>
            </a:r>
            <a:endParaRPr lang="zh-CN" altLang="en-US" sz="1400" dirty="0"/>
          </a:p>
        </p:txBody>
      </p:sp>
      <p:sp>
        <p:nvSpPr>
          <p:cNvPr id="264" name="矩形 263"/>
          <p:cNvSpPr/>
          <p:nvPr/>
        </p:nvSpPr>
        <p:spPr>
          <a:xfrm>
            <a:off x="7786688" y="3000375"/>
            <a:ext cx="863600" cy="3556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时间戳</a:t>
            </a:r>
            <a:endParaRPr lang="zh-CN" altLang="en-US" sz="1400" dirty="0"/>
          </a:p>
        </p:txBody>
      </p:sp>
      <p:cxnSp>
        <p:nvCxnSpPr>
          <p:cNvPr id="266" name="直接连接符 265"/>
          <p:cNvCxnSpPr>
            <a:stCxn id="48" idx="3"/>
            <a:endCxn id="261" idx="1"/>
          </p:cNvCxnSpPr>
          <p:nvPr/>
        </p:nvCxnSpPr>
        <p:spPr>
          <a:xfrm flipV="1">
            <a:off x="7431088" y="1509713"/>
            <a:ext cx="381000" cy="935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48" idx="3"/>
            <a:endCxn id="262" idx="1"/>
          </p:cNvCxnSpPr>
          <p:nvPr/>
        </p:nvCxnSpPr>
        <p:spPr>
          <a:xfrm flipV="1">
            <a:off x="7431088" y="2073275"/>
            <a:ext cx="3556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p:cNvCxnSpPr>
            <a:stCxn id="48" idx="3"/>
            <a:endCxn id="263" idx="1"/>
          </p:cNvCxnSpPr>
          <p:nvPr/>
        </p:nvCxnSpPr>
        <p:spPr>
          <a:xfrm>
            <a:off x="7431088" y="2444750"/>
            <a:ext cx="355600"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48" idx="3"/>
            <a:endCxn id="264" idx="1"/>
          </p:cNvCxnSpPr>
          <p:nvPr/>
        </p:nvCxnSpPr>
        <p:spPr>
          <a:xfrm>
            <a:off x="7431088" y="2444750"/>
            <a:ext cx="355600" cy="733425"/>
          </a:xfrm>
          <a:prstGeom prst="line">
            <a:avLst/>
          </a:prstGeom>
        </p:spPr>
        <p:style>
          <a:lnRef idx="1">
            <a:schemeClr val="accent1"/>
          </a:lnRef>
          <a:fillRef idx="0">
            <a:schemeClr val="accent1"/>
          </a:fillRef>
          <a:effectRef idx="0">
            <a:schemeClr val="accent1"/>
          </a:effectRef>
          <a:fontRef idx="minor">
            <a:schemeClr val="tx1"/>
          </a:fontRef>
        </p:style>
      </p:cxnSp>
      <p:sp>
        <p:nvSpPr>
          <p:cNvPr id="18479" name="TextBox 272"/>
          <p:cNvSpPr txBox="1">
            <a:spLocks noChangeArrowheads="1"/>
          </p:cNvSpPr>
          <p:nvPr/>
        </p:nvSpPr>
        <p:spPr bwMode="auto">
          <a:xfrm>
            <a:off x="6538913" y="3552825"/>
            <a:ext cx="2111375" cy="830263"/>
          </a:xfrm>
          <a:prstGeom prst="rect">
            <a:avLst/>
          </a:prstGeom>
          <a:noFill/>
          <a:ln w="9525">
            <a:noFill/>
            <a:miter lim="800000"/>
          </a:ln>
        </p:spPr>
        <p:txBody>
          <a:bodyPr>
            <a:spAutoFit/>
          </a:bodyPr>
          <a:lstStyle/>
          <a:p>
            <a:r>
              <a:rPr lang="zh-CN" altLang="en-US" sz="1200">
                <a:latin typeface="Calibri" panose="020F0502020204030204" pitchFamily="34" charset="0"/>
              </a:rPr>
              <a:t>死锁检测：等待图中出现环路存在死锁</a:t>
            </a:r>
            <a:endParaRPr lang="en-US" altLang="zh-CN" sz="1200">
              <a:latin typeface="Calibri" panose="020F0502020204030204" pitchFamily="34" charset="0"/>
            </a:endParaRPr>
          </a:p>
          <a:p>
            <a:r>
              <a:rPr lang="zh-CN" altLang="en-US" sz="1200">
                <a:latin typeface="Calibri" panose="020F0502020204030204" pitchFamily="34" charset="0"/>
              </a:rPr>
              <a:t>死锁处理：撤销一个或多个事务</a:t>
            </a:r>
            <a:endParaRPr lang="zh-CN" altLang="en-US" sz="120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443413" y="2244725"/>
            <a:ext cx="885825" cy="7000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关系数据库设计理论</a:t>
            </a:r>
            <a:endParaRPr lang="zh-CN" altLang="en-US" sz="1600" dirty="0"/>
          </a:p>
        </p:txBody>
      </p:sp>
      <p:sp>
        <p:nvSpPr>
          <p:cNvPr id="5" name="椭圆 4"/>
          <p:cNvSpPr/>
          <p:nvPr/>
        </p:nvSpPr>
        <p:spPr>
          <a:xfrm>
            <a:off x="1884363" y="1611313"/>
            <a:ext cx="1368425" cy="6334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关系模式设计中的问题</a:t>
            </a:r>
            <a:endParaRPr lang="zh-CN" altLang="en-US" sz="1400" dirty="0"/>
          </a:p>
        </p:txBody>
      </p:sp>
      <p:sp>
        <p:nvSpPr>
          <p:cNvPr id="6" name="椭圆 5"/>
          <p:cNvSpPr/>
          <p:nvPr/>
        </p:nvSpPr>
        <p:spPr>
          <a:xfrm>
            <a:off x="2100263" y="2919413"/>
            <a:ext cx="885825" cy="4318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模式分解</a:t>
            </a:r>
            <a:endParaRPr lang="zh-CN" altLang="en-US" sz="1400" dirty="0"/>
          </a:p>
        </p:txBody>
      </p:sp>
      <p:sp>
        <p:nvSpPr>
          <p:cNvPr id="7" name="椭圆 6"/>
          <p:cNvSpPr/>
          <p:nvPr/>
        </p:nvSpPr>
        <p:spPr>
          <a:xfrm>
            <a:off x="3452813" y="3371850"/>
            <a:ext cx="782637" cy="5048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规范化</a:t>
            </a:r>
            <a:endParaRPr lang="zh-CN" altLang="en-US" sz="1400" dirty="0"/>
          </a:p>
        </p:txBody>
      </p:sp>
      <p:sp>
        <p:nvSpPr>
          <p:cNvPr id="8" name="椭圆 7"/>
          <p:cNvSpPr/>
          <p:nvPr/>
        </p:nvSpPr>
        <p:spPr>
          <a:xfrm>
            <a:off x="6626225" y="3494088"/>
            <a:ext cx="1082675" cy="66516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多值函数依赖与</a:t>
            </a:r>
            <a:r>
              <a:rPr lang="en-US" altLang="zh-CN" sz="1400" dirty="0"/>
              <a:t>4NF</a:t>
            </a:r>
            <a:endParaRPr lang="en-US" altLang="zh-CN" sz="1400" dirty="0"/>
          </a:p>
        </p:txBody>
      </p:sp>
      <p:sp>
        <p:nvSpPr>
          <p:cNvPr id="9" name="椭圆 8"/>
          <p:cNvSpPr/>
          <p:nvPr/>
        </p:nvSpPr>
        <p:spPr>
          <a:xfrm>
            <a:off x="4843463" y="3678238"/>
            <a:ext cx="1255712" cy="4810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连接</a:t>
            </a:r>
            <a:r>
              <a:rPr lang="zh-CN" altLang="en-US" sz="1400" dirty="0"/>
              <a:t>依赖和</a:t>
            </a:r>
            <a:r>
              <a:rPr lang="en-US" altLang="zh-CN" sz="1400" dirty="0"/>
              <a:t>5NF</a:t>
            </a:r>
            <a:endParaRPr lang="en-US" altLang="zh-CN" sz="1400" dirty="0"/>
          </a:p>
        </p:txBody>
      </p:sp>
      <p:sp>
        <p:nvSpPr>
          <p:cNvPr id="10" name="矩形 9"/>
          <p:cNvSpPr/>
          <p:nvPr/>
        </p:nvSpPr>
        <p:spPr>
          <a:xfrm>
            <a:off x="609600" y="1136650"/>
            <a:ext cx="595313" cy="3937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数据冗余</a:t>
            </a:r>
            <a:endParaRPr lang="zh-CN" altLang="en-US" sz="1400" dirty="0"/>
          </a:p>
        </p:txBody>
      </p:sp>
      <p:sp>
        <p:nvSpPr>
          <p:cNvPr id="11" name="矩形 10"/>
          <p:cNvSpPr/>
          <p:nvPr/>
        </p:nvSpPr>
        <p:spPr>
          <a:xfrm>
            <a:off x="2074863" y="401638"/>
            <a:ext cx="569912" cy="42703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操作异常</a:t>
            </a:r>
            <a:endParaRPr lang="zh-CN" altLang="en-US" sz="1400" dirty="0"/>
          </a:p>
        </p:txBody>
      </p:sp>
      <p:sp>
        <p:nvSpPr>
          <p:cNvPr id="12" name="矩形 11"/>
          <p:cNvSpPr/>
          <p:nvPr/>
        </p:nvSpPr>
        <p:spPr>
          <a:xfrm>
            <a:off x="179388" y="1681163"/>
            <a:ext cx="677862" cy="4127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更新异常</a:t>
            </a:r>
            <a:endParaRPr lang="zh-CN" altLang="en-US" sz="1400" dirty="0"/>
          </a:p>
        </p:txBody>
      </p:sp>
      <p:sp>
        <p:nvSpPr>
          <p:cNvPr id="13" name="矩形 12"/>
          <p:cNvSpPr/>
          <p:nvPr/>
        </p:nvSpPr>
        <p:spPr>
          <a:xfrm>
            <a:off x="1314450" y="828675"/>
            <a:ext cx="585788" cy="42703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删除异常</a:t>
            </a:r>
            <a:endParaRPr lang="zh-CN" altLang="en-US" sz="1400" dirty="0"/>
          </a:p>
        </p:txBody>
      </p:sp>
      <p:sp>
        <p:nvSpPr>
          <p:cNvPr id="14" name="矩形 13"/>
          <p:cNvSpPr/>
          <p:nvPr/>
        </p:nvSpPr>
        <p:spPr>
          <a:xfrm>
            <a:off x="1330325" y="2197100"/>
            <a:ext cx="554038" cy="44608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插入异常</a:t>
            </a:r>
            <a:endParaRPr lang="zh-CN" altLang="en-US" sz="1400" dirty="0"/>
          </a:p>
        </p:txBody>
      </p:sp>
      <p:sp>
        <p:nvSpPr>
          <p:cNvPr id="15" name="椭圆 14"/>
          <p:cNvSpPr/>
          <p:nvPr/>
        </p:nvSpPr>
        <p:spPr>
          <a:xfrm>
            <a:off x="5497513" y="1814513"/>
            <a:ext cx="912812" cy="4826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函数依赖</a:t>
            </a:r>
            <a:endParaRPr lang="zh-CN" altLang="en-US" sz="1400" dirty="0"/>
          </a:p>
        </p:txBody>
      </p:sp>
      <p:sp>
        <p:nvSpPr>
          <p:cNvPr id="19469" name="TextBox 15"/>
          <p:cNvSpPr txBox="1">
            <a:spLocks noChangeArrowheads="1"/>
          </p:cNvSpPr>
          <p:nvPr/>
        </p:nvSpPr>
        <p:spPr bwMode="auto">
          <a:xfrm>
            <a:off x="3913188" y="53975"/>
            <a:ext cx="1666875" cy="1917700"/>
          </a:xfrm>
          <a:prstGeom prst="rect">
            <a:avLst/>
          </a:prstGeom>
          <a:noFill/>
          <a:ln w="9525">
            <a:noFill/>
            <a:miter lim="800000"/>
          </a:ln>
        </p:spPr>
        <p:txBody>
          <a:bodyPr>
            <a:spAutoFit/>
          </a:bodyPr>
          <a:lstStyle/>
          <a:p>
            <a:r>
              <a:rPr lang="zh-CN" altLang="en-US" sz="1200">
                <a:latin typeface="Calibri" panose="020F0502020204030204" pitchFamily="34" charset="0"/>
              </a:rPr>
              <a:t>函数依赖是数据库中数据项之间最常见的关联关系，通常是指一个关系表中属性（列）之间的联系。函数依赖关注一个属性或属性集与另外一个属性或属性集之间的依赖，即两个属性或属性集之间的约束</a:t>
            </a:r>
            <a:endParaRPr lang="zh-CN" altLang="en-US" sz="1200">
              <a:latin typeface="Calibri" panose="020F0502020204030204" pitchFamily="34" charset="0"/>
            </a:endParaRPr>
          </a:p>
        </p:txBody>
      </p:sp>
      <p:sp>
        <p:nvSpPr>
          <p:cNvPr id="17" name="矩形 16"/>
          <p:cNvSpPr/>
          <p:nvPr/>
        </p:nvSpPr>
        <p:spPr>
          <a:xfrm>
            <a:off x="2914650" y="976313"/>
            <a:ext cx="846138" cy="423862"/>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FD</a:t>
            </a:r>
            <a:r>
              <a:rPr lang="zh-CN" altLang="en-US" sz="1400" dirty="0"/>
              <a:t>的逻辑蕴涵</a:t>
            </a:r>
            <a:endParaRPr lang="zh-CN" altLang="en-US" sz="1400" dirty="0"/>
          </a:p>
        </p:txBody>
      </p:sp>
      <p:sp>
        <p:nvSpPr>
          <p:cNvPr id="18" name="矩形 17"/>
          <p:cNvSpPr/>
          <p:nvPr/>
        </p:nvSpPr>
        <p:spPr>
          <a:xfrm>
            <a:off x="5651500" y="404813"/>
            <a:ext cx="1152525" cy="6191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FD</a:t>
            </a:r>
            <a:r>
              <a:rPr lang="zh-CN" altLang="en-US" sz="1400" dirty="0"/>
              <a:t>的</a:t>
            </a:r>
            <a:r>
              <a:rPr lang="en-US" altLang="zh-CN" sz="1400" dirty="0"/>
              <a:t>Armstrong</a:t>
            </a:r>
            <a:r>
              <a:rPr lang="zh-CN" altLang="en-US" sz="1400" dirty="0"/>
              <a:t>公理</a:t>
            </a:r>
            <a:endParaRPr lang="zh-CN" altLang="en-US" sz="1400" dirty="0"/>
          </a:p>
        </p:txBody>
      </p:sp>
      <p:sp>
        <p:nvSpPr>
          <p:cNvPr id="19" name="矩形 18"/>
          <p:cNvSpPr/>
          <p:nvPr/>
        </p:nvSpPr>
        <p:spPr>
          <a:xfrm>
            <a:off x="7329488" y="188913"/>
            <a:ext cx="915987" cy="593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函数依赖与码的关系</a:t>
            </a:r>
            <a:endParaRPr lang="zh-CN" altLang="en-US" sz="1400" dirty="0"/>
          </a:p>
        </p:txBody>
      </p:sp>
      <p:sp>
        <p:nvSpPr>
          <p:cNvPr id="20" name="矩形 19"/>
          <p:cNvSpPr/>
          <p:nvPr/>
        </p:nvSpPr>
        <p:spPr>
          <a:xfrm>
            <a:off x="7485063" y="895350"/>
            <a:ext cx="863600" cy="5842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属性集的闭包</a:t>
            </a:r>
            <a:endParaRPr lang="zh-CN" altLang="en-US" sz="1400" dirty="0"/>
          </a:p>
        </p:txBody>
      </p:sp>
      <p:sp>
        <p:nvSpPr>
          <p:cNvPr id="21" name="矩形 20"/>
          <p:cNvSpPr/>
          <p:nvPr/>
        </p:nvSpPr>
        <p:spPr>
          <a:xfrm>
            <a:off x="7485063" y="1681163"/>
            <a:ext cx="1009650" cy="6604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FD</a:t>
            </a:r>
            <a:r>
              <a:rPr lang="zh-CN" altLang="en-US" sz="1400" dirty="0"/>
              <a:t>推理规则的完备性</a:t>
            </a:r>
            <a:endParaRPr lang="zh-CN" altLang="en-US" sz="1400" dirty="0"/>
          </a:p>
        </p:txBody>
      </p:sp>
      <p:sp>
        <p:nvSpPr>
          <p:cNvPr id="22" name="矩形 21"/>
          <p:cNvSpPr/>
          <p:nvPr/>
        </p:nvSpPr>
        <p:spPr>
          <a:xfrm>
            <a:off x="6878638" y="2514600"/>
            <a:ext cx="860425" cy="58578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FD</a:t>
            </a:r>
            <a:r>
              <a:rPr lang="zh-CN" altLang="en-US" sz="1400" dirty="0"/>
              <a:t>集的最小依赖集</a:t>
            </a:r>
            <a:endParaRPr lang="zh-CN" altLang="en-US" sz="1400" dirty="0"/>
          </a:p>
        </p:txBody>
      </p:sp>
      <p:cxnSp>
        <p:nvCxnSpPr>
          <p:cNvPr id="23" name="直接连接符 22"/>
          <p:cNvCxnSpPr>
            <a:stCxn id="4" idx="1"/>
            <a:endCxn id="5" idx="4"/>
          </p:cNvCxnSpPr>
          <p:nvPr/>
        </p:nvCxnSpPr>
        <p:spPr>
          <a:xfrm flipH="1" flipV="1">
            <a:off x="2568575" y="2244725"/>
            <a:ext cx="1874838" cy="3508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直接连接符 23"/>
          <p:cNvCxnSpPr>
            <a:stCxn id="6" idx="6"/>
            <a:endCxn id="4" idx="1"/>
          </p:cNvCxnSpPr>
          <p:nvPr/>
        </p:nvCxnSpPr>
        <p:spPr>
          <a:xfrm flipV="1">
            <a:off x="2986088" y="2595563"/>
            <a:ext cx="1457325" cy="539750"/>
          </a:xfrm>
          <a:prstGeom prst="line">
            <a:avLst/>
          </a:prstGeom>
        </p:spPr>
        <p:style>
          <a:lnRef idx="2">
            <a:schemeClr val="accent6"/>
          </a:lnRef>
          <a:fillRef idx="0">
            <a:schemeClr val="accent6"/>
          </a:fillRef>
          <a:effectRef idx="1">
            <a:schemeClr val="accent6"/>
          </a:effectRef>
          <a:fontRef idx="minor">
            <a:schemeClr val="tx1"/>
          </a:fontRef>
        </p:style>
      </p:cxnSp>
      <p:cxnSp>
        <p:nvCxnSpPr>
          <p:cNvPr id="25" name="直接连接符 24"/>
          <p:cNvCxnSpPr>
            <a:stCxn id="4" idx="2"/>
            <a:endCxn id="8" idx="2"/>
          </p:cNvCxnSpPr>
          <p:nvPr/>
        </p:nvCxnSpPr>
        <p:spPr>
          <a:xfrm>
            <a:off x="4886325" y="2944813"/>
            <a:ext cx="1739900" cy="881062"/>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直接连接符 25"/>
          <p:cNvCxnSpPr>
            <a:stCxn id="4" idx="3"/>
            <a:endCxn id="15" idx="4"/>
          </p:cNvCxnSpPr>
          <p:nvPr/>
        </p:nvCxnSpPr>
        <p:spPr>
          <a:xfrm flipV="1">
            <a:off x="5329238" y="2297113"/>
            <a:ext cx="623887" cy="298450"/>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直接连接符 26"/>
          <p:cNvCxnSpPr>
            <a:stCxn id="4" idx="2"/>
            <a:endCxn id="7" idx="7"/>
          </p:cNvCxnSpPr>
          <p:nvPr/>
        </p:nvCxnSpPr>
        <p:spPr>
          <a:xfrm flipH="1">
            <a:off x="4121150" y="2944813"/>
            <a:ext cx="765175" cy="501650"/>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直接连接符 27"/>
          <p:cNvCxnSpPr>
            <a:stCxn id="4" idx="2"/>
            <a:endCxn id="9" idx="0"/>
          </p:cNvCxnSpPr>
          <p:nvPr/>
        </p:nvCxnSpPr>
        <p:spPr>
          <a:xfrm>
            <a:off x="4886325" y="2944813"/>
            <a:ext cx="584200" cy="733425"/>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直接连接符 28"/>
          <p:cNvCxnSpPr>
            <a:stCxn id="10" idx="2"/>
            <a:endCxn id="5" idx="2"/>
          </p:cNvCxnSpPr>
          <p:nvPr/>
        </p:nvCxnSpPr>
        <p:spPr>
          <a:xfrm>
            <a:off x="908050" y="1530350"/>
            <a:ext cx="976313" cy="396875"/>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直接连接符 29"/>
          <p:cNvCxnSpPr>
            <a:stCxn id="12" idx="3"/>
            <a:endCxn id="5" idx="2"/>
          </p:cNvCxnSpPr>
          <p:nvPr/>
        </p:nvCxnSpPr>
        <p:spPr>
          <a:xfrm>
            <a:off x="857250" y="1887538"/>
            <a:ext cx="1027113" cy="41275"/>
          </a:xfrm>
          <a:prstGeom prst="line">
            <a:avLst/>
          </a:prstGeom>
        </p:spPr>
        <p:style>
          <a:lnRef idx="1">
            <a:schemeClr val="accent6"/>
          </a:lnRef>
          <a:fillRef idx="0">
            <a:schemeClr val="accent6"/>
          </a:fillRef>
          <a:effectRef idx="0">
            <a:schemeClr val="accent6"/>
          </a:effectRef>
          <a:fontRef idx="minor">
            <a:schemeClr val="tx1"/>
          </a:fontRef>
        </p:style>
      </p:cxnSp>
      <p:cxnSp>
        <p:nvCxnSpPr>
          <p:cNvPr id="31" name="直接连接符 30"/>
          <p:cNvCxnSpPr>
            <a:stCxn id="14" idx="3"/>
            <a:endCxn id="5" idx="2"/>
          </p:cNvCxnSpPr>
          <p:nvPr/>
        </p:nvCxnSpPr>
        <p:spPr>
          <a:xfrm flipV="1">
            <a:off x="1884363" y="1927225"/>
            <a:ext cx="0" cy="492125"/>
          </a:xfrm>
          <a:prstGeom prst="line">
            <a:avLst/>
          </a:prstGeom>
        </p:spPr>
        <p:style>
          <a:lnRef idx="1">
            <a:schemeClr val="accent6"/>
          </a:lnRef>
          <a:fillRef idx="0">
            <a:schemeClr val="accent6"/>
          </a:fillRef>
          <a:effectRef idx="0">
            <a:schemeClr val="accent6"/>
          </a:effectRef>
          <a:fontRef idx="minor">
            <a:schemeClr val="tx1"/>
          </a:fontRef>
        </p:style>
      </p:cxnSp>
      <p:cxnSp>
        <p:nvCxnSpPr>
          <p:cNvPr id="32" name="直接连接符 31"/>
          <p:cNvCxnSpPr>
            <a:stCxn id="13" idx="2"/>
            <a:endCxn id="5" idx="0"/>
          </p:cNvCxnSpPr>
          <p:nvPr/>
        </p:nvCxnSpPr>
        <p:spPr>
          <a:xfrm>
            <a:off x="1608138" y="1255713"/>
            <a:ext cx="960437" cy="355600"/>
          </a:xfrm>
          <a:prstGeom prst="line">
            <a:avLst/>
          </a:prstGeom>
        </p:spPr>
        <p:style>
          <a:lnRef idx="1">
            <a:schemeClr val="accent6"/>
          </a:lnRef>
          <a:fillRef idx="0">
            <a:schemeClr val="accent6"/>
          </a:fillRef>
          <a:effectRef idx="0">
            <a:schemeClr val="accent6"/>
          </a:effectRef>
          <a:fontRef idx="minor">
            <a:schemeClr val="tx1"/>
          </a:fontRef>
        </p:style>
      </p:cxnSp>
      <p:cxnSp>
        <p:nvCxnSpPr>
          <p:cNvPr id="33" name="直接连接符 32"/>
          <p:cNvCxnSpPr>
            <a:stCxn id="5" idx="0"/>
            <a:endCxn id="11" idx="2"/>
          </p:cNvCxnSpPr>
          <p:nvPr/>
        </p:nvCxnSpPr>
        <p:spPr>
          <a:xfrm flipH="1" flipV="1">
            <a:off x="2359025" y="828675"/>
            <a:ext cx="209550" cy="782638"/>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直接连接符 33"/>
          <p:cNvCxnSpPr>
            <a:stCxn id="5" idx="0"/>
            <a:endCxn id="17" idx="2"/>
          </p:cNvCxnSpPr>
          <p:nvPr/>
        </p:nvCxnSpPr>
        <p:spPr>
          <a:xfrm flipV="1">
            <a:off x="2568575" y="1400175"/>
            <a:ext cx="768350" cy="211138"/>
          </a:xfrm>
          <a:prstGeom prst="line">
            <a:avLst/>
          </a:prstGeom>
        </p:spPr>
        <p:style>
          <a:lnRef idx="1">
            <a:schemeClr val="accent6"/>
          </a:lnRef>
          <a:fillRef idx="0">
            <a:schemeClr val="accent6"/>
          </a:fillRef>
          <a:effectRef idx="0">
            <a:schemeClr val="accent6"/>
          </a:effectRef>
          <a:fontRef idx="minor">
            <a:schemeClr val="tx1"/>
          </a:fontRef>
        </p:style>
      </p:cxnSp>
      <p:cxnSp>
        <p:nvCxnSpPr>
          <p:cNvPr id="35" name="直接连接符 34"/>
          <p:cNvCxnSpPr>
            <a:cxnSpLocks noChangeShapeType="1"/>
            <a:stCxn id="15" idx="6"/>
            <a:endCxn id="18" idx="2"/>
          </p:cNvCxnSpPr>
          <p:nvPr/>
        </p:nvCxnSpPr>
        <p:spPr bwMode="auto">
          <a:xfrm flipH="1" flipV="1">
            <a:off x="6227763" y="1023938"/>
            <a:ext cx="182562" cy="1031875"/>
          </a:xfrm>
          <a:prstGeom prst="line">
            <a:avLst/>
          </a:prstGeom>
          <a:noFill/>
          <a:ln w="9525" algn="ctr">
            <a:solidFill>
              <a:srgbClr val="F69240"/>
            </a:solidFill>
            <a:round/>
          </a:ln>
        </p:spPr>
      </p:cxnSp>
      <p:cxnSp>
        <p:nvCxnSpPr>
          <p:cNvPr id="36" name="直接连接符 35"/>
          <p:cNvCxnSpPr>
            <a:stCxn id="15" idx="6"/>
            <a:endCxn id="19" idx="1"/>
          </p:cNvCxnSpPr>
          <p:nvPr/>
        </p:nvCxnSpPr>
        <p:spPr>
          <a:xfrm flipV="1">
            <a:off x="6410325" y="485775"/>
            <a:ext cx="919163" cy="1570038"/>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直接连接符 36"/>
          <p:cNvCxnSpPr>
            <a:stCxn id="15" idx="6"/>
            <a:endCxn id="20" idx="1"/>
          </p:cNvCxnSpPr>
          <p:nvPr/>
        </p:nvCxnSpPr>
        <p:spPr>
          <a:xfrm flipV="1">
            <a:off x="6410325" y="1187450"/>
            <a:ext cx="1074738" cy="868363"/>
          </a:xfrm>
          <a:prstGeom prst="line">
            <a:avLst/>
          </a:prstGeom>
        </p:spPr>
        <p:style>
          <a:lnRef idx="1">
            <a:schemeClr val="accent6"/>
          </a:lnRef>
          <a:fillRef idx="0">
            <a:schemeClr val="accent6"/>
          </a:fillRef>
          <a:effectRef idx="0">
            <a:schemeClr val="accent6"/>
          </a:effectRef>
          <a:fontRef idx="minor">
            <a:schemeClr val="tx1"/>
          </a:fontRef>
        </p:style>
      </p:cxnSp>
      <p:cxnSp>
        <p:nvCxnSpPr>
          <p:cNvPr id="38" name="直接连接符 37"/>
          <p:cNvCxnSpPr>
            <a:stCxn id="15" idx="6"/>
            <a:endCxn id="21" idx="1"/>
          </p:cNvCxnSpPr>
          <p:nvPr/>
        </p:nvCxnSpPr>
        <p:spPr>
          <a:xfrm flipV="1">
            <a:off x="6443663" y="1989138"/>
            <a:ext cx="1074737" cy="44450"/>
          </a:xfrm>
          <a:prstGeom prst="line">
            <a:avLst/>
          </a:prstGeom>
        </p:spPr>
        <p:style>
          <a:lnRef idx="1">
            <a:schemeClr val="accent6"/>
          </a:lnRef>
          <a:fillRef idx="0">
            <a:schemeClr val="accent6"/>
          </a:fillRef>
          <a:effectRef idx="0">
            <a:schemeClr val="accent6"/>
          </a:effectRef>
          <a:fontRef idx="minor">
            <a:schemeClr val="tx1"/>
          </a:fontRef>
        </p:style>
      </p:cxnSp>
      <p:cxnSp>
        <p:nvCxnSpPr>
          <p:cNvPr id="39" name="直接连接符 38"/>
          <p:cNvCxnSpPr>
            <a:stCxn id="15" idx="6"/>
            <a:endCxn id="22" idx="1"/>
          </p:cNvCxnSpPr>
          <p:nvPr/>
        </p:nvCxnSpPr>
        <p:spPr>
          <a:xfrm>
            <a:off x="6410325" y="2055813"/>
            <a:ext cx="468313" cy="750887"/>
          </a:xfrm>
          <a:prstGeom prst="line">
            <a:avLst/>
          </a:prstGeom>
        </p:spPr>
        <p:style>
          <a:lnRef idx="1">
            <a:schemeClr val="accent6"/>
          </a:lnRef>
          <a:fillRef idx="0">
            <a:schemeClr val="accent6"/>
          </a:fillRef>
          <a:effectRef idx="0">
            <a:schemeClr val="accent6"/>
          </a:effectRef>
          <a:fontRef idx="minor">
            <a:schemeClr val="tx1"/>
          </a:fontRef>
        </p:style>
      </p:cxnSp>
      <p:sp>
        <p:nvSpPr>
          <p:cNvPr id="40" name="矩形 39"/>
          <p:cNvSpPr/>
          <p:nvPr/>
        </p:nvSpPr>
        <p:spPr>
          <a:xfrm>
            <a:off x="434975" y="2749550"/>
            <a:ext cx="600075" cy="42703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无损分解</a:t>
            </a:r>
            <a:endParaRPr lang="zh-CN" altLang="en-US" sz="1400" dirty="0"/>
          </a:p>
        </p:txBody>
      </p:sp>
      <p:sp>
        <p:nvSpPr>
          <p:cNvPr id="41" name="矩形 40"/>
          <p:cNvSpPr/>
          <p:nvPr/>
        </p:nvSpPr>
        <p:spPr>
          <a:xfrm>
            <a:off x="477838" y="3687763"/>
            <a:ext cx="1214437" cy="5873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保持函数依赖的分解</a:t>
            </a:r>
            <a:endParaRPr lang="zh-CN" altLang="en-US" sz="1400" dirty="0"/>
          </a:p>
        </p:txBody>
      </p:sp>
      <p:cxnSp>
        <p:nvCxnSpPr>
          <p:cNvPr id="42" name="直接连接符 41"/>
          <p:cNvCxnSpPr>
            <a:stCxn id="40" idx="3"/>
            <a:endCxn id="6" idx="2"/>
          </p:cNvCxnSpPr>
          <p:nvPr/>
        </p:nvCxnSpPr>
        <p:spPr>
          <a:xfrm>
            <a:off x="1035050" y="2962275"/>
            <a:ext cx="1065213" cy="173038"/>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直接连接符 42"/>
          <p:cNvCxnSpPr>
            <a:stCxn id="41" idx="0"/>
            <a:endCxn id="6" idx="2"/>
          </p:cNvCxnSpPr>
          <p:nvPr/>
        </p:nvCxnSpPr>
        <p:spPr>
          <a:xfrm flipV="1">
            <a:off x="1085850" y="3135313"/>
            <a:ext cx="1014413" cy="552450"/>
          </a:xfrm>
          <a:prstGeom prst="line">
            <a:avLst/>
          </a:prstGeom>
        </p:spPr>
        <p:style>
          <a:lnRef idx="1">
            <a:schemeClr val="accent6"/>
          </a:lnRef>
          <a:fillRef idx="0">
            <a:schemeClr val="accent6"/>
          </a:fillRef>
          <a:effectRef idx="0">
            <a:schemeClr val="accent6"/>
          </a:effectRef>
          <a:fontRef idx="minor">
            <a:schemeClr val="tx1"/>
          </a:fontRef>
        </p:style>
      </p:cxnSp>
      <p:sp>
        <p:nvSpPr>
          <p:cNvPr id="44" name="矩形 43"/>
          <p:cNvSpPr/>
          <p:nvPr/>
        </p:nvSpPr>
        <p:spPr>
          <a:xfrm>
            <a:off x="1914525" y="3744913"/>
            <a:ext cx="654050" cy="2635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1NF</a:t>
            </a:r>
            <a:endParaRPr lang="zh-CN" altLang="en-US" sz="1400" dirty="0"/>
          </a:p>
        </p:txBody>
      </p:sp>
      <p:sp>
        <p:nvSpPr>
          <p:cNvPr id="45" name="矩形 44"/>
          <p:cNvSpPr/>
          <p:nvPr/>
        </p:nvSpPr>
        <p:spPr>
          <a:xfrm>
            <a:off x="1677988" y="4497388"/>
            <a:ext cx="492125" cy="290512"/>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2</a:t>
            </a:r>
            <a:r>
              <a:rPr lang="en-US" altLang="zh-CN" sz="1400" dirty="0"/>
              <a:t>NF</a:t>
            </a:r>
            <a:endParaRPr lang="zh-CN" altLang="en-US" sz="1400" dirty="0"/>
          </a:p>
        </p:txBody>
      </p:sp>
      <p:sp>
        <p:nvSpPr>
          <p:cNvPr id="46" name="矩形 45"/>
          <p:cNvSpPr/>
          <p:nvPr/>
        </p:nvSpPr>
        <p:spPr>
          <a:xfrm>
            <a:off x="2403475" y="4727575"/>
            <a:ext cx="527050" cy="290513"/>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3</a:t>
            </a:r>
            <a:r>
              <a:rPr lang="en-US" altLang="zh-CN" sz="1400" dirty="0"/>
              <a:t>NF</a:t>
            </a:r>
            <a:endParaRPr lang="zh-CN" altLang="en-US" sz="1400" dirty="0"/>
          </a:p>
        </p:txBody>
      </p:sp>
      <p:sp>
        <p:nvSpPr>
          <p:cNvPr id="47" name="矩形 46"/>
          <p:cNvSpPr/>
          <p:nvPr/>
        </p:nvSpPr>
        <p:spPr>
          <a:xfrm>
            <a:off x="3155950" y="4751388"/>
            <a:ext cx="604838" cy="290512"/>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BC</a:t>
            </a:r>
            <a:r>
              <a:rPr lang="en-US" altLang="zh-CN" sz="1400" dirty="0"/>
              <a:t>NF</a:t>
            </a:r>
            <a:endParaRPr lang="zh-CN" altLang="en-US" sz="1400" dirty="0"/>
          </a:p>
        </p:txBody>
      </p:sp>
      <p:cxnSp>
        <p:nvCxnSpPr>
          <p:cNvPr id="48" name="直接连接符 47"/>
          <p:cNvCxnSpPr>
            <a:stCxn id="44" idx="3"/>
            <a:endCxn id="7" idx="4"/>
          </p:cNvCxnSpPr>
          <p:nvPr/>
        </p:nvCxnSpPr>
        <p:spPr>
          <a:xfrm>
            <a:off x="2568575" y="3876675"/>
            <a:ext cx="127635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49" name="直接连接符 48"/>
          <p:cNvCxnSpPr>
            <a:stCxn id="45" idx="3"/>
            <a:endCxn id="7" idx="4"/>
          </p:cNvCxnSpPr>
          <p:nvPr/>
        </p:nvCxnSpPr>
        <p:spPr>
          <a:xfrm flipV="1">
            <a:off x="2170113" y="3876675"/>
            <a:ext cx="1674812" cy="766763"/>
          </a:xfrm>
          <a:prstGeom prst="line">
            <a:avLst/>
          </a:prstGeom>
        </p:spPr>
        <p:style>
          <a:lnRef idx="1">
            <a:schemeClr val="accent6"/>
          </a:lnRef>
          <a:fillRef idx="0">
            <a:schemeClr val="accent6"/>
          </a:fillRef>
          <a:effectRef idx="0">
            <a:schemeClr val="accent6"/>
          </a:effectRef>
          <a:fontRef idx="minor">
            <a:schemeClr val="tx1"/>
          </a:fontRef>
        </p:style>
      </p:cxnSp>
      <p:cxnSp>
        <p:nvCxnSpPr>
          <p:cNvPr id="50" name="直接连接符 49"/>
          <p:cNvCxnSpPr>
            <a:stCxn id="46" idx="0"/>
            <a:endCxn id="7" idx="4"/>
          </p:cNvCxnSpPr>
          <p:nvPr/>
        </p:nvCxnSpPr>
        <p:spPr>
          <a:xfrm flipV="1">
            <a:off x="2667000" y="3876675"/>
            <a:ext cx="1177925" cy="850900"/>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直接连接符 50"/>
          <p:cNvCxnSpPr>
            <a:stCxn id="7" idx="4"/>
            <a:endCxn id="47" idx="0"/>
          </p:cNvCxnSpPr>
          <p:nvPr/>
        </p:nvCxnSpPr>
        <p:spPr>
          <a:xfrm flipH="1">
            <a:off x="3459163" y="3876675"/>
            <a:ext cx="385762" cy="874713"/>
          </a:xfrm>
          <a:prstGeom prst="line">
            <a:avLst/>
          </a:prstGeom>
        </p:spPr>
        <p:style>
          <a:lnRef idx="1">
            <a:schemeClr val="accent6"/>
          </a:lnRef>
          <a:fillRef idx="0">
            <a:schemeClr val="accent6"/>
          </a:fillRef>
          <a:effectRef idx="0">
            <a:schemeClr val="accent6"/>
          </a:effectRef>
          <a:fontRef idx="minor">
            <a:schemeClr val="tx1"/>
          </a:fontRef>
        </p:style>
      </p:cxnSp>
      <p:sp>
        <p:nvSpPr>
          <p:cNvPr id="52" name="矩形 51"/>
          <p:cNvSpPr/>
          <p:nvPr/>
        </p:nvSpPr>
        <p:spPr>
          <a:xfrm>
            <a:off x="3995738" y="4508500"/>
            <a:ext cx="1439862" cy="506413"/>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模式设计的原则</a:t>
            </a:r>
            <a:endParaRPr lang="zh-CN" altLang="en-US" sz="1400" dirty="0"/>
          </a:p>
        </p:txBody>
      </p:sp>
      <p:cxnSp>
        <p:nvCxnSpPr>
          <p:cNvPr id="53" name="直接连接符 52"/>
          <p:cNvCxnSpPr>
            <a:stCxn id="7" idx="4"/>
            <a:endCxn id="52" idx="0"/>
          </p:cNvCxnSpPr>
          <p:nvPr/>
        </p:nvCxnSpPr>
        <p:spPr>
          <a:xfrm>
            <a:off x="3844925" y="3876675"/>
            <a:ext cx="871538" cy="631825"/>
          </a:xfrm>
          <a:prstGeom prst="line">
            <a:avLst/>
          </a:prstGeom>
        </p:spPr>
        <p:style>
          <a:lnRef idx="1">
            <a:schemeClr val="accent6"/>
          </a:lnRef>
          <a:fillRef idx="0">
            <a:schemeClr val="accent6"/>
          </a:fillRef>
          <a:effectRef idx="0">
            <a:schemeClr val="accent6"/>
          </a:effectRef>
          <a:fontRef idx="minor">
            <a:schemeClr val="tx1"/>
          </a:fontRef>
        </p:style>
      </p:cxnSp>
      <p:sp>
        <p:nvSpPr>
          <p:cNvPr id="2" name="圆角矩形 7"/>
          <p:cNvSpPr/>
          <p:nvPr/>
        </p:nvSpPr>
        <p:spPr>
          <a:xfrm>
            <a:off x="5651500" y="2565400"/>
            <a:ext cx="928688" cy="6635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dirty="0"/>
              <a:t>关系模型</a:t>
            </a:r>
            <a:endParaRPr lang="zh-CN" altLang="en-US" dirty="0"/>
          </a:p>
        </p:txBody>
      </p:sp>
      <p:cxnSp>
        <p:nvCxnSpPr>
          <p:cNvPr id="153" name="直接连接符 152"/>
          <p:cNvCxnSpPr>
            <a:cxnSpLocks noChangeShapeType="1"/>
          </p:cNvCxnSpPr>
          <p:nvPr/>
        </p:nvCxnSpPr>
        <p:spPr bwMode="auto">
          <a:xfrm flipH="1" flipV="1">
            <a:off x="5292725" y="2781300"/>
            <a:ext cx="358775" cy="71438"/>
          </a:xfrm>
          <a:prstGeom prst="line">
            <a:avLst/>
          </a:prstGeom>
          <a:noFill/>
          <a:ln w="12700" algn="ctr">
            <a:solidFill>
              <a:srgbClr val="33CCCC"/>
            </a:solidFill>
            <a:round/>
          </a:ln>
          <a:effectLst>
            <a:outerShdw dist="20000" dir="5400000" rotWithShape="0">
              <a:srgbClr val="000000">
                <a:alpha val="37999"/>
              </a:srgbClr>
            </a:outerShdw>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3924300" y="3500438"/>
            <a:ext cx="998538" cy="792162"/>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zh-CN" altLang="en-US" sz="1600" dirty="0"/>
              <a:t>数据库设计方法</a:t>
            </a:r>
            <a:endParaRPr lang="zh-CN" altLang="en-US" sz="1600" dirty="0"/>
          </a:p>
        </p:txBody>
      </p:sp>
      <p:sp>
        <p:nvSpPr>
          <p:cNvPr id="10" name="椭圆 9"/>
          <p:cNvSpPr/>
          <p:nvPr/>
        </p:nvSpPr>
        <p:spPr>
          <a:xfrm>
            <a:off x="3611563" y="1733550"/>
            <a:ext cx="1166812" cy="70008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数据库设计概述</a:t>
            </a:r>
            <a:endParaRPr lang="en-US" altLang="zh-CN" sz="1400" dirty="0"/>
          </a:p>
        </p:txBody>
      </p:sp>
      <p:sp>
        <p:nvSpPr>
          <p:cNvPr id="11" name="椭圆 10"/>
          <p:cNvSpPr/>
          <p:nvPr/>
        </p:nvSpPr>
        <p:spPr>
          <a:xfrm>
            <a:off x="5608638" y="2582863"/>
            <a:ext cx="1209675" cy="7112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数据库需求分析</a:t>
            </a:r>
            <a:endParaRPr lang="en-US" altLang="zh-CN" sz="1400" dirty="0"/>
          </a:p>
        </p:txBody>
      </p:sp>
      <p:sp>
        <p:nvSpPr>
          <p:cNvPr id="12" name="椭圆 11"/>
          <p:cNvSpPr/>
          <p:nvPr/>
        </p:nvSpPr>
        <p:spPr>
          <a:xfrm>
            <a:off x="1852613" y="2774950"/>
            <a:ext cx="1109662" cy="65087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概念数据库设计</a:t>
            </a:r>
            <a:endParaRPr lang="en-US" altLang="zh-CN" sz="1400" dirty="0"/>
          </a:p>
        </p:txBody>
      </p:sp>
      <p:sp>
        <p:nvSpPr>
          <p:cNvPr id="13" name="椭圆 12"/>
          <p:cNvSpPr/>
          <p:nvPr/>
        </p:nvSpPr>
        <p:spPr>
          <a:xfrm>
            <a:off x="2179638" y="4079875"/>
            <a:ext cx="1347787" cy="76358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数据库逻辑结构设计及优化</a:t>
            </a:r>
            <a:endParaRPr lang="en-US" altLang="zh-CN" sz="1400" dirty="0"/>
          </a:p>
        </p:txBody>
      </p:sp>
      <p:sp>
        <p:nvSpPr>
          <p:cNvPr id="14" name="椭圆 13"/>
          <p:cNvSpPr/>
          <p:nvPr/>
        </p:nvSpPr>
        <p:spPr>
          <a:xfrm>
            <a:off x="5246688" y="4327525"/>
            <a:ext cx="1081087" cy="6191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数据库物理设计</a:t>
            </a:r>
            <a:endParaRPr lang="en-US" altLang="zh-CN" sz="1400" dirty="0"/>
          </a:p>
        </p:txBody>
      </p:sp>
      <p:sp>
        <p:nvSpPr>
          <p:cNvPr id="15" name="椭圆 14"/>
          <p:cNvSpPr/>
          <p:nvPr/>
        </p:nvSpPr>
        <p:spPr>
          <a:xfrm>
            <a:off x="6240463" y="3651250"/>
            <a:ext cx="1273175" cy="6604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zh-CN" altLang="en-US" sz="1400" dirty="0"/>
              <a:t>数据库实施和运行维护</a:t>
            </a:r>
            <a:endParaRPr lang="en-US" altLang="zh-CN" sz="1400" dirty="0"/>
          </a:p>
        </p:txBody>
      </p:sp>
      <p:cxnSp>
        <p:nvCxnSpPr>
          <p:cNvPr id="16" name="直接连接符 15"/>
          <p:cNvCxnSpPr>
            <a:stCxn id="10" idx="4"/>
            <a:endCxn id="9" idx="0"/>
          </p:cNvCxnSpPr>
          <p:nvPr/>
        </p:nvCxnSpPr>
        <p:spPr>
          <a:xfrm>
            <a:off x="4195763" y="2433638"/>
            <a:ext cx="228600" cy="10668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直接连接符 16"/>
          <p:cNvCxnSpPr>
            <a:stCxn id="9" idx="3"/>
            <a:endCxn id="11" idx="3"/>
          </p:cNvCxnSpPr>
          <p:nvPr/>
        </p:nvCxnSpPr>
        <p:spPr>
          <a:xfrm flipV="1">
            <a:off x="4922838" y="3189288"/>
            <a:ext cx="863600" cy="70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直接连接符 17"/>
          <p:cNvCxnSpPr>
            <a:stCxn id="9" idx="1"/>
            <a:endCxn id="12" idx="6"/>
          </p:cNvCxnSpPr>
          <p:nvPr/>
        </p:nvCxnSpPr>
        <p:spPr>
          <a:xfrm flipH="1" flipV="1">
            <a:off x="2962275" y="3100388"/>
            <a:ext cx="962025" cy="796925"/>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直接连接符 18"/>
          <p:cNvCxnSpPr>
            <a:stCxn id="9" idx="1"/>
            <a:endCxn id="13" idx="0"/>
          </p:cNvCxnSpPr>
          <p:nvPr/>
        </p:nvCxnSpPr>
        <p:spPr>
          <a:xfrm flipH="1">
            <a:off x="2854325" y="3897313"/>
            <a:ext cx="1069975" cy="182562"/>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直接连接符 19"/>
          <p:cNvCxnSpPr>
            <a:stCxn id="9" idx="3"/>
            <a:endCxn id="15" idx="2"/>
          </p:cNvCxnSpPr>
          <p:nvPr/>
        </p:nvCxnSpPr>
        <p:spPr>
          <a:xfrm>
            <a:off x="4922838" y="3897313"/>
            <a:ext cx="1317625" cy="84137"/>
          </a:xfrm>
          <a:prstGeom prst="line">
            <a:avLst/>
          </a:prstGeom>
        </p:spPr>
        <p:style>
          <a:lnRef idx="2">
            <a:schemeClr val="accent6"/>
          </a:lnRef>
          <a:fillRef idx="0">
            <a:schemeClr val="accent6"/>
          </a:fillRef>
          <a:effectRef idx="1">
            <a:schemeClr val="accent6"/>
          </a:effectRef>
          <a:fontRef idx="minor">
            <a:schemeClr val="tx1"/>
          </a:fontRef>
        </p:style>
      </p:cxnSp>
      <p:cxnSp>
        <p:nvCxnSpPr>
          <p:cNvPr id="21" name="直接连接符 20"/>
          <p:cNvCxnSpPr>
            <a:stCxn id="9" idx="3"/>
            <a:endCxn id="14" idx="1"/>
          </p:cNvCxnSpPr>
          <p:nvPr/>
        </p:nvCxnSpPr>
        <p:spPr>
          <a:xfrm>
            <a:off x="4922838" y="3897313"/>
            <a:ext cx="482600" cy="520700"/>
          </a:xfrm>
          <a:prstGeom prst="line">
            <a:avLst/>
          </a:prstGeom>
        </p:spPr>
        <p:style>
          <a:lnRef idx="2">
            <a:schemeClr val="accent6"/>
          </a:lnRef>
          <a:fillRef idx="0">
            <a:schemeClr val="accent6"/>
          </a:fillRef>
          <a:effectRef idx="1">
            <a:schemeClr val="accent6"/>
          </a:effectRef>
          <a:fontRef idx="minor">
            <a:schemeClr val="tx1"/>
          </a:fontRef>
        </p:style>
      </p:cxnSp>
      <p:sp>
        <p:nvSpPr>
          <p:cNvPr id="22" name="矩形 21"/>
          <p:cNvSpPr/>
          <p:nvPr/>
        </p:nvSpPr>
        <p:spPr>
          <a:xfrm>
            <a:off x="2251075" y="1782763"/>
            <a:ext cx="700088" cy="4413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设计方法</a:t>
            </a:r>
            <a:endParaRPr lang="zh-CN" altLang="en-US" sz="1400" dirty="0"/>
          </a:p>
        </p:txBody>
      </p:sp>
      <p:cxnSp>
        <p:nvCxnSpPr>
          <p:cNvPr id="23" name="直接连接符 22"/>
          <p:cNvCxnSpPr>
            <a:stCxn id="22" idx="3"/>
            <a:endCxn id="10" idx="2"/>
          </p:cNvCxnSpPr>
          <p:nvPr/>
        </p:nvCxnSpPr>
        <p:spPr>
          <a:xfrm>
            <a:off x="2951163" y="2003425"/>
            <a:ext cx="660400" cy="79375"/>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标注 23"/>
          <p:cNvSpPr/>
          <p:nvPr/>
        </p:nvSpPr>
        <p:spPr>
          <a:xfrm>
            <a:off x="1454150" y="790575"/>
            <a:ext cx="1611313" cy="757238"/>
          </a:xfrm>
          <a:prstGeom prst="wedgeRectCallout">
            <a:avLst/>
          </a:prstGeom>
        </p:spPr>
        <p:style>
          <a:lnRef idx="1">
            <a:schemeClr val="dk1"/>
          </a:lnRef>
          <a:fillRef idx="2">
            <a:schemeClr val="dk1"/>
          </a:fillRef>
          <a:effectRef idx="1">
            <a:schemeClr val="dk1"/>
          </a:effectRef>
          <a:fontRef idx="minor">
            <a:schemeClr val="dk1"/>
          </a:fontRef>
        </p:style>
        <p:txBody>
          <a:bodyPr anchor="ctr"/>
          <a:lstStyle/>
          <a:p>
            <a:pPr fontAlgn="auto">
              <a:spcBef>
                <a:spcPts val="0"/>
              </a:spcBef>
              <a:spcAft>
                <a:spcPts val="0"/>
              </a:spcAft>
              <a:defRPr/>
            </a:pPr>
            <a:r>
              <a:rPr lang="en-US" altLang="zh-CN" sz="1200" dirty="0"/>
              <a:t>1.</a:t>
            </a:r>
            <a:r>
              <a:rPr lang="zh-CN" altLang="en-US" sz="1200" dirty="0"/>
              <a:t>直观设计法</a:t>
            </a:r>
            <a:endParaRPr lang="en-US" altLang="zh-CN" sz="1200" dirty="0"/>
          </a:p>
          <a:p>
            <a:pPr fontAlgn="auto">
              <a:spcBef>
                <a:spcPts val="0"/>
              </a:spcBef>
              <a:spcAft>
                <a:spcPts val="0"/>
              </a:spcAft>
              <a:defRPr/>
            </a:pPr>
            <a:r>
              <a:rPr lang="en-US" altLang="zh-CN" sz="1200" dirty="0"/>
              <a:t>2.</a:t>
            </a:r>
            <a:r>
              <a:rPr lang="zh-CN" altLang="en-US" sz="1200" dirty="0"/>
              <a:t>规范化设计法</a:t>
            </a:r>
            <a:endParaRPr lang="en-US" altLang="zh-CN" sz="1200" dirty="0"/>
          </a:p>
          <a:p>
            <a:pPr fontAlgn="auto">
              <a:spcBef>
                <a:spcPts val="0"/>
              </a:spcBef>
              <a:spcAft>
                <a:spcPts val="0"/>
              </a:spcAft>
              <a:defRPr/>
            </a:pPr>
            <a:r>
              <a:rPr lang="en-US" altLang="zh-CN" sz="1200" dirty="0"/>
              <a:t>3.</a:t>
            </a:r>
            <a:r>
              <a:rPr lang="zh-CN" altLang="en-US" sz="1200" dirty="0"/>
              <a:t>面向对象设计法</a:t>
            </a:r>
            <a:endParaRPr lang="en-US" altLang="zh-CN" sz="1200" dirty="0"/>
          </a:p>
          <a:p>
            <a:pPr fontAlgn="auto">
              <a:spcBef>
                <a:spcPts val="0"/>
              </a:spcBef>
              <a:spcAft>
                <a:spcPts val="0"/>
              </a:spcAft>
              <a:defRPr/>
            </a:pPr>
            <a:r>
              <a:rPr lang="en-US" altLang="zh-CN" sz="1200" dirty="0"/>
              <a:t>4.</a:t>
            </a:r>
            <a:r>
              <a:rPr lang="zh-CN" altLang="en-US" sz="1200" dirty="0"/>
              <a:t>计算机辅助设计法</a:t>
            </a:r>
            <a:endParaRPr lang="zh-CN" altLang="en-US" sz="1200" dirty="0"/>
          </a:p>
        </p:txBody>
      </p:sp>
      <p:sp>
        <p:nvSpPr>
          <p:cNvPr id="25" name="矩形 24"/>
          <p:cNvSpPr/>
          <p:nvPr/>
        </p:nvSpPr>
        <p:spPr>
          <a:xfrm>
            <a:off x="3714750" y="935038"/>
            <a:ext cx="857250" cy="601662"/>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开发生命周期方法</a:t>
            </a:r>
            <a:endParaRPr lang="zh-CN" altLang="en-US" sz="1400" dirty="0"/>
          </a:p>
        </p:txBody>
      </p:sp>
      <p:sp>
        <p:nvSpPr>
          <p:cNvPr id="26" name="矩形 25"/>
          <p:cNvSpPr/>
          <p:nvPr/>
        </p:nvSpPr>
        <p:spPr>
          <a:xfrm>
            <a:off x="3281363" y="25400"/>
            <a:ext cx="838200" cy="57308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软件开发生命周期</a:t>
            </a:r>
            <a:endParaRPr lang="zh-CN" altLang="en-US" sz="1400" dirty="0"/>
          </a:p>
        </p:txBody>
      </p:sp>
      <p:sp>
        <p:nvSpPr>
          <p:cNvPr id="27" name="矩形 26"/>
          <p:cNvSpPr/>
          <p:nvPr/>
        </p:nvSpPr>
        <p:spPr>
          <a:xfrm>
            <a:off x="5102225" y="176213"/>
            <a:ext cx="866775" cy="5905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数据库开发生命周期</a:t>
            </a:r>
            <a:endParaRPr lang="zh-CN" altLang="en-US" sz="1400" dirty="0"/>
          </a:p>
        </p:txBody>
      </p:sp>
      <p:sp>
        <p:nvSpPr>
          <p:cNvPr id="20500" name="TextBox 27"/>
          <p:cNvSpPr txBox="1">
            <a:spLocks noChangeArrowheads="1"/>
          </p:cNvSpPr>
          <p:nvPr/>
        </p:nvSpPr>
        <p:spPr bwMode="auto">
          <a:xfrm>
            <a:off x="6313488" y="160338"/>
            <a:ext cx="2506662" cy="1462087"/>
          </a:xfrm>
          <a:prstGeom prst="rect">
            <a:avLst/>
          </a:prstGeom>
          <a:noFill/>
          <a:ln w="9525">
            <a:noFill/>
            <a:miter lim="800000"/>
          </a:ln>
        </p:spPr>
        <p:txBody>
          <a:bodyPr>
            <a:spAutoFit/>
          </a:bodyPr>
          <a:lstStyle/>
          <a:p>
            <a:r>
              <a:rPr lang="zh-CN" altLang="en-US" sz="1200">
                <a:latin typeface="Calibri" panose="020F0502020204030204" pitchFamily="34" charset="0"/>
              </a:rPr>
              <a:t>数据库开发生命周期：</a:t>
            </a:r>
            <a:endParaRPr lang="en-US" altLang="zh-CN" sz="1200">
              <a:latin typeface="Calibri" panose="020F0502020204030204" pitchFamily="34" charset="0"/>
            </a:endParaRPr>
          </a:p>
          <a:p>
            <a:r>
              <a:rPr lang="en-US" altLang="zh-CN" sz="1200">
                <a:latin typeface="Calibri" panose="020F0502020204030204" pitchFamily="34" charset="0"/>
              </a:rPr>
              <a:t>1.</a:t>
            </a:r>
            <a:r>
              <a:rPr lang="zh-CN" altLang="en-US" sz="1200">
                <a:latin typeface="Calibri" panose="020F0502020204030204" pitchFamily="34" charset="0"/>
              </a:rPr>
              <a:t>可行性研究和需求分析；</a:t>
            </a:r>
            <a:endParaRPr lang="en-US" altLang="zh-CN" sz="1200">
              <a:latin typeface="Calibri" panose="020F0502020204030204" pitchFamily="34" charset="0"/>
            </a:endParaRPr>
          </a:p>
          <a:p>
            <a:r>
              <a:rPr lang="en-US" altLang="zh-CN" sz="1200">
                <a:latin typeface="Calibri" panose="020F0502020204030204" pitchFamily="34" charset="0"/>
              </a:rPr>
              <a:t>2.</a:t>
            </a:r>
            <a:r>
              <a:rPr lang="zh-CN" altLang="en-US" sz="1200">
                <a:latin typeface="Calibri" panose="020F0502020204030204" pitchFamily="34" charset="0"/>
              </a:rPr>
              <a:t>数据库设计；</a:t>
            </a:r>
            <a:endParaRPr lang="en-US" altLang="zh-CN" sz="1200">
              <a:latin typeface="Calibri" panose="020F0502020204030204" pitchFamily="34" charset="0"/>
            </a:endParaRPr>
          </a:p>
          <a:p>
            <a:r>
              <a:rPr lang="en-US" altLang="zh-CN" sz="1200">
                <a:latin typeface="Calibri" panose="020F0502020204030204" pitchFamily="34" charset="0"/>
              </a:rPr>
              <a:t>3.</a:t>
            </a:r>
            <a:r>
              <a:rPr lang="zh-CN" altLang="en-US" sz="1200">
                <a:latin typeface="Calibri" panose="020F0502020204030204" pitchFamily="34" charset="0"/>
              </a:rPr>
              <a:t>数据库实现；</a:t>
            </a:r>
            <a:endParaRPr lang="en-US" altLang="zh-CN" sz="1200">
              <a:latin typeface="Calibri" panose="020F0502020204030204" pitchFamily="34" charset="0"/>
            </a:endParaRPr>
          </a:p>
          <a:p>
            <a:r>
              <a:rPr lang="en-US" altLang="zh-CN" sz="1200">
                <a:latin typeface="Calibri" panose="020F0502020204030204" pitchFamily="34" charset="0"/>
              </a:rPr>
              <a:t>4.</a:t>
            </a:r>
            <a:r>
              <a:rPr lang="zh-CN" altLang="en-US" sz="1200">
                <a:latin typeface="Calibri" panose="020F0502020204030204" pitchFamily="34" charset="0"/>
              </a:rPr>
              <a:t>数据和应用程序转化；</a:t>
            </a:r>
            <a:endParaRPr lang="en-US" altLang="zh-CN" sz="1200">
              <a:latin typeface="Calibri" panose="020F0502020204030204" pitchFamily="34" charset="0"/>
            </a:endParaRPr>
          </a:p>
          <a:p>
            <a:r>
              <a:rPr lang="en-US" altLang="zh-CN" sz="1200">
                <a:latin typeface="Calibri" panose="020F0502020204030204" pitchFamily="34" charset="0"/>
              </a:rPr>
              <a:t>5.</a:t>
            </a:r>
            <a:r>
              <a:rPr lang="zh-CN" altLang="en-US" sz="1200">
                <a:latin typeface="Calibri" panose="020F0502020204030204" pitchFamily="34" charset="0"/>
              </a:rPr>
              <a:t>测试和验证；</a:t>
            </a:r>
            <a:endParaRPr lang="en-US" altLang="zh-CN" sz="1200">
              <a:latin typeface="Calibri" panose="020F0502020204030204" pitchFamily="34" charset="0"/>
            </a:endParaRPr>
          </a:p>
          <a:p>
            <a:r>
              <a:rPr lang="en-US" altLang="zh-CN" sz="1200">
                <a:latin typeface="Calibri" panose="020F0502020204030204" pitchFamily="34" charset="0"/>
              </a:rPr>
              <a:t>6.</a:t>
            </a:r>
            <a:r>
              <a:rPr lang="zh-CN" altLang="en-US" sz="1200">
                <a:latin typeface="Calibri" panose="020F0502020204030204" pitchFamily="34" charset="0"/>
              </a:rPr>
              <a:t>监控和维护。</a:t>
            </a:r>
            <a:endParaRPr lang="en-US" altLang="zh-CN" sz="1200">
              <a:latin typeface="Calibri" panose="020F0502020204030204" pitchFamily="34" charset="0"/>
            </a:endParaRPr>
          </a:p>
          <a:p>
            <a:endParaRPr lang="zh-CN" altLang="en-US" sz="500">
              <a:latin typeface="Calibri" panose="020F0502020204030204" pitchFamily="34" charset="0"/>
            </a:endParaRPr>
          </a:p>
        </p:txBody>
      </p:sp>
      <p:sp>
        <p:nvSpPr>
          <p:cNvPr id="29" name="矩形 28"/>
          <p:cNvSpPr/>
          <p:nvPr/>
        </p:nvSpPr>
        <p:spPr>
          <a:xfrm>
            <a:off x="6327775" y="1690688"/>
            <a:ext cx="915988" cy="64928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数据库设计基本过程</a:t>
            </a:r>
            <a:endParaRPr lang="zh-CN" altLang="en-US" sz="1400" dirty="0"/>
          </a:p>
        </p:txBody>
      </p:sp>
      <p:cxnSp>
        <p:nvCxnSpPr>
          <p:cNvPr id="30" name="直接连接符 29"/>
          <p:cNvCxnSpPr>
            <a:stCxn id="10" idx="1"/>
            <a:endCxn id="25" idx="2"/>
          </p:cNvCxnSpPr>
          <p:nvPr/>
        </p:nvCxnSpPr>
        <p:spPr>
          <a:xfrm flipV="1">
            <a:off x="3783013" y="1536700"/>
            <a:ext cx="360362" cy="29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6"/>
            <a:endCxn id="29" idx="1"/>
          </p:cNvCxnSpPr>
          <p:nvPr/>
        </p:nvCxnSpPr>
        <p:spPr>
          <a:xfrm flipV="1">
            <a:off x="4778375" y="2014538"/>
            <a:ext cx="1549400" cy="68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5" idx="0"/>
            <a:endCxn id="26" idx="2"/>
          </p:cNvCxnSpPr>
          <p:nvPr/>
        </p:nvCxnSpPr>
        <p:spPr>
          <a:xfrm flipH="1" flipV="1">
            <a:off x="3700463" y="598488"/>
            <a:ext cx="442912" cy="336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5" idx="3"/>
            <a:endCxn id="27" idx="2"/>
          </p:cNvCxnSpPr>
          <p:nvPr/>
        </p:nvCxnSpPr>
        <p:spPr>
          <a:xfrm flipV="1">
            <a:off x="4572000" y="766763"/>
            <a:ext cx="963613" cy="469900"/>
          </a:xfrm>
          <a:prstGeom prst="line">
            <a:avLst/>
          </a:prstGeom>
        </p:spPr>
        <p:style>
          <a:lnRef idx="1">
            <a:schemeClr val="accent1"/>
          </a:lnRef>
          <a:fillRef idx="0">
            <a:schemeClr val="accent1"/>
          </a:fillRef>
          <a:effectRef idx="0">
            <a:schemeClr val="accent1"/>
          </a:effectRef>
          <a:fontRef idx="minor">
            <a:schemeClr val="tx1"/>
          </a:fontRef>
        </p:style>
      </p:cxnSp>
      <p:sp>
        <p:nvSpPr>
          <p:cNvPr id="20506" name="TextBox 33"/>
          <p:cNvSpPr txBox="1">
            <a:spLocks noChangeArrowheads="1"/>
          </p:cNvSpPr>
          <p:nvPr/>
        </p:nvSpPr>
        <p:spPr bwMode="auto">
          <a:xfrm>
            <a:off x="7477125" y="1782763"/>
            <a:ext cx="1343025" cy="1830387"/>
          </a:xfrm>
          <a:prstGeom prst="rect">
            <a:avLst/>
          </a:prstGeom>
          <a:noFill/>
          <a:ln w="9525">
            <a:noFill/>
            <a:miter lim="800000"/>
          </a:ln>
        </p:spPr>
        <p:txBody>
          <a:bodyPr>
            <a:spAutoFit/>
          </a:bodyPr>
          <a:lstStyle/>
          <a:p>
            <a:r>
              <a:rPr lang="zh-CN" altLang="en-US" sz="1200">
                <a:latin typeface="Calibri" panose="020F0502020204030204" pitchFamily="34" charset="0"/>
              </a:rPr>
              <a:t>数据库设计基本过程：</a:t>
            </a:r>
            <a:endParaRPr lang="en-US" altLang="zh-CN" sz="1200">
              <a:latin typeface="Calibri" panose="020F0502020204030204" pitchFamily="34" charset="0"/>
            </a:endParaRPr>
          </a:p>
          <a:p>
            <a:r>
              <a:rPr lang="en-US" altLang="zh-CN" sz="1200">
                <a:latin typeface="Calibri" panose="020F0502020204030204" pitchFamily="34" charset="0"/>
              </a:rPr>
              <a:t>1.</a:t>
            </a:r>
            <a:r>
              <a:rPr lang="zh-CN" altLang="en-US" sz="1200">
                <a:latin typeface="Calibri" panose="020F0502020204030204" pitchFamily="34" charset="0"/>
              </a:rPr>
              <a:t>需求分析阶段；</a:t>
            </a:r>
            <a:endParaRPr lang="en-US" altLang="zh-CN" sz="1200">
              <a:latin typeface="Calibri" panose="020F0502020204030204" pitchFamily="34" charset="0"/>
            </a:endParaRPr>
          </a:p>
          <a:p>
            <a:r>
              <a:rPr lang="en-US" altLang="zh-CN" sz="1200">
                <a:latin typeface="Calibri" panose="020F0502020204030204" pitchFamily="34" charset="0"/>
              </a:rPr>
              <a:t>2.</a:t>
            </a:r>
            <a:r>
              <a:rPr lang="zh-CN" altLang="en-US" sz="1200">
                <a:latin typeface="Calibri" panose="020F0502020204030204" pitchFamily="34" charset="0"/>
              </a:rPr>
              <a:t>概念设计阶段；</a:t>
            </a:r>
            <a:endParaRPr lang="en-US" altLang="zh-CN" sz="1200">
              <a:latin typeface="Calibri" panose="020F0502020204030204" pitchFamily="34" charset="0"/>
            </a:endParaRPr>
          </a:p>
          <a:p>
            <a:r>
              <a:rPr lang="en-US" altLang="zh-CN" sz="1200">
                <a:latin typeface="Calibri" panose="020F0502020204030204" pitchFamily="34" charset="0"/>
              </a:rPr>
              <a:t>3.</a:t>
            </a:r>
            <a:r>
              <a:rPr lang="zh-CN" altLang="en-US" sz="1200">
                <a:latin typeface="Calibri" panose="020F0502020204030204" pitchFamily="34" charset="0"/>
              </a:rPr>
              <a:t>逻辑设计阶段；</a:t>
            </a:r>
            <a:endParaRPr lang="en-US" altLang="zh-CN" sz="1200">
              <a:latin typeface="Calibri" panose="020F0502020204030204" pitchFamily="34" charset="0"/>
            </a:endParaRPr>
          </a:p>
          <a:p>
            <a:r>
              <a:rPr lang="en-US" altLang="zh-CN" sz="1200">
                <a:latin typeface="Calibri" panose="020F0502020204030204" pitchFamily="34" charset="0"/>
              </a:rPr>
              <a:t>4.</a:t>
            </a:r>
            <a:r>
              <a:rPr lang="zh-CN" altLang="en-US" sz="1200">
                <a:latin typeface="Calibri" panose="020F0502020204030204" pitchFamily="34" charset="0"/>
              </a:rPr>
              <a:t>物理设计阶段；</a:t>
            </a:r>
            <a:endParaRPr lang="en-US" altLang="zh-CN" sz="1200">
              <a:latin typeface="Calibri" panose="020F0502020204030204" pitchFamily="34" charset="0"/>
            </a:endParaRPr>
          </a:p>
          <a:p>
            <a:r>
              <a:rPr lang="en-US" altLang="zh-CN" sz="1200">
                <a:latin typeface="Calibri" panose="020F0502020204030204" pitchFamily="34" charset="0"/>
              </a:rPr>
              <a:t>5.</a:t>
            </a:r>
            <a:r>
              <a:rPr lang="zh-CN" altLang="en-US" sz="1200">
                <a:latin typeface="Calibri" panose="020F0502020204030204" pitchFamily="34" charset="0"/>
              </a:rPr>
              <a:t>实现阶段；</a:t>
            </a:r>
            <a:endParaRPr lang="en-US" altLang="zh-CN" sz="1200">
              <a:latin typeface="Calibri" panose="020F0502020204030204" pitchFamily="34" charset="0"/>
            </a:endParaRPr>
          </a:p>
          <a:p>
            <a:r>
              <a:rPr lang="en-US" altLang="zh-CN" sz="1200">
                <a:latin typeface="Calibri" panose="020F0502020204030204" pitchFamily="34" charset="0"/>
              </a:rPr>
              <a:t>6.</a:t>
            </a:r>
            <a:r>
              <a:rPr lang="zh-CN" altLang="en-US" sz="1200">
                <a:latin typeface="Calibri" panose="020F0502020204030204" pitchFamily="34" charset="0"/>
              </a:rPr>
              <a:t>运行与维护阶段。</a:t>
            </a:r>
            <a:endParaRPr lang="en-US" altLang="zh-CN" sz="1200">
              <a:latin typeface="Calibri" panose="020F0502020204030204" pitchFamily="34" charset="0"/>
            </a:endParaRPr>
          </a:p>
          <a:p>
            <a:endParaRPr lang="zh-CN" altLang="en-US" sz="500">
              <a:latin typeface="Calibri" panose="020F0502020204030204" pitchFamily="34" charset="0"/>
            </a:endParaRPr>
          </a:p>
        </p:txBody>
      </p:sp>
      <p:sp>
        <p:nvSpPr>
          <p:cNvPr id="35" name="矩形 34"/>
          <p:cNvSpPr/>
          <p:nvPr/>
        </p:nvSpPr>
        <p:spPr>
          <a:xfrm>
            <a:off x="1063625" y="3562350"/>
            <a:ext cx="549275" cy="201613"/>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方法</a:t>
            </a:r>
            <a:endParaRPr lang="zh-CN" altLang="en-US" sz="1400" dirty="0"/>
          </a:p>
        </p:txBody>
      </p:sp>
      <p:sp>
        <p:nvSpPr>
          <p:cNvPr id="36" name="矩形 35"/>
          <p:cNvSpPr/>
          <p:nvPr/>
        </p:nvSpPr>
        <p:spPr>
          <a:xfrm>
            <a:off x="407988" y="2181225"/>
            <a:ext cx="636587" cy="5651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工具：</a:t>
            </a:r>
            <a:r>
              <a:rPr lang="en-US" altLang="zh-CN" sz="1400" dirty="0"/>
              <a:t>E-R</a:t>
            </a:r>
            <a:r>
              <a:rPr lang="zh-CN" altLang="en-US" sz="1400" dirty="0"/>
              <a:t>图</a:t>
            </a:r>
            <a:endParaRPr lang="zh-CN" altLang="en-US" sz="1400" dirty="0"/>
          </a:p>
        </p:txBody>
      </p:sp>
      <p:sp>
        <p:nvSpPr>
          <p:cNvPr id="37" name="矩形 36"/>
          <p:cNvSpPr/>
          <p:nvPr/>
        </p:nvSpPr>
        <p:spPr>
          <a:xfrm>
            <a:off x="250825" y="4214813"/>
            <a:ext cx="288925" cy="79533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自底向上</a:t>
            </a:r>
            <a:endParaRPr lang="zh-CN" altLang="en-US" sz="1400" dirty="0"/>
          </a:p>
        </p:txBody>
      </p:sp>
      <p:sp>
        <p:nvSpPr>
          <p:cNvPr id="38" name="矩形 37"/>
          <p:cNvSpPr/>
          <p:nvPr/>
        </p:nvSpPr>
        <p:spPr>
          <a:xfrm>
            <a:off x="711200" y="4221163"/>
            <a:ext cx="333375" cy="79533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自顶向下</a:t>
            </a:r>
            <a:endParaRPr lang="zh-CN" altLang="en-US" sz="1400" dirty="0"/>
          </a:p>
        </p:txBody>
      </p:sp>
      <p:sp>
        <p:nvSpPr>
          <p:cNvPr id="39" name="矩形 38"/>
          <p:cNvSpPr/>
          <p:nvPr/>
        </p:nvSpPr>
        <p:spPr>
          <a:xfrm>
            <a:off x="1254125" y="4221163"/>
            <a:ext cx="288925" cy="79533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逐步扩张</a:t>
            </a:r>
            <a:endParaRPr lang="zh-CN" altLang="en-US" sz="1400" dirty="0"/>
          </a:p>
        </p:txBody>
      </p:sp>
      <p:cxnSp>
        <p:nvCxnSpPr>
          <p:cNvPr id="40" name="直接连接符 39"/>
          <p:cNvCxnSpPr>
            <a:stCxn id="12" idx="2"/>
            <a:endCxn id="35" idx="0"/>
          </p:cNvCxnSpPr>
          <p:nvPr/>
        </p:nvCxnSpPr>
        <p:spPr>
          <a:xfrm flipH="1">
            <a:off x="1338263" y="3100388"/>
            <a:ext cx="514350" cy="461962"/>
          </a:xfrm>
          <a:prstGeom prst="line">
            <a:avLst/>
          </a:prstGeom>
        </p:spPr>
        <p:style>
          <a:lnRef idx="1">
            <a:schemeClr val="accent6"/>
          </a:lnRef>
          <a:fillRef idx="0">
            <a:schemeClr val="accent6"/>
          </a:fillRef>
          <a:effectRef idx="0">
            <a:schemeClr val="accent6"/>
          </a:effectRef>
          <a:fontRef idx="minor">
            <a:schemeClr val="tx1"/>
          </a:fontRef>
        </p:style>
      </p:cxnSp>
      <p:cxnSp>
        <p:nvCxnSpPr>
          <p:cNvPr id="41" name="直接连接符 40"/>
          <p:cNvCxnSpPr>
            <a:stCxn id="12" idx="2"/>
            <a:endCxn id="36" idx="3"/>
          </p:cNvCxnSpPr>
          <p:nvPr/>
        </p:nvCxnSpPr>
        <p:spPr>
          <a:xfrm flipH="1" flipV="1">
            <a:off x="1044575" y="2463800"/>
            <a:ext cx="808038" cy="636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42" name="直接连接符 41"/>
          <p:cNvCxnSpPr>
            <a:stCxn id="35" idx="2"/>
            <a:endCxn id="37" idx="0"/>
          </p:cNvCxnSpPr>
          <p:nvPr/>
        </p:nvCxnSpPr>
        <p:spPr>
          <a:xfrm flipH="1">
            <a:off x="395288" y="3763963"/>
            <a:ext cx="942975" cy="450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2"/>
            <a:endCxn id="38" idx="0"/>
          </p:cNvCxnSpPr>
          <p:nvPr/>
        </p:nvCxnSpPr>
        <p:spPr>
          <a:xfrm flipH="1">
            <a:off x="877888" y="3763963"/>
            <a:ext cx="460375"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2"/>
            <a:endCxn id="39" idx="0"/>
          </p:cNvCxnSpPr>
          <p:nvPr/>
        </p:nvCxnSpPr>
        <p:spPr>
          <a:xfrm>
            <a:off x="1338263" y="3763963"/>
            <a:ext cx="60325"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74700" y="5476875"/>
            <a:ext cx="763588" cy="3937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逻辑设计环境</a:t>
            </a:r>
            <a:endParaRPr lang="zh-CN" altLang="en-US" sz="1400" dirty="0"/>
          </a:p>
        </p:txBody>
      </p:sp>
      <p:sp>
        <p:nvSpPr>
          <p:cNvPr id="46" name="矩形 45"/>
          <p:cNvSpPr/>
          <p:nvPr/>
        </p:nvSpPr>
        <p:spPr>
          <a:xfrm>
            <a:off x="1927225" y="5673725"/>
            <a:ext cx="942975" cy="585788"/>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altLang="zh-CN" sz="1400" dirty="0"/>
              <a:t>E-R</a:t>
            </a:r>
            <a:r>
              <a:rPr lang="zh-CN" altLang="en-US" sz="1400" dirty="0"/>
              <a:t>模式向关系模式转换</a:t>
            </a:r>
            <a:endParaRPr lang="zh-CN" altLang="en-US" sz="1400" dirty="0"/>
          </a:p>
        </p:txBody>
      </p:sp>
      <p:sp>
        <p:nvSpPr>
          <p:cNvPr id="47" name="矩形 46"/>
          <p:cNvSpPr/>
          <p:nvPr/>
        </p:nvSpPr>
        <p:spPr>
          <a:xfrm>
            <a:off x="3811588" y="5434013"/>
            <a:ext cx="1117600" cy="83978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用关系规范化理论对关系数据模型进行优化</a:t>
            </a:r>
            <a:endParaRPr lang="zh-CN" altLang="en-US" sz="1400" dirty="0"/>
          </a:p>
        </p:txBody>
      </p:sp>
      <p:sp>
        <p:nvSpPr>
          <p:cNvPr id="48" name="矩形 47"/>
          <p:cNvSpPr/>
          <p:nvPr/>
        </p:nvSpPr>
        <p:spPr>
          <a:xfrm>
            <a:off x="5237163" y="5735638"/>
            <a:ext cx="628650" cy="461962"/>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结构确定</a:t>
            </a:r>
            <a:endParaRPr lang="zh-CN" altLang="en-US" sz="1400" dirty="0"/>
          </a:p>
        </p:txBody>
      </p:sp>
      <p:sp>
        <p:nvSpPr>
          <p:cNvPr id="49" name="矩形 48"/>
          <p:cNvSpPr/>
          <p:nvPr/>
        </p:nvSpPr>
        <p:spPr>
          <a:xfrm>
            <a:off x="6884988" y="5743575"/>
            <a:ext cx="657225" cy="4000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zh-CN" altLang="en-US" sz="1400" dirty="0"/>
              <a:t>结构评价</a:t>
            </a:r>
            <a:endParaRPr lang="zh-CN" altLang="en-US" sz="1400" dirty="0"/>
          </a:p>
        </p:txBody>
      </p:sp>
      <p:cxnSp>
        <p:nvCxnSpPr>
          <p:cNvPr id="50" name="直接连接符 49"/>
          <p:cNvCxnSpPr>
            <a:stCxn id="13" idx="4"/>
            <a:endCxn id="45" idx="0"/>
          </p:cNvCxnSpPr>
          <p:nvPr/>
        </p:nvCxnSpPr>
        <p:spPr>
          <a:xfrm flipH="1">
            <a:off x="1155700" y="4843463"/>
            <a:ext cx="1697038" cy="633412"/>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直接连接符 50"/>
          <p:cNvCxnSpPr>
            <a:stCxn id="13" idx="4"/>
            <a:endCxn id="46" idx="0"/>
          </p:cNvCxnSpPr>
          <p:nvPr/>
        </p:nvCxnSpPr>
        <p:spPr>
          <a:xfrm flipH="1">
            <a:off x="2398713" y="4843463"/>
            <a:ext cx="454025" cy="830262"/>
          </a:xfrm>
          <a:prstGeom prst="line">
            <a:avLst/>
          </a:prstGeom>
        </p:spPr>
        <p:style>
          <a:lnRef idx="1">
            <a:schemeClr val="accent6"/>
          </a:lnRef>
          <a:fillRef idx="0">
            <a:schemeClr val="accent6"/>
          </a:fillRef>
          <a:effectRef idx="0">
            <a:schemeClr val="accent6"/>
          </a:effectRef>
          <a:fontRef idx="minor">
            <a:schemeClr val="tx1"/>
          </a:fontRef>
        </p:style>
      </p:cxnSp>
      <p:cxnSp>
        <p:nvCxnSpPr>
          <p:cNvPr id="52" name="直接连接符 51"/>
          <p:cNvCxnSpPr>
            <a:stCxn id="13" idx="4"/>
            <a:endCxn id="47" idx="0"/>
          </p:cNvCxnSpPr>
          <p:nvPr/>
        </p:nvCxnSpPr>
        <p:spPr>
          <a:xfrm>
            <a:off x="2852738" y="4843463"/>
            <a:ext cx="1517650" cy="590550"/>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直接连接符 52"/>
          <p:cNvCxnSpPr>
            <a:stCxn id="14" idx="4"/>
            <a:endCxn id="48" idx="0"/>
          </p:cNvCxnSpPr>
          <p:nvPr/>
        </p:nvCxnSpPr>
        <p:spPr>
          <a:xfrm flipH="1">
            <a:off x="5551488" y="4946650"/>
            <a:ext cx="236537" cy="788988"/>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直接连接符 53"/>
          <p:cNvCxnSpPr>
            <a:stCxn id="14" idx="4"/>
            <a:endCxn id="49" idx="0"/>
          </p:cNvCxnSpPr>
          <p:nvPr/>
        </p:nvCxnSpPr>
        <p:spPr>
          <a:xfrm>
            <a:off x="5788025" y="4946650"/>
            <a:ext cx="1425575" cy="796925"/>
          </a:xfrm>
          <a:prstGeom prst="line">
            <a:avLst/>
          </a:prstGeom>
        </p:spPr>
        <p:style>
          <a:lnRef idx="1">
            <a:schemeClr val="accent6"/>
          </a:lnRef>
          <a:fillRef idx="0">
            <a:schemeClr val="accent6"/>
          </a:fillRef>
          <a:effectRef idx="0">
            <a:schemeClr val="accent6"/>
          </a:effectRef>
          <a:fontRef idx="minor">
            <a:schemeClr val="tx1"/>
          </a:fontRef>
        </p:style>
      </p:cxnSp>
      <p:sp>
        <p:nvSpPr>
          <p:cNvPr id="2" name="圆角矩形 8"/>
          <p:cNvSpPr/>
          <p:nvPr/>
        </p:nvSpPr>
        <p:spPr>
          <a:xfrm>
            <a:off x="3132138" y="2420938"/>
            <a:ext cx="998537" cy="792162"/>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r>
              <a:rPr lang="zh-CN" altLang="en-US" sz="1600">
                <a:solidFill>
                  <a:srgbClr val="000000"/>
                </a:solidFill>
              </a:rPr>
              <a:t>前面章节技术等</a:t>
            </a:r>
            <a:endParaRPr lang="zh-CN" altLang="en-US" sz="1600">
              <a:solidFill>
                <a:srgbClr val="000000"/>
              </a:solidFill>
            </a:endParaRPr>
          </a:p>
        </p:txBody>
      </p:sp>
      <p:cxnSp>
        <p:nvCxnSpPr>
          <p:cNvPr id="153" name="直接连接符 152"/>
          <p:cNvCxnSpPr>
            <a:cxnSpLocks noChangeShapeType="1"/>
          </p:cNvCxnSpPr>
          <p:nvPr/>
        </p:nvCxnSpPr>
        <p:spPr bwMode="auto">
          <a:xfrm flipH="1" flipV="1">
            <a:off x="3779838" y="3213100"/>
            <a:ext cx="360362" cy="287338"/>
          </a:xfrm>
          <a:prstGeom prst="line">
            <a:avLst/>
          </a:prstGeom>
          <a:noFill/>
          <a:ln w="12700" algn="ctr">
            <a:solidFill>
              <a:srgbClr val="33CCCC"/>
            </a:solidFill>
            <a:round/>
          </a:ln>
          <a:effectLst>
            <a:outerShdw dist="20000" dir="5400000" rotWithShape="0">
              <a:srgbClr val="000000">
                <a:alpha val="37999"/>
              </a:srgbClr>
            </a:outerShdw>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39752" y="980728"/>
            <a:ext cx="864096" cy="360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数据库系统概论</a:t>
            </a:r>
            <a:endParaRPr lang="zh-CN" altLang="en-US" sz="1200" dirty="0"/>
          </a:p>
        </p:txBody>
      </p:sp>
      <p:sp>
        <p:nvSpPr>
          <p:cNvPr id="5" name="椭圆 4"/>
          <p:cNvSpPr/>
          <p:nvPr/>
        </p:nvSpPr>
        <p:spPr>
          <a:xfrm>
            <a:off x="1385646" y="620688"/>
            <a:ext cx="57606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应用领域</a:t>
            </a:r>
            <a:endParaRPr lang="zh-CN" altLang="en-US" sz="800" dirty="0"/>
          </a:p>
        </p:txBody>
      </p:sp>
      <p:sp>
        <p:nvSpPr>
          <p:cNvPr id="6" name="椭圆 5"/>
          <p:cNvSpPr/>
          <p:nvPr/>
        </p:nvSpPr>
        <p:spPr>
          <a:xfrm>
            <a:off x="2967013" y="440668"/>
            <a:ext cx="57606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a:t>研究</a:t>
            </a:r>
            <a:r>
              <a:rPr lang="zh-CN" altLang="en-US" sz="800" dirty="0" smtClean="0"/>
              <a:t>领域</a:t>
            </a:r>
            <a:endParaRPr lang="zh-CN" altLang="en-US" sz="800" dirty="0"/>
          </a:p>
        </p:txBody>
      </p:sp>
      <p:sp>
        <p:nvSpPr>
          <p:cNvPr id="7" name="椭圆形标注 6"/>
          <p:cNvSpPr/>
          <p:nvPr/>
        </p:nvSpPr>
        <p:spPr>
          <a:xfrm>
            <a:off x="1385646" y="191753"/>
            <a:ext cx="1476164" cy="386941"/>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学校、公司、银行、大型企业、电信业、金融业</a:t>
            </a:r>
            <a:r>
              <a:rPr lang="en-US" altLang="zh-CN" sz="800" dirty="0" smtClean="0"/>
              <a:t>……</a:t>
            </a:r>
            <a:endParaRPr lang="zh-CN" altLang="en-US" sz="800" dirty="0"/>
          </a:p>
        </p:txBody>
      </p:sp>
      <p:sp>
        <p:nvSpPr>
          <p:cNvPr id="9" name="左大括号 8"/>
          <p:cNvSpPr/>
          <p:nvPr/>
        </p:nvSpPr>
        <p:spPr>
          <a:xfrm>
            <a:off x="3563888" y="260648"/>
            <a:ext cx="72008" cy="5760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3697114" y="45204"/>
            <a:ext cx="864096" cy="215444"/>
          </a:xfrm>
          <a:prstGeom prst="rect">
            <a:avLst/>
          </a:prstGeom>
          <a:noFill/>
        </p:spPr>
        <p:txBody>
          <a:bodyPr wrap="square" rtlCol="0">
            <a:spAutoFit/>
          </a:bodyPr>
          <a:lstStyle/>
          <a:p>
            <a:r>
              <a:rPr lang="zh-CN" altLang="en-US" sz="800" dirty="0" smtClean="0"/>
              <a:t>多媒体数据库</a:t>
            </a:r>
            <a:endParaRPr lang="zh-CN" altLang="en-US" sz="800" dirty="0"/>
          </a:p>
        </p:txBody>
      </p:sp>
      <p:sp>
        <p:nvSpPr>
          <p:cNvPr id="11" name="TextBox 10"/>
          <p:cNvSpPr txBox="1"/>
          <p:nvPr/>
        </p:nvSpPr>
        <p:spPr>
          <a:xfrm>
            <a:off x="3697114" y="198595"/>
            <a:ext cx="864096" cy="215444"/>
          </a:xfrm>
          <a:prstGeom prst="rect">
            <a:avLst/>
          </a:prstGeom>
          <a:noFill/>
        </p:spPr>
        <p:txBody>
          <a:bodyPr wrap="square" rtlCol="0">
            <a:spAutoFit/>
          </a:bodyPr>
          <a:lstStyle/>
          <a:p>
            <a:r>
              <a:rPr lang="zh-CN" altLang="en-US" sz="800" dirty="0" smtClean="0"/>
              <a:t>移动数据库</a:t>
            </a:r>
            <a:endParaRPr lang="zh-CN" altLang="en-US" sz="800" dirty="0"/>
          </a:p>
        </p:txBody>
      </p:sp>
      <p:sp>
        <p:nvSpPr>
          <p:cNvPr id="12" name="TextBox 11"/>
          <p:cNvSpPr txBox="1"/>
          <p:nvPr/>
        </p:nvSpPr>
        <p:spPr>
          <a:xfrm>
            <a:off x="3709938" y="357720"/>
            <a:ext cx="864096" cy="215444"/>
          </a:xfrm>
          <a:prstGeom prst="rect">
            <a:avLst/>
          </a:prstGeom>
          <a:noFill/>
        </p:spPr>
        <p:txBody>
          <a:bodyPr wrap="square" rtlCol="0">
            <a:spAutoFit/>
          </a:bodyPr>
          <a:lstStyle/>
          <a:p>
            <a:r>
              <a:rPr lang="zh-CN" altLang="en-US" sz="800" dirty="0"/>
              <a:t>空间数据库</a:t>
            </a:r>
            <a:endParaRPr lang="zh-CN" altLang="en-US" sz="800" dirty="0"/>
          </a:p>
        </p:txBody>
      </p:sp>
      <p:sp>
        <p:nvSpPr>
          <p:cNvPr id="13" name="TextBox 12"/>
          <p:cNvSpPr txBox="1"/>
          <p:nvPr/>
        </p:nvSpPr>
        <p:spPr>
          <a:xfrm>
            <a:off x="3709938" y="514100"/>
            <a:ext cx="1006078" cy="215444"/>
          </a:xfrm>
          <a:prstGeom prst="rect">
            <a:avLst/>
          </a:prstGeom>
          <a:noFill/>
        </p:spPr>
        <p:txBody>
          <a:bodyPr wrap="square" rtlCol="0">
            <a:spAutoFit/>
          </a:bodyPr>
          <a:lstStyle/>
          <a:p>
            <a:r>
              <a:rPr lang="zh-CN" altLang="en-US" sz="800" dirty="0" smtClean="0"/>
              <a:t>信息检索</a:t>
            </a:r>
            <a:r>
              <a:rPr lang="zh-CN" altLang="en-US" sz="800" dirty="0"/>
              <a:t>系统</a:t>
            </a:r>
            <a:endParaRPr lang="zh-CN" altLang="en-US" sz="800" dirty="0"/>
          </a:p>
        </p:txBody>
      </p:sp>
      <p:sp>
        <p:nvSpPr>
          <p:cNvPr id="14" name="TextBox 13"/>
          <p:cNvSpPr txBox="1"/>
          <p:nvPr/>
        </p:nvSpPr>
        <p:spPr>
          <a:xfrm>
            <a:off x="3709938" y="659444"/>
            <a:ext cx="1006078" cy="215444"/>
          </a:xfrm>
          <a:prstGeom prst="rect">
            <a:avLst/>
          </a:prstGeom>
          <a:noFill/>
        </p:spPr>
        <p:txBody>
          <a:bodyPr wrap="square" rtlCol="0">
            <a:spAutoFit/>
          </a:bodyPr>
          <a:lstStyle/>
          <a:p>
            <a:r>
              <a:rPr lang="zh-CN" altLang="en-US" sz="800" dirty="0" smtClean="0"/>
              <a:t>分布式信息检索</a:t>
            </a:r>
            <a:endParaRPr lang="zh-CN" altLang="en-US" sz="800" dirty="0"/>
          </a:p>
        </p:txBody>
      </p:sp>
      <p:sp>
        <p:nvSpPr>
          <p:cNvPr id="15" name="TextBox 14"/>
          <p:cNvSpPr txBox="1"/>
          <p:nvPr/>
        </p:nvSpPr>
        <p:spPr>
          <a:xfrm>
            <a:off x="3709938" y="811844"/>
            <a:ext cx="1006078" cy="215444"/>
          </a:xfrm>
          <a:prstGeom prst="rect">
            <a:avLst/>
          </a:prstGeom>
          <a:noFill/>
        </p:spPr>
        <p:txBody>
          <a:bodyPr wrap="square" rtlCol="0">
            <a:spAutoFit/>
          </a:bodyPr>
          <a:lstStyle/>
          <a:p>
            <a:r>
              <a:rPr lang="zh-CN" altLang="en-US" sz="800" dirty="0" smtClean="0"/>
              <a:t>专家决策系统</a:t>
            </a:r>
            <a:endParaRPr lang="zh-CN" altLang="en-US" sz="800" dirty="0"/>
          </a:p>
        </p:txBody>
      </p:sp>
      <p:sp>
        <p:nvSpPr>
          <p:cNvPr id="16" name="椭圆 15"/>
          <p:cNvSpPr/>
          <p:nvPr/>
        </p:nvSpPr>
        <p:spPr>
          <a:xfrm>
            <a:off x="1263415" y="1052736"/>
            <a:ext cx="57606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发展阶段</a:t>
            </a:r>
            <a:endParaRPr lang="zh-CN" altLang="en-US" sz="800" dirty="0"/>
          </a:p>
        </p:txBody>
      </p:sp>
      <p:sp>
        <p:nvSpPr>
          <p:cNvPr id="18" name="TextBox 17"/>
          <p:cNvSpPr txBox="1"/>
          <p:nvPr/>
        </p:nvSpPr>
        <p:spPr>
          <a:xfrm>
            <a:off x="35496" y="1484784"/>
            <a:ext cx="1782198" cy="1107996"/>
          </a:xfrm>
          <a:prstGeom prst="rect">
            <a:avLst/>
          </a:prstGeom>
          <a:noFill/>
        </p:spPr>
        <p:txBody>
          <a:bodyPr wrap="square" rtlCol="0">
            <a:spAutoFit/>
          </a:bodyPr>
          <a:lstStyle/>
          <a:p>
            <a:r>
              <a:rPr lang="zh-CN" altLang="en-US" sz="700" dirty="0" smtClean="0"/>
              <a:t>与人工管理、文件系统相比数据库系统特点：</a:t>
            </a:r>
            <a:endParaRPr lang="en-US" altLang="zh-CN" sz="700" dirty="0" smtClean="0"/>
          </a:p>
          <a:p>
            <a:pPr marL="228600" indent="-228600">
              <a:buFont typeface="+mj-lt"/>
              <a:buAutoNum type="arabicPeriod"/>
            </a:pPr>
            <a:r>
              <a:rPr lang="zh-CN" altLang="en-US" sz="700" dirty="0" smtClean="0"/>
              <a:t>数据结构不面向单一应用，是面向全组织；</a:t>
            </a:r>
            <a:endParaRPr lang="en-US" altLang="zh-CN" sz="700" dirty="0" smtClean="0"/>
          </a:p>
          <a:p>
            <a:pPr marL="228600" indent="-228600">
              <a:buFont typeface="+mj-lt"/>
              <a:buAutoNum type="arabicPeriod"/>
            </a:pPr>
            <a:r>
              <a:rPr lang="zh-CN" altLang="en-US" sz="700" dirty="0" smtClean="0"/>
              <a:t>数据冗余小、易扩充；</a:t>
            </a:r>
            <a:endParaRPr lang="en-US" altLang="zh-CN" sz="700" dirty="0" smtClean="0"/>
          </a:p>
          <a:p>
            <a:pPr marL="228600" indent="-228600">
              <a:buFont typeface="+mj-lt"/>
              <a:buAutoNum type="arabicPeriod"/>
            </a:pPr>
            <a:r>
              <a:rPr lang="zh-CN" altLang="en-US" sz="700" dirty="0" smtClean="0"/>
              <a:t>数据独立于程序；</a:t>
            </a:r>
            <a:endParaRPr lang="en-US" altLang="zh-CN" sz="700" dirty="0" smtClean="0"/>
          </a:p>
          <a:p>
            <a:pPr marL="228600" indent="-228600">
              <a:buFont typeface="+mj-lt"/>
              <a:buAutoNum type="arabicPeriod"/>
            </a:pPr>
            <a:r>
              <a:rPr lang="zh-CN" altLang="en-US" sz="700" dirty="0" smtClean="0"/>
              <a:t>统一数据管理功能</a:t>
            </a:r>
            <a:r>
              <a:rPr lang="zh-CN" altLang="en-US" sz="800" dirty="0" smtClean="0"/>
              <a:t>。</a:t>
            </a:r>
            <a:endParaRPr lang="en-US" altLang="zh-CN" sz="800" dirty="0" smtClean="0"/>
          </a:p>
          <a:p>
            <a:pPr marL="228600" indent="-228600">
              <a:buFont typeface="+mj-lt"/>
              <a:buAutoNum type="arabicPeriod"/>
            </a:pPr>
            <a:endParaRPr lang="en-US" altLang="zh-CN" sz="800" dirty="0" smtClean="0"/>
          </a:p>
          <a:p>
            <a:pPr marL="228600" indent="-228600">
              <a:buFont typeface="+mj-lt"/>
              <a:buAutoNum type="arabicPeriod"/>
            </a:pPr>
            <a:endParaRPr lang="zh-CN" altLang="en-US" sz="800" dirty="0"/>
          </a:p>
        </p:txBody>
      </p:sp>
      <p:sp>
        <p:nvSpPr>
          <p:cNvPr id="19" name="线形标注 3 18"/>
          <p:cNvSpPr/>
          <p:nvPr/>
        </p:nvSpPr>
        <p:spPr>
          <a:xfrm>
            <a:off x="323528" y="229814"/>
            <a:ext cx="720080" cy="568571"/>
          </a:xfrm>
          <a:prstGeom prst="borderCallout3">
            <a:avLst>
              <a:gd name="adj1" fmla="val 18750"/>
              <a:gd name="adj2" fmla="val -8333"/>
              <a:gd name="adj3" fmla="val 18750"/>
              <a:gd name="adj4" fmla="val -16667"/>
              <a:gd name="adj5" fmla="val 100000"/>
              <a:gd name="adj6" fmla="val -16667"/>
              <a:gd name="adj7" fmla="val 167343"/>
              <a:gd name="adj8" fmla="val 130999"/>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a:t>人工管理</a:t>
            </a:r>
            <a:r>
              <a:rPr lang="en-US" altLang="zh-CN" sz="800" dirty="0"/>
              <a:t>-&gt;</a:t>
            </a:r>
            <a:r>
              <a:rPr lang="zh-CN" altLang="en-US" sz="800" dirty="0"/>
              <a:t>文件系统</a:t>
            </a:r>
            <a:r>
              <a:rPr lang="en-US" altLang="zh-CN" sz="800" dirty="0"/>
              <a:t>-&gt;</a:t>
            </a:r>
            <a:r>
              <a:rPr lang="zh-CN" altLang="en-US" sz="800" dirty="0"/>
              <a:t>数据库系统</a:t>
            </a:r>
            <a:endParaRPr lang="zh-CN" altLang="en-US" sz="800" dirty="0"/>
          </a:p>
        </p:txBody>
      </p:sp>
      <p:sp>
        <p:nvSpPr>
          <p:cNvPr id="20" name="椭圆 19"/>
          <p:cNvSpPr/>
          <p:nvPr/>
        </p:nvSpPr>
        <p:spPr>
          <a:xfrm>
            <a:off x="1907704" y="1556792"/>
            <a:ext cx="72008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数据库系统组成</a:t>
            </a:r>
            <a:endParaRPr lang="zh-CN" altLang="en-US" sz="800" dirty="0"/>
          </a:p>
        </p:txBody>
      </p:sp>
      <p:sp>
        <p:nvSpPr>
          <p:cNvPr id="21" name="线形标注 1 20"/>
          <p:cNvSpPr/>
          <p:nvPr/>
        </p:nvSpPr>
        <p:spPr>
          <a:xfrm>
            <a:off x="1236875" y="2204864"/>
            <a:ext cx="958861" cy="432048"/>
          </a:xfrm>
          <a:prstGeom prst="borderCallout1">
            <a:avLst>
              <a:gd name="adj1" fmla="val -357"/>
              <a:gd name="adj2" fmla="val 50487"/>
              <a:gd name="adj3" fmla="val -77832"/>
              <a:gd name="adj4" fmla="val 80064"/>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800" dirty="0" smtClean="0"/>
              <a:t>硬件系统、数据库集合、系统软件、</a:t>
            </a:r>
            <a:r>
              <a:rPr lang="en-US" altLang="zh-CN" sz="800" dirty="0" smtClean="0"/>
              <a:t>DBA</a:t>
            </a:r>
            <a:r>
              <a:rPr lang="zh-CN" altLang="en-US" sz="800" dirty="0" smtClean="0"/>
              <a:t>、用户</a:t>
            </a:r>
            <a:endParaRPr lang="zh-CN" altLang="en-US" sz="800" dirty="0"/>
          </a:p>
        </p:txBody>
      </p:sp>
      <p:sp>
        <p:nvSpPr>
          <p:cNvPr id="22" name="椭圆 21"/>
          <p:cNvSpPr/>
          <p:nvPr/>
        </p:nvSpPr>
        <p:spPr>
          <a:xfrm>
            <a:off x="2861810" y="1556792"/>
            <a:ext cx="72008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数据库系统结构</a:t>
            </a:r>
            <a:endParaRPr lang="zh-CN" altLang="en-US" sz="800" dirty="0"/>
          </a:p>
        </p:txBody>
      </p:sp>
      <p:sp>
        <p:nvSpPr>
          <p:cNvPr id="23" name="椭圆 22"/>
          <p:cNvSpPr/>
          <p:nvPr/>
        </p:nvSpPr>
        <p:spPr>
          <a:xfrm>
            <a:off x="2518166" y="2097735"/>
            <a:ext cx="72008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数据库系统体系结构</a:t>
            </a:r>
            <a:endParaRPr lang="zh-CN" altLang="en-US" sz="800" dirty="0"/>
          </a:p>
        </p:txBody>
      </p:sp>
      <p:sp>
        <p:nvSpPr>
          <p:cNvPr id="24" name="椭圆 23"/>
          <p:cNvSpPr/>
          <p:nvPr/>
        </p:nvSpPr>
        <p:spPr>
          <a:xfrm>
            <a:off x="3421906" y="2066330"/>
            <a:ext cx="720080" cy="36004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数据库系统模式结构</a:t>
            </a:r>
            <a:endParaRPr lang="zh-CN" altLang="en-US" sz="800" dirty="0"/>
          </a:p>
        </p:txBody>
      </p:sp>
      <p:sp>
        <p:nvSpPr>
          <p:cNvPr id="25" name="线形标注 2 24"/>
          <p:cNvSpPr/>
          <p:nvPr/>
        </p:nvSpPr>
        <p:spPr>
          <a:xfrm>
            <a:off x="2411760" y="2685113"/>
            <a:ext cx="648072" cy="239831"/>
          </a:xfrm>
          <a:prstGeom prst="borderCallout2">
            <a:avLst>
              <a:gd name="adj1" fmla="val 18750"/>
              <a:gd name="adj2" fmla="val -8333"/>
              <a:gd name="adj3" fmla="val 18750"/>
              <a:gd name="adj4" fmla="val -16667"/>
              <a:gd name="adj5" fmla="val -109765"/>
              <a:gd name="adj6" fmla="val 37306"/>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smtClean="0"/>
              <a:t>C/S</a:t>
            </a:r>
            <a:r>
              <a:rPr lang="zh-CN" altLang="en-US" sz="800" dirty="0" smtClean="0"/>
              <a:t>、</a:t>
            </a:r>
            <a:r>
              <a:rPr lang="en-US" altLang="zh-CN" sz="800" dirty="0" smtClean="0"/>
              <a:t>B/S</a:t>
            </a:r>
            <a:endParaRPr lang="zh-CN" altLang="en-US" sz="800" dirty="0"/>
          </a:p>
        </p:txBody>
      </p:sp>
      <p:sp>
        <p:nvSpPr>
          <p:cNvPr id="26" name="椭圆 25"/>
          <p:cNvSpPr/>
          <p:nvPr/>
        </p:nvSpPr>
        <p:spPr>
          <a:xfrm>
            <a:off x="3183037" y="2681437"/>
            <a:ext cx="720080" cy="22625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内模式</a:t>
            </a:r>
            <a:endParaRPr lang="zh-CN" altLang="en-US" sz="800" dirty="0"/>
          </a:p>
        </p:txBody>
      </p:sp>
      <p:sp>
        <p:nvSpPr>
          <p:cNvPr id="27" name="椭圆 26"/>
          <p:cNvSpPr/>
          <p:nvPr/>
        </p:nvSpPr>
        <p:spPr>
          <a:xfrm>
            <a:off x="3990628" y="2636912"/>
            <a:ext cx="720080" cy="22625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a:t>外</a:t>
            </a:r>
            <a:r>
              <a:rPr lang="zh-CN" altLang="en-US" sz="800" dirty="0" smtClean="0"/>
              <a:t>模式</a:t>
            </a:r>
            <a:endParaRPr lang="zh-CN" altLang="en-US" sz="800" dirty="0"/>
          </a:p>
        </p:txBody>
      </p:sp>
      <p:sp>
        <p:nvSpPr>
          <p:cNvPr id="28" name="椭圆 27"/>
          <p:cNvSpPr/>
          <p:nvPr/>
        </p:nvSpPr>
        <p:spPr>
          <a:xfrm>
            <a:off x="4212977" y="2344646"/>
            <a:ext cx="720080" cy="22625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a:t>概念</a:t>
            </a:r>
            <a:r>
              <a:rPr lang="zh-CN" altLang="en-US" sz="800" dirty="0" smtClean="0"/>
              <a:t>模式</a:t>
            </a:r>
            <a:endParaRPr lang="zh-CN" altLang="en-US" sz="800" dirty="0"/>
          </a:p>
        </p:txBody>
      </p:sp>
      <p:sp>
        <p:nvSpPr>
          <p:cNvPr id="29" name="椭圆 28"/>
          <p:cNvSpPr/>
          <p:nvPr/>
        </p:nvSpPr>
        <p:spPr>
          <a:xfrm>
            <a:off x="4067944" y="1073876"/>
            <a:ext cx="447551" cy="25202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模型</a:t>
            </a:r>
            <a:endParaRPr lang="zh-CN" altLang="en-US" sz="800" dirty="0"/>
          </a:p>
        </p:txBody>
      </p:sp>
      <p:sp>
        <p:nvSpPr>
          <p:cNvPr id="30" name="椭圆 29"/>
          <p:cNvSpPr/>
          <p:nvPr/>
        </p:nvSpPr>
        <p:spPr>
          <a:xfrm>
            <a:off x="4664446" y="1043064"/>
            <a:ext cx="658093"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数据模型</a:t>
            </a:r>
            <a:endParaRPr lang="zh-CN" altLang="en-US" sz="800" dirty="0"/>
          </a:p>
        </p:txBody>
      </p:sp>
      <p:sp>
        <p:nvSpPr>
          <p:cNvPr id="31" name="椭圆 30"/>
          <p:cNvSpPr/>
          <p:nvPr/>
        </p:nvSpPr>
        <p:spPr>
          <a:xfrm>
            <a:off x="4657313" y="1449946"/>
            <a:ext cx="658093"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物理模型</a:t>
            </a:r>
            <a:endParaRPr lang="zh-CN" altLang="en-US" sz="800" dirty="0"/>
          </a:p>
        </p:txBody>
      </p:sp>
      <p:sp>
        <p:nvSpPr>
          <p:cNvPr id="32" name="椭圆 31"/>
          <p:cNvSpPr/>
          <p:nvPr/>
        </p:nvSpPr>
        <p:spPr>
          <a:xfrm>
            <a:off x="4644008" y="643222"/>
            <a:ext cx="658093"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概念模型</a:t>
            </a:r>
            <a:endParaRPr lang="zh-CN" altLang="en-US" sz="800" dirty="0"/>
          </a:p>
        </p:txBody>
      </p:sp>
      <p:sp>
        <p:nvSpPr>
          <p:cNvPr id="33" name="椭圆 32"/>
          <p:cNvSpPr/>
          <p:nvPr/>
        </p:nvSpPr>
        <p:spPr>
          <a:xfrm>
            <a:off x="3812939" y="1412776"/>
            <a:ext cx="658093" cy="35811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数据库语言</a:t>
            </a:r>
            <a:endParaRPr lang="zh-CN" altLang="en-US" sz="800" dirty="0"/>
          </a:p>
        </p:txBody>
      </p:sp>
      <p:cxnSp>
        <p:nvCxnSpPr>
          <p:cNvPr id="35" name="直接连接符 34"/>
          <p:cNvCxnSpPr>
            <a:stCxn id="5" idx="5"/>
            <a:endCxn id="4" idx="0"/>
          </p:cNvCxnSpPr>
          <p:nvPr/>
        </p:nvCxnSpPr>
        <p:spPr>
          <a:xfrm>
            <a:off x="1877347" y="805076"/>
            <a:ext cx="894453" cy="175652"/>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直接连接符 38"/>
          <p:cNvCxnSpPr>
            <a:stCxn id="4" idx="0"/>
            <a:endCxn id="6" idx="4"/>
          </p:cNvCxnSpPr>
          <p:nvPr/>
        </p:nvCxnSpPr>
        <p:spPr>
          <a:xfrm flipV="1">
            <a:off x="2771800" y="656692"/>
            <a:ext cx="483245" cy="324036"/>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接连接符 40"/>
          <p:cNvCxnSpPr>
            <a:stCxn id="16" idx="6"/>
            <a:endCxn id="4" idx="1"/>
          </p:cNvCxnSpPr>
          <p:nvPr/>
        </p:nvCxnSpPr>
        <p:spPr>
          <a:xfrm>
            <a:off x="1839479" y="1160748"/>
            <a:ext cx="500273"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43" name="直接连接符 42"/>
          <p:cNvCxnSpPr>
            <a:stCxn id="20" idx="7"/>
            <a:endCxn id="4" idx="2"/>
          </p:cNvCxnSpPr>
          <p:nvPr/>
        </p:nvCxnSpPr>
        <p:spPr>
          <a:xfrm flipV="1">
            <a:off x="2522331" y="1340768"/>
            <a:ext cx="249469" cy="268751"/>
          </a:xfrm>
          <a:prstGeom prst="line">
            <a:avLst/>
          </a:prstGeom>
        </p:spPr>
        <p:style>
          <a:lnRef idx="2">
            <a:schemeClr val="accent6"/>
          </a:lnRef>
          <a:fillRef idx="0">
            <a:schemeClr val="accent6"/>
          </a:fillRef>
          <a:effectRef idx="1">
            <a:schemeClr val="accent6"/>
          </a:effectRef>
          <a:fontRef idx="minor">
            <a:schemeClr val="tx1"/>
          </a:fontRef>
        </p:style>
      </p:cxnSp>
      <p:cxnSp>
        <p:nvCxnSpPr>
          <p:cNvPr id="45" name="直接连接符 44"/>
          <p:cNvCxnSpPr>
            <a:stCxn id="4" idx="2"/>
            <a:endCxn id="22" idx="0"/>
          </p:cNvCxnSpPr>
          <p:nvPr/>
        </p:nvCxnSpPr>
        <p:spPr>
          <a:xfrm>
            <a:off x="2771800" y="1340768"/>
            <a:ext cx="45005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47" name="直接连接符 46"/>
          <p:cNvCxnSpPr>
            <a:stCxn id="4" idx="3"/>
            <a:endCxn id="29" idx="2"/>
          </p:cNvCxnSpPr>
          <p:nvPr/>
        </p:nvCxnSpPr>
        <p:spPr>
          <a:xfrm>
            <a:off x="3203848" y="1160748"/>
            <a:ext cx="864096" cy="39142"/>
          </a:xfrm>
          <a:prstGeom prst="line">
            <a:avLst/>
          </a:prstGeom>
        </p:spPr>
        <p:style>
          <a:lnRef idx="2">
            <a:schemeClr val="accent6"/>
          </a:lnRef>
          <a:fillRef idx="0">
            <a:schemeClr val="accent6"/>
          </a:fillRef>
          <a:effectRef idx="1">
            <a:schemeClr val="accent6"/>
          </a:effectRef>
          <a:fontRef idx="minor">
            <a:schemeClr val="tx1"/>
          </a:fontRef>
        </p:style>
      </p:cxnSp>
      <p:cxnSp>
        <p:nvCxnSpPr>
          <p:cNvPr id="49" name="直接连接符 48"/>
          <p:cNvCxnSpPr>
            <a:stCxn id="4" idx="3"/>
            <a:endCxn id="33" idx="1"/>
          </p:cNvCxnSpPr>
          <p:nvPr/>
        </p:nvCxnSpPr>
        <p:spPr>
          <a:xfrm>
            <a:off x="3203848" y="1160748"/>
            <a:ext cx="705466" cy="304473"/>
          </a:xfrm>
          <a:prstGeom prst="line">
            <a:avLst/>
          </a:prstGeom>
        </p:spPr>
        <p:style>
          <a:lnRef idx="2">
            <a:schemeClr val="accent6"/>
          </a:lnRef>
          <a:fillRef idx="0">
            <a:schemeClr val="accent6"/>
          </a:fillRef>
          <a:effectRef idx="1">
            <a:schemeClr val="accent6"/>
          </a:effectRef>
          <a:fontRef idx="minor">
            <a:schemeClr val="tx1"/>
          </a:fontRef>
        </p:style>
      </p:cxnSp>
      <p:cxnSp>
        <p:nvCxnSpPr>
          <p:cNvPr id="51" name="直接连接符 50"/>
          <p:cNvCxnSpPr>
            <a:stCxn id="22" idx="4"/>
            <a:endCxn id="23" idx="0"/>
          </p:cNvCxnSpPr>
          <p:nvPr/>
        </p:nvCxnSpPr>
        <p:spPr>
          <a:xfrm flipH="1">
            <a:off x="2878206" y="1916832"/>
            <a:ext cx="343644" cy="180903"/>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直接连接符 52"/>
          <p:cNvCxnSpPr>
            <a:stCxn id="22" idx="4"/>
            <a:endCxn id="24" idx="0"/>
          </p:cNvCxnSpPr>
          <p:nvPr/>
        </p:nvCxnSpPr>
        <p:spPr>
          <a:xfrm>
            <a:off x="3221850" y="1916832"/>
            <a:ext cx="560096" cy="149498"/>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直接连接符 54"/>
          <p:cNvCxnSpPr>
            <a:stCxn id="24" idx="4"/>
            <a:endCxn id="26" idx="0"/>
          </p:cNvCxnSpPr>
          <p:nvPr/>
        </p:nvCxnSpPr>
        <p:spPr>
          <a:xfrm flipH="1">
            <a:off x="3543077" y="2426370"/>
            <a:ext cx="238869" cy="255067"/>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直接连接符 56"/>
          <p:cNvCxnSpPr>
            <a:stCxn id="24" idx="4"/>
            <a:endCxn id="27" idx="0"/>
          </p:cNvCxnSpPr>
          <p:nvPr/>
        </p:nvCxnSpPr>
        <p:spPr>
          <a:xfrm>
            <a:off x="3781946" y="2426370"/>
            <a:ext cx="568722" cy="210542"/>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接连接符 58"/>
          <p:cNvCxnSpPr/>
          <p:nvPr/>
        </p:nvCxnSpPr>
        <p:spPr>
          <a:xfrm>
            <a:off x="3771032" y="2420517"/>
            <a:ext cx="431031" cy="31405"/>
          </a:xfrm>
          <a:prstGeom prst="line">
            <a:avLst/>
          </a:prstGeom>
        </p:spPr>
        <p:style>
          <a:lnRef idx="1">
            <a:schemeClr val="accent6"/>
          </a:lnRef>
          <a:fillRef idx="0">
            <a:schemeClr val="accent6"/>
          </a:fillRef>
          <a:effectRef idx="0">
            <a:schemeClr val="accent6"/>
          </a:effectRef>
          <a:fontRef idx="minor">
            <a:schemeClr val="tx1"/>
          </a:fontRef>
        </p:style>
      </p:cxnSp>
      <p:cxnSp>
        <p:nvCxnSpPr>
          <p:cNvPr id="61" name="直接连接符 60"/>
          <p:cNvCxnSpPr>
            <a:stCxn id="29" idx="6"/>
            <a:endCxn id="32" idx="3"/>
          </p:cNvCxnSpPr>
          <p:nvPr/>
        </p:nvCxnSpPr>
        <p:spPr>
          <a:xfrm flipV="1">
            <a:off x="4515495" y="889073"/>
            <a:ext cx="224888" cy="310817"/>
          </a:xfrm>
          <a:prstGeom prst="line">
            <a:avLst/>
          </a:prstGeom>
        </p:spPr>
        <p:style>
          <a:lnRef idx="1">
            <a:schemeClr val="accent6"/>
          </a:lnRef>
          <a:fillRef idx="0">
            <a:schemeClr val="accent6"/>
          </a:fillRef>
          <a:effectRef idx="0">
            <a:schemeClr val="accent6"/>
          </a:effectRef>
          <a:fontRef idx="minor">
            <a:schemeClr val="tx1"/>
          </a:fontRef>
        </p:style>
      </p:cxnSp>
      <p:cxnSp>
        <p:nvCxnSpPr>
          <p:cNvPr id="63" name="直接连接符 62"/>
          <p:cNvCxnSpPr>
            <a:stCxn id="29" idx="6"/>
            <a:endCxn id="30" idx="2"/>
          </p:cNvCxnSpPr>
          <p:nvPr/>
        </p:nvCxnSpPr>
        <p:spPr>
          <a:xfrm flipV="1">
            <a:off x="4515495" y="1187080"/>
            <a:ext cx="148951" cy="12810"/>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直接连接符 64"/>
          <p:cNvCxnSpPr>
            <a:stCxn id="29" idx="6"/>
            <a:endCxn id="31" idx="1"/>
          </p:cNvCxnSpPr>
          <p:nvPr/>
        </p:nvCxnSpPr>
        <p:spPr>
          <a:xfrm>
            <a:off x="4515495" y="1199890"/>
            <a:ext cx="238193" cy="292237"/>
          </a:xfrm>
          <a:prstGeom prst="line">
            <a:avLst/>
          </a:prstGeom>
        </p:spPr>
        <p:style>
          <a:lnRef idx="1">
            <a:schemeClr val="accent6"/>
          </a:lnRef>
          <a:fillRef idx="0">
            <a:schemeClr val="accent6"/>
          </a:fillRef>
          <a:effectRef idx="0">
            <a:schemeClr val="accent6"/>
          </a:effectRef>
          <a:fontRef idx="minor">
            <a:schemeClr val="tx1"/>
          </a:fontRef>
        </p:style>
      </p:cxnSp>
      <p:sp>
        <p:nvSpPr>
          <p:cNvPr id="66" name="线形标注 2 65"/>
          <p:cNvSpPr/>
          <p:nvPr/>
        </p:nvSpPr>
        <p:spPr>
          <a:xfrm>
            <a:off x="4350668" y="1991581"/>
            <a:ext cx="648072" cy="239831"/>
          </a:xfrm>
          <a:prstGeom prst="borderCallout2">
            <a:avLst>
              <a:gd name="adj1" fmla="val 18750"/>
              <a:gd name="adj2" fmla="val -8333"/>
              <a:gd name="adj3" fmla="val 18750"/>
              <a:gd name="adj4" fmla="val -16667"/>
              <a:gd name="adj5" fmla="val -71373"/>
              <a:gd name="adj6" fmla="val -3030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800" dirty="0" smtClean="0"/>
              <a:t>DQL</a:t>
            </a:r>
            <a:r>
              <a:rPr lang="zh-CN" altLang="en-US" sz="800" dirty="0" smtClean="0"/>
              <a:t>、</a:t>
            </a:r>
            <a:r>
              <a:rPr lang="en-US" altLang="zh-CN" sz="800" dirty="0" smtClean="0"/>
              <a:t>DCL</a:t>
            </a:r>
            <a:r>
              <a:rPr lang="zh-CN" altLang="en-US" sz="800" dirty="0" smtClean="0"/>
              <a:t>、</a:t>
            </a:r>
            <a:r>
              <a:rPr lang="en-US" altLang="zh-CN" sz="800" dirty="0" smtClean="0"/>
              <a:t>DDL</a:t>
            </a:r>
            <a:r>
              <a:rPr lang="zh-CN" altLang="en-US" sz="800" dirty="0" smtClean="0"/>
              <a:t>、</a:t>
            </a:r>
            <a:r>
              <a:rPr lang="en-US" altLang="zh-CN" sz="800" dirty="0" smtClean="0"/>
              <a:t>DML</a:t>
            </a:r>
            <a:endParaRPr lang="zh-CN" altLang="en-US" sz="800" dirty="0"/>
          </a:p>
        </p:txBody>
      </p:sp>
      <p:sp>
        <p:nvSpPr>
          <p:cNvPr id="67" name="椭圆 66"/>
          <p:cNvSpPr/>
          <p:nvPr/>
        </p:nvSpPr>
        <p:spPr>
          <a:xfrm>
            <a:off x="5436096" y="501078"/>
            <a:ext cx="658093"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a:t>层次</a:t>
            </a:r>
            <a:r>
              <a:rPr lang="zh-CN" altLang="en-US" sz="800" dirty="0" smtClean="0"/>
              <a:t>模型</a:t>
            </a:r>
            <a:endParaRPr lang="zh-CN" altLang="en-US" sz="800" dirty="0"/>
          </a:p>
        </p:txBody>
      </p:sp>
      <p:sp>
        <p:nvSpPr>
          <p:cNvPr id="68" name="椭圆 67"/>
          <p:cNvSpPr/>
          <p:nvPr/>
        </p:nvSpPr>
        <p:spPr>
          <a:xfrm>
            <a:off x="5456510" y="827888"/>
            <a:ext cx="658093"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a:t>网状</a:t>
            </a:r>
            <a:r>
              <a:rPr lang="zh-CN" altLang="en-US" sz="800" dirty="0" smtClean="0"/>
              <a:t>模型</a:t>
            </a:r>
            <a:endParaRPr lang="zh-CN" altLang="en-US" sz="800" dirty="0"/>
          </a:p>
        </p:txBody>
      </p:sp>
      <p:sp>
        <p:nvSpPr>
          <p:cNvPr id="69" name="椭圆 68"/>
          <p:cNvSpPr/>
          <p:nvPr/>
        </p:nvSpPr>
        <p:spPr>
          <a:xfrm>
            <a:off x="5476428" y="1454163"/>
            <a:ext cx="751756"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a:t>面向对象</a:t>
            </a:r>
            <a:r>
              <a:rPr lang="zh-CN" altLang="en-US" sz="800" dirty="0" smtClean="0"/>
              <a:t>模型</a:t>
            </a:r>
            <a:endParaRPr lang="zh-CN" altLang="en-US" sz="800" dirty="0"/>
          </a:p>
        </p:txBody>
      </p:sp>
      <p:sp>
        <p:nvSpPr>
          <p:cNvPr id="71" name="圆角矩形 70"/>
          <p:cNvSpPr/>
          <p:nvPr/>
        </p:nvSpPr>
        <p:spPr>
          <a:xfrm>
            <a:off x="7020272" y="1043064"/>
            <a:ext cx="792088" cy="3368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关系模型</a:t>
            </a:r>
            <a:endParaRPr lang="zh-CN" altLang="en-US" sz="1200" dirty="0"/>
          </a:p>
        </p:txBody>
      </p:sp>
      <p:cxnSp>
        <p:nvCxnSpPr>
          <p:cNvPr id="73" name="直接连接符 72"/>
          <p:cNvCxnSpPr>
            <a:stCxn id="30" idx="6"/>
            <a:endCxn id="67" idx="3"/>
          </p:cNvCxnSpPr>
          <p:nvPr/>
        </p:nvCxnSpPr>
        <p:spPr>
          <a:xfrm flipV="1">
            <a:off x="5322539" y="746929"/>
            <a:ext cx="209932" cy="44015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接连接符 74"/>
          <p:cNvCxnSpPr>
            <a:stCxn id="30" idx="6"/>
            <a:endCxn id="68" idx="4"/>
          </p:cNvCxnSpPr>
          <p:nvPr/>
        </p:nvCxnSpPr>
        <p:spPr>
          <a:xfrm flipV="1">
            <a:off x="5322539" y="1115920"/>
            <a:ext cx="463018" cy="71160"/>
          </a:xfrm>
          <a:prstGeom prst="line">
            <a:avLst/>
          </a:prstGeom>
        </p:spPr>
        <p:style>
          <a:lnRef idx="1">
            <a:schemeClr val="accent6"/>
          </a:lnRef>
          <a:fillRef idx="0">
            <a:schemeClr val="accent6"/>
          </a:fillRef>
          <a:effectRef idx="0">
            <a:schemeClr val="accent6"/>
          </a:effectRef>
          <a:fontRef idx="minor">
            <a:schemeClr val="tx1"/>
          </a:fontRef>
        </p:style>
      </p:cxnSp>
      <p:cxnSp>
        <p:nvCxnSpPr>
          <p:cNvPr id="77" name="直接连接符 76"/>
          <p:cNvCxnSpPr>
            <a:stCxn id="30" idx="6"/>
            <a:endCxn id="69" idx="1"/>
          </p:cNvCxnSpPr>
          <p:nvPr/>
        </p:nvCxnSpPr>
        <p:spPr>
          <a:xfrm>
            <a:off x="5322539" y="1187080"/>
            <a:ext cx="263981" cy="309264"/>
          </a:xfrm>
          <a:prstGeom prst="line">
            <a:avLst/>
          </a:prstGeom>
        </p:spPr>
        <p:style>
          <a:lnRef idx="1">
            <a:schemeClr val="accent6"/>
          </a:lnRef>
          <a:fillRef idx="0">
            <a:schemeClr val="accent6"/>
          </a:fillRef>
          <a:effectRef idx="0">
            <a:schemeClr val="accent6"/>
          </a:effectRef>
          <a:fontRef idx="minor">
            <a:schemeClr val="tx1"/>
          </a:fontRef>
        </p:style>
      </p:cxnSp>
      <p:sp>
        <p:nvSpPr>
          <p:cNvPr id="82" name="椭圆 81"/>
          <p:cNvSpPr/>
          <p:nvPr/>
        </p:nvSpPr>
        <p:spPr>
          <a:xfrm>
            <a:off x="8244408" y="1940932"/>
            <a:ext cx="658093"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数据结构</a:t>
            </a:r>
            <a:endParaRPr lang="zh-CN" altLang="en-US" sz="800" dirty="0"/>
          </a:p>
        </p:txBody>
      </p:sp>
      <p:sp>
        <p:nvSpPr>
          <p:cNvPr id="83" name="椭圆 82"/>
          <p:cNvSpPr/>
          <p:nvPr/>
        </p:nvSpPr>
        <p:spPr>
          <a:xfrm>
            <a:off x="6660231" y="614692"/>
            <a:ext cx="658093"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数据操作</a:t>
            </a:r>
            <a:endParaRPr lang="zh-CN" altLang="en-US" sz="800" dirty="0"/>
          </a:p>
        </p:txBody>
      </p:sp>
      <p:sp>
        <p:nvSpPr>
          <p:cNvPr id="84" name="椭圆 83"/>
          <p:cNvSpPr/>
          <p:nvPr/>
        </p:nvSpPr>
        <p:spPr>
          <a:xfrm>
            <a:off x="7740352" y="614692"/>
            <a:ext cx="658093"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数据约束</a:t>
            </a:r>
            <a:endParaRPr lang="zh-CN" altLang="en-US" sz="800" dirty="0"/>
          </a:p>
        </p:txBody>
      </p:sp>
      <p:sp>
        <p:nvSpPr>
          <p:cNvPr id="85" name="椭圆形标注 84"/>
          <p:cNvSpPr/>
          <p:nvPr/>
        </p:nvSpPr>
        <p:spPr>
          <a:xfrm>
            <a:off x="7884368" y="892902"/>
            <a:ext cx="1224136" cy="970365"/>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r>
              <a:rPr lang="zh-CN" altLang="en-US" sz="500" dirty="0" smtClean="0"/>
              <a:t>关系是关系模型的唯一数据结构，关系是一张规范化二维表，包括实体和实体间联系，需满足：</a:t>
            </a:r>
            <a:endParaRPr lang="en-US" altLang="zh-CN" sz="500" dirty="0" smtClean="0"/>
          </a:p>
          <a:p>
            <a:pPr marL="228600" indent="-228600">
              <a:buFont typeface="+mj-lt"/>
              <a:buAutoNum type="arabicPeriod"/>
            </a:pPr>
            <a:r>
              <a:rPr lang="zh-CN" altLang="en-US" sz="500" dirty="0" smtClean="0"/>
              <a:t>关系表中每列不可再分；</a:t>
            </a:r>
            <a:endParaRPr lang="en-US" altLang="zh-CN" sz="500" dirty="0" smtClean="0"/>
          </a:p>
          <a:p>
            <a:pPr marL="228600" indent="-228600">
              <a:buFont typeface="+mj-lt"/>
              <a:buAutoNum type="arabicPeriod"/>
            </a:pPr>
            <a:r>
              <a:rPr lang="zh-CN" altLang="en-US" sz="500" dirty="0" smtClean="0"/>
              <a:t>各属性不重名；</a:t>
            </a:r>
            <a:endParaRPr lang="en-US" altLang="zh-CN" sz="500" dirty="0" smtClean="0"/>
          </a:p>
          <a:p>
            <a:pPr marL="228600" indent="-228600">
              <a:buFont typeface="+mj-lt"/>
              <a:buAutoNum type="arabicPeriod"/>
            </a:pPr>
            <a:r>
              <a:rPr lang="zh-CN" altLang="en-US" sz="500" dirty="0" smtClean="0"/>
              <a:t>行、列次序可交换。</a:t>
            </a:r>
            <a:endParaRPr lang="en-US" altLang="zh-CN" sz="500" dirty="0" smtClean="0"/>
          </a:p>
          <a:p>
            <a:pPr marL="228600" indent="-228600">
              <a:buFont typeface="+mj-lt"/>
              <a:buAutoNum type="arabicPeriod"/>
            </a:pPr>
            <a:endParaRPr lang="zh-CN" altLang="en-US" sz="500" dirty="0"/>
          </a:p>
        </p:txBody>
      </p:sp>
      <p:sp>
        <p:nvSpPr>
          <p:cNvPr id="90" name="圆角矩形标注 89"/>
          <p:cNvSpPr/>
          <p:nvPr/>
        </p:nvSpPr>
        <p:spPr>
          <a:xfrm>
            <a:off x="6588224" y="95307"/>
            <a:ext cx="792088" cy="477857"/>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500" dirty="0" smtClean="0"/>
              <a:t>采用集合操作方式，即一次一集合，操作包括：</a:t>
            </a:r>
            <a:endParaRPr lang="en-US" altLang="zh-CN" sz="500" dirty="0" smtClean="0"/>
          </a:p>
          <a:p>
            <a:r>
              <a:rPr lang="en-US" altLang="zh-CN" sz="500" dirty="0" smtClean="0"/>
              <a:t>1.</a:t>
            </a:r>
            <a:r>
              <a:rPr lang="zh-CN" altLang="en-US" sz="500" dirty="0" smtClean="0"/>
              <a:t>查询：用于检索</a:t>
            </a:r>
            <a:endParaRPr lang="en-US" altLang="zh-CN" sz="500" dirty="0" smtClean="0"/>
          </a:p>
          <a:p>
            <a:r>
              <a:rPr lang="en-US" altLang="zh-CN" sz="500" dirty="0" smtClean="0"/>
              <a:t>2.</a:t>
            </a:r>
            <a:r>
              <a:rPr lang="zh-CN" altLang="en-US" sz="500" dirty="0" smtClean="0"/>
              <a:t>更新：插入、删除、修改</a:t>
            </a:r>
            <a:endParaRPr lang="zh-CN" altLang="en-US" sz="500" dirty="0"/>
          </a:p>
        </p:txBody>
      </p:sp>
      <p:sp>
        <p:nvSpPr>
          <p:cNvPr id="91" name="TextBox 90"/>
          <p:cNvSpPr txBox="1"/>
          <p:nvPr/>
        </p:nvSpPr>
        <p:spPr>
          <a:xfrm>
            <a:off x="7416316" y="95307"/>
            <a:ext cx="1692188" cy="784830"/>
          </a:xfrm>
          <a:prstGeom prst="rect">
            <a:avLst/>
          </a:prstGeom>
          <a:noFill/>
        </p:spPr>
        <p:txBody>
          <a:bodyPr wrap="square" rtlCol="0">
            <a:spAutoFit/>
          </a:bodyPr>
          <a:lstStyle/>
          <a:p>
            <a:r>
              <a:rPr lang="zh-CN" altLang="en-US" sz="500" dirty="0" smtClean="0"/>
              <a:t>关系数据库的约束有：</a:t>
            </a:r>
            <a:endParaRPr lang="en-US" altLang="zh-CN" sz="500" dirty="0" smtClean="0"/>
          </a:p>
          <a:p>
            <a:pPr marL="228600" indent="-228600">
              <a:buFont typeface="+mj-lt"/>
              <a:buAutoNum type="arabicPeriod"/>
            </a:pPr>
            <a:r>
              <a:rPr lang="zh-CN" altLang="en-US" sz="500" dirty="0" smtClean="0"/>
              <a:t>数据模型中固有约束，如不能出现重复元组；</a:t>
            </a:r>
            <a:endParaRPr lang="en-US" altLang="zh-CN" sz="500" dirty="0" smtClean="0"/>
          </a:p>
          <a:p>
            <a:pPr marL="228600" indent="-228600">
              <a:buFont typeface="+mj-lt"/>
              <a:buAutoNum type="arabicPeriod"/>
            </a:pPr>
            <a:r>
              <a:rPr lang="zh-CN" altLang="en-US" sz="500" dirty="0" smtClean="0"/>
              <a:t>在数据模型中直接表述的约束，用</a:t>
            </a:r>
            <a:r>
              <a:rPr lang="en-US" altLang="zh-CN" sz="500" dirty="0" smtClean="0"/>
              <a:t>DDL</a:t>
            </a:r>
            <a:r>
              <a:rPr lang="zh-CN" altLang="en-US" sz="500" dirty="0" smtClean="0"/>
              <a:t>加以指定，如关系模型中的完整性约束；</a:t>
            </a:r>
            <a:endParaRPr lang="en-US" altLang="zh-CN" sz="500" dirty="0" smtClean="0"/>
          </a:p>
          <a:p>
            <a:pPr marL="228600" indent="-228600">
              <a:buFont typeface="+mj-lt"/>
              <a:buAutoNum type="arabicPeriod"/>
            </a:pPr>
            <a:r>
              <a:rPr lang="zh-CN" altLang="en-US" sz="500" dirty="0" smtClean="0"/>
              <a:t>不能在数据模型的模式中直接表述的约束，必须有应用程序表示和执行。</a:t>
            </a:r>
            <a:endParaRPr lang="en-US" altLang="zh-CN" sz="500" dirty="0" smtClean="0"/>
          </a:p>
          <a:p>
            <a:pPr marL="228600" indent="-228600">
              <a:buFont typeface="+mj-lt"/>
              <a:buAutoNum type="arabicPeriod"/>
            </a:pPr>
            <a:endParaRPr lang="en-US" altLang="zh-CN" sz="500" dirty="0" smtClean="0"/>
          </a:p>
          <a:p>
            <a:pPr marL="228600" indent="-228600">
              <a:buAutoNum type="arabicPeriod"/>
            </a:pPr>
            <a:endParaRPr lang="en-US" altLang="zh-CN" sz="500" dirty="0" smtClean="0"/>
          </a:p>
          <a:p>
            <a:pPr marL="228600" indent="-228600">
              <a:buAutoNum type="arabicPeriod"/>
            </a:pPr>
            <a:endParaRPr lang="zh-CN" altLang="en-US" sz="500" dirty="0"/>
          </a:p>
        </p:txBody>
      </p:sp>
      <p:cxnSp>
        <p:nvCxnSpPr>
          <p:cNvPr id="93" name="直接连接符 92"/>
          <p:cNvCxnSpPr>
            <a:stCxn id="83" idx="4"/>
            <a:endCxn id="71" idx="0"/>
          </p:cNvCxnSpPr>
          <p:nvPr/>
        </p:nvCxnSpPr>
        <p:spPr>
          <a:xfrm>
            <a:off x="6989278" y="902724"/>
            <a:ext cx="427038" cy="140340"/>
          </a:xfrm>
          <a:prstGeom prst="line">
            <a:avLst/>
          </a:prstGeom>
        </p:spPr>
        <p:style>
          <a:lnRef idx="2">
            <a:schemeClr val="accent6"/>
          </a:lnRef>
          <a:fillRef idx="0">
            <a:schemeClr val="accent6"/>
          </a:fillRef>
          <a:effectRef idx="1">
            <a:schemeClr val="accent6"/>
          </a:effectRef>
          <a:fontRef idx="minor">
            <a:schemeClr val="tx1"/>
          </a:fontRef>
        </p:style>
      </p:cxnSp>
      <p:cxnSp>
        <p:nvCxnSpPr>
          <p:cNvPr id="95" name="直接连接符 94"/>
          <p:cNvCxnSpPr>
            <a:stCxn id="71" idx="0"/>
            <a:endCxn id="84" idx="3"/>
          </p:cNvCxnSpPr>
          <p:nvPr/>
        </p:nvCxnSpPr>
        <p:spPr>
          <a:xfrm flipV="1">
            <a:off x="7416316" y="860543"/>
            <a:ext cx="420411" cy="182521"/>
          </a:xfrm>
          <a:prstGeom prst="line">
            <a:avLst/>
          </a:prstGeom>
        </p:spPr>
        <p:style>
          <a:lnRef idx="2">
            <a:schemeClr val="accent6"/>
          </a:lnRef>
          <a:fillRef idx="0">
            <a:schemeClr val="accent6"/>
          </a:fillRef>
          <a:effectRef idx="1">
            <a:schemeClr val="accent6"/>
          </a:effectRef>
          <a:fontRef idx="minor">
            <a:schemeClr val="tx1"/>
          </a:fontRef>
        </p:style>
      </p:cxnSp>
      <p:cxnSp>
        <p:nvCxnSpPr>
          <p:cNvPr id="97" name="直接连接符 96"/>
          <p:cNvCxnSpPr>
            <a:stCxn id="71" idx="3"/>
            <a:endCxn id="82" idx="0"/>
          </p:cNvCxnSpPr>
          <p:nvPr/>
        </p:nvCxnSpPr>
        <p:spPr>
          <a:xfrm>
            <a:off x="7812360" y="1211487"/>
            <a:ext cx="761095" cy="729445"/>
          </a:xfrm>
          <a:prstGeom prst="line">
            <a:avLst/>
          </a:prstGeom>
        </p:spPr>
        <p:style>
          <a:lnRef idx="2">
            <a:schemeClr val="accent6"/>
          </a:lnRef>
          <a:fillRef idx="0">
            <a:schemeClr val="accent6"/>
          </a:fillRef>
          <a:effectRef idx="1">
            <a:schemeClr val="accent6"/>
          </a:effectRef>
          <a:fontRef idx="minor">
            <a:schemeClr val="tx1"/>
          </a:fontRef>
        </p:style>
      </p:cxnSp>
      <p:sp>
        <p:nvSpPr>
          <p:cNvPr id="102" name="线形标注 1 101"/>
          <p:cNvSpPr/>
          <p:nvPr/>
        </p:nvSpPr>
        <p:spPr>
          <a:xfrm>
            <a:off x="5091285" y="1877304"/>
            <a:ext cx="1080120" cy="828975"/>
          </a:xfrm>
          <a:prstGeom prst="borderCallout1">
            <a:avLst>
              <a:gd name="adj1" fmla="val 50347"/>
              <a:gd name="adj2" fmla="val 100428"/>
              <a:gd name="adj3" fmla="val -13890"/>
              <a:gd name="adj4" fmla="val 128924"/>
            </a:avLst>
          </a:prstGeom>
        </p:spPr>
        <p:style>
          <a:lnRef idx="1">
            <a:schemeClr val="dk1"/>
          </a:lnRef>
          <a:fillRef idx="2">
            <a:schemeClr val="dk1"/>
          </a:fillRef>
          <a:effectRef idx="1">
            <a:schemeClr val="dk1"/>
          </a:effectRef>
          <a:fontRef idx="minor">
            <a:schemeClr val="dk1"/>
          </a:fontRef>
        </p:style>
        <p:txBody>
          <a:bodyPr rtlCol="0" anchor="ctr"/>
          <a:lstStyle/>
          <a:p>
            <a:r>
              <a:rPr lang="zh-CN" altLang="en-US" sz="500" dirty="0" smtClean="0"/>
              <a:t>在关系模型中，实体及实体间联系用关系表示，可用二维关系表达实体间联系。关系数据库是一种在二维表中存储信息的数据库，它建立在关系数据库模型基础之上，在关系数据库中通常只存储特定类型的数据，数据类型有：笛卡尔积、域、关系。</a:t>
            </a:r>
            <a:endParaRPr lang="zh-CN" altLang="en-US" sz="500" dirty="0"/>
          </a:p>
        </p:txBody>
      </p:sp>
      <p:sp>
        <p:nvSpPr>
          <p:cNvPr id="103" name="椭圆 102"/>
          <p:cNvSpPr/>
          <p:nvPr/>
        </p:nvSpPr>
        <p:spPr>
          <a:xfrm>
            <a:off x="6420945" y="1609519"/>
            <a:ext cx="571054" cy="17271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800" dirty="0" smtClean="0"/>
              <a:t>关系</a:t>
            </a:r>
            <a:endParaRPr lang="zh-CN" altLang="en-US" sz="800" dirty="0"/>
          </a:p>
        </p:txBody>
      </p:sp>
      <p:sp>
        <p:nvSpPr>
          <p:cNvPr id="104" name="椭圆 103"/>
          <p:cNvSpPr/>
          <p:nvPr/>
        </p:nvSpPr>
        <p:spPr>
          <a:xfrm>
            <a:off x="6280937" y="2030308"/>
            <a:ext cx="614573" cy="201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700" dirty="0" smtClean="0"/>
              <a:t>关系性质</a:t>
            </a:r>
            <a:endParaRPr lang="zh-CN" altLang="en-US" sz="700" dirty="0"/>
          </a:p>
        </p:txBody>
      </p:sp>
      <p:sp>
        <p:nvSpPr>
          <p:cNvPr id="105" name="椭圆 104"/>
          <p:cNvSpPr/>
          <p:nvPr/>
        </p:nvSpPr>
        <p:spPr>
          <a:xfrm>
            <a:off x="7232398" y="1805719"/>
            <a:ext cx="614573" cy="201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700" dirty="0" smtClean="0"/>
              <a:t>关系模式</a:t>
            </a:r>
            <a:endParaRPr lang="zh-CN" altLang="en-US" sz="700" dirty="0"/>
          </a:p>
        </p:txBody>
      </p:sp>
      <p:sp>
        <p:nvSpPr>
          <p:cNvPr id="106" name="椭圆 105"/>
          <p:cNvSpPr/>
          <p:nvPr/>
        </p:nvSpPr>
        <p:spPr>
          <a:xfrm>
            <a:off x="6683294" y="2299121"/>
            <a:ext cx="673956" cy="24353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700" dirty="0" smtClean="0"/>
              <a:t>关系完整性</a:t>
            </a:r>
            <a:endParaRPr lang="zh-CN" altLang="en-US" sz="700" dirty="0"/>
          </a:p>
        </p:txBody>
      </p:sp>
      <p:cxnSp>
        <p:nvCxnSpPr>
          <p:cNvPr id="108" name="直接连接符 107"/>
          <p:cNvCxnSpPr>
            <a:stCxn id="103" idx="0"/>
            <a:endCxn id="71" idx="2"/>
          </p:cNvCxnSpPr>
          <p:nvPr/>
        </p:nvCxnSpPr>
        <p:spPr>
          <a:xfrm flipV="1">
            <a:off x="6706472" y="1379910"/>
            <a:ext cx="709844" cy="229609"/>
          </a:xfrm>
          <a:prstGeom prst="line">
            <a:avLst/>
          </a:prstGeom>
        </p:spPr>
        <p:style>
          <a:lnRef idx="2">
            <a:schemeClr val="accent6"/>
          </a:lnRef>
          <a:fillRef idx="0">
            <a:schemeClr val="accent6"/>
          </a:fillRef>
          <a:effectRef idx="1">
            <a:schemeClr val="accent6"/>
          </a:effectRef>
          <a:fontRef idx="minor">
            <a:schemeClr val="tx1"/>
          </a:fontRef>
        </p:style>
      </p:cxnSp>
      <p:cxnSp>
        <p:nvCxnSpPr>
          <p:cNvPr id="110" name="直接连接符 109"/>
          <p:cNvCxnSpPr>
            <a:stCxn id="103" idx="4"/>
            <a:endCxn id="104" idx="0"/>
          </p:cNvCxnSpPr>
          <p:nvPr/>
        </p:nvCxnSpPr>
        <p:spPr>
          <a:xfrm flipH="1">
            <a:off x="6588224" y="1782234"/>
            <a:ext cx="118248" cy="248074"/>
          </a:xfrm>
          <a:prstGeom prst="line">
            <a:avLst/>
          </a:prstGeom>
        </p:spPr>
        <p:style>
          <a:lnRef idx="1">
            <a:schemeClr val="accent6"/>
          </a:lnRef>
          <a:fillRef idx="0">
            <a:schemeClr val="accent6"/>
          </a:fillRef>
          <a:effectRef idx="0">
            <a:schemeClr val="accent6"/>
          </a:effectRef>
          <a:fontRef idx="minor">
            <a:schemeClr val="tx1"/>
          </a:fontRef>
        </p:style>
      </p:cxnSp>
      <p:cxnSp>
        <p:nvCxnSpPr>
          <p:cNvPr id="112" name="直接连接符 111"/>
          <p:cNvCxnSpPr>
            <a:stCxn id="103" idx="4"/>
            <a:endCxn id="106" idx="0"/>
          </p:cNvCxnSpPr>
          <p:nvPr/>
        </p:nvCxnSpPr>
        <p:spPr>
          <a:xfrm>
            <a:off x="6706472" y="1782234"/>
            <a:ext cx="313800" cy="516887"/>
          </a:xfrm>
          <a:prstGeom prst="line">
            <a:avLst/>
          </a:prstGeom>
        </p:spPr>
        <p:style>
          <a:lnRef idx="1">
            <a:schemeClr val="accent6"/>
          </a:lnRef>
          <a:fillRef idx="0">
            <a:schemeClr val="accent6"/>
          </a:fillRef>
          <a:effectRef idx="0">
            <a:schemeClr val="accent6"/>
          </a:effectRef>
          <a:fontRef idx="minor">
            <a:schemeClr val="tx1"/>
          </a:fontRef>
        </p:style>
      </p:cxnSp>
      <p:cxnSp>
        <p:nvCxnSpPr>
          <p:cNvPr id="114" name="直接连接符 113"/>
          <p:cNvCxnSpPr>
            <a:stCxn id="103" idx="6"/>
            <a:endCxn id="105" idx="2"/>
          </p:cNvCxnSpPr>
          <p:nvPr/>
        </p:nvCxnSpPr>
        <p:spPr>
          <a:xfrm>
            <a:off x="6991999" y="1695877"/>
            <a:ext cx="240399" cy="210394"/>
          </a:xfrm>
          <a:prstGeom prst="line">
            <a:avLst/>
          </a:prstGeom>
        </p:spPr>
        <p:style>
          <a:lnRef idx="1">
            <a:schemeClr val="accent6"/>
          </a:lnRef>
          <a:fillRef idx="0">
            <a:schemeClr val="accent6"/>
          </a:fillRef>
          <a:effectRef idx="0">
            <a:schemeClr val="accent6"/>
          </a:effectRef>
          <a:fontRef idx="minor">
            <a:schemeClr val="tx1"/>
          </a:fontRef>
        </p:style>
      </p:cxnSp>
      <p:sp>
        <p:nvSpPr>
          <p:cNvPr id="125" name="TextBox 124"/>
          <p:cNvSpPr txBox="1"/>
          <p:nvPr/>
        </p:nvSpPr>
        <p:spPr>
          <a:xfrm>
            <a:off x="7452320" y="2084948"/>
            <a:ext cx="864096" cy="784830"/>
          </a:xfrm>
          <a:prstGeom prst="rect">
            <a:avLst/>
          </a:prstGeom>
          <a:noFill/>
        </p:spPr>
        <p:txBody>
          <a:bodyPr wrap="square" rtlCol="0">
            <a:spAutoFit/>
          </a:bodyPr>
          <a:lstStyle/>
          <a:p>
            <a:r>
              <a:rPr lang="zh-CN" altLang="en-US" sz="500" dirty="0" smtClean="0"/>
              <a:t>关系模式是型，关系是值。关系模式是五元组：</a:t>
            </a:r>
            <a:r>
              <a:rPr lang="en-US" altLang="zh-CN" sz="500" dirty="0" smtClean="0"/>
              <a:t>R</a:t>
            </a:r>
            <a:r>
              <a:rPr lang="zh-CN" altLang="en-US" sz="500" dirty="0" smtClean="0"/>
              <a:t>（</a:t>
            </a:r>
            <a:r>
              <a:rPr lang="en-US" altLang="zh-CN" sz="500" dirty="0" smtClean="0"/>
              <a:t>U,D,DOM,F</a:t>
            </a:r>
            <a:r>
              <a:rPr lang="zh-CN" altLang="en-US" sz="500" dirty="0" smtClean="0"/>
              <a:t>），</a:t>
            </a:r>
            <a:r>
              <a:rPr lang="en-US" altLang="zh-CN" sz="500" dirty="0" smtClean="0"/>
              <a:t>R</a:t>
            </a:r>
            <a:r>
              <a:rPr lang="zh-CN" altLang="en-US" sz="500" dirty="0" smtClean="0"/>
              <a:t>为关系名，</a:t>
            </a:r>
            <a:r>
              <a:rPr lang="en-US" altLang="zh-CN" sz="500" dirty="0" smtClean="0"/>
              <a:t>U</a:t>
            </a:r>
            <a:r>
              <a:rPr lang="zh-CN" altLang="en-US" sz="500" dirty="0" smtClean="0"/>
              <a:t>为组成该关系属性名集合，</a:t>
            </a:r>
            <a:r>
              <a:rPr lang="en-US" altLang="zh-CN" sz="500" dirty="0" smtClean="0"/>
              <a:t>D</a:t>
            </a:r>
            <a:r>
              <a:rPr lang="zh-CN" altLang="en-US" sz="500" dirty="0" smtClean="0"/>
              <a:t>为属性组</a:t>
            </a:r>
            <a:r>
              <a:rPr lang="en-US" altLang="zh-CN" sz="500" dirty="0" smtClean="0"/>
              <a:t>U</a:t>
            </a:r>
            <a:r>
              <a:rPr lang="zh-CN" altLang="en-US" sz="500" dirty="0" smtClean="0"/>
              <a:t>中属性所来自的域，</a:t>
            </a:r>
            <a:r>
              <a:rPr lang="en-US" altLang="zh-CN" sz="500" dirty="0" smtClean="0"/>
              <a:t>DOM</a:t>
            </a:r>
            <a:r>
              <a:rPr lang="zh-CN" altLang="en-US" sz="500" dirty="0" smtClean="0"/>
              <a:t>为属性域的映像集合，</a:t>
            </a:r>
            <a:r>
              <a:rPr lang="en-US" altLang="zh-CN" sz="500" dirty="0" smtClean="0"/>
              <a:t>F</a:t>
            </a:r>
            <a:r>
              <a:rPr lang="zh-CN" altLang="en-US" sz="500" dirty="0" smtClean="0"/>
              <a:t>为属性间依赖关系集合。</a:t>
            </a:r>
            <a:endParaRPr lang="zh-CN" altLang="en-US" sz="400" dirty="0"/>
          </a:p>
        </p:txBody>
      </p:sp>
      <p:sp>
        <p:nvSpPr>
          <p:cNvPr id="126" name="TextBox 125"/>
          <p:cNvSpPr txBox="1"/>
          <p:nvPr/>
        </p:nvSpPr>
        <p:spPr>
          <a:xfrm>
            <a:off x="6228184" y="2636912"/>
            <a:ext cx="1368151" cy="477054"/>
          </a:xfrm>
          <a:prstGeom prst="rect">
            <a:avLst/>
          </a:prstGeom>
          <a:noFill/>
        </p:spPr>
        <p:txBody>
          <a:bodyPr wrap="square" rtlCol="0">
            <a:spAutoFit/>
          </a:bodyPr>
          <a:lstStyle/>
          <a:p>
            <a:r>
              <a:rPr lang="zh-CN" altLang="en-US" sz="500" dirty="0" smtClean="0"/>
              <a:t>空值：处理不完整或异常数据的方法。</a:t>
            </a:r>
            <a:endParaRPr lang="en-US" altLang="zh-CN" sz="500" dirty="0" smtClean="0"/>
          </a:p>
          <a:p>
            <a:r>
              <a:rPr lang="zh-CN" altLang="en-US" sz="500" dirty="0" smtClean="0"/>
              <a:t>实体完整性：表中行的完整性。</a:t>
            </a:r>
            <a:endParaRPr lang="en-US" altLang="zh-CN" sz="500" dirty="0" smtClean="0"/>
          </a:p>
          <a:p>
            <a:r>
              <a:rPr lang="zh-CN" altLang="en-US" sz="500" dirty="0" smtClean="0"/>
              <a:t>参照完整性：表间主键、外键的引用规则。</a:t>
            </a:r>
            <a:endParaRPr lang="en-US" altLang="zh-CN" sz="500" dirty="0" smtClean="0"/>
          </a:p>
          <a:p>
            <a:r>
              <a:rPr lang="zh-CN" altLang="en-US" sz="500" dirty="0" smtClean="0"/>
              <a:t>用户自定义完整性：针对关系的主关键字和外部关键字取值必须有效而做出的约束。</a:t>
            </a:r>
            <a:endParaRPr lang="zh-CN" altLang="en-US" sz="500" dirty="0"/>
          </a:p>
        </p:txBody>
      </p:sp>
      <p:sp>
        <p:nvSpPr>
          <p:cNvPr id="127" name="圆角矩形 126"/>
          <p:cNvSpPr/>
          <p:nvPr/>
        </p:nvSpPr>
        <p:spPr>
          <a:xfrm>
            <a:off x="2318941" y="3861048"/>
            <a:ext cx="452859" cy="216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SQL</a:t>
            </a:r>
            <a:endParaRPr lang="zh-CN" altLang="en-US" sz="1200" dirty="0"/>
          </a:p>
        </p:txBody>
      </p:sp>
      <p:cxnSp>
        <p:nvCxnSpPr>
          <p:cNvPr id="129" name="曲线连接符 128"/>
          <p:cNvCxnSpPr>
            <a:stCxn id="33" idx="3"/>
            <a:endCxn id="127" idx="3"/>
          </p:cNvCxnSpPr>
          <p:nvPr/>
        </p:nvCxnSpPr>
        <p:spPr>
          <a:xfrm rot="5400000">
            <a:off x="2215252" y="2274997"/>
            <a:ext cx="2250611" cy="1137514"/>
          </a:xfrm>
          <a:prstGeom prst="curvedConnector2">
            <a:avLst/>
          </a:prstGeom>
        </p:spPr>
        <p:style>
          <a:lnRef idx="1">
            <a:schemeClr val="accent2"/>
          </a:lnRef>
          <a:fillRef idx="0">
            <a:schemeClr val="accent2"/>
          </a:fillRef>
          <a:effectRef idx="0">
            <a:schemeClr val="accent2"/>
          </a:effectRef>
          <a:fontRef idx="minor">
            <a:schemeClr val="tx1"/>
          </a:fontRef>
        </p:style>
      </p:cxnSp>
      <p:sp>
        <p:nvSpPr>
          <p:cNvPr id="132" name="椭圆 131"/>
          <p:cNvSpPr/>
          <p:nvPr/>
        </p:nvSpPr>
        <p:spPr>
          <a:xfrm>
            <a:off x="1338264" y="3528412"/>
            <a:ext cx="479430" cy="1886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t>DQL</a:t>
            </a:r>
            <a:endParaRPr lang="zh-CN" altLang="en-US" sz="600" dirty="0"/>
          </a:p>
        </p:txBody>
      </p:sp>
      <p:sp>
        <p:nvSpPr>
          <p:cNvPr id="133" name="椭圆 132"/>
          <p:cNvSpPr/>
          <p:nvPr/>
        </p:nvSpPr>
        <p:spPr>
          <a:xfrm>
            <a:off x="1338264" y="4005064"/>
            <a:ext cx="479430" cy="1886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t>DML</a:t>
            </a:r>
            <a:endParaRPr lang="zh-CN" altLang="en-US" sz="600" dirty="0"/>
          </a:p>
        </p:txBody>
      </p:sp>
      <p:sp>
        <p:nvSpPr>
          <p:cNvPr id="134" name="椭圆 133"/>
          <p:cNvSpPr/>
          <p:nvPr/>
        </p:nvSpPr>
        <p:spPr>
          <a:xfrm>
            <a:off x="2783255" y="3537984"/>
            <a:ext cx="479430" cy="1886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t>DDL</a:t>
            </a:r>
            <a:endParaRPr lang="zh-CN" altLang="en-US" sz="600" dirty="0"/>
          </a:p>
        </p:txBody>
      </p:sp>
      <p:sp>
        <p:nvSpPr>
          <p:cNvPr id="135" name="椭圆 134"/>
          <p:cNvSpPr/>
          <p:nvPr/>
        </p:nvSpPr>
        <p:spPr>
          <a:xfrm>
            <a:off x="2964133" y="4077072"/>
            <a:ext cx="479430" cy="1886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t>DCL</a:t>
            </a:r>
            <a:endParaRPr lang="zh-CN" altLang="en-US" sz="600" dirty="0"/>
          </a:p>
        </p:txBody>
      </p:sp>
      <p:sp>
        <p:nvSpPr>
          <p:cNvPr id="136" name="圆角矩形标注 135"/>
          <p:cNvSpPr/>
          <p:nvPr/>
        </p:nvSpPr>
        <p:spPr>
          <a:xfrm>
            <a:off x="2324574" y="3113966"/>
            <a:ext cx="1023290" cy="402810"/>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r>
              <a:rPr lang="zh-CN" altLang="en-US" sz="500" dirty="0" smtClean="0"/>
              <a:t>数据库、表：创建、修改、删除</a:t>
            </a:r>
            <a:endParaRPr lang="en-US" altLang="zh-CN" sz="500" dirty="0" smtClean="0"/>
          </a:p>
          <a:p>
            <a:r>
              <a:rPr lang="zh-CN" altLang="en-US" sz="500" dirty="0" smtClean="0"/>
              <a:t>视图：创建、删除</a:t>
            </a:r>
            <a:endParaRPr lang="en-US" altLang="zh-CN" sz="500" dirty="0" smtClean="0"/>
          </a:p>
          <a:p>
            <a:r>
              <a:rPr lang="zh-CN" altLang="en-US" sz="500" dirty="0" smtClean="0"/>
              <a:t>索引：创建、删除</a:t>
            </a:r>
            <a:endParaRPr lang="en-US" altLang="zh-CN" sz="500" dirty="0" smtClean="0"/>
          </a:p>
        </p:txBody>
      </p:sp>
      <p:sp>
        <p:nvSpPr>
          <p:cNvPr id="137" name="TextBox 136"/>
          <p:cNvSpPr txBox="1"/>
          <p:nvPr/>
        </p:nvSpPr>
        <p:spPr>
          <a:xfrm>
            <a:off x="3697114" y="3113966"/>
            <a:ext cx="790178" cy="646331"/>
          </a:xfrm>
          <a:prstGeom prst="rect">
            <a:avLst/>
          </a:prstGeom>
          <a:noFill/>
        </p:spPr>
        <p:txBody>
          <a:bodyPr wrap="square" rtlCol="0">
            <a:spAutoFit/>
          </a:bodyPr>
          <a:lstStyle/>
          <a:p>
            <a:r>
              <a:rPr lang="en-US" altLang="zh-CN" sz="600" dirty="0" smtClean="0"/>
              <a:t>SQL</a:t>
            </a:r>
            <a:r>
              <a:rPr lang="zh-CN" altLang="en-US" sz="600" dirty="0" smtClean="0"/>
              <a:t>语言支持关系数据库系统三级模式结构。表、视图、索引分别对应模式、外模式、内模式</a:t>
            </a:r>
            <a:endParaRPr lang="zh-CN" altLang="en-US" sz="600" dirty="0"/>
          </a:p>
        </p:txBody>
      </p:sp>
      <p:sp>
        <p:nvSpPr>
          <p:cNvPr id="138" name="椭圆 137"/>
          <p:cNvSpPr/>
          <p:nvPr/>
        </p:nvSpPr>
        <p:spPr>
          <a:xfrm>
            <a:off x="862931" y="3140968"/>
            <a:ext cx="479430" cy="1886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简单查询</a:t>
            </a:r>
            <a:endParaRPr lang="zh-CN" altLang="en-US" sz="500" dirty="0"/>
          </a:p>
        </p:txBody>
      </p:sp>
      <p:sp>
        <p:nvSpPr>
          <p:cNvPr id="142" name="椭圆 141"/>
          <p:cNvSpPr/>
          <p:nvPr/>
        </p:nvSpPr>
        <p:spPr>
          <a:xfrm>
            <a:off x="1476590" y="3160018"/>
            <a:ext cx="479430" cy="1886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a:t>连接</a:t>
            </a:r>
            <a:r>
              <a:rPr lang="zh-CN" altLang="en-US" sz="500" dirty="0" smtClean="0"/>
              <a:t>查询</a:t>
            </a:r>
            <a:endParaRPr lang="zh-CN" altLang="en-US" sz="500" dirty="0"/>
          </a:p>
        </p:txBody>
      </p:sp>
      <p:sp>
        <p:nvSpPr>
          <p:cNvPr id="143" name="椭圆 142"/>
          <p:cNvSpPr/>
          <p:nvPr/>
        </p:nvSpPr>
        <p:spPr>
          <a:xfrm>
            <a:off x="757445" y="3497679"/>
            <a:ext cx="479430" cy="1886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a:t>嵌套</a:t>
            </a:r>
            <a:r>
              <a:rPr lang="zh-CN" altLang="en-US" sz="500" dirty="0" smtClean="0"/>
              <a:t>查询</a:t>
            </a:r>
            <a:endParaRPr lang="zh-CN" altLang="en-US" sz="500" dirty="0"/>
          </a:p>
        </p:txBody>
      </p:sp>
      <p:sp>
        <p:nvSpPr>
          <p:cNvPr id="144" name="椭圆 143"/>
          <p:cNvSpPr/>
          <p:nvPr/>
        </p:nvSpPr>
        <p:spPr>
          <a:xfrm>
            <a:off x="783985" y="3780440"/>
            <a:ext cx="479430" cy="1886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a:t>集合</a:t>
            </a:r>
            <a:r>
              <a:rPr lang="zh-CN" altLang="en-US" sz="500" dirty="0" smtClean="0"/>
              <a:t>查询</a:t>
            </a:r>
            <a:endParaRPr lang="zh-CN" altLang="en-US" sz="500" dirty="0"/>
          </a:p>
        </p:txBody>
      </p:sp>
      <p:cxnSp>
        <p:nvCxnSpPr>
          <p:cNvPr id="146" name="直接连接符 145"/>
          <p:cNvCxnSpPr>
            <a:stCxn id="132" idx="6"/>
            <a:endCxn id="127" idx="1"/>
          </p:cNvCxnSpPr>
          <p:nvPr/>
        </p:nvCxnSpPr>
        <p:spPr>
          <a:xfrm>
            <a:off x="1817694" y="3622722"/>
            <a:ext cx="501247" cy="3463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48" name="直接连接符 147"/>
          <p:cNvCxnSpPr>
            <a:stCxn id="133" idx="6"/>
            <a:endCxn id="127" idx="1"/>
          </p:cNvCxnSpPr>
          <p:nvPr/>
        </p:nvCxnSpPr>
        <p:spPr>
          <a:xfrm flipV="1">
            <a:off x="1817694" y="3969060"/>
            <a:ext cx="501247" cy="130314"/>
          </a:xfrm>
          <a:prstGeom prst="line">
            <a:avLst/>
          </a:prstGeom>
        </p:spPr>
        <p:style>
          <a:lnRef idx="2">
            <a:schemeClr val="accent6"/>
          </a:lnRef>
          <a:fillRef idx="0">
            <a:schemeClr val="accent6"/>
          </a:fillRef>
          <a:effectRef idx="1">
            <a:schemeClr val="accent6"/>
          </a:effectRef>
          <a:fontRef idx="minor">
            <a:schemeClr val="tx1"/>
          </a:fontRef>
        </p:style>
      </p:cxnSp>
      <p:cxnSp>
        <p:nvCxnSpPr>
          <p:cNvPr id="150" name="直接连接符 149"/>
          <p:cNvCxnSpPr>
            <a:stCxn id="127" idx="0"/>
            <a:endCxn id="134" idx="3"/>
          </p:cNvCxnSpPr>
          <p:nvPr/>
        </p:nvCxnSpPr>
        <p:spPr>
          <a:xfrm flipV="1">
            <a:off x="2545371" y="3698981"/>
            <a:ext cx="308095" cy="162067"/>
          </a:xfrm>
          <a:prstGeom prst="line">
            <a:avLst/>
          </a:prstGeom>
        </p:spPr>
        <p:style>
          <a:lnRef idx="2">
            <a:schemeClr val="accent6"/>
          </a:lnRef>
          <a:fillRef idx="0">
            <a:schemeClr val="accent6"/>
          </a:fillRef>
          <a:effectRef idx="1">
            <a:schemeClr val="accent6"/>
          </a:effectRef>
          <a:fontRef idx="minor">
            <a:schemeClr val="tx1"/>
          </a:fontRef>
        </p:style>
      </p:cxnSp>
      <p:cxnSp>
        <p:nvCxnSpPr>
          <p:cNvPr id="152" name="直接连接符 151"/>
          <p:cNvCxnSpPr>
            <a:stCxn id="127" idx="2"/>
            <a:endCxn id="135" idx="2"/>
          </p:cNvCxnSpPr>
          <p:nvPr/>
        </p:nvCxnSpPr>
        <p:spPr>
          <a:xfrm>
            <a:off x="2545371" y="4077072"/>
            <a:ext cx="418762" cy="9431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4" name="直接连接符 153"/>
          <p:cNvCxnSpPr>
            <a:stCxn id="142" idx="4"/>
            <a:endCxn id="132" idx="0"/>
          </p:cNvCxnSpPr>
          <p:nvPr/>
        </p:nvCxnSpPr>
        <p:spPr>
          <a:xfrm flipH="1">
            <a:off x="1577979" y="3348638"/>
            <a:ext cx="138326" cy="179774"/>
          </a:xfrm>
          <a:prstGeom prst="line">
            <a:avLst/>
          </a:prstGeom>
        </p:spPr>
        <p:style>
          <a:lnRef idx="1">
            <a:schemeClr val="accent6"/>
          </a:lnRef>
          <a:fillRef idx="0">
            <a:schemeClr val="accent6"/>
          </a:fillRef>
          <a:effectRef idx="0">
            <a:schemeClr val="accent6"/>
          </a:effectRef>
          <a:fontRef idx="minor">
            <a:schemeClr val="tx1"/>
          </a:fontRef>
        </p:style>
      </p:cxnSp>
      <p:cxnSp>
        <p:nvCxnSpPr>
          <p:cNvPr id="156" name="直接连接符 155"/>
          <p:cNvCxnSpPr>
            <a:stCxn id="138" idx="5"/>
            <a:endCxn id="132" idx="0"/>
          </p:cNvCxnSpPr>
          <p:nvPr/>
        </p:nvCxnSpPr>
        <p:spPr>
          <a:xfrm>
            <a:off x="1272150" y="3301965"/>
            <a:ext cx="305829" cy="226447"/>
          </a:xfrm>
          <a:prstGeom prst="line">
            <a:avLst/>
          </a:prstGeom>
        </p:spPr>
        <p:style>
          <a:lnRef idx="1">
            <a:schemeClr val="accent6"/>
          </a:lnRef>
          <a:fillRef idx="0">
            <a:schemeClr val="accent6"/>
          </a:fillRef>
          <a:effectRef idx="0">
            <a:schemeClr val="accent6"/>
          </a:effectRef>
          <a:fontRef idx="minor">
            <a:schemeClr val="tx1"/>
          </a:fontRef>
        </p:style>
      </p:cxnSp>
      <p:cxnSp>
        <p:nvCxnSpPr>
          <p:cNvPr id="158" name="直接连接符 157"/>
          <p:cNvCxnSpPr>
            <a:stCxn id="143" idx="6"/>
            <a:endCxn id="132" idx="2"/>
          </p:cNvCxnSpPr>
          <p:nvPr/>
        </p:nvCxnSpPr>
        <p:spPr>
          <a:xfrm>
            <a:off x="1236875" y="3591989"/>
            <a:ext cx="101389" cy="30733"/>
          </a:xfrm>
          <a:prstGeom prst="line">
            <a:avLst/>
          </a:prstGeom>
        </p:spPr>
        <p:style>
          <a:lnRef idx="1">
            <a:schemeClr val="accent6"/>
          </a:lnRef>
          <a:fillRef idx="0">
            <a:schemeClr val="accent6"/>
          </a:fillRef>
          <a:effectRef idx="0">
            <a:schemeClr val="accent6"/>
          </a:effectRef>
          <a:fontRef idx="minor">
            <a:schemeClr val="tx1"/>
          </a:fontRef>
        </p:style>
      </p:cxnSp>
      <p:cxnSp>
        <p:nvCxnSpPr>
          <p:cNvPr id="160" name="直接连接符 159"/>
          <p:cNvCxnSpPr>
            <a:stCxn id="144" idx="7"/>
            <a:endCxn id="132" idx="2"/>
          </p:cNvCxnSpPr>
          <p:nvPr/>
        </p:nvCxnSpPr>
        <p:spPr>
          <a:xfrm flipV="1">
            <a:off x="1193204" y="3622722"/>
            <a:ext cx="145060" cy="185341"/>
          </a:xfrm>
          <a:prstGeom prst="line">
            <a:avLst/>
          </a:prstGeom>
        </p:spPr>
        <p:style>
          <a:lnRef idx="1">
            <a:schemeClr val="accent6"/>
          </a:lnRef>
          <a:fillRef idx="0">
            <a:schemeClr val="accent6"/>
          </a:fillRef>
          <a:effectRef idx="0">
            <a:schemeClr val="accent6"/>
          </a:effectRef>
          <a:fontRef idx="minor">
            <a:schemeClr val="tx1"/>
          </a:fontRef>
        </p:style>
      </p:cxnSp>
      <p:sp>
        <p:nvSpPr>
          <p:cNvPr id="161" name="线形标注 1 160"/>
          <p:cNvSpPr/>
          <p:nvPr/>
        </p:nvSpPr>
        <p:spPr>
          <a:xfrm>
            <a:off x="179512" y="4034217"/>
            <a:ext cx="724395" cy="330887"/>
          </a:xfrm>
          <a:prstGeom prst="borderCallout1">
            <a:avLst>
              <a:gd name="adj1" fmla="val 50349"/>
              <a:gd name="adj2" fmla="val 101958"/>
              <a:gd name="adj3" fmla="val 23581"/>
              <a:gd name="adj4" fmla="val 161667"/>
            </a:avLst>
          </a:prstGeom>
        </p:spPr>
        <p:style>
          <a:lnRef idx="1">
            <a:schemeClr val="dk1"/>
          </a:lnRef>
          <a:fillRef idx="2">
            <a:schemeClr val="dk1"/>
          </a:fillRef>
          <a:effectRef idx="1">
            <a:schemeClr val="dk1"/>
          </a:effectRef>
          <a:fontRef idx="minor">
            <a:schemeClr val="dk1"/>
          </a:fontRef>
        </p:style>
        <p:txBody>
          <a:bodyPr rtlCol="0" anchor="ctr"/>
          <a:lstStyle/>
          <a:p>
            <a:r>
              <a:rPr lang="zh-CN" altLang="en-US" sz="600" dirty="0" smtClean="0"/>
              <a:t>数据更新：</a:t>
            </a:r>
            <a:r>
              <a:rPr lang="en-US" altLang="zh-CN" sz="600" dirty="0" smtClean="0"/>
              <a:t>insert</a:t>
            </a:r>
            <a:r>
              <a:rPr lang="zh-CN" altLang="en-US" sz="600" dirty="0" smtClean="0"/>
              <a:t>、</a:t>
            </a:r>
            <a:r>
              <a:rPr lang="en-US" altLang="zh-CN" sz="600" dirty="0" smtClean="0"/>
              <a:t>update</a:t>
            </a:r>
            <a:r>
              <a:rPr lang="zh-CN" altLang="en-US" sz="600" dirty="0" smtClean="0"/>
              <a:t>、</a:t>
            </a:r>
            <a:r>
              <a:rPr lang="en-US" altLang="zh-CN" sz="600" dirty="0" smtClean="0"/>
              <a:t>delete</a:t>
            </a:r>
            <a:endParaRPr lang="zh-CN" altLang="en-US" sz="600" dirty="0"/>
          </a:p>
        </p:txBody>
      </p:sp>
      <p:sp>
        <p:nvSpPr>
          <p:cNvPr id="162" name="TextBox 161"/>
          <p:cNvSpPr txBox="1"/>
          <p:nvPr/>
        </p:nvSpPr>
        <p:spPr>
          <a:xfrm>
            <a:off x="2267744" y="4265692"/>
            <a:ext cx="1503288" cy="184666"/>
          </a:xfrm>
          <a:prstGeom prst="rect">
            <a:avLst/>
          </a:prstGeom>
          <a:noFill/>
        </p:spPr>
        <p:txBody>
          <a:bodyPr wrap="square" rtlCol="0">
            <a:spAutoFit/>
          </a:bodyPr>
          <a:lstStyle/>
          <a:p>
            <a:r>
              <a:rPr lang="zh-CN" altLang="en-US" sz="600" dirty="0" smtClean="0"/>
              <a:t>如，</a:t>
            </a:r>
            <a:r>
              <a:rPr lang="en-US" altLang="zh-CN" sz="600" dirty="0" smtClean="0"/>
              <a:t>Grant</a:t>
            </a:r>
            <a:r>
              <a:rPr lang="zh-CN" altLang="en-US" sz="600" dirty="0" smtClean="0"/>
              <a:t>、</a:t>
            </a:r>
            <a:r>
              <a:rPr lang="en-US" altLang="zh-CN" sz="600" dirty="0" smtClean="0"/>
              <a:t>Revoke</a:t>
            </a:r>
            <a:r>
              <a:rPr lang="zh-CN" altLang="en-US" sz="600" dirty="0" smtClean="0"/>
              <a:t>、</a:t>
            </a:r>
            <a:r>
              <a:rPr lang="en-US" altLang="zh-CN" sz="600" dirty="0" smtClean="0"/>
              <a:t>Commit</a:t>
            </a:r>
            <a:r>
              <a:rPr lang="zh-CN" altLang="en-US" sz="600" dirty="0" smtClean="0"/>
              <a:t>、</a:t>
            </a:r>
            <a:r>
              <a:rPr lang="en-US" altLang="zh-CN" sz="600" dirty="0" smtClean="0"/>
              <a:t>Rollback</a:t>
            </a:r>
            <a:endParaRPr lang="zh-CN" altLang="en-US" sz="600" dirty="0"/>
          </a:p>
        </p:txBody>
      </p:sp>
      <p:sp>
        <p:nvSpPr>
          <p:cNvPr id="163" name="圆角矩形 162"/>
          <p:cNvSpPr/>
          <p:nvPr/>
        </p:nvSpPr>
        <p:spPr>
          <a:xfrm>
            <a:off x="6627503" y="3537983"/>
            <a:ext cx="999018" cy="22231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完整性约束</a:t>
            </a:r>
            <a:endParaRPr lang="zh-CN" altLang="en-US" sz="1200" dirty="0"/>
          </a:p>
        </p:txBody>
      </p:sp>
      <p:sp>
        <p:nvSpPr>
          <p:cNvPr id="164" name="椭圆 163"/>
          <p:cNvSpPr/>
          <p:nvPr/>
        </p:nvSpPr>
        <p:spPr>
          <a:xfrm>
            <a:off x="6895510" y="3214786"/>
            <a:ext cx="314263"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a:t>分类</a:t>
            </a:r>
            <a:endParaRPr lang="zh-CN" altLang="en-US" sz="600" dirty="0"/>
          </a:p>
        </p:txBody>
      </p:sp>
      <p:sp>
        <p:nvSpPr>
          <p:cNvPr id="165" name="椭圆 164"/>
          <p:cNvSpPr/>
          <p:nvPr/>
        </p:nvSpPr>
        <p:spPr>
          <a:xfrm>
            <a:off x="5667796" y="3012933"/>
            <a:ext cx="535732"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类型约束</a:t>
            </a:r>
            <a:endParaRPr lang="zh-CN" altLang="en-US" sz="600" dirty="0"/>
          </a:p>
        </p:txBody>
      </p:sp>
      <p:sp>
        <p:nvSpPr>
          <p:cNvPr id="167" name="椭圆 166"/>
          <p:cNvSpPr/>
          <p:nvPr/>
        </p:nvSpPr>
        <p:spPr>
          <a:xfrm>
            <a:off x="5406279" y="3860166"/>
            <a:ext cx="535732"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a:t>属性</a:t>
            </a:r>
            <a:r>
              <a:rPr lang="zh-CN" altLang="en-US" sz="600" dirty="0" smtClean="0"/>
              <a:t>约束</a:t>
            </a:r>
            <a:endParaRPr lang="zh-CN" altLang="en-US" sz="600" dirty="0"/>
          </a:p>
        </p:txBody>
      </p:sp>
      <p:sp>
        <p:nvSpPr>
          <p:cNvPr id="168" name="椭圆 167"/>
          <p:cNvSpPr/>
          <p:nvPr/>
        </p:nvSpPr>
        <p:spPr>
          <a:xfrm>
            <a:off x="5286182" y="3573546"/>
            <a:ext cx="581962"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关系变量约束</a:t>
            </a:r>
            <a:endParaRPr lang="zh-CN" altLang="en-US" sz="600" dirty="0"/>
          </a:p>
        </p:txBody>
      </p:sp>
      <p:sp>
        <p:nvSpPr>
          <p:cNvPr id="169" name="椭圆 168"/>
          <p:cNvSpPr/>
          <p:nvPr/>
        </p:nvSpPr>
        <p:spPr>
          <a:xfrm>
            <a:off x="5204859" y="3292137"/>
            <a:ext cx="588485"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a:t>数据库</a:t>
            </a:r>
            <a:r>
              <a:rPr lang="zh-CN" altLang="en-US" sz="600" dirty="0" smtClean="0"/>
              <a:t>约束</a:t>
            </a:r>
            <a:endParaRPr lang="zh-CN" altLang="en-US" sz="600" dirty="0"/>
          </a:p>
        </p:txBody>
      </p:sp>
      <p:sp>
        <p:nvSpPr>
          <p:cNvPr id="171" name="TextBox 170"/>
          <p:cNvSpPr txBox="1"/>
          <p:nvPr/>
        </p:nvSpPr>
        <p:spPr>
          <a:xfrm>
            <a:off x="4374009" y="3076844"/>
            <a:ext cx="912173" cy="784830"/>
          </a:xfrm>
          <a:prstGeom prst="rect">
            <a:avLst/>
          </a:prstGeom>
          <a:noFill/>
        </p:spPr>
        <p:txBody>
          <a:bodyPr wrap="square" rtlCol="0">
            <a:spAutoFit/>
          </a:bodyPr>
          <a:lstStyle/>
          <a:p>
            <a:r>
              <a:rPr lang="zh-CN" altLang="en-US" sz="500" dirty="0" smtClean="0"/>
              <a:t>类型约束：最基础，定义属性列对应域的取值范围。</a:t>
            </a:r>
            <a:endParaRPr lang="en-US" altLang="zh-CN" sz="500" dirty="0" smtClean="0"/>
          </a:p>
          <a:p>
            <a:r>
              <a:rPr lang="zh-CN" altLang="en-US" sz="500" dirty="0"/>
              <a:t>属性</a:t>
            </a:r>
            <a:r>
              <a:rPr lang="zh-CN" altLang="en-US" sz="500" dirty="0" smtClean="0"/>
              <a:t>约束：规定属性类型、取值范围、精度等。</a:t>
            </a:r>
            <a:endParaRPr lang="en-US" altLang="zh-CN" sz="500" dirty="0" smtClean="0"/>
          </a:p>
          <a:p>
            <a:r>
              <a:rPr lang="zh-CN" altLang="en-US" sz="500" dirty="0" smtClean="0"/>
              <a:t>关系变量约束：同一关系中不同元组间、不同属性间的约束。</a:t>
            </a:r>
            <a:endParaRPr lang="en-US" altLang="zh-CN" sz="500" dirty="0" smtClean="0"/>
          </a:p>
          <a:p>
            <a:r>
              <a:rPr lang="zh-CN" altLang="en-US" sz="500" dirty="0" smtClean="0"/>
              <a:t>数据库约束：多个关系间的约束。</a:t>
            </a:r>
            <a:endParaRPr lang="zh-CN" altLang="en-US" sz="500" dirty="0"/>
          </a:p>
        </p:txBody>
      </p:sp>
      <p:sp>
        <p:nvSpPr>
          <p:cNvPr id="172" name="椭圆 171"/>
          <p:cNvSpPr/>
          <p:nvPr/>
        </p:nvSpPr>
        <p:spPr>
          <a:xfrm>
            <a:off x="6084169" y="3384772"/>
            <a:ext cx="504054"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作用对象</a:t>
            </a:r>
            <a:endParaRPr lang="zh-CN" altLang="en-US" sz="500" dirty="0"/>
          </a:p>
        </p:txBody>
      </p:sp>
      <p:sp>
        <p:nvSpPr>
          <p:cNvPr id="173" name="椭圆 172"/>
          <p:cNvSpPr/>
          <p:nvPr/>
        </p:nvSpPr>
        <p:spPr>
          <a:xfrm>
            <a:off x="7530643" y="3218415"/>
            <a:ext cx="504054"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声明位置</a:t>
            </a:r>
            <a:endParaRPr lang="zh-CN" altLang="en-US" sz="500" dirty="0"/>
          </a:p>
        </p:txBody>
      </p:sp>
      <p:sp>
        <p:nvSpPr>
          <p:cNvPr id="174" name="椭圆 173"/>
          <p:cNvSpPr/>
          <p:nvPr/>
        </p:nvSpPr>
        <p:spPr>
          <a:xfrm>
            <a:off x="8163315" y="3140127"/>
            <a:ext cx="535732"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列级约束</a:t>
            </a:r>
            <a:endParaRPr lang="zh-CN" altLang="en-US" sz="600" dirty="0"/>
          </a:p>
        </p:txBody>
      </p:sp>
      <p:sp>
        <p:nvSpPr>
          <p:cNvPr id="175" name="椭圆 174"/>
          <p:cNvSpPr/>
          <p:nvPr/>
        </p:nvSpPr>
        <p:spPr>
          <a:xfrm>
            <a:off x="8100392" y="3607355"/>
            <a:ext cx="535732"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表级约束</a:t>
            </a:r>
            <a:endParaRPr lang="zh-CN" altLang="en-US" sz="600" dirty="0"/>
          </a:p>
        </p:txBody>
      </p:sp>
      <p:sp>
        <p:nvSpPr>
          <p:cNvPr id="176" name="椭圆形标注 175"/>
          <p:cNvSpPr/>
          <p:nvPr/>
        </p:nvSpPr>
        <p:spPr>
          <a:xfrm>
            <a:off x="8253742" y="2780927"/>
            <a:ext cx="710746" cy="286659"/>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500" dirty="0" smtClean="0"/>
              <a:t>完整性约束定义在某一属性列之后</a:t>
            </a:r>
            <a:endParaRPr lang="zh-CN" altLang="en-US" sz="500" dirty="0"/>
          </a:p>
        </p:txBody>
      </p:sp>
      <p:sp>
        <p:nvSpPr>
          <p:cNvPr id="177" name="椭圆形标注 176"/>
          <p:cNvSpPr/>
          <p:nvPr/>
        </p:nvSpPr>
        <p:spPr>
          <a:xfrm>
            <a:off x="8431181" y="3340116"/>
            <a:ext cx="710746" cy="309023"/>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500" dirty="0" smtClean="0"/>
              <a:t>完整性约束定义在所有属性列描述完毕之后</a:t>
            </a:r>
            <a:endParaRPr lang="zh-CN" altLang="en-US" sz="500" dirty="0"/>
          </a:p>
        </p:txBody>
      </p:sp>
      <p:cxnSp>
        <p:nvCxnSpPr>
          <p:cNvPr id="179" name="直接连接符 178"/>
          <p:cNvCxnSpPr>
            <a:stCxn id="172" idx="6"/>
            <a:endCxn id="164" idx="2"/>
          </p:cNvCxnSpPr>
          <p:nvPr/>
        </p:nvCxnSpPr>
        <p:spPr>
          <a:xfrm flipV="1">
            <a:off x="6588223" y="3325959"/>
            <a:ext cx="307287" cy="169986"/>
          </a:xfrm>
          <a:prstGeom prst="line">
            <a:avLst/>
          </a:prstGeom>
        </p:spPr>
        <p:style>
          <a:lnRef idx="1">
            <a:schemeClr val="accent6"/>
          </a:lnRef>
          <a:fillRef idx="0">
            <a:schemeClr val="accent6"/>
          </a:fillRef>
          <a:effectRef idx="0">
            <a:schemeClr val="accent6"/>
          </a:effectRef>
          <a:fontRef idx="minor">
            <a:schemeClr val="tx1"/>
          </a:fontRef>
        </p:style>
      </p:cxnSp>
      <p:cxnSp>
        <p:nvCxnSpPr>
          <p:cNvPr id="181" name="直接连接符 180"/>
          <p:cNvCxnSpPr>
            <a:stCxn id="164" idx="6"/>
            <a:endCxn id="173" idx="2"/>
          </p:cNvCxnSpPr>
          <p:nvPr/>
        </p:nvCxnSpPr>
        <p:spPr>
          <a:xfrm>
            <a:off x="7209773" y="3325959"/>
            <a:ext cx="320870" cy="3629"/>
          </a:xfrm>
          <a:prstGeom prst="line">
            <a:avLst/>
          </a:prstGeom>
        </p:spPr>
        <p:style>
          <a:lnRef idx="1">
            <a:schemeClr val="accent6"/>
          </a:lnRef>
          <a:fillRef idx="0">
            <a:schemeClr val="accent6"/>
          </a:fillRef>
          <a:effectRef idx="0">
            <a:schemeClr val="accent6"/>
          </a:effectRef>
          <a:fontRef idx="minor">
            <a:schemeClr val="tx1"/>
          </a:fontRef>
        </p:style>
      </p:cxnSp>
      <p:cxnSp>
        <p:nvCxnSpPr>
          <p:cNvPr id="183" name="直接连接符 182"/>
          <p:cNvCxnSpPr>
            <a:stCxn id="165" idx="5"/>
            <a:endCxn id="172" idx="0"/>
          </p:cNvCxnSpPr>
          <p:nvPr/>
        </p:nvCxnSpPr>
        <p:spPr>
          <a:xfrm>
            <a:off x="6125072" y="3202716"/>
            <a:ext cx="211124" cy="182056"/>
          </a:xfrm>
          <a:prstGeom prst="line">
            <a:avLst/>
          </a:prstGeom>
        </p:spPr>
        <p:style>
          <a:lnRef idx="1">
            <a:schemeClr val="accent6"/>
          </a:lnRef>
          <a:fillRef idx="0">
            <a:schemeClr val="accent6"/>
          </a:fillRef>
          <a:effectRef idx="0">
            <a:schemeClr val="accent6"/>
          </a:effectRef>
          <a:fontRef idx="minor">
            <a:schemeClr val="tx1"/>
          </a:fontRef>
        </p:style>
      </p:cxnSp>
      <p:cxnSp>
        <p:nvCxnSpPr>
          <p:cNvPr id="185" name="直接连接符 184"/>
          <p:cNvCxnSpPr>
            <a:stCxn id="167" idx="6"/>
            <a:endCxn id="172" idx="2"/>
          </p:cNvCxnSpPr>
          <p:nvPr/>
        </p:nvCxnSpPr>
        <p:spPr>
          <a:xfrm flipV="1">
            <a:off x="5942011" y="3495945"/>
            <a:ext cx="142158" cy="475394"/>
          </a:xfrm>
          <a:prstGeom prst="line">
            <a:avLst/>
          </a:prstGeom>
        </p:spPr>
        <p:style>
          <a:lnRef idx="1">
            <a:schemeClr val="accent6"/>
          </a:lnRef>
          <a:fillRef idx="0">
            <a:schemeClr val="accent6"/>
          </a:fillRef>
          <a:effectRef idx="0">
            <a:schemeClr val="accent6"/>
          </a:effectRef>
          <a:fontRef idx="minor">
            <a:schemeClr val="tx1"/>
          </a:fontRef>
        </p:style>
      </p:cxnSp>
      <p:cxnSp>
        <p:nvCxnSpPr>
          <p:cNvPr id="187" name="直接连接符 186"/>
          <p:cNvCxnSpPr>
            <a:stCxn id="168" idx="6"/>
            <a:endCxn id="172" idx="2"/>
          </p:cNvCxnSpPr>
          <p:nvPr/>
        </p:nvCxnSpPr>
        <p:spPr>
          <a:xfrm flipV="1">
            <a:off x="5868144" y="3495945"/>
            <a:ext cx="216025" cy="188774"/>
          </a:xfrm>
          <a:prstGeom prst="line">
            <a:avLst/>
          </a:prstGeom>
        </p:spPr>
        <p:style>
          <a:lnRef idx="1">
            <a:schemeClr val="accent6"/>
          </a:lnRef>
          <a:fillRef idx="0">
            <a:schemeClr val="accent6"/>
          </a:fillRef>
          <a:effectRef idx="0">
            <a:schemeClr val="accent6"/>
          </a:effectRef>
          <a:fontRef idx="minor">
            <a:schemeClr val="tx1"/>
          </a:fontRef>
        </p:style>
      </p:cxnSp>
      <p:cxnSp>
        <p:nvCxnSpPr>
          <p:cNvPr id="189" name="直接连接符 188"/>
          <p:cNvCxnSpPr>
            <a:stCxn id="169" idx="7"/>
            <a:endCxn id="172" idx="2"/>
          </p:cNvCxnSpPr>
          <p:nvPr/>
        </p:nvCxnSpPr>
        <p:spPr>
          <a:xfrm>
            <a:off x="5707162" y="3324699"/>
            <a:ext cx="377007" cy="171246"/>
          </a:xfrm>
          <a:prstGeom prst="line">
            <a:avLst/>
          </a:prstGeom>
        </p:spPr>
        <p:style>
          <a:lnRef idx="1">
            <a:schemeClr val="accent6"/>
          </a:lnRef>
          <a:fillRef idx="0">
            <a:schemeClr val="accent6"/>
          </a:fillRef>
          <a:effectRef idx="0">
            <a:schemeClr val="accent6"/>
          </a:effectRef>
          <a:fontRef idx="minor">
            <a:schemeClr val="tx1"/>
          </a:fontRef>
        </p:style>
      </p:cxnSp>
      <p:cxnSp>
        <p:nvCxnSpPr>
          <p:cNvPr id="191" name="直接连接符 190"/>
          <p:cNvCxnSpPr>
            <a:stCxn id="173" idx="6"/>
            <a:endCxn id="174" idx="2"/>
          </p:cNvCxnSpPr>
          <p:nvPr/>
        </p:nvCxnSpPr>
        <p:spPr>
          <a:xfrm flipV="1">
            <a:off x="8034697" y="3251300"/>
            <a:ext cx="128618" cy="782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93" name="直接连接符 192"/>
          <p:cNvCxnSpPr>
            <a:stCxn id="173" idx="6"/>
            <a:endCxn id="175" idx="0"/>
          </p:cNvCxnSpPr>
          <p:nvPr/>
        </p:nvCxnSpPr>
        <p:spPr>
          <a:xfrm>
            <a:off x="8034697" y="3329588"/>
            <a:ext cx="333561" cy="277767"/>
          </a:xfrm>
          <a:prstGeom prst="line">
            <a:avLst/>
          </a:prstGeom>
        </p:spPr>
        <p:style>
          <a:lnRef idx="1">
            <a:schemeClr val="accent6"/>
          </a:lnRef>
          <a:fillRef idx="0">
            <a:schemeClr val="accent6"/>
          </a:fillRef>
          <a:effectRef idx="0">
            <a:schemeClr val="accent6"/>
          </a:effectRef>
          <a:fontRef idx="minor">
            <a:schemeClr val="tx1"/>
          </a:fontRef>
        </p:style>
      </p:cxnSp>
      <p:cxnSp>
        <p:nvCxnSpPr>
          <p:cNvPr id="195" name="直接连接符 194"/>
          <p:cNvCxnSpPr>
            <a:stCxn id="164" idx="4"/>
            <a:endCxn id="163" idx="0"/>
          </p:cNvCxnSpPr>
          <p:nvPr/>
        </p:nvCxnSpPr>
        <p:spPr>
          <a:xfrm>
            <a:off x="7052642" y="3437131"/>
            <a:ext cx="74370" cy="100852"/>
          </a:xfrm>
          <a:prstGeom prst="line">
            <a:avLst/>
          </a:prstGeom>
        </p:spPr>
        <p:style>
          <a:lnRef idx="2">
            <a:schemeClr val="accent6"/>
          </a:lnRef>
          <a:fillRef idx="0">
            <a:schemeClr val="accent6"/>
          </a:fillRef>
          <a:effectRef idx="1">
            <a:schemeClr val="accent6"/>
          </a:effectRef>
          <a:fontRef idx="minor">
            <a:schemeClr val="tx1"/>
          </a:fontRef>
        </p:style>
      </p:cxnSp>
      <p:sp>
        <p:nvSpPr>
          <p:cNvPr id="196" name="椭圆 195"/>
          <p:cNvSpPr/>
          <p:nvPr/>
        </p:nvSpPr>
        <p:spPr>
          <a:xfrm>
            <a:off x="6431092" y="3952751"/>
            <a:ext cx="314263"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定义</a:t>
            </a:r>
            <a:endParaRPr lang="zh-CN" altLang="en-US" sz="600" dirty="0"/>
          </a:p>
        </p:txBody>
      </p:sp>
      <p:sp>
        <p:nvSpPr>
          <p:cNvPr id="197" name="椭圆 196"/>
          <p:cNvSpPr/>
          <p:nvPr/>
        </p:nvSpPr>
        <p:spPr>
          <a:xfrm>
            <a:off x="6955066" y="3971339"/>
            <a:ext cx="314263"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修改</a:t>
            </a:r>
            <a:endParaRPr lang="zh-CN" altLang="en-US" sz="600" dirty="0"/>
          </a:p>
        </p:txBody>
      </p:sp>
      <p:sp>
        <p:nvSpPr>
          <p:cNvPr id="198" name="椭圆 197"/>
          <p:cNvSpPr/>
          <p:nvPr/>
        </p:nvSpPr>
        <p:spPr>
          <a:xfrm>
            <a:off x="7596335" y="3969060"/>
            <a:ext cx="314263"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验证</a:t>
            </a:r>
            <a:endParaRPr lang="zh-CN" altLang="en-US" sz="600" dirty="0"/>
          </a:p>
        </p:txBody>
      </p:sp>
      <p:cxnSp>
        <p:nvCxnSpPr>
          <p:cNvPr id="200" name="直接连接符 199"/>
          <p:cNvCxnSpPr>
            <a:stCxn id="196" idx="0"/>
            <a:endCxn id="163" idx="2"/>
          </p:cNvCxnSpPr>
          <p:nvPr/>
        </p:nvCxnSpPr>
        <p:spPr>
          <a:xfrm flipV="1">
            <a:off x="6588224" y="3760296"/>
            <a:ext cx="538788" cy="192455"/>
          </a:xfrm>
          <a:prstGeom prst="line">
            <a:avLst/>
          </a:prstGeom>
        </p:spPr>
        <p:style>
          <a:lnRef idx="2">
            <a:schemeClr val="accent6"/>
          </a:lnRef>
          <a:fillRef idx="0">
            <a:schemeClr val="accent6"/>
          </a:fillRef>
          <a:effectRef idx="1">
            <a:schemeClr val="accent6"/>
          </a:effectRef>
          <a:fontRef idx="minor">
            <a:schemeClr val="tx1"/>
          </a:fontRef>
        </p:style>
      </p:cxnSp>
      <p:cxnSp>
        <p:nvCxnSpPr>
          <p:cNvPr id="202" name="直接连接符 201"/>
          <p:cNvCxnSpPr>
            <a:stCxn id="163" idx="2"/>
            <a:endCxn id="197" idx="0"/>
          </p:cNvCxnSpPr>
          <p:nvPr/>
        </p:nvCxnSpPr>
        <p:spPr>
          <a:xfrm flipH="1">
            <a:off x="7112198" y="3760296"/>
            <a:ext cx="14814" cy="211043"/>
          </a:xfrm>
          <a:prstGeom prst="line">
            <a:avLst/>
          </a:prstGeom>
        </p:spPr>
        <p:style>
          <a:lnRef idx="2">
            <a:schemeClr val="accent6"/>
          </a:lnRef>
          <a:fillRef idx="0">
            <a:schemeClr val="accent6"/>
          </a:fillRef>
          <a:effectRef idx="1">
            <a:schemeClr val="accent6"/>
          </a:effectRef>
          <a:fontRef idx="minor">
            <a:schemeClr val="tx1"/>
          </a:fontRef>
        </p:style>
      </p:cxnSp>
      <p:cxnSp>
        <p:nvCxnSpPr>
          <p:cNvPr id="204" name="直接连接符 203"/>
          <p:cNvCxnSpPr>
            <a:stCxn id="163" idx="2"/>
            <a:endCxn id="198" idx="0"/>
          </p:cNvCxnSpPr>
          <p:nvPr/>
        </p:nvCxnSpPr>
        <p:spPr>
          <a:xfrm>
            <a:off x="7127012" y="3760296"/>
            <a:ext cx="626455" cy="208764"/>
          </a:xfrm>
          <a:prstGeom prst="line">
            <a:avLst/>
          </a:prstGeom>
        </p:spPr>
        <p:style>
          <a:lnRef idx="2">
            <a:schemeClr val="accent6"/>
          </a:lnRef>
          <a:fillRef idx="0">
            <a:schemeClr val="accent6"/>
          </a:fillRef>
          <a:effectRef idx="1">
            <a:schemeClr val="accent6"/>
          </a:effectRef>
          <a:fontRef idx="minor">
            <a:schemeClr val="tx1"/>
          </a:fontRef>
        </p:style>
      </p:cxnSp>
      <p:sp>
        <p:nvSpPr>
          <p:cNvPr id="211" name="椭圆 210"/>
          <p:cNvSpPr/>
          <p:nvPr/>
        </p:nvSpPr>
        <p:spPr>
          <a:xfrm>
            <a:off x="6020730" y="3725254"/>
            <a:ext cx="580554"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500" dirty="0" smtClean="0"/>
              <a:t>Primary Keys</a:t>
            </a:r>
            <a:r>
              <a:rPr lang="zh-CN" altLang="en-US" sz="500" dirty="0" smtClean="0"/>
              <a:t>约束</a:t>
            </a:r>
            <a:endParaRPr lang="zh-CN" altLang="en-US" sz="500" dirty="0"/>
          </a:p>
        </p:txBody>
      </p:sp>
      <p:sp>
        <p:nvSpPr>
          <p:cNvPr id="212" name="椭圆 211"/>
          <p:cNvSpPr/>
          <p:nvPr/>
        </p:nvSpPr>
        <p:spPr>
          <a:xfrm>
            <a:off x="5722813" y="4081943"/>
            <a:ext cx="580554"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500" dirty="0" smtClean="0"/>
              <a:t>UNIQUE</a:t>
            </a:r>
            <a:r>
              <a:rPr lang="zh-CN" altLang="en-US" sz="500" dirty="0" smtClean="0"/>
              <a:t>约束</a:t>
            </a:r>
            <a:endParaRPr lang="zh-CN" altLang="en-US" sz="500" dirty="0"/>
          </a:p>
        </p:txBody>
      </p:sp>
      <p:sp>
        <p:nvSpPr>
          <p:cNvPr id="213" name="椭圆 212"/>
          <p:cNvSpPr/>
          <p:nvPr/>
        </p:nvSpPr>
        <p:spPr>
          <a:xfrm>
            <a:off x="5315406" y="4413110"/>
            <a:ext cx="580554"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500" dirty="0" smtClean="0"/>
              <a:t>NOT NULL</a:t>
            </a:r>
            <a:r>
              <a:rPr lang="zh-CN" altLang="en-US" sz="500" dirty="0" smtClean="0"/>
              <a:t>约束</a:t>
            </a:r>
            <a:endParaRPr lang="zh-CN" altLang="en-US" sz="500" dirty="0"/>
          </a:p>
        </p:txBody>
      </p:sp>
      <p:cxnSp>
        <p:nvCxnSpPr>
          <p:cNvPr id="215" name="直接连接符 214"/>
          <p:cNvCxnSpPr>
            <a:stCxn id="211" idx="4"/>
            <a:endCxn id="196" idx="2"/>
          </p:cNvCxnSpPr>
          <p:nvPr/>
        </p:nvCxnSpPr>
        <p:spPr>
          <a:xfrm>
            <a:off x="6311007" y="3947599"/>
            <a:ext cx="120085" cy="116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12" idx="0"/>
            <a:endCxn id="196" idx="2"/>
          </p:cNvCxnSpPr>
          <p:nvPr/>
        </p:nvCxnSpPr>
        <p:spPr>
          <a:xfrm flipV="1">
            <a:off x="6013090" y="4063924"/>
            <a:ext cx="418002" cy="18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96" idx="4"/>
            <a:endCxn id="213" idx="7"/>
          </p:cNvCxnSpPr>
          <p:nvPr/>
        </p:nvCxnSpPr>
        <p:spPr>
          <a:xfrm flipH="1">
            <a:off x="5810940" y="4175096"/>
            <a:ext cx="777284" cy="27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67" idx="4"/>
            <a:endCxn id="212" idx="2"/>
          </p:cNvCxnSpPr>
          <p:nvPr/>
        </p:nvCxnSpPr>
        <p:spPr>
          <a:xfrm>
            <a:off x="5674145" y="4082511"/>
            <a:ext cx="48668" cy="110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67" idx="4"/>
            <a:endCxn id="213" idx="2"/>
          </p:cNvCxnSpPr>
          <p:nvPr/>
        </p:nvCxnSpPr>
        <p:spPr>
          <a:xfrm flipH="1">
            <a:off x="5315406" y="4082511"/>
            <a:ext cx="358739" cy="441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67" idx="6"/>
            <a:endCxn id="211" idx="3"/>
          </p:cNvCxnSpPr>
          <p:nvPr/>
        </p:nvCxnSpPr>
        <p:spPr>
          <a:xfrm flipV="1">
            <a:off x="5942011" y="3915037"/>
            <a:ext cx="163739" cy="56302"/>
          </a:xfrm>
          <a:prstGeom prst="line">
            <a:avLst/>
          </a:prstGeom>
        </p:spPr>
        <p:style>
          <a:lnRef idx="1">
            <a:schemeClr val="accent1"/>
          </a:lnRef>
          <a:fillRef idx="0">
            <a:schemeClr val="accent1"/>
          </a:fillRef>
          <a:effectRef idx="0">
            <a:schemeClr val="accent1"/>
          </a:effectRef>
          <a:fontRef idx="minor">
            <a:schemeClr val="tx1"/>
          </a:fontRef>
        </p:style>
      </p:cxnSp>
      <p:sp>
        <p:nvSpPr>
          <p:cNvPr id="226" name="椭圆 225"/>
          <p:cNvSpPr/>
          <p:nvPr/>
        </p:nvSpPr>
        <p:spPr>
          <a:xfrm>
            <a:off x="5724884" y="4597165"/>
            <a:ext cx="513590"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500" dirty="0" smtClean="0"/>
              <a:t>CHECK</a:t>
            </a:r>
            <a:r>
              <a:rPr lang="zh-CN" altLang="en-US" sz="500" dirty="0" smtClean="0"/>
              <a:t>约束</a:t>
            </a:r>
            <a:endParaRPr lang="zh-CN" altLang="en-US" sz="500" dirty="0"/>
          </a:p>
        </p:txBody>
      </p:sp>
      <p:cxnSp>
        <p:nvCxnSpPr>
          <p:cNvPr id="228" name="直接连接符 227"/>
          <p:cNvCxnSpPr>
            <a:stCxn id="196" idx="4"/>
            <a:endCxn id="226" idx="0"/>
          </p:cNvCxnSpPr>
          <p:nvPr/>
        </p:nvCxnSpPr>
        <p:spPr>
          <a:xfrm flipH="1">
            <a:off x="5981679" y="4175096"/>
            <a:ext cx="606545" cy="422069"/>
          </a:xfrm>
          <a:prstGeom prst="line">
            <a:avLst/>
          </a:prstGeom>
        </p:spPr>
        <p:style>
          <a:lnRef idx="1">
            <a:schemeClr val="accent1"/>
          </a:lnRef>
          <a:fillRef idx="0">
            <a:schemeClr val="accent1"/>
          </a:fillRef>
          <a:effectRef idx="0">
            <a:schemeClr val="accent1"/>
          </a:effectRef>
          <a:fontRef idx="minor">
            <a:schemeClr val="tx1"/>
          </a:fontRef>
        </p:style>
      </p:cxnSp>
      <p:sp>
        <p:nvSpPr>
          <p:cNvPr id="234" name="椭圆 233"/>
          <p:cNvSpPr/>
          <p:nvPr/>
        </p:nvSpPr>
        <p:spPr>
          <a:xfrm>
            <a:off x="6212676" y="4708337"/>
            <a:ext cx="532679"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500" dirty="0" smtClean="0"/>
              <a:t>Foreign-Key</a:t>
            </a:r>
            <a:r>
              <a:rPr lang="zh-CN" altLang="en-US" sz="500" dirty="0" smtClean="0"/>
              <a:t>约束</a:t>
            </a:r>
            <a:endParaRPr lang="zh-CN" altLang="en-US" sz="500" dirty="0"/>
          </a:p>
        </p:txBody>
      </p:sp>
      <p:sp>
        <p:nvSpPr>
          <p:cNvPr id="235" name="椭圆 234"/>
          <p:cNvSpPr/>
          <p:nvPr/>
        </p:nvSpPr>
        <p:spPr>
          <a:xfrm>
            <a:off x="6587658" y="4524283"/>
            <a:ext cx="452452" cy="181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域约束</a:t>
            </a:r>
            <a:endParaRPr lang="zh-CN" altLang="en-US" sz="500" dirty="0"/>
          </a:p>
        </p:txBody>
      </p:sp>
      <p:sp>
        <p:nvSpPr>
          <p:cNvPr id="237" name="椭圆 236"/>
          <p:cNvSpPr/>
          <p:nvPr/>
        </p:nvSpPr>
        <p:spPr>
          <a:xfrm>
            <a:off x="6631807" y="4253931"/>
            <a:ext cx="314263" cy="22234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a:t>断言</a:t>
            </a:r>
            <a:endParaRPr lang="zh-CN" altLang="en-US" sz="600" dirty="0"/>
          </a:p>
        </p:txBody>
      </p:sp>
      <p:cxnSp>
        <p:nvCxnSpPr>
          <p:cNvPr id="239" name="直接连接符 238"/>
          <p:cNvCxnSpPr>
            <a:stCxn id="196" idx="4"/>
            <a:endCxn id="237" idx="0"/>
          </p:cNvCxnSpPr>
          <p:nvPr/>
        </p:nvCxnSpPr>
        <p:spPr>
          <a:xfrm>
            <a:off x="6588224" y="4175096"/>
            <a:ext cx="200715" cy="78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196" idx="4"/>
            <a:endCxn id="234" idx="0"/>
          </p:cNvCxnSpPr>
          <p:nvPr/>
        </p:nvCxnSpPr>
        <p:spPr>
          <a:xfrm flipH="1">
            <a:off x="6479016" y="4175096"/>
            <a:ext cx="109208" cy="533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接连接符 242"/>
          <p:cNvCxnSpPr>
            <a:stCxn id="196" idx="4"/>
            <a:endCxn id="235" idx="2"/>
          </p:cNvCxnSpPr>
          <p:nvPr/>
        </p:nvCxnSpPr>
        <p:spPr>
          <a:xfrm flipH="1">
            <a:off x="6587658" y="4175096"/>
            <a:ext cx="566" cy="439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106" idx="4"/>
            <a:endCxn id="106" idx="4"/>
          </p:cNvCxnSpPr>
          <p:nvPr/>
        </p:nvCxnSpPr>
        <p:spPr>
          <a:xfrm>
            <a:off x="7020272" y="254265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曲线连接符 246"/>
          <p:cNvCxnSpPr>
            <a:stCxn id="106" idx="4"/>
            <a:endCxn id="163" idx="3"/>
          </p:cNvCxnSpPr>
          <p:nvPr/>
        </p:nvCxnSpPr>
        <p:spPr>
          <a:xfrm rot="16200000" flipH="1">
            <a:off x="6770154" y="2792772"/>
            <a:ext cx="1106485" cy="606249"/>
          </a:xfrm>
          <a:prstGeom prst="curvedConnector4">
            <a:avLst>
              <a:gd name="adj1" fmla="val 44977"/>
              <a:gd name="adj2" fmla="val 137707"/>
            </a:avLst>
          </a:prstGeom>
        </p:spPr>
        <p:style>
          <a:lnRef idx="1">
            <a:schemeClr val="accent2"/>
          </a:lnRef>
          <a:fillRef idx="0">
            <a:schemeClr val="accent2"/>
          </a:fillRef>
          <a:effectRef idx="0">
            <a:schemeClr val="accent2"/>
          </a:effectRef>
          <a:fontRef idx="minor">
            <a:schemeClr val="tx1"/>
          </a:fontRef>
        </p:style>
      </p:cxnSp>
      <p:cxnSp>
        <p:nvCxnSpPr>
          <p:cNvPr id="251" name="曲线连接符 250"/>
          <p:cNvCxnSpPr>
            <a:stCxn id="30" idx="6"/>
            <a:endCxn id="71" idx="1"/>
          </p:cNvCxnSpPr>
          <p:nvPr/>
        </p:nvCxnSpPr>
        <p:spPr>
          <a:xfrm>
            <a:off x="5322539" y="1187080"/>
            <a:ext cx="1697733" cy="24407"/>
          </a:xfrm>
          <a:prstGeom prst="curvedConnector3">
            <a:avLst/>
          </a:prstGeom>
        </p:spPr>
        <p:style>
          <a:lnRef idx="1">
            <a:schemeClr val="accent2"/>
          </a:lnRef>
          <a:fillRef idx="0">
            <a:schemeClr val="accent2"/>
          </a:fillRef>
          <a:effectRef idx="0">
            <a:schemeClr val="accent2"/>
          </a:effectRef>
          <a:fontRef idx="minor">
            <a:schemeClr val="tx1"/>
          </a:fontRef>
        </p:style>
      </p:cxnSp>
      <p:cxnSp>
        <p:nvCxnSpPr>
          <p:cNvPr id="254" name="曲线连接符 253"/>
          <p:cNvCxnSpPr>
            <a:stCxn id="134" idx="6"/>
            <a:endCxn id="196" idx="2"/>
          </p:cNvCxnSpPr>
          <p:nvPr/>
        </p:nvCxnSpPr>
        <p:spPr>
          <a:xfrm>
            <a:off x="3262685" y="3632294"/>
            <a:ext cx="3168407" cy="431630"/>
          </a:xfrm>
          <a:prstGeom prst="curvedConnector3">
            <a:avLst/>
          </a:prstGeom>
        </p:spPr>
        <p:style>
          <a:lnRef idx="1">
            <a:schemeClr val="accent2"/>
          </a:lnRef>
          <a:fillRef idx="0">
            <a:schemeClr val="accent2"/>
          </a:fillRef>
          <a:effectRef idx="0">
            <a:schemeClr val="accent2"/>
          </a:effectRef>
          <a:fontRef idx="minor">
            <a:schemeClr val="tx1"/>
          </a:fontRef>
        </p:style>
      </p:cxnSp>
      <p:cxnSp>
        <p:nvCxnSpPr>
          <p:cNvPr id="256" name="曲线连接符 255"/>
          <p:cNvCxnSpPr>
            <a:stCxn id="133" idx="5"/>
            <a:endCxn id="197" idx="4"/>
          </p:cNvCxnSpPr>
          <p:nvPr/>
        </p:nvCxnSpPr>
        <p:spPr>
          <a:xfrm rot="16200000" flipH="1">
            <a:off x="4416029" y="1497514"/>
            <a:ext cx="27623" cy="5364715"/>
          </a:xfrm>
          <a:prstGeom prst="curvedConnector3">
            <a:avLst>
              <a:gd name="adj1" fmla="val 927571"/>
            </a:avLst>
          </a:prstGeom>
        </p:spPr>
        <p:style>
          <a:lnRef idx="1">
            <a:schemeClr val="accent2"/>
          </a:lnRef>
          <a:fillRef idx="0">
            <a:schemeClr val="accent2"/>
          </a:fillRef>
          <a:effectRef idx="0">
            <a:schemeClr val="accent2"/>
          </a:effectRef>
          <a:fontRef idx="minor">
            <a:schemeClr val="tx1"/>
          </a:fontRef>
        </p:style>
      </p:cxnSp>
      <p:sp>
        <p:nvSpPr>
          <p:cNvPr id="257" name="圆角矩形 256"/>
          <p:cNvSpPr/>
          <p:nvPr/>
        </p:nvSpPr>
        <p:spPr>
          <a:xfrm>
            <a:off x="1074843" y="4451805"/>
            <a:ext cx="679207" cy="36770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数据库安全</a:t>
            </a:r>
            <a:endParaRPr lang="zh-CN" altLang="en-US" sz="1200" dirty="0"/>
          </a:p>
        </p:txBody>
      </p:sp>
      <p:sp>
        <p:nvSpPr>
          <p:cNvPr id="258" name="椭圆 257"/>
          <p:cNvSpPr/>
          <p:nvPr/>
        </p:nvSpPr>
        <p:spPr>
          <a:xfrm>
            <a:off x="161083" y="4480818"/>
            <a:ext cx="591727" cy="258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数据库安全控制</a:t>
            </a:r>
            <a:endParaRPr lang="zh-CN" altLang="en-US" sz="600" dirty="0"/>
          </a:p>
        </p:txBody>
      </p:sp>
      <p:sp>
        <p:nvSpPr>
          <p:cNvPr id="259" name="椭圆 258"/>
          <p:cNvSpPr/>
          <p:nvPr/>
        </p:nvSpPr>
        <p:spPr>
          <a:xfrm>
            <a:off x="2130147" y="4447314"/>
            <a:ext cx="563225" cy="258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自主访问控制</a:t>
            </a:r>
            <a:endParaRPr lang="zh-CN" altLang="en-US" sz="600" dirty="0"/>
          </a:p>
        </p:txBody>
      </p:sp>
      <p:sp>
        <p:nvSpPr>
          <p:cNvPr id="260" name="椭圆 259"/>
          <p:cNvSpPr/>
          <p:nvPr/>
        </p:nvSpPr>
        <p:spPr>
          <a:xfrm>
            <a:off x="161083" y="4780008"/>
            <a:ext cx="563225" cy="258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强制访问控制</a:t>
            </a:r>
            <a:endParaRPr lang="zh-CN" altLang="en-US" sz="600" dirty="0"/>
          </a:p>
        </p:txBody>
      </p:sp>
      <p:sp>
        <p:nvSpPr>
          <p:cNvPr id="261" name="椭圆 260"/>
          <p:cNvSpPr/>
          <p:nvPr/>
        </p:nvSpPr>
        <p:spPr>
          <a:xfrm>
            <a:off x="448181" y="5053475"/>
            <a:ext cx="481559" cy="258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跟踪审计</a:t>
            </a:r>
            <a:endParaRPr lang="zh-CN" altLang="en-US" sz="600" dirty="0"/>
          </a:p>
        </p:txBody>
      </p:sp>
      <p:sp>
        <p:nvSpPr>
          <p:cNvPr id="262" name="椭圆 261"/>
          <p:cNvSpPr/>
          <p:nvPr/>
        </p:nvSpPr>
        <p:spPr>
          <a:xfrm>
            <a:off x="1074843" y="5074443"/>
            <a:ext cx="481559" cy="258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数据加密</a:t>
            </a:r>
            <a:endParaRPr lang="zh-CN" altLang="en-US" sz="600" dirty="0"/>
          </a:p>
        </p:txBody>
      </p:sp>
      <p:sp>
        <p:nvSpPr>
          <p:cNvPr id="263" name="椭圆 262"/>
          <p:cNvSpPr/>
          <p:nvPr/>
        </p:nvSpPr>
        <p:spPr>
          <a:xfrm>
            <a:off x="1667028" y="5045327"/>
            <a:ext cx="344902" cy="25855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600" dirty="0" smtClean="0"/>
              <a:t>鉴定</a:t>
            </a:r>
            <a:endParaRPr lang="zh-CN" altLang="en-US" sz="600" dirty="0"/>
          </a:p>
        </p:txBody>
      </p:sp>
      <p:cxnSp>
        <p:nvCxnSpPr>
          <p:cNvPr id="265" name="直接连接符 264"/>
          <p:cNvCxnSpPr>
            <a:stCxn id="258" idx="6"/>
            <a:endCxn id="257" idx="1"/>
          </p:cNvCxnSpPr>
          <p:nvPr/>
        </p:nvCxnSpPr>
        <p:spPr>
          <a:xfrm>
            <a:off x="752810" y="4610095"/>
            <a:ext cx="322033" cy="25563"/>
          </a:xfrm>
          <a:prstGeom prst="line">
            <a:avLst/>
          </a:prstGeom>
        </p:spPr>
        <p:style>
          <a:lnRef idx="2">
            <a:schemeClr val="accent6"/>
          </a:lnRef>
          <a:fillRef idx="0">
            <a:schemeClr val="accent6"/>
          </a:fillRef>
          <a:effectRef idx="1">
            <a:schemeClr val="accent6"/>
          </a:effectRef>
          <a:fontRef idx="minor">
            <a:schemeClr val="tx1"/>
          </a:fontRef>
        </p:style>
      </p:cxnSp>
      <p:cxnSp>
        <p:nvCxnSpPr>
          <p:cNvPr id="267" name="直接连接符 266"/>
          <p:cNvCxnSpPr>
            <a:stCxn id="260" idx="6"/>
            <a:endCxn id="257" idx="1"/>
          </p:cNvCxnSpPr>
          <p:nvPr/>
        </p:nvCxnSpPr>
        <p:spPr>
          <a:xfrm flipV="1">
            <a:off x="724308" y="4635658"/>
            <a:ext cx="350535" cy="273627"/>
          </a:xfrm>
          <a:prstGeom prst="line">
            <a:avLst/>
          </a:prstGeom>
        </p:spPr>
        <p:style>
          <a:lnRef idx="2">
            <a:schemeClr val="accent6"/>
          </a:lnRef>
          <a:fillRef idx="0">
            <a:schemeClr val="accent6"/>
          </a:fillRef>
          <a:effectRef idx="1">
            <a:schemeClr val="accent6"/>
          </a:effectRef>
          <a:fontRef idx="minor">
            <a:schemeClr val="tx1"/>
          </a:fontRef>
        </p:style>
      </p:cxnSp>
      <p:cxnSp>
        <p:nvCxnSpPr>
          <p:cNvPr id="269" name="直接连接符 268"/>
          <p:cNvCxnSpPr>
            <a:stCxn id="257" idx="2"/>
            <a:endCxn id="261" idx="7"/>
          </p:cNvCxnSpPr>
          <p:nvPr/>
        </p:nvCxnSpPr>
        <p:spPr>
          <a:xfrm flipH="1">
            <a:off x="859217" y="4819510"/>
            <a:ext cx="555230" cy="271829"/>
          </a:xfrm>
          <a:prstGeom prst="line">
            <a:avLst/>
          </a:prstGeom>
        </p:spPr>
        <p:style>
          <a:lnRef idx="2">
            <a:schemeClr val="accent6"/>
          </a:lnRef>
          <a:fillRef idx="0">
            <a:schemeClr val="accent6"/>
          </a:fillRef>
          <a:effectRef idx="1">
            <a:schemeClr val="accent6"/>
          </a:effectRef>
          <a:fontRef idx="minor">
            <a:schemeClr val="tx1"/>
          </a:fontRef>
        </p:style>
      </p:cxnSp>
      <p:cxnSp>
        <p:nvCxnSpPr>
          <p:cNvPr id="271" name="直接连接符 270"/>
          <p:cNvCxnSpPr>
            <a:stCxn id="257" idx="2"/>
            <a:endCxn id="262" idx="0"/>
          </p:cNvCxnSpPr>
          <p:nvPr/>
        </p:nvCxnSpPr>
        <p:spPr>
          <a:xfrm flipH="1">
            <a:off x="1315623" y="4819510"/>
            <a:ext cx="98824" cy="254933"/>
          </a:xfrm>
          <a:prstGeom prst="line">
            <a:avLst/>
          </a:prstGeom>
        </p:spPr>
        <p:style>
          <a:lnRef idx="2">
            <a:schemeClr val="accent6"/>
          </a:lnRef>
          <a:fillRef idx="0">
            <a:schemeClr val="accent6"/>
          </a:fillRef>
          <a:effectRef idx="1">
            <a:schemeClr val="accent6"/>
          </a:effectRef>
          <a:fontRef idx="minor">
            <a:schemeClr val="tx1"/>
          </a:fontRef>
        </p:style>
      </p:cxnSp>
      <p:cxnSp>
        <p:nvCxnSpPr>
          <p:cNvPr id="273" name="直接连接符 272"/>
          <p:cNvCxnSpPr>
            <a:stCxn id="257" idx="2"/>
            <a:endCxn id="263" idx="1"/>
          </p:cNvCxnSpPr>
          <p:nvPr/>
        </p:nvCxnSpPr>
        <p:spPr>
          <a:xfrm>
            <a:off x="1414447" y="4819510"/>
            <a:ext cx="303091" cy="263681"/>
          </a:xfrm>
          <a:prstGeom prst="line">
            <a:avLst/>
          </a:prstGeom>
        </p:spPr>
        <p:style>
          <a:lnRef idx="2">
            <a:schemeClr val="accent6"/>
          </a:lnRef>
          <a:fillRef idx="0">
            <a:schemeClr val="accent6"/>
          </a:fillRef>
          <a:effectRef idx="1">
            <a:schemeClr val="accent6"/>
          </a:effectRef>
          <a:fontRef idx="minor">
            <a:schemeClr val="tx1"/>
          </a:fontRef>
        </p:style>
      </p:cxnSp>
      <p:cxnSp>
        <p:nvCxnSpPr>
          <p:cNvPr id="277" name="直接连接符 276"/>
          <p:cNvCxnSpPr>
            <a:stCxn id="257" idx="3"/>
            <a:endCxn id="259" idx="3"/>
          </p:cNvCxnSpPr>
          <p:nvPr/>
        </p:nvCxnSpPr>
        <p:spPr>
          <a:xfrm>
            <a:off x="1754050" y="4635658"/>
            <a:ext cx="458579" cy="32345"/>
          </a:xfrm>
          <a:prstGeom prst="line">
            <a:avLst/>
          </a:prstGeom>
        </p:spPr>
        <p:style>
          <a:lnRef idx="2">
            <a:schemeClr val="accent6"/>
          </a:lnRef>
          <a:fillRef idx="0">
            <a:schemeClr val="accent6"/>
          </a:fillRef>
          <a:effectRef idx="1">
            <a:schemeClr val="accent6"/>
          </a:effectRef>
          <a:fontRef idx="minor">
            <a:schemeClr val="tx1"/>
          </a:fontRef>
        </p:style>
      </p:cxnSp>
      <p:sp>
        <p:nvSpPr>
          <p:cNvPr id="282" name="矩形 281"/>
          <p:cNvSpPr/>
          <p:nvPr/>
        </p:nvSpPr>
        <p:spPr>
          <a:xfrm>
            <a:off x="1907704" y="4346739"/>
            <a:ext cx="90178" cy="2036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授权</a:t>
            </a:r>
            <a:endParaRPr lang="zh-CN" altLang="en-US" sz="500" dirty="0"/>
          </a:p>
        </p:txBody>
      </p:sp>
      <p:sp>
        <p:nvSpPr>
          <p:cNvPr id="283" name="矩形 282"/>
          <p:cNvSpPr/>
          <p:nvPr/>
        </p:nvSpPr>
        <p:spPr>
          <a:xfrm>
            <a:off x="2044526" y="4743311"/>
            <a:ext cx="90178" cy="2036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a:t>权限</a:t>
            </a:r>
            <a:endParaRPr lang="zh-CN" altLang="en-US" sz="500" dirty="0"/>
          </a:p>
        </p:txBody>
      </p:sp>
      <p:sp>
        <p:nvSpPr>
          <p:cNvPr id="284" name="矩形 283"/>
          <p:cNvSpPr/>
          <p:nvPr/>
        </p:nvSpPr>
        <p:spPr>
          <a:xfrm>
            <a:off x="2339752" y="4815391"/>
            <a:ext cx="323104" cy="2036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500" dirty="0" smtClean="0"/>
              <a:t>授权和视图</a:t>
            </a:r>
            <a:endParaRPr lang="zh-CN" altLang="en-US" sz="500" dirty="0"/>
          </a:p>
        </p:txBody>
      </p:sp>
      <p:sp>
        <p:nvSpPr>
          <p:cNvPr id="285" name="矩形 284"/>
          <p:cNvSpPr/>
          <p:nvPr/>
        </p:nvSpPr>
        <p:spPr>
          <a:xfrm>
            <a:off x="2964133" y="4419211"/>
            <a:ext cx="90178" cy="2036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a:t>角色</a:t>
            </a:r>
            <a:endParaRPr lang="zh-CN" altLang="en-US" sz="500" dirty="0"/>
          </a:p>
        </p:txBody>
      </p:sp>
      <p:sp>
        <p:nvSpPr>
          <p:cNvPr id="286" name="矩形 285"/>
          <p:cNvSpPr/>
          <p:nvPr/>
        </p:nvSpPr>
        <p:spPr>
          <a:xfrm>
            <a:off x="2853466" y="4705619"/>
            <a:ext cx="342511" cy="2036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收回权限</a:t>
            </a:r>
            <a:endParaRPr lang="zh-CN" altLang="en-US" sz="500" dirty="0"/>
          </a:p>
        </p:txBody>
      </p:sp>
      <p:cxnSp>
        <p:nvCxnSpPr>
          <p:cNvPr id="288" name="直接连接符 287"/>
          <p:cNvCxnSpPr>
            <a:stCxn id="282" idx="3"/>
            <a:endCxn id="259" idx="2"/>
          </p:cNvCxnSpPr>
          <p:nvPr/>
        </p:nvCxnSpPr>
        <p:spPr>
          <a:xfrm>
            <a:off x="1997882" y="4448572"/>
            <a:ext cx="132265" cy="128019"/>
          </a:xfrm>
          <a:prstGeom prst="line">
            <a:avLst/>
          </a:prstGeom>
        </p:spPr>
        <p:style>
          <a:lnRef idx="1">
            <a:schemeClr val="accent6"/>
          </a:lnRef>
          <a:fillRef idx="0">
            <a:schemeClr val="accent6"/>
          </a:fillRef>
          <a:effectRef idx="0">
            <a:schemeClr val="accent6"/>
          </a:effectRef>
          <a:fontRef idx="minor">
            <a:schemeClr val="tx1"/>
          </a:fontRef>
        </p:style>
      </p:cxnSp>
      <p:cxnSp>
        <p:nvCxnSpPr>
          <p:cNvPr id="290" name="直接连接符 289"/>
          <p:cNvCxnSpPr>
            <a:stCxn id="259" idx="6"/>
            <a:endCxn id="285" idx="1"/>
          </p:cNvCxnSpPr>
          <p:nvPr/>
        </p:nvCxnSpPr>
        <p:spPr>
          <a:xfrm flipV="1">
            <a:off x="2693372" y="4521044"/>
            <a:ext cx="270761" cy="55547"/>
          </a:xfrm>
          <a:prstGeom prst="line">
            <a:avLst/>
          </a:prstGeom>
        </p:spPr>
        <p:style>
          <a:lnRef idx="1">
            <a:schemeClr val="accent6"/>
          </a:lnRef>
          <a:fillRef idx="0">
            <a:schemeClr val="accent6"/>
          </a:fillRef>
          <a:effectRef idx="0">
            <a:schemeClr val="accent6"/>
          </a:effectRef>
          <a:fontRef idx="minor">
            <a:schemeClr val="tx1"/>
          </a:fontRef>
        </p:style>
      </p:cxnSp>
      <p:cxnSp>
        <p:nvCxnSpPr>
          <p:cNvPr id="292" name="直接连接符 291"/>
          <p:cNvCxnSpPr>
            <a:stCxn id="259" idx="4"/>
            <a:endCxn id="283" idx="0"/>
          </p:cNvCxnSpPr>
          <p:nvPr/>
        </p:nvCxnSpPr>
        <p:spPr>
          <a:xfrm flipH="1">
            <a:off x="2089615" y="4705867"/>
            <a:ext cx="322145" cy="37444"/>
          </a:xfrm>
          <a:prstGeom prst="line">
            <a:avLst/>
          </a:prstGeom>
        </p:spPr>
        <p:style>
          <a:lnRef idx="1">
            <a:schemeClr val="accent6"/>
          </a:lnRef>
          <a:fillRef idx="0">
            <a:schemeClr val="accent6"/>
          </a:fillRef>
          <a:effectRef idx="0">
            <a:schemeClr val="accent6"/>
          </a:effectRef>
          <a:fontRef idx="minor">
            <a:schemeClr val="tx1"/>
          </a:fontRef>
        </p:style>
      </p:cxnSp>
      <p:cxnSp>
        <p:nvCxnSpPr>
          <p:cNvPr id="294" name="直接连接符 293"/>
          <p:cNvCxnSpPr>
            <a:stCxn id="259" idx="4"/>
            <a:endCxn id="284" idx="0"/>
          </p:cNvCxnSpPr>
          <p:nvPr/>
        </p:nvCxnSpPr>
        <p:spPr>
          <a:xfrm>
            <a:off x="2411760" y="4705867"/>
            <a:ext cx="89544" cy="109524"/>
          </a:xfrm>
          <a:prstGeom prst="line">
            <a:avLst/>
          </a:prstGeom>
        </p:spPr>
        <p:style>
          <a:lnRef idx="1">
            <a:schemeClr val="accent6"/>
          </a:lnRef>
          <a:fillRef idx="0">
            <a:schemeClr val="accent6"/>
          </a:fillRef>
          <a:effectRef idx="0">
            <a:schemeClr val="accent6"/>
          </a:effectRef>
          <a:fontRef idx="minor">
            <a:schemeClr val="tx1"/>
          </a:fontRef>
        </p:style>
      </p:cxnSp>
      <p:cxnSp>
        <p:nvCxnSpPr>
          <p:cNvPr id="296" name="直接连接符 295"/>
          <p:cNvCxnSpPr>
            <a:stCxn id="259" idx="4"/>
            <a:endCxn id="286" idx="0"/>
          </p:cNvCxnSpPr>
          <p:nvPr/>
        </p:nvCxnSpPr>
        <p:spPr>
          <a:xfrm flipV="1">
            <a:off x="2411760" y="4705619"/>
            <a:ext cx="612962" cy="248"/>
          </a:xfrm>
          <a:prstGeom prst="line">
            <a:avLst/>
          </a:prstGeom>
        </p:spPr>
        <p:style>
          <a:lnRef idx="1">
            <a:schemeClr val="accent6"/>
          </a:lnRef>
          <a:fillRef idx="0">
            <a:schemeClr val="accent6"/>
          </a:fillRef>
          <a:effectRef idx="0">
            <a:schemeClr val="accent6"/>
          </a:effectRef>
          <a:fontRef idx="minor">
            <a:schemeClr val="tx1"/>
          </a:fontRef>
        </p:style>
      </p:cxnSp>
      <p:sp>
        <p:nvSpPr>
          <p:cNvPr id="352" name="圆角矩形 351"/>
          <p:cNvSpPr/>
          <p:nvPr/>
        </p:nvSpPr>
        <p:spPr>
          <a:xfrm>
            <a:off x="3964801" y="4823215"/>
            <a:ext cx="865293" cy="36770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数据库恢复技术</a:t>
            </a:r>
            <a:endParaRPr lang="zh-CN" altLang="en-US" sz="1200" dirty="0"/>
          </a:p>
        </p:txBody>
      </p:sp>
      <p:cxnSp>
        <p:nvCxnSpPr>
          <p:cNvPr id="354" name="曲线连接符 353"/>
          <p:cNvCxnSpPr>
            <a:stCxn id="135" idx="4"/>
            <a:endCxn id="259" idx="7"/>
          </p:cNvCxnSpPr>
          <p:nvPr/>
        </p:nvCxnSpPr>
        <p:spPr>
          <a:xfrm rot="5400000">
            <a:off x="2797626" y="4078956"/>
            <a:ext cx="219486" cy="592958"/>
          </a:xfrm>
          <a:prstGeom prst="curvedConnector3">
            <a:avLst/>
          </a:prstGeom>
        </p:spPr>
        <p:style>
          <a:lnRef idx="1">
            <a:schemeClr val="accent2"/>
          </a:lnRef>
          <a:fillRef idx="0">
            <a:schemeClr val="accent2"/>
          </a:fillRef>
          <a:effectRef idx="0">
            <a:schemeClr val="accent2"/>
          </a:effectRef>
          <a:fontRef idx="minor">
            <a:schemeClr val="tx1"/>
          </a:fontRef>
        </p:style>
      </p:cxnSp>
      <p:sp>
        <p:nvSpPr>
          <p:cNvPr id="355" name="矩形 354"/>
          <p:cNvSpPr/>
          <p:nvPr/>
        </p:nvSpPr>
        <p:spPr>
          <a:xfrm>
            <a:off x="3457778" y="4576343"/>
            <a:ext cx="342511" cy="2036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事务概念</a:t>
            </a:r>
            <a:endParaRPr lang="zh-CN" altLang="en-US" sz="500" dirty="0"/>
          </a:p>
        </p:txBody>
      </p:sp>
      <p:sp>
        <p:nvSpPr>
          <p:cNvPr id="356" name="矩形 355"/>
          <p:cNvSpPr/>
          <p:nvPr/>
        </p:nvSpPr>
        <p:spPr>
          <a:xfrm>
            <a:off x="4097262" y="4531866"/>
            <a:ext cx="463947" cy="2036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数据库恢复概述</a:t>
            </a:r>
            <a:endParaRPr lang="zh-CN" altLang="en-US" sz="500" dirty="0"/>
          </a:p>
        </p:txBody>
      </p:sp>
      <p:sp>
        <p:nvSpPr>
          <p:cNvPr id="357" name="矩形 356"/>
          <p:cNvSpPr/>
          <p:nvPr/>
        </p:nvSpPr>
        <p:spPr>
          <a:xfrm>
            <a:off x="3320000" y="5182751"/>
            <a:ext cx="342511" cy="2036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恢复实现</a:t>
            </a:r>
            <a:endParaRPr lang="zh-CN" altLang="en-US" sz="500" dirty="0"/>
          </a:p>
        </p:txBody>
      </p:sp>
      <p:sp>
        <p:nvSpPr>
          <p:cNvPr id="358" name="矩形 357"/>
          <p:cNvSpPr/>
          <p:nvPr/>
        </p:nvSpPr>
        <p:spPr>
          <a:xfrm>
            <a:off x="4707904" y="5348858"/>
            <a:ext cx="313259" cy="1640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恢复策略</a:t>
            </a:r>
            <a:endParaRPr lang="zh-CN" altLang="en-US" sz="500" dirty="0"/>
          </a:p>
        </p:txBody>
      </p:sp>
      <p:sp>
        <p:nvSpPr>
          <p:cNvPr id="359" name="矩形 358"/>
          <p:cNvSpPr/>
          <p:nvPr/>
        </p:nvSpPr>
        <p:spPr>
          <a:xfrm>
            <a:off x="5033603" y="4828849"/>
            <a:ext cx="330485" cy="1018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500" dirty="0"/>
              <a:t>RAID</a:t>
            </a:r>
            <a:endParaRPr lang="zh-CN" altLang="en-US" sz="500" dirty="0"/>
          </a:p>
        </p:txBody>
      </p:sp>
      <p:cxnSp>
        <p:nvCxnSpPr>
          <p:cNvPr id="361" name="直接连接符 360"/>
          <p:cNvCxnSpPr>
            <a:stCxn id="355" idx="3"/>
            <a:endCxn id="352" idx="1"/>
          </p:cNvCxnSpPr>
          <p:nvPr/>
        </p:nvCxnSpPr>
        <p:spPr>
          <a:xfrm>
            <a:off x="3800289" y="4678176"/>
            <a:ext cx="164512" cy="328892"/>
          </a:xfrm>
          <a:prstGeom prst="line">
            <a:avLst/>
          </a:prstGeom>
        </p:spPr>
        <p:style>
          <a:lnRef idx="2">
            <a:schemeClr val="accent6"/>
          </a:lnRef>
          <a:fillRef idx="0">
            <a:schemeClr val="accent6"/>
          </a:fillRef>
          <a:effectRef idx="1">
            <a:schemeClr val="accent6"/>
          </a:effectRef>
          <a:fontRef idx="minor">
            <a:schemeClr val="tx1"/>
          </a:fontRef>
        </p:style>
      </p:cxnSp>
      <p:cxnSp>
        <p:nvCxnSpPr>
          <p:cNvPr id="363" name="直接连接符 362"/>
          <p:cNvCxnSpPr>
            <a:stCxn id="357" idx="3"/>
            <a:endCxn id="352" idx="1"/>
          </p:cNvCxnSpPr>
          <p:nvPr/>
        </p:nvCxnSpPr>
        <p:spPr>
          <a:xfrm flipV="1">
            <a:off x="3662511" y="5007068"/>
            <a:ext cx="302290" cy="277516"/>
          </a:xfrm>
          <a:prstGeom prst="line">
            <a:avLst/>
          </a:prstGeom>
        </p:spPr>
        <p:style>
          <a:lnRef idx="2">
            <a:schemeClr val="accent6"/>
          </a:lnRef>
          <a:fillRef idx="0">
            <a:schemeClr val="accent6"/>
          </a:fillRef>
          <a:effectRef idx="1">
            <a:schemeClr val="accent6"/>
          </a:effectRef>
          <a:fontRef idx="minor">
            <a:schemeClr val="tx1"/>
          </a:fontRef>
        </p:style>
      </p:cxnSp>
      <p:cxnSp>
        <p:nvCxnSpPr>
          <p:cNvPr id="365" name="直接连接符 364"/>
          <p:cNvCxnSpPr>
            <a:stCxn id="358" idx="0"/>
            <a:endCxn id="352" idx="2"/>
          </p:cNvCxnSpPr>
          <p:nvPr/>
        </p:nvCxnSpPr>
        <p:spPr>
          <a:xfrm flipH="1" flipV="1">
            <a:off x="4397448" y="5190920"/>
            <a:ext cx="467086" cy="1579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67" name="直接连接符 366"/>
          <p:cNvCxnSpPr>
            <a:stCxn id="356" idx="2"/>
            <a:endCxn id="352" idx="0"/>
          </p:cNvCxnSpPr>
          <p:nvPr/>
        </p:nvCxnSpPr>
        <p:spPr>
          <a:xfrm>
            <a:off x="4329236" y="4735531"/>
            <a:ext cx="68212" cy="87684"/>
          </a:xfrm>
          <a:prstGeom prst="line">
            <a:avLst/>
          </a:prstGeom>
        </p:spPr>
        <p:style>
          <a:lnRef idx="2">
            <a:schemeClr val="accent6"/>
          </a:lnRef>
          <a:fillRef idx="0">
            <a:schemeClr val="accent6"/>
          </a:fillRef>
          <a:effectRef idx="1">
            <a:schemeClr val="accent6"/>
          </a:effectRef>
          <a:fontRef idx="minor">
            <a:schemeClr val="tx1"/>
          </a:fontRef>
        </p:style>
      </p:cxnSp>
      <p:cxnSp>
        <p:nvCxnSpPr>
          <p:cNvPr id="369" name="直接连接符 368"/>
          <p:cNvCxnSpPr>
            <a:stCxn id="352" idx="3"/>
            <a:endCxn id="359" idx="1"/>
          </p:cNvCxnSpPr>
          <p:nvPr/>
        </p:nvCxnSpPr>
        <p:spPr>
          <a:xfrm flipV="1">
            <a:off x="4830094" y="4879766"/>
            <a:ext cx="203509" cy="127302"/>
          </a:xfrm>
          <a:prstGeom prst="line">
            <a:avLst/>
          </a:prstGeom>
        </p:spPr>
        <p:style>
          <a:lnRef idx="2">
            <a:schemeClr val="accent6"/>
          </a:lnRef>
          <a:fillRef idx="0">
            <a:schemeClr val="accent6"/>
          </a:fillRef>
          <a:effectRef idx="1">
            <a:schemeClr val="accent6"/>
          </a:effectRef>
          <a:fontRef idx="minor">
            <a:schemeClr val="tx1"/>
          </a:fontRef>
        </p:style>
      </p:cxnSp>
      <p:sp>
        <p:nvSpPr>
          <p:cNvPr id="370" name="TextBox 369"/>
          <p:cNvSpPr txBox="1"/>
          <p:nvPr/>
        </p:nvSpPr>
        <p:spPr>
          <a:xfrm>
            <a:off x="3157979" y="4796156"/>
            <a:ext cx="598623" cy="400110"/>
          </a:xfrm>
          <a:prstGeom prst="rect">
            <a:avLst/>
          </a:prstGeom>
          <a:noFill/>
        </p:spPr>
        <p:txBody>
          <a:bodyPr wrap="square" rtlCol="0">
            <a:spAutoFit/>
          </a:bodyPr>
          <a:lstStyle/>
          <a:p>
            <a:r>
              <a:rPr lang="zh-CN" altLang="en-US" sz="500" dirty="0" smtClean="0"/>
              <a:t>事务</a:t>
            </a:r>
            <a:r>
              <a:rPr lang="en-US" altLang="zh-CN" sz="500" dirty="0" smtClean="0"/>
              <a:t>ACID</a:t>
            </a:r>
            <a:r>
              <a:rPr lang="zh-CN" altLang="en-US" sz="500" dirty="0" smtClean="0"/>
              <a:t>特性：原子性、一致性、隔离性、持续性。</a:t>
            </a:r>
            <a:endParaRPr lang="zh-CN" altLang="en-US" sz="500" dirty="0"/>
          </a:p>
        </p:txBody>
      </p:sp>
      <p:sp>
        <p:nvSpPr>
          <p:cNvPr id="371" name="TextBox 370"/>
          <p:cNvSpPr txBox="1"/>
          <p:nvPr/>
        </p:nvSpPr>
        <p:spPr>
          <a:xfrm>
            <a:off x="3958513" y="4128192"/>
            <a:ext cx="1057557" cy="323165"/>
          </a:xfrm>
          <a:prstGeom prst="rect">
            <a:avLst/>
          </a:prstGeom>
          <a:noFill/>
        </p:spPr>
        <p:txBody>
          <a:bodyPr wrap="square" rtlCol="0">
            <a:spAutoFit/>
          </a:bodyPr>
          <a:lstStyle/>
          <a:p>
            <a:r>
              <a:rPr lang="zh-CN" altLang="en-US" sz="500" dirty="0" smtClean="0"/>
              <a:t>恢复机制涉及两个关键问题：</a:t>
            </a:r>
            <a:endParaRPr lang="en-US" altLang="zh-CN" sz="500" dirty="0" smtClean="0"/>
          </a:p>
          <a:p>
            <a:r>
              <a:rPr lang="en-US" altLang="zh-CN" sz="500" dirty="0" smtClean="0"/>
              <a:t>1.</a:t>
            </a:r>
            <a:r>
              <a:rPr lang="zh-CN" altLang="en-US" sz="500" dirty="0" smtClean="0"/>
              <a:t>如何建立冗余数据；</a:t>
            </a:r>
            <a:endParaRPr lang="en-US" altLang="zh-CN" sz="500" dirty="0" smtClean="0"/>
          </a:p>
          <a:p>
            <a:r>
              <a:rPr lang="en-US" altLang="zh-CN" sz="500" dirty="0" smtClean="0"/>
              <a:t>2.</a:t>
            </a:r>
            <a:r>
              <a:rPr lang="zh-CN" altLang="en-US" sz="500" dirty="0" smtClean="0"/>
              <a:t>利用冗余数据实施数据库恢复。</a:t>
            </a:r>
            <a:endParaRPr lang="zh-CN" altLang="en-US" sz="500" dirty="0"/>
          </a:p>
        </p:txBody>
      </p:sp>
      <p:sp>
        <p:nvSpPr>
          <p:cNvPr id="377" name="矩形 376"/>
          <p:cNvSpPr/>
          <p:nvPr/>
        </p:nvSpPr>
        <p:spPr>
          <a:xfrm>
            <a:off x="2964133" y="4981467"/>
            <a:ext cx="160728" cy="1440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400" dirty="0" smtClean="0"/>
              <a:t>日志</a:t>
            </a:r>
            <a:endParaRPr lang="zh-CN" altLang="en-US" sz="400" dirty="0"/>
          </a:p>
        </p:txBody>
      </p:sp>
      <p:sp>
        <p:nvSpPr>
          <p:cNvPr id="378" name="矩形 377"/>
          <p:cNvSpPr/>
          <p:nvPr/>
        </p:nvSpPr>
        <p:spPr>
          <a:xfrm>
            <a:off x="2878206" y="5391444"/>
            <a:ext cx="397563" cy="1977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400" dirty="0" smtClean="0"/>
              <a:t>更新事务的执行与恢复</a:t>
            </a:r>
            <a:endParaRPr lang="zh-CN" altLang="en-US" sz="400" dirty="0"/>
          </a:p>
        </p:txBody>
      </p:sp>
      <p:sp>
        <p:nvSpPr>
          <p:cNvPr id="379" name="矩形 378"/>
          <p:cNvSpPr/>
          <p:nvPr/>
        </p:nvSpPr>
        <p:spPr>
          <a:xfrm>
            <a:off x="3439164" y="5428130"/>
            <a:ext cx="124724" cy="1611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400" dirty="0" smtClean="0"/>
              <a:t>检查点</a:t>
            </a:r>
            <a:endParaRPr lang="zh-CN" altLang="en-US" sz="400" dirty="0"/>
          </a:p>
        </p:txBody>
      </p:sp>
      <p:sp>
        <p:nvSpPr>
          <p:cNvPr id="380" name="矩形 379"/>
          <p:cNvSpPr/>
          <p:nvPr/>
        </p:nvSpPr>
        <p:spPr>
          <a:xfrm>
            <a:off x="2886670" y="5179549"/>
            <a:ext cx="315653" cy="1554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400" dirty="0" smtClean="0"/>
              <a:t>数据转储</a:t>
            </a:r>
            <a:endParaRPr lang="zh-CN" altLang="en-US" sz="400" dirty="0"/>
          </a:p>
        </p:txBody>
      </p:sp>
      <p:cxnSp>
        <p:nvCxnSpPr>
          <p:cNvPr id="382" name="直接连接符 381"/>
          <p:cNvCxnSpPr>
            <a:stCxn id="377" idx="3"/>
            <a:endCxn id="357" idx="1"/>
          </p:cNvCxnSpPr>
          <p:nvPr/>
        </p:nvCxnSpPr>
        <p:spPr>
          <a:xfrm>
            <a:off x="3124861" y="5053475"/>
            <a:ext cx="195139" cy="231109"/>
          </a:xfrm>
          <a:prstGeom prst="line">
            <a:avLst/>
          </a:prstGeom>
        </p:spPr>
        <p:style>
          <a:lnRef idx="1">
            <a:schemeClr val="accent6"/>
          </a:lnRef>
          <a:fillRef idx="0">
            <a:schemeClr val="accent6"/>
          </a:fillRef>
          <a:effectRef idx="0">
            <a:schemeClr val="accent6"/>
          </a:effectRef>
          <a:fontRef idx="minor">
            <a:schemeClr val="tx1"/>
          </a:fontRef>
        </p:style>
      </p:cxnSp>
      <p:cxnSp>
        <p:nvCxnSpPr>
          <p:cNvPr id="384" name="直接连接符 383"/>
          <p:cNvCxnSpPr>
            <a:stCxn id="380" idx="3"/>
            <a:endCxn id="357" idx="1"/>
          </p:cNvCxnSpPr>
          <p:nvPr/>
        </p:nvCxnSpPr>
        <p:spPr>
          <a:xfrm>
            <a:off x="3202323" y="5257296"/>
            <a:ext cx="117677" cy="27288"/>
          </a:xfrm>
          <a:prstGeom prst="line">
            <a:avLst/>
          </a:prstGeom>
        </p:spPr>
        <p:style>
          <a:lnRef idx="1">
            <a:schemeClr val="accent6"/>
          </a:lnRef>
          <a:fillRef idx="0">
            <a:schemeClr val="accent6"/>
          </a:fillRef>
          <a:effectRef idx="0">
            <a:schemeClr val="accent6"/>
          </a:effectRef>
          <a:fontRef idx="minor">
            <a:schemeClr val="tx1"/>
          </a:fontRef>
        </p:style>
      </p:cxnSp>
      <p:cxnSp>
        <p:nvCxnSpPr>
          <p:cNvPr id="386" name="直接连接符 385"/>
          <p:cNvCxnSpPr>
            <a:stCxn id="378" idx="3"/>
            <a:endCxn id="357" idx="2"/>
          </p:cNvCxnSpPr>
          <p:nvPr/>
        </p:nvCxnSpPr>
        <p:spPr>
          <a:xfrm flipV="1">
            <a:off x="3275769" y="5386416"/>
            <a:ext cx="215487" cy="103926"/>
          </a:xfrm>
          <a:prstGeom prst="line">
            <a:avLst/>
          </a:prstGeom>
        </p:spPr>
        <p:style>
          <a:lnRef idx="1">
            <a:schemeClr val="accent6"/>
          </a:lnRef>
          <a:fillRef idx="0">
            <a:schemeClr val="accent6"/>
          </a:fillRef>
          <a:effectRef idx="0">
            <a:schemeClr val="accent6"/>
          </a:effectRef>
          <a:fontRef idx="minor">
            <a:schemeClr val="tx1"/>
          </a:fontRef>
        </p:style>
      </p:cxnSp>
      <p:cxnSp>
        <p:nvCxnSpPr>
          <p:cNvPr id="388" name="直接连接符 387"/>
          <p:cNvCxnSpPr>
            <a:stCxn id="357" idx="2"/>
            <a:endCxn id="379" idx="0"/>
          </p:cNvCxnSpPr>
          <p:nvPr/>
        </p:nvCxnSpPr>
        <p:spPr>
          <a:xfrm>
            <a:off x="3491256" y="5386416"/>
            <a:ext cx="10270" cy="41714"/>
          </a:xfrm>
          <a:prstGeom prst="line">
            <a:avLst/>
          </a:prstGeom>
        </p:spPr>
        <p:style>
          <a:lnRef idx="1">
            <a:schemeClr val="accent6"/>
          </a:lnRef>
          <a:fillRef idx="0">
            <a:schemeClr val="accent6"/>
          </a:fillRef>
          <a:effectRef idx="0">
            <a:schemeClr val="accent6"/>
          </a:effectRef>
          <a:fontRef idx="minor">
            <a:schemeClr val="tx1"/>
          </a:fontRef>
        </p:style>
      </p:cxnSp>
      <p:sp>
        <p:nvSpPr>
          <p:cNvPr id="396" name="矩形 395"/>
          <p:cNvSpPr/>
          <p:nvPr/>
        </p:nvSpPr>
        <p:spPr>
          <a:xfrm>
            <a:off x="3940632" y="5344641"/>
            <a:ext cx="313259" cy="1640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故障分类</a:t>
            </a:r>
            <a:endParaRPr lang="zh-CN" altLang="en-US" sz="500" dirty="0"/>
          </a:p>
        </p:txBody>
      </p:sp>
      <p:cxnSp>
        <p:nvCxnSpPr>
          <p:cNvPr id="399" name="直接连接符 398"/>
          <p:cNvCxnSpPr>
            <a:stCxn id="352" idx="2"/>
            <a:endCxn id="396" idx="0"/>
          </p:cNvCxnSpPr>
          <p:nvPr/>
        </p:nvCxnSpPr>
        <p:spPr>
          <a:xfrm flipH="1">
            <a:off x="4097262" y="5190920"/>
            <a:ext cx="300186" cy="153721"/>
          </a:xfrm>
          <a:prstGeom prst="line">
            <a:avLst/>
          </a:prstGeom>
        </p:spPr>
        <p:style>
          <a:lnRef idx="2">
            <a:schemeClr val="accent6"/>
          </a:lnRef>
          <a:fillRef idx="0">
            <a:schemeClr val="accent6"/>
          </a:fillRef>
          <a:effectRef idx="1">
            <a:schemeClr val="accent6"/>
          </a:effectRef>
          <a:fontRef idx="minor">
            <a:schemeClr val="tx1"/>
          </a:fontRef>
        </p:style>
      </p:cxnSp>
      <p:sp>
        <p:nvSpPr>
          <p:cNvPr id="401" name="矩形 400"/>
          <p:cNvSpPr/>
          <p:nvPr/>
        </p:nvSpPr>
        <p:spPr>
          <a:xfrm>
            <a:off x="3686482" y="5589240"/>
            <a:ext cx="119345" cy="2429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400" dirty="0" smtClean="0"/>
              <a:t>事务故障</a:t>
            </a:r>
            <a:endParaRPr lang="zh-CN" altLang="en-US" sz="400" dirty="0"/>
          </a:p>
        </p:txBody>
      </p:sp>
      <p:sp>
        <p:nvSpPr>
          <p:cNvPr id="403" name="矩形 402"/>
          <p:cNvSpPr/>
          <p:nvPr/>
        </p:nvSpPr>
        <p:spPr>
          <a:xfrm>
            <a:off x="3916121" y="5592094"/>
            <a:ext cx="119345" cy="2429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400" dirty="0" smtClean="0"/>
              <a:t>系统故障</a:t>
            </a:r>
            <a:endParaRPr lang="zh-CN" altLang="en-US" sz="400" dirty="0"/>
          </a:p>
        </p:txBody>
      </p:sp>
      <p:sp>
        <p:nvSpPr>
          <p:cNvPr id="404" name="矩形 403"/>
          <p:cNvSpPr/>
          <p:nvPr/>
        </p:nvSpPr>
        <p:spPr>
          <a:xfrm>
            <a:off x="4179181" y="5592094"/>
            <a:ext cx="119345" cy="2429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400" dirty="0" smtClean="0"/>
              <a:t>介质故障</a:t>
            </a:r>
            <a:endParaRPr lang="zh-CN" altLang="en-US" sz="400" dirty="0"/>
          </a:p>
        </p:txBody>
      </p:sp>
      <p:cxnSp>
        <p:nvCxnSpPr>
          <p:cNvPr id="406" name="直接连接符 405"/>
          <p:cNvCxnSpPr>
            <a:stCxn id="401" idx="0"/>
            <a:endCxn id="396" idx="2"/>
          </p:cNvCxnSpPr>
          <p:nvPr/>
        </p:nvCxnSpPr>
        <p:spPr>
          <a:xfrm flipV="1">
            <a:off x="3746155" y="5508684"/>
            <a:ext cx="351107" cy="80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96" idx="2"/>
            <a:endCxn id="403" idx="0"/>
          </p:cNvCxnSpPr>
          <p:nvPr/>
        </p:nvCxnSpPr>
        <p:spPr>
          <a:xfrm flipH="1">
            <a:off x="3975794" y="5508684"/>
            <a:ext cx="121468" cy="83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0" name="直接连接符 409"/>
          <p:cNvCxnSpPr>
            <a:stCxn id="396" idx="2"/>
            <a:endCxn id="404" idx="0"/>
          </p:cNvCxnSpPr>
          <p:nvPr/>
        </p:nvCxnSpPr>
        <p:spPr>
          <a:xfrm>
            <a:off x="4097262" y="5508684"/>
            <a:ext cx="141592" cy="83410"/>
          </a:xfrm>
          <a:prstGeom prst="line">
            <a:avLst/>
          </a:prstGeom>
        </p:spPr>
        <p:style>
          <a:lnRef idx="1">
            <a:schemeClr val="accent1"/>
          </a:lnRef>
          <a:fillRef idx="0">
            <a:schemeClr val="accent1"/>
          </a:fillRef>
          <a:effectRef idx="0">
            <a:schemeClr val="accent1"/>
          </a:effectRef>
          <a:fontRef idx="minor">
            <a:schemeClr val="tx1"/>
          </a:fontRef>
        </p:style>
      </p:cxnSp>
      <p:sp>
        <p:nvSpPr>
          <p:cNvPr id="411" name="TextBox 410"/>
          <p:cNvSpPr txBox="1"/>
          <p:nvPr/>
        </p:nvSpPr>
        <p:spPr>
          <a:xfrm>
            <a:off x="4973054" y="4994883"/>
            <a:ext cx="1050826" cy="784830"/>
          </a:xfrm>
          <a:prstGeom prst="rect">
            <a:avLst/>
          </a:prstGeom>
          <a:noFill/>
        </p:spPr>
        <p:txBody>
          <a:bodyPr wrap="square" rtlCol="0">
            <a:spAutoFit/>
          </a:bodyPr>
          <a:lstStyle/>
          <a:p>
            <a:r>
              <a:rPr lang="en-US" altLang="zh-CN" sz="500" dirty="0" smtClean="0"/>
              <a:t>RAID</a:t>
            </a:r>
            <a:r>
              <a:rPr lang="zh-CN" altLang="en-US" sz="500" dirty="0" smtClean="0"/>
              <a:t>的优点：</a:t>
            </a:r>
            <a:endParaRPr lang="en-US" altLang="zh-CN" sz="500" dirty="0" smtClean="0"/>
          </a:p>
          <a:p>
            <a:r>
              <a:rPr lang="en-US" altLang="zh-CN" sz="500" dirty="0" smtClean="0"/>
              <a:t>1.</a:t>
            </a:r>
            <a:r>
              <a:rPr lang="zh-CN" altLang="en-US" sz="500" dirty="0" smtClean="0"/>
              <a:t>成本低、功耗小、传输速率快；</a:t>
            </a:r>
            <a:endParaRPr lang="en-US" altLang="zh-CN" sz="500" dirty="0" smtClean="0"/>
          </a:p>
          <a:p>
            <a:r>
              <a:rPr lang="en-US" altLang="zh-CN" sz="500" dirty="0" smtClean="0"/>
              <a:t>2.</a:t>
            </a:r>
            <a:r>
              <a:rPr lang="zh-CN" altLang="en-US" sz="500" dirty="0" smtClean="0"/>
              <a:t>提供容错；</a:t>
            </a:r>
            <a:endParaRPr lang="en-US" altLang="zh-CN" sz="500" dirty="0" smtClean="0"/>
          </a:p>
          <a:p>
            <a:r>
              <a:rPr lang="en-US" altLang="zh-CN" sz="500" dirty="0" smtClean="0"/>
              <a:t>3.</a:t>
            </a:r>
            <a:r>
              <a:rPr lang="zh-CN" altLang="en-US" sz="500" dirty="0" smtClean="0"/>
              <a:t>具备数据校验；</a:t>
            </a:r>
            <a:endParaRPr lang="en-US" altLang="zh-CN" sz="500" dirty="0" smtClean="0"/>
          </a:p>
          <a:p>
            <a:r>
              <a:rPr lang="en-US" altLang="zh-CN" sz="500" dirty="0" smtClean="0"/>
              <a:t>4.</a:t>
            </a:r>
            <a:r>
              <a:rPr lang="zh-CN" altLang="en-US" sz="500" dirty="0" smtClean="0"/>
              <a:t>和传统大直径磁盘驱动器相比，在相同容量下价格低。</a:t>
            </a:r>
            <a:endParaRPr lang="en-US" altLang="zh-CN" sz="500" dirty="0" smtClean="0"/>
          </a:p>
          <a:p>
            <a:endParaRPr lang="en-US" altLang="zh-CN" sz="500" dirty="0" smtClean="0"/>
          </a:p>
          <a:p>
            <a:endParaRPr lang="zh-CN" altLang="en-US" sz="500" dirty="0"/>
          </a:p>
        </p:txBody>
      </p:sp>
      <p:sp>
        <p:nvSpPr>
          <p:cNvPr id="412" name="圆角矩形 411"/>
          <p:cNvSpPr/>
          <p:nvPr/>
        </p:nvSpPr>
        <p:spPr>
          <a:xfrm>
            <a:off x="7089826" y="5110683"/>
            <a:ext cx="820772" cy="22231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并发控制</a:t>
            </a:r>
            <a:endParaRPr lang="zh-CN" altLang="en-US" sz="1200" dirty="0"/>
          </a:p>
        </p:txBody>
      </p:sp>
      <p:sp>
        <p:nvSpPr>
          <p:cNvPr id="413" name="矩形 412"/>
          <p:cNvSpPr/>
          <p:nvPr/>
        </p:nvSpPr>
        <p:spPr>
          <a:xfrm>
            <a:off x="7323396" y="5452331"/>
            <a:ext cx="392566" cy="1961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并发执行引起问题</a:t>
            </a:r>
            <a:endParaRPr lang="zh-CN" altLang="en-US" sz="500" dirty="0"/>
          </a:p>
        </p:txBody>
      </p:sp>
      <p:sp>
        <p:nvSpPr>
          <p:cNvPr id="414" name="矩形 413"/>
          <p:cNvSpPr/>
          <p:nvPr/>
        </p:nvSpPr>
        <p:spPr>
          <a:xfrm>
            <a:off x="7824641" y="5755618"/>
            <a:ext cx="313861" cy="1961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读脏数据</a:t>
            </a:r>
            <a:endParaRPr lang="zh-CN" altLang="en-US" sz="500" dirty="0"/>
          </a:p>
        </p:txBody>
      </p:sp>
      <p:sp>
        <p:nvSpPr>
          <p:cNvPr id="415" name="矩形 414"/>
          <p:cNvSpPr/>
          <p:nvPr/>
        </p:nvSpPr>
        <p:spPr>
          <a:xfrm>
            <a:off x="7259385" y="5757580"/>
            <a:ext cx="313861" cy="2403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不可重复读</a:t>
            </a:r>
            <a:endParaRPr lang="zh-CN" altLang="en-US" sz="500" dirty="0"/>
          </a:p>
        </p:txBody>
      </p:sp>
      <p:sp>
        <p:nvSpPr>
          <p:cNvPr id="416" name="矩形 415"/>
          <p:cNvSpPr/>
          <p:nvPr/>
        </p:nvSpPr>
        <p:spPr>
          <a:xfrm>
            <a:off x="6788938" y="5757580"/>
            <a:ext cx="313861" cy="1961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丢失修改</a:t>
            </a:r>
            <a:endParaRPr lang="zh-CN" altLang="en-US" sz="500" dirty="0"/>
          </a:p>
        </p:txBody>
      </p:sp>
      <p:cxnSp>
        <p:nvCxnSpPr>
          <p:cNvPr id="418" name="直接连接符 417"/>
          <p:cNvCxnSpPr>
            <a:stCxn id="413" idx="3"/>
            <a:endCxn id="413" idx="3"/>
          </p:cNvCxnSpPr>
          <p:nvPr/>
        </p:nvCxnSpPr>
        <p:spPr>
          <a:xfrm>
            <a:off x="7715962" y="555038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12" idx="2"/>
            <a:endCxn id="413" idx="0"/>
          </p:cNvCxnSpPr>
          <p:nvPr/>
        </p:nvCxnSpPr>
        <p:spPr>
          <a:xfrm>
            <a:off x="7500212" y="5332996"/>
            <a:ext cx="19467" cy="119335"/>
          </a:xfrm>
          <a:prstGeom prst="line">
            <a:avLst/>
          </a:prstGeom>
        </p:spPr>
        <p:style>
          <a:lnRef idx="2">
            <a:schemeClr val="accent6"/>
          </a:lnRef>
          <a:fillRef idx="0">
            <a:schemeClr val="accent6"/>
          </a:fillRef>
          <a:effectRef idx="1">
            <a:schemeClr val="accent6"/>
          </a:effectRef>
          <a:fontRef idx="minor">
            <a:schemeClr val="tx1"/>
          </a:fontRef>
        </p:style>
      </p:cxnSp>
      <p:cxnSp>
        <p:nvCxnSpPr>
          <p:cNvPr id="424" name="直接连接符 423"/>
          <p:cNvCxnSpPr>
            <a:stCxn id="413" idx="2"/>
            <a:endCxn id="416" idx="0"/>
          </p:cNvCxnSpPr>
          <p:nvPr/>
        </p:nvCxnSpPr>
        <p:spPr>
          <a:xfrm flipH="1">
            <a:off x="6945869" y="5648447"/>
            <a:ext cx="573810" cy="109133"/>
          </a:xfrm>
          <a:prstGeom prst="line">
            <a:avLst/>
          </a:prstGeom>
        </p:spPr>
        <p:style>
          <a:lnRef idx="1">
            <a:schemeClr val="accent6"/>
          </a:lnRef>
          <a:fillRef idx="0">
            <a:schemeClr val="accent6"/>
          </a:fillRef>
          <a:effectRef idx="0">
            <a:schemeClr val="accent6"/>
          </a:effectRef>
          <a:fontRef idx="minor">
            <a:schemeClr val="tx1"/>
          </a:fontRef>
        </p:style>
      </p:cxnSp>
      <p:cxnSp>
        <p:nvCxnSpPr>
          <p:cNvPr id="426" name="直接连接符 425"/>
          <p:cNvCxnSpPr>
            <a:stCxn id="413" idx="2"/>
            <a:endCxn id="414" idx="0"/>
          </p:cNvCxnSpPr>
          <p:nvPr/>
        </p:nvCxnSpPr>
        <p:spPr>
          <a:xfrm>
            <a:off x="7519679" y="5648447"/>
            <a:ext cx="461893" cy="107171"/>
          </a:xfrm>
          <a:prstGeom prst="line">
            <a:avLst/>
          </a:prstGeom>
        </p:spPr>
        <p:style>
          <a:lnRef idx="1">
            <a:schemeClr val="accent6"/>
          </a:lnRef>
          <a:fillRef idx="0">
            <a:schemeClr val="accent6"/>
          </a:fillRef>
          <a:effectRef idx="0">
            <a:schemeClr val="accent6"/>
          </a:effectRef>
          <a:fontRef idx="minor">
            <a:schemeClr val="tx1"/>
          </a:fontRef>
        </p:style>
      </p:cxnSp>
      <p:cxnSp>
        <p:nvCxnSpPr>
          <p:cNvPr id="428" name="直接连接符 427"/>
          <p:cNvCxnSpPr>
            <a:stCxn id="413" idx="2"/>
            <a:endCxn id="415" idx="0"/>
          </p:cNvCxnSpPr>
          <p:nvPr/>
        </p:nvCxnSpPr>
        <p:spPr>
          <a:xfrm flipH="1">
            <a:off x="7416316" y="5648447"/>
            <a:ext cx="103363" cy="109133"/>
          </a:xfrm>
          <a:prstGeom prst="line">
            <a:avLst/>
          </a:prstGeom>
        </p:spPr>
        <p:style>
          <a:lnRef idx="1">
            <a:schemeClr val="accent6"/>
          </a:lnRef>
          <a:fillRef idx="0">
            <a:schemeClr val="accent6"/>
          </a:fillRef>
          <a:effectRef idx="0">
            <a:schemeClr val="accent6"/>
          </a:effectRef>
          <a:fontRef idx="minor">
            <a:schemeClr val="tx1"/>
          </a:fontRef>
        </p:style>
      </p:cxnSp>
      <p:sp>
        <p:nvSpPr>
          <p:cNvPr id="433" name="线形标注 1 432"/>
          <p:cNvSpPr/>
          <p:nvPr/>
        </p:nvSpPr>
        <p:spPr>
          <a:xfrm>
            <a:off x="6295865" y="5016091"/>
            <a:ext cx="446001" cy="328550"/>
          </a:xfrm>
          <a:prstGeom prst="borderCallout1">
            <a:avLst>
              <a:gd name="adj1" fmla="val 48683"/>
              <a:gd name="adj2" fmla="val 99342"/>
              <a:gd name="adj3" fmla="val 145315"/>
              <a:gd name="adj4" fmla="val 226380"/>
            </a:avLst>
          </a:prstGeom>
        </p:spPr>
        <p:style>
          <a:lnRef idx="1">
            <a:schemeClr val="dk1"/>
          </a:lnRef>
          <a:fillRef idx="2">
            <a:schemeClr val="dk1"/>
          </a:fillRef>
          <a:effectRef idx="1">
            <a:schemeClr val="dk1"/>
          </a:effectRef>
          <a:fontRef idx="minor">
            <a:schemeClr val="dk1"/>
          </a:fontRef>
        </p:style>
        <p:txBody>
          <a:bodyPr rtlCol="0" anchor="ctr"/>
          <a:lstStyle/>
          <a:p>
            <a:r>
              <a:rPr lang="zh-CN" altLang="en-US" sz="500" dirty="0" smtClean="0"/>
              <a:t>解决方法：可串行化</a:t>
            </a:r>
            <a:endParaRPr lang="zh-CN" altLang="en-US" sz="500" dirty="0"/>
          </a:p>
        </p:txBody>
      </p:sp>
      <p:sp>
        <p:nvSpPr>
          <p:cNvPr id="434" name="矩形 433"/>
          <p:cNvSpPr/>
          <p:nvPr/>
        </p:nvSpPr>
        <p:spPr>
          <a:xfrm>
            <a:off x="5889667" y="5031991"/>
            <a:ext cx="313861" cy="1961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串形调度</a:t>
            </a:r>
            <a:endParaRPr lang="zh-CN" altLang="en-US" sz="500" dirty="0"/>
          </a:p>
        </p:txBody>
      </p:sp>
      <p:sp>
        <p:nvSpPr>
          <p:cNvPr id="435" name="矩形 434"/>
          <p:cNvSpPr/>
          <p:nvPr/>
        </p:nvSpPr>
        <p:spPr>
          <a:xfrm>
            <a:off x="5894873" y="5442320"/>
            <a:ext cx="332118" cy="2938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可串行化调度</a:t>
            </a:r>
            <a:endParaRPr lang="zh-CN" altLang="en-US" sz="500" dirty="0"/>
          </a:p>
        </p:txBody>
      </p:sp>
      <p:sp>
        <p:nvSpPr>
          <p:cNvPr id="436" name="矩形 435"/>
          <p:cNvSpPr/>
          <p:nvPr/>
        </p:nvSpPr>
        <p:spPr>
          <a:xfrm>
            <a:off x="6394893" y="5540044"/>
            <a:ext cx="313861" cy="1961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可恢复性</a:t>
            </a:r>
            <a:endParaRPr lang="zh-CN" altLang="en-US" sz="500" dirty="0"/>
          </a:p>
        </p:txBody>
      </p:sp>
      <p:cxnSp>
        <p:nvCxnSpPr>
          <p:cNvPr id="438" name="直接连接符 437"/>
          <p:cNvCxnSpPr>
            <a:stCxn id="434" idx="3"/>
            <a:endCxn id="433" idx="2"/>
          </p:cNvCxnSpPr>
          <p:nvPr/>
        </p:nvCxnSpPr>
        <p:spPr>
          <a:xfrm>
            <a:off x="6203528" y="5130049"/>
            <a:ext cx="92337" cy="50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0" name="直接连接符 439"/>
          <p:cNvCxnSpPr>
            <a:stCxn id="433" idx="2"/>
            <a:endCxn id="435" idx="0"/>
          </p:cNvCxnSpPr>
          <p:nvPr/>
        </p:nvCxnSpPr>
        <p:spPr>
          <a:xfrm flipH="1">
            <a:off x="6060932" y="5180366"/>
            <a:ext cx="234933" cy="261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2" name="直接连接符 441"/>
          <p:cNvCxnSpPr>
            <a:stCxn id="433" idx="1"/>
            <a:endCxn id="436" idx="0"/>
          </p:cNvCxnSpPr>
          <p:nvPr/>
        </p:nvCxnSpPr>
        <p:spPr>
          <a:xfrm>
            <a:off x="6518866" y="5344641"/>
            <a:ext cx="32958" cy="195403"/>
          </a:xfrm>
          <a:prstGeom prst="line">
            <a:avLst/>
          </a:prstGeom>
        </p:spPr>
        <p:style>
          <a:lnRef idx="1">
            <a:schemeClr val="accent1"/>
          </a:lnRef>
          <a:fillRef idx="0">
            <a:schemeClr val="accent1"/>
          </a:fillRef>
          <a:effectRef idx="0">
            <a:schemeClr val="accent1"/>
          </a:effectRef>
          <a:fontRef idx="minor">
            <a:schemeClr val="tx1"/>
          </a:fontRef>
        </p:style>
      </p:cxnSp>
      <p:sp>
        <p:nvSpPr>
          <p:cNvPr id="443" name="TextBox 442"/>
          <p:cNvSpPr txBox="1"/>
          <p:nvPr/>
        </p:nvSpPr>
        <p:spPr>
          <a:xfrm>
            <a:off x="6795950" y="4751053"/>
            <a:ext cx="1028691" cy="477054"/>
          </a:xfrm>
          <a:prstGeom prst="rect">
            <a:avLst/>
          </a:prstGeom>
          <a:noFill/>
        </p:spPr>
        <p:txBody>
          <a:bodyPr wrap="square" rtlCol="0">
            <a:spAutoFit/>
          </a:bodyPr>
          <a:lstStyle/>
          <a:p>
            <a:r>
              <a:rPr lang="en-US" altLang="zh-CN" sz="500" dirty="0" smtClean="0"/>
              <a:t>DBMS</a:t>
            </a:r>
            <a:r>
              <a:rPr lang="zh-CN" altLang="en-US" sz="500" dirty="0" smtClean="0"/>
              <a:t>允许并行执行优点：</a:t>
            </a:r>
            <a:endParaRPr lang="en-US" altLang="zh-CN" sz="500" dirty="0" smtClean="0"/>
          </a:p>
          <a:p>
            <a:r>
              <a:rPr lang="en-US" altLang="zh-CN" sz="500" dirty="0" smtClean="0"/>
              <a:t>1.</a:t>
            </a:r>
            <a:r>
              <a:rPr lang="zh-CN" altLang="en-US" sz="500" dirty="0" smtClean="0"/>
              <a:t>改善系统的资源利用率；</a:t>
            </a:r>
            <a:endParaRPr lang="en-US" altLang="zh-CN" sz="500" dirty="0" smtClean="0"/>
          </a:p>
          <a:p>
            <a:r>
              <a:rPr lang="en-US" altLang="zh-CN" sz="500" dirty="0" smtClean="0"/>
              <a:t>2.</a:t>
            </a:r>
            <a:r>
              <a:rPr lang="zh-CN" altLang="en-US" sz="500" dirty="0" smtClean="0"/>
              <a:t>减少短事务的等待时间。</a:t>
            </a:r>
            <a:endParaRPr lang="en-US" altLang="zh-CN" sz="500" dirty="0" smtClean="0"/>
          </a:p>
          <a:p>
            <a:endParaRPr lang="en-US" altLang="zh-CN" sz="500" dirty="0" smtClean="0"/>
          </a:p>
          <a:p>
            <a:endParaRPr lang="zh-CN" altLang="en-US" sz="500" dirty="0"/>
          </a:p>
        </p:txBody>
      </p:sp>
      <p:sp>
        <p:nvSpPr>
          <p:cNvPr id="444" name="矩形 443"/>
          <p:cNvSpPr/>
          <p:nvPr/>
        </p:nvSpPr>
        <p:spPr>
          <a:xfrm>
            <a:off x="7690253" y="4496250"/>
            <a:ext cx="473062" cy="2532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基于锁的并发控制协议</a:t>
            </a:r>
            <a:endParaRPr lang="zh-CN" altLang="en-US" sz="500" dirty="0"/>
          </a:p>
        </p:txBody>
      </p:sp>
      <p:sp>
        <p:nvSpPr>
          <p:cNvPr id="445" name="矩形 444"/>
          <p:cNvSpPr/>
          <p:nvPr/>
        </p:nvSpPr>
        <p:spPr>
          <a:xfrm>
            <a:off x="8265072" y="5142425"/>
            <a:ext cx="168427" cy="1689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死锁</a:t>
            </a:r>
            <a:endParaRPr lang="zh-CN" altLang="en-US" sz="500" dirty="0"/>
          </a:p>
        </p:txBody>
      </p:sp>
      <p:sp>
        <p:nvSpPr>
          <p:cNvPr id="446" name="矩形 445"/>
          <p:cNvSpPr/>
          <p:nvPr/>
        </p:nvSpPr>
        <p:spPr>
          <a:xfrm>
            <a:off x="8277466" y="5465468"/>
            <a:ext cx="393687" cy="2532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多粒度封锁</a:t>
            </a:r>
            <a:endParaRPr lang="zh-CN" altLang="en-US" sz="500" dirty="0"/>
          </a:p>
        </p:txBody>
      </p:sp>
      <p:sp>
        <p:nvSpPr>
          <p:cNvPr id="447" name="矩形 446"/>
          <p:cNvSpPr/>
          <p:nvPr/>
        </p:nvSpPr>
        <p:spPr>
          <a:xfrm>
            <a:off x="7418449" y="4228564"/>
            <a:ext cx="144703" cy="2237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a:t>封锁</a:t>
            </a:r>
            <a:endParaRPr lang="zh-CN" altLang="en-US" sz="500" dirty="0"/>
          </a:p>
        </p:txBody>
      </p:sp>
      <p:sp>
        <p:nvSpPr>
          <p:cNvPr id="448" name="矩形 447"/>
          <p:cNvSpPr/>
          <p:nvPr/>
        </p:nvSpPr>
        <p:spPr>
          <a:xfrm>
            <a:off x="8139028" y="4227298"/>
            <a:ext cx="368489" cy="2237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两段锁协议</a:t>
            </a:r>
            <a:r>
              <a:rPr lang="en-US" altLang="zh-CN" sz="500" dirty="0" smtClean="0"/>
              <a:t>2PL</a:t>
            </a:r>
            <a:endParaRPr lang="zh-CN" altLang="en-US" sz="500" dirty="0"/>
          </a:p>
        </p:txBody>
      </p:sp>
      <p:sp>
        <p:nvSpPr>
          <p:cNvPr id="449" name="TextBox 448"/>
          <p:cNvSpPr txBox="1"/>
          <p:nvPr/>
        </p:nvSpPr>
        <p:spPr>
          <a:xfrm>
            <a:off x="8532440" y="4063923"/>
            <a:ext cx="576064" cy="553998"/>
          </a:xfrm>
          <a:prstGeom prst="rect">
            <a:avLst/>
          </a:prstGeom>
          <a:noFill/>
        </p:spPr>
        <p:txBody>
          <a:bodyPr wrap="square" rtlCol="0">
            <a:spAutoFit/>
          </a:bodyPr>
          <a:lstStyle/>
          <a:p>
            <a:r>
              <a:rPr lang="en-US" altLang="zh-CN" sz="500" dirty="0" smtClean="0"/>
              <a:t>2PL</a:t>
            </a:r>
            <a:r>
              <a:rPr lang="zh-CN" altLang="en-US" sz="500" dirty="0" smtClean="0"/>
              <a:t>是指所有事务分两个阶段提出加锁和解锁申请：增长阶段、收缩阶段</a:t>
            </a:r>
            <a:endParaRPr lang="zh-CN" altLang="en-US" sz="500" dirty="0"/>
          </a:p>
        </p:txBody>
      </p:sp>
      <p:cxnSp>
        <p:nvCxnSpPr>
          <p:cNvPr id="451" name="直接连接符 450"/>
          <p:cNvCxnSpPr>
            <a:stCxn id="447" idx="3"/>
            <a:endCxn id="444" idx="0"/>
          </p:cNvCxnSpPr>
          <p:nvPr/>
        </p:nvCxnSpPr>
        <p:spPr>
          <a:xfrm>
            <a:off x="7563152" y="4340416"/>
            <a:ext cx="363632" cy="155834"/>
          </a:xfrm>
          <a:prstGeom prst="line">
            <a:avLst/>
          </a:prstGeom>
        </p:spPr>
        <p:style>
          <a:lnRef idx="1">
            <a:schemeClr val="accent6"/>
          </a:lnRef>
          <a:fillRef idx="0">
            <a:schemeClr val="accent6"/>
          </a:fillRef>
          <a:effectRef idx="0">
            <a:schemeClr val="accent6"/>
          </a:effectRef>
          <a:fontRef idx="minor">
            <a:schemeClr val="tx1"/>
          </a:fontRef>
        </p:style>
      </p:cxnSp>
      <p:cxnSp>
        <p:nvCxnSpPr>
          <p:cNvPr id="453" name="直接连接符 452"/>
          <p:cNvCxnSpPr>
            <a:stCxn id="444" idx="0"/>
            <a:endCxn id="448" idx="1"/>
          </p:cNvCxnSpPr>
          <p:nvPr/>
        </p:nvCxnSpPr>
        <p:spPr>
          <a:xfrm flipV="1">
            <a:off x="7926784" y="4339150"/>
            <a:ext cx="212244" cy="157100"/>
          </a:xfrm>
          <a:prstGeom prst="line">
            <a:avLst/>
          </a:prstGeom>
        </p:spPr>
        <p:style>
          <a:lnRef idx="1">
            <a:schemeClr val="accent6"/>
          </a:lnRef>
          <a:fillRef idx="0">
            <a:schemeClr val="accent6"/>
          </a:fillRef>
          <a:effectRef idx="0">
            <a:schemeClr val="accent6"/>
          </a:effectRef>
          <a:fontRef idx="minor">
            <a:schemeClr val="tx1"/>
          </a:fontRef>
        </p:style>
      </p:cxnSp>
      <p:cxnSp>
        <p:nvCxnSpPr>
          <p:cNvPr id="457" name="直接连接符 456"/>
          <p:cNvCxnSpPr>
            <a:stCxn id="412" idx="0"/>
            <a:endCxn id="444" idx="2"/>
          </p:cNvCxnSpPr>
          <p:nvPr/>
        </p:nvCxnSpPr>
        <p:spPr>
          <a:xfrm flipV="1">
            <a:off x="7500212" y="4749502"/>
            <a:ext cx="426572" cy="361181"/>
          </a:xfrm>
          <a:prstGeom prst="line">
            <a:avLst/>
          </a:prstGeom>
        </p:spPr>
        <p:style>
          <a:lnRef idx="2">
            <a:schemeClr val="accent6"/>
          </a:lnRef>
          <a:fillRef idx="0">
            <a:schemeClr val="accent6"/>
          </a:fillRef>
          <a:effectRef idx="1">
            <a:schemeClr val="accent6"/>
          </a:effectRef>
          <a:fontRef idx="minor">
            <a:schemeClr val="tx1"/>
          </a:fontRef>
        </p:style>
      </p:cxnSp>
      <p:cxnSp>
        <p:nvCxnSpPr>
          <p:cNvPr id="459" name="直接连接符 458"/>
          <p:cNvCxnSpPr>
            <a:stCxn id="412" idx="3"/>
            <a:endCxn id="445" idx="1"/>
          </p:cNvCxnSpPr>
          <p:nvPr/>
        </p:nvCxnSpPr>
        <p:spPr>
          <a:xfrm>
            <a:off x="7910598" y="5221840"/>
            <a:ext cx="354474" cy="5044"/>
          </a:xfrm>
          <a:prstGeom prst="line">
            <a:avLst/>
          </a:prstGeom>
        </p:spPr>
        <p:style>
          <a:lnRef idx="2">
            <a:schemeClr val="accent6"/>
          </a:lnRef>
          <a:fillRef idx="0">
            <a:schemeClr val="accent6"/>
          </a:fillRef>
          <a:effectRef idx="1">
            <a:schemeClr val="accent6"/>
          </a:effectRef>
          <a:fontRef idx="minor">
            <a:schemeClr val="tx1"/>
          </a:fontRef>
        </p:style>
      </p:cxnSp>
      <p:cxnSp>
        <p:nvCxnSpPr>
          <p:cNvPr id="461" name="直接连接符 460"/>
          <p:cNvCxnSpPr>
            <a:stCxn id="412" idx="3"/>
            <a:endCxn id="446" idx="1"/>
          </p:cNvCxnSpPr>
          <p:nvPr/>
        </p:nvCxnSpPr>
        <p:spPr>
          <a:xfrm>
            <a:off x="7910598" y="5221840"/>
            <a:ext cx="366868" cy="370254"/>
          </a:xfrm>
          <a:prstGeom prst="line">
            <a:avLst/>
          </a:prstGeom>
        </p:spPr>
        <p:style>
          <a:lnRef idx="2">
            <a:schemeClr val="accent6"/>
          </a:lnRef>
          <a:fillRef idx="0">
            <a:schemeClr val="accent6"/>
          </a:fillRef>
          <a:effectRef idx="1">
            <a:schemeClr val="accent6"/>
          </a:effectRef>
          <a:fontRef idx="minor">
            <a:schemeClr val="tx1"/>
          </a:fontRef>
        </p:style>
      </p:cxnSp>
      <p:sp>
        <p:nvSpPr>
          <p:cNvPr id="462" name="矩形 461"/>
          <p:cNvSpPr/>
          <p:nvPr/>
        </p:nvSpPr>
        <p:spPr>
          <a:xfrm>
            <a:off x="8348195" y="4577732"/>
            <a:ext cx="554306" cy="2237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锁的升级及更新锁</a:t>
            </a:r>
            <a:endParaRPr lang="zh-CN" altLang="en-US" sz="500" dirty="0"/>
          </a:p>
        </p:txBody>
      </p:sp>
      <p:cxnSp>
        <p:nvCxnSpPr>
          <p:cNvPr id="464" name="直接连接符 463"/>
          <p:cNvCxnSpPr>
            <a:stCxn id="444" idx="3"/>
            <a:endCxn id="462" idx="1"/>
          </p:cNvCxnSpPr>
          <p:nvPr/>
        </p:nvCxnSpPr>
        <p:spPr>
          <a:xfrm>
            <a:off x="8163315" y="4622876"/>
            <a:ext cx="184880" cy="66708"/>
          </a:xfrm>
          <a:prstGeom prst="line">
            <a:avLst/>
          </a:prstGeom>
        </p:spPr>
        <p:style>
          <a:lnRef idx="1">
            <a:schemeClr val="accent6"/>
          </a:lnRef>
          <a:fillRef idx="0">
            <a:schemeClr val="accent6"/>
          </a:fillRef>
          <a:effectRef idx="0">
            <a:schemeClr val="accent6"/>
          </a:effectRef>
          <a:fontRef idx="minor">
            <a:schemeClr val="tx1"/>
          </a:fontRef>
        </p:style>
      </p:cxnSp>
      <p:sp>
        <p:nvSpPr>
          <p:cNvPr id="468" name="矩形 467"/>
          <p:cNvSpPr/>
          <p:nvPr/>
        </p:nvSpPr>
        <p:spPr>
          <a:xfrm>
            <a:off x="8152156" y="4914273"/>
            <a:ext cx="168427" cy="1689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活锁</a:t>
            </a:r>
            <a:endParaRPr lang="zh-CN" altLang="en-US" sz="500" dirty="0"/>
          </a:p>
        </p:txBody>
      </p:sp>
      <p:cxnSp>
        <p:nvCxnSpPr>
          <p:cNvPr id="470" name="直接连接符 469"/>
          <p:cNvCxnSpPr>
            <a:stCxn id="412" idx="3"/>
            <a:endCxn id="468" idx="1"/>
          </p:cNvCxnSpPr>
          <p:nvPr/>
        </p:nvCxnSpPr>
        <p:spPr>
          <a:xfrm flipV="1">
            <a:off x="7910598" y="4998732"/>
            <a:ext cx="241558" cy="223108"/>
          </a:xfrm>
          <a:prstGeom prst="line">
            <a:avLst/>
          </a:prstGeom>
        </p:spPr>
        <p:style>
          <a:lnRef idx="2">
            <a:schemeClr val="accent6"/>
          </a:lnRef>
          <a:fillRef idx="0">
            <a:schemeClr val="accent6"/>
          </a:fillRef>
          <a:effectRef idx="1">
            <a:schemeClr val="accent6"/>
          </a:effectRef>
          <a:fontRef idx="minor">
            <a:schemeClr val="tx1"/>
          </a:fontRef>
        </p:style>
      </p:cxnSp>
      <p:sp>
        <p:nvSpPr>
          <p:cNvPr id="471" name="矩形 470"/>
          <p:cNvSpPr/>
          <p:nvPr/>
        </p:nvSpPr>
        <p:spPr>
          <a:xfrm>
            <a:off x="8652046" y="4897834"/>
            <a:ext cx="373510" cy="91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形成</a:t>
            </a:r>
            <a:endParaRPr lang="zh-CN" altLang="en-US" sz="500" dirty="0"/>
          </a:p>
        </p:txBody>
      </p:sp>
      <p:sp>
        <p:nvSpPr>
          <p:cNvPr id="472" name="矩形 471"/>
          <p:cNvSpPr/>
          <p:nvPr/>
        </p:nvSpPr>
        <p:spPr>
          <a:xfrm>
            <a:off x="8652045" y="5046823"/>
            <a:ext cx="373510" cy="995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a:t>预防</a:t>
            </a:r>
            <a:endParaRPr lang="zh-CN" altLang="en-US" sz="500" dirty="0"/>
          </a:p>
        </p:txBody>
      </p:sp>
      <p:sp>
        <p:nvSpPr>
          <p:cNvPr id="473" name="矩形 472"/>
          <p:cNvSpPr/>
          <p:nvPr/>
        </p:nvSpPr>
        <p:spPr>
          <a:xfrm>
            <a:off x="8652045" y="5199223"/>
            <a:ext cx="373510" cy="1337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500" dirty="0" smtClean="0"/>
              <a:t>检测及处理</a:t>
            </a:r>
            <a:endParaRPr lang="zh-CN" altLang="en-US" sz="500" dirty="0"/>
          </a:p>
        </p:txBody>
      </p:sp>
      <p:cxnSp>
        <p:nvCxnSpPr>
          <p:cNvPr id="475" name="直接连接符 474"/>
          <p:cNvCxnSpPr>
            <a:stCxn id="445" idx="3"/>
            <a:endCxn id="471" idx="1"/>
          </p:cNvCxnSpPr>
          <p:nvPr/>
        </p:nvCxnSpPr>
        <p:spPr>
          <a:xfrm flipV="1">
            <a:off x="8433499" y="4943417"/>
            <a:ext cx="218547" cy="283467"/>
          </a:xfrm>
          <a:prstGeom prst="line">
            <a:avLst/>
          </a:prstGeom>
        </p:spPr>
        <p:style>
          <a:lnRef idx="1">
            <a:schemeClr val="accent6"/>
          </a:lnRef>
          <a:fillRef idx="0">
            <a:schemeClr val="accent6"/>
          </a:fillRef>
          <a:effectRef idx="0">
            <a:schemeClr val="accent6"/>
          </a:effectRef>
          <a:fontRef idx="minor">
            <a:schemeClr val="tx1"/>
          </a:fontRef>
        </p:style>
      </p:cxnSp>
      <p:cxnSp>
        <p:nvCxnSpPr>
          <p:cNvPr id="477" name="直接连接符 476"/>
          <p:cNvCxnSpPr>
            <a:stCxn id="445" idx="3"/>
            <a:endCxn id="472" idx="1"/>
          </p:cNvCxnSpPr>
          <p:nvPr/>
        </p:nvCxnSpPr>
        <p:spPr>
          <a:xfrm flipV="1">
            <a:off x="8433499" y="5096614"/>
            <a:ext cx="218546" cy="130270"/>
          </a:xfrm>
          <a:prstGeom prst="line">
            <a:avLst/>
          </a:prstGeom>
        </p:spPr>
        <p:style>
          <a:lnRef idx="1">
            <a:schemeClr val="accent6"/>
          </a:lnRef>
          <a:fillRef idx="0">
            <a:schemeClr val="accent6"/>
          </a:fillRef>
          <a:effectRef idx="0">
            <a:schemeClr val="accent6"/>
          </a:effectRef>
          <a:fontRef idx="minor">
            <a:schemeClr val="tx1"/>
          </a:fontRef>
        </p:style>
      </p:cxnSp>
      <p:cxnSp>
        <p:nvCxnSpPr>
          <p:cNvPr id="479" name="直接连接符 478"/>
          <p:cNvCxnSpPr>
            <a:stCxn id="445" idx="3"/>
            <a:endCxn id="473" idx="1"/>
          </p:cNvCxnSpPr>
          <p:nvPr/>
        </p:nvCxnSpPr>
        <p:spPr>
          <a:xfrm>
            <a:off x="8433499" y="5226884"/>
            <a:ext cx="218546" cy="39226"/>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4455</Words>
  <Application>WPS 演示</Application>
  <PresentationFormat>On-screen Show (4:3)</PresentationFormat>
  <Paragraphs>902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祝浩</dc:creator>
  <cp:lastModifiedBy>挽住梅花不许谢</cp:lastModifiedBy>
  <cp:revision>25</cp:revision>
  <dcterms:created xsi:type="dcterms:W3CDTF">2013-05-07T10:55:00Z</dcterms:created>
  <dcterms:modified xsi:type="dcterms:W3CDTF">2022-04-06T08:59:44Z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F081B9DD731B4799BA42C0790112FDB0</vt:lpwstr>
  </property>
  <property fmtid="{D5CDD505-2E9C-101B-9397-08002B2CF9AE}" pid="3" name="KSOProductBuildVer">
    <vt:lpwstr>2052-11.1.0.11365</vt:lpwstr>
  </property>
</Properties>
</file>