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7" r:id="rId5"/>
    <p:sldId id="258" r:id="rId6"/>
    <p:sldId id="259" r:id="rId7"/>
    <p:sldId id="262" r:id="rId8"/>
    <p:sldId id="260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33996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72" d="100"/>
          <a:sy n="72" d="100"/>
        </p:scale>
        <p:origin x="854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5" Type="http://schemas.openxmlformats.org/officeDocument/2006/relationships/slide" Target="slides/slide7.xml"/><Relationship Id="rId4" Type="http://schemas.openxmlformats.org/officeDocument/2006/relationships/slide" Target="slides/slide6.xml"/><Relationship Id="rId3" Type="http://schemas.openxmlformats.org/officeDocument/2006/relationships/slide" Target="slides/slide5.xml"/><Relationship Id="rId2" Type="http://schemas.openxmlformats.org/officeDocument/2006/relationships/slide" Target="slides/slide4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C9028-DE27-4A4B-AE48-27C39D7C07C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A759C-AD4F-4445-81F0-5AC0C7E0C69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80B03-E003-4017-A0EB-14211020065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840D7-6573-4659-9E4A-D6E7B1C59AC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6F12D-1D73-494B-91B9-44DC8FEF6A5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B924B-892F-414E-B80E-2B3E9801429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395CF-7287-4CF6-8B46-FE484CD2030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43AF5-8641-4D42-BEF6-F68FC7C7F51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9F186-82AE-4B9D-A347-84BFB34CFD7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6FB70-ADF3-4932-8CAC-5788B8EC214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26022-8053-4175-8264-D6CDE010E8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84AEA-3122-49AF-BF48-E3C3A07DE94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70BB1840-D48D-4CE1-8033-222EE0C32CA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3400"/>
            <a:ext cx="8991600" cy="632460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zh-CN" altLang="en-US" sz="2800" b="1" dirty="0">
                <a:solidFill>
                  <a:schemeClr val="tx2"/>
                </a:solidFill>
              </a:rPr>
              <a:t>第一章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chemeClr val="tx2"/>
                </a:solidFill>
              </a:rPr>
              <a:t>重点</a:t>
            </a:r>
            <a:r>
              <a:rPr lang="zh-CN" altLang="en-US" sz="2400" b="1" dirty="0">
                <a:solidFill>
                  <a:schemeClr val="tx2"/>
                </a:solidFill>
              </a:rPr>
              <a:t>：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乘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法公式、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+mn-ea"/>
              </a:rPr>
              <a:t>全概率公式、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贝叶斯公式</a:t>
            </a:r>
            <a:endParaRPr lang="zh-CN" altLang="en-US" sz="2400" b="1" dirty="0">
              <a:solidFill>
                <a:schemeClr val="tx2"/>
              </a:solidFill>
            </a:endParaRPr>
          </a:p>
          <a:p>
            <a:pPr marL="984250" indent="-984250" eaLnBrk="1" hangingPunct="1">
              <a:spcBef>
                <a:spcPts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chemeClr val="tx2"/>
                </a:solidFill>
              </a:rPr>
              <a:t>要点</a:t>
            </a:r>
            <a:r>
              <a:rPr lang="zh-CN" altLang="en-US" sz="2400" b="1" dirty="0">
                <a:solidFill>
                  <a:schemeClr val="tx2"/>
                </a:solidFill>
              </a:rPr>
              <a:t>：集合的运算、概率（条件概率）的定义、性质及运算、事件的独立性</a:t>
            </a:r>
            <a:endParaRPr lang="zh-CN" altLang="en-US" sz="2400" b="1" dirty="0">
              <a:solidFill>
                <a:schemeClr val="tx2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chemeClr val="tx2"/>
                </a:solidFill>
              </a:rPr>
              <a:t>典型例题：  例</a:t>
            </a:r>
            <a:r>
              <a:rPr lang="en-US" altLang="zh-CN" sz="2400" b="1" dirty="0">
                <a:solidFill>
                  <a:schemeClr val="tx2"/>
                </a:solidFill>
              </a:rPr>
              <a:t>1.2.4  1.2.5     </a:t>
            </a:r>
            <a:r>
              <a:rPr lang="zh-CN" altLang="en-US" sz="2400" b="1" dirty="0">
                <a:solidFill>
                  <a:schemeClr val="tx2"/>
                </a:solidFill>
              </a:rPr>
              <a:t>例</a:t>
            </a:r>
            <a:r>
              <a:rPr lang="en-US" altLang="zh-CN" sz="2400" b="1" dirty="0">
                <a:solidFill>
                  <a:schemeClr val="tx2"/>
                </a:solidFill>
              </a:rPr>
              <a:t>1.2.9   </a:t>
            </a:r>
            <a:r>
              <a:rPr lang="zh-CN" altLang="en-US" sz="2400" b="1" dirty="0">
                <a:solidFill>
                  <a:schemeClr val="tx2"/>
                </a:solidFill>
              </a:rPr>
              <a:t>例</a:t>
            </a:r>
            <a:r>
              <a:rPr lang="en-US" altLang="zh-CN" sz="2400" b="1" dirty="0">
                <a:solidFill>
                  <a:schemeClr val="tx2"/>
                </a:solidFill>
              </a:rPr>
              <a:t>1.3.7  </a:t>
            </a:r>
            <a:r>
              <a:rPr lang="zh-CN" altLang="en-US" sz="2400" b="1" dirty="0">
                <a:solidFill>
                  <a:schemeClr val="tx2"/>
                </a:solidFill>
              </a:rPr>
              <a:t>例</a:t>
            </a:r>
            <a:r>
              <a:rPr lang="en-US" altLang="zh-CN" sz="2400" b="1" dirty="0">
                <a:solidFill>
                  <a:schemeClr val="tx2"/>
                </a:solidFill>
              </a:rPr>
              <a:t>1.3.11   </a:t>
            </a:r>
            <a:r>
              <a:rPr lang="zh-CN" altLang="en-US" sz="2400" b="1" dirty="0">
                <a:solidFill>
                  <a:schemeClr val="tx2"/>
                </a:solidFill>
              </a:rPr>
              <a:t>例</a:t>
            </a:r>
            <a:r>
              <a:rPr lang="en-US" altLang="zh-CN" sz="2400" b="1" dirty="0">
                <a:solidFill>
                  <a:schemeClr val="tx2"/>
                </a:solidFill>
              </a:rPr>
              <a:t>1.3.13 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2"/>
                </a:solidFill>
              </a:rPr>
              <a:t>                      </a:t>
            </a:r>
            <a:r>
              <a:rPr lang="zh-CN" altLang="en-US" sz="2400" b="1" dirty="0">
                <a:solidFill>
                  <a:schemeClr val="tx2"/>
                </a:solidFill>
              </a:rPr>
              <a:t>例</a:t>
            </a:r>
            <a:r>
              <a:rPr lang="en-US" altLang="zh-CN" sz="2400" b="1" dirty="0">
                <a:solidFill>
                  <a:schemeClr val="tx2"/>
                </a:solidFill>
              </a:rPr>
              <a:t>1.4.5  1.4.6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zh-CN" altLang="en-US" sz="2400" b="1" dirty="0">
                <a:solidFill>
                  <a:schemeClr val="tx2"/>
                </a:solidFill>
              </a:rPr>
              <a:t>常见问题：书写和表述的规范性</a:t>
            </a:r>
            <a:r>
              <a:rPr lang="en-US" altLang="zh-CN" sz="2400" b="1" dirty="0">
                <a:solidFill>
                  <a:schemeClr val="tx2"/>
                </a:solidFill>
              </a:rPr>
              <a:t>,  </a:t>
            </a:r>
            <a:r>
              <a:rPr lang="zh-CN" altLang="en-US" sz="2400" b="1" dirty="0">
                <a:solidFill>
                  <a:schemeClr val="tx2"/>
                </a:solidFill>
              </a:rPr>
              <a:t>排列组合区分不清</a:t>
            </a:r>
            <a:r>
              <a:rPr lang="en-US" altLang="zh-CN" sz="2400" b="1" dirty="0">
                <a:solidFill>
                  <a:schemeClr val="tx2"/>
                </a:solidFill>
              </a:rPr>
              <a:t>.</a:t>
            </a:r>
            <a:endParaRPr lang="en-US" altLang="zh-CN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622425" y="3429000"/>
          <a:ext cx="7369175" cy="328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1" imgW="3594100" imgH="1587500" progId="Equation.DSMT4">
                  <p:embed/>
                </p:oleObj>
              </mc:Choice>
              <mc:Fallback>
                <p:oleObj name="Equation" r:id="rId1" imgW="3594100" imgH="1587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3429000"/>
                        <a:ext cx="7369175" cy="328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991600" cy="685800"/>
          </a:xfrm>
          <a:noFill/>
        </p:spPr>
        <p:txBody>
          <a:bodyPr/>
          <a:lstStyle/>
          <a:p>
            <a:pPr eaLnBrk="1" hangingPunct="1"/>
            <a:r>
              <a:rPr lang="zh-CN" altLang="en-US" sz="3600" b="1"/>
              <a:t>总复习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重要习题</a:t>
            </a:r>
            <a:r>
              <a:rPr lang="en-US" altLang="zh-CN" sz="2800" b="1" dirty="0"/>
              <a:t>: 8, 17, 18, 21, 22, 25, 33, 34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zh-CN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b="1" dirty="0"/>
              <a:t>                                             </a:t>
            </a:r>
            <a:r>
              <a:rPr lang="zh-CN" altLang="en-US" b="1" dirty="0"/>
              <a:t>第二章</a:t>
            </a:r>
            <a:endParaRPr lang="zh-CN" altLang="en-US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b="1" dirty="0"/>
              <a:t>重点：利用分布函数和分布律</a:t>
            </a:r>
            <a:r>
              <a:rPr lang="en-US" altLang="zh-CN" b="1" dirty="0"/>
              <a:t>(</a:t>
            </a:r>
            <a:r>
              <a:rPr lang="zh-CN" altLang="en-US" b="1" dirty="0"/>
              <a:t>概率密度函数</a:t>
            </a:r>
            <a:r>
              <a:rPr lang="en-US" altLang="zh-CN" b="1" dirty="0"/>
              <a:t>)</a:t>
            </a:r>
            <a:r>
              <a:rPr lang="zh-CN" altLang="en-US" b="1" dirty="0"/>
              <a:t>性质求系数</a:t>
            </a:r>
            <a:endParaRPr lang="zh-CN" altLang="en-US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b="1" dirty="0"/>
              <a:t>要点</a:t>
            </a:r>
            <a:r>
              <a:rPr lang="en-US" altLang="zh-CN" b="1" dirty="0">
                <a:sym typeface="Wingdings" panose="05000000000000000000" pitchFamily="2" charset="2"/>
              </a:rPr>
              <a:t>: (1)</a:t>
            </a:r>
            <a:r>
              <a:rPr lang="zh-CN" altLang="en-US" b="1" dirty="0"/>
              <a:t>会用随机变量术语来描述实验</a:t>
            </a:r>
            <a:r>
              <a:rPr lang="en-US" altLang="zh-CN" b="1" dirty="0"/>
              <a:t>,</a:t>
            </a:r>
            <a:endParaRPr lang="en-US" altLang="zh-CN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b="1" dirty="0"/>
              <a:t>          (2)</a:t>
            </a:r>
            <a:r>
              <a:rPr lang="zh-CN" altLang="en-US" b="1" dirty="0"/>
              <a:t>会求分布律和概率密度函数</a:t>
            </a:r>
            <a:r>
              <a:rPr lang="en-US" altLang="zh-CN" b="1" dirty="0"/>
              <a:t>, </a:t>
            </a:r>
            <a:r>
              <a:rPr lang="zh-CN" altLang="en-US" b="1" dirty="0"/>
              <a:t>会计算事件概率</a:t>
            </a:r>
            <a:endParaRPr lang="zh-CN" altLang="en-US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b="1" dirty="0"/>
              <a:t>          </a:t>
            </a:r>
            <a:r>
              <a:rPr lang="en-US" altLang="zh-CN" b="1" dirty="0"/>
              <a:t>(3)</a:t>
            </a:r>
            <a:r>
              <a:rPr lang="zh-CN" altLang="en-US" b="1" dirty="0"/>
              <a:t>常见随机变量的分布</a:t>
            </a:r>
            <a:r>
              <a:rPr lang="en-US" altLang="zh-CN" b="1" dirty="0"/>
              <a:t>(</a:t>
            </a:r>
            <a:r>
              <a:rPr lang="zh-CN" altLang="en-US" b="1" dirty="0"/>
              <a:t>掌握它的来源、性质、概率计算</a:t>
            </a:r>
            <a:r>
              <a:rPr lang="en-US" altLang="zh-CN" b="1" dirty="0"/>
              <a:t>):</a:t>
            </a:r>
            <a:endParaRPr lang="en-US" altLang="zh-CN" b="1" dirty="0"/>
          </a:p>
          <a:p>
            <a:pPr marL="71755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b="1" dirty="0"/>
              <a:t> </a:t>
            </a:r>
            <a:r>
              <a:rPr lang="en-US" altLang="zh-CN" b="1" dirty="0">
                <a:cs typeface="Times New Roman" panose="02020603050405020304" pitchFamily="18" charset="0"/>
              </a:rPr>
              <a:t>① 0-1</a:t>
            </a:r>
            <a:r>
              <a:rPr lang="zh-CN" altLang="en-US" b="1" dirty="0"/>
              <a:t>分布</a:t>
            </a:r>
            <a:r>
              <a:rPr lang="en-US" altLang="zh-CN" b="1" dirty="0"/>
              <a:t>,  </a:t>
            </a:r>
            <a:r>
              <a:rPr lang="en-US" altLang="zh-CN" b="1" dirty="0">
                <a:cs typeface="Times New Roman" panose="02020603050405020304" pitchFamily="18" charset="0"/>
              </a:rPr>
              <a:t>② </a:t>
            </a:r>
            <a:r>
              <a:rPr lang="zh-CN" altLang="en-US" b="1" dirty="0"/>
              <a:t>二项分布 </a:t>
            </a:r>
            <a:r>
              <a:rPr lang="en-US" altLang="en-US" b="1" dirty="0"/>
              <a:t>B(</a:t>
            </a:r>
            <a:r>
              <a:rPr lang="en-US" altLang="en-US" b="1" dirty="0" err="1"/>
              <a:t>n,p</a:t>
            </a:r>
            <a:r>
              <a:rPr lang="en-US" altLang="en-US" b="1" dirty="0"/>
              <a:t>),</a:t>
            </a:r>
            <a:r>
              <a:rPr lang="en-US" altLang="zh-CN" b="1" dirty="0">
                <a:cs typeface="Times New Roman" panose="02020603050405020304" pitchFamily="18" charset="0"/>
              </a:rPr>
              <a:t> ③ </a:t>
            </a:r>
            <a:r>
              <a:rPr lang="zh-CN" altLang="en-US" b="1" dirty="0"/>
              <a:t>泊松分布 </a:t>
            </a:r>
            <a:r>
              <a:rPr lang="en-US" altLang="en-US" b="1" dirty="0"/>
              <a:t>P(</a:t>
            </a:r>
            <a:r>
              <a:rPr lang="en-US" altLang="zh-CN" b="1" dirty="0">
                <a:sym typeface="Symbol" panose="05050102010706020507" pitchFamily="18" charset="2"/>
              </a:rPr>
              <a:t></a:t>
            </a:r>
            <a:r>
              <a:rPr lang="en-US" altLang="en-US" b="1" dirty="0"/>
              <a:t>) ,</a:t>
            </a: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marL="71755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b="1" dirty="0">
                <a:cs typeface="Times New Roman" panose="02020603050405020304" pitchFamily="18" charset="0"/>
              </a:rPr>
              <a:t> ④</a:t>
            </a:r>
            <a:r>
              <a:rPr lang="zh-CN" altLang="en-US" b="1" dirty="0"/>
              <a:t>均匀分布率</a:t>
            </a:r>
            <a:r>
              <a:rPr lang="en-US" altLang="zh-CN" b="1" dirty="0"/>
              <a:t>U(</a:t>
            </a:r>
            <a:r>
              <a:rPr lang="en-US" altLang="zh-CN" b="1" dirty="0" err="1"/>
              <a:t>a,b</a:t>
            </a:r>
            <a:r>
              <a:rPr lang="en-US" altLang="zh-CN" b="1" dirty="0"/>
              <a:t>), </a:t>
            </a:r>
            <a:r>
              <a:rPr lang="en-US" altLang="zh-CN" b="1" dirty="0">
                <a:cs typeface="Times New Roman" panose="02020603050405020304" pitchFamily="18" charset="0"/>
              </a:rPr>
              <a:t> ⑤</a:t>
            </a:r>
            <a:r>
              <a:rPr lang="zh-CN" altLang="en-US" b="1" dirty="0"/>
              <a:t>指数分布 </a:t>
            </a:r>
            <a:r>
              <a:rPr lang="en-US" altLang="zh-CN" b="1" dirty="0"/>
              <a:t>Exp(</a:t>
            </a:r>
            <a:r>
              <a:rPr lang="en-US" altLang="zh-CN" b="1" dirty="0">
                <a:sym typeface="Symbol" panose="05050102010706020507" pitchFamily="18" charset="2"/>
              </a:rPr>
              <a:t></a:t>
            </a:r>
            <a:r>
              <a:rPr lang="en-US" altLang="zh-CN" b="1" dirty="0"/>
              <a:t>),</a:t>
            </a: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b="1" dirty="0">
                <a:cs typeface="Times New Roman" panose="02020603050405020304" pitchFamily="18" charset="0"/>
              </a:rPr>
              <a:t>          ⑥</a:t>
            </a:r>
            <a:r>
              <a:rPr lang="zh-CN" altLang="en-US" b="1" dirty="0"/>
              <a:t>正态分布 </a:t>
            </a:r>
            <a:r>
              <a:rPr lang="en-US" altLang="zh-CN" b="1" dirty="0"/>
              <a:t>N(</a:t>
            </a:r>
            <a:r>
              <a:rPr lang="en-US" altLang="zh-CN" b="1" dirty="0">
                <a:sym typeface="Symbol" panose="05050102010706020507" pitchFamily="18" charset="2"/>
              </a:rPr>
              <a:t>,</a:t>
            </a:r>
            <a:r>
              <a:rPr lang="en-US" altLang="zh-CN" b="1" baseline="30000" dirty="0">
                <a:sym typeface="Symbol" panose="05050102010706020507" pitchFamily="18" charset="2"/>
              </a:rPr>
              <a:t>2</a:t>
            </a:r>
            <a:r>
              <a:rPr lang="en-US" altLang="zh-CN" b="1" dirty="0">
                <a:sym typeface="Symbol" panose="05050102010706020507" pitchFamily="18" charset="2"/>
              </a:rPr>
              <a:t>)</a:t>
            </a: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b="1" dirty="0"/>
              <a:t>常见问题：随机变量的书写和表述的规范性</a:t>
            </a:r>
            <a:r>
              <a:rPr lang="en-US" altLang="zh-CN" b="1" dirty="0"/>
              <a:t>.</a:t>
            </a:r>
            <a:endParaRPr lang="en-US" altLang="zh-CN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b="1" dirty="0">
                <a:sym typeface="Symbol" panose="05050102010706020507" pitchFamily="18" charset="2"/>
              </a:rPr>
              <a:t>典型例题： </a:t>
            </a:r>
            <a:r>
              <a:rPr lang="zh-CN" altLang="zh-CN" b="1" dirty="0">
                <a:sym typeface="Symbol" panose="05050102010706020507" pitchFamily="18" charset="2"/>
              </a:rPr>
              <a:t>例</a:t>
            </a:r>
            <a:r>
              <a:rPr lang="en-US" altLang="zh-CN" b="1" dirty="0">
                <a:sym typeface="Symbol" panose="05050102010706020507" pitchFamily="18" charset="2"/>
              </a:rPr>
              <a:t>2.1.2    </a:t>
            </a:r>
            <a:r>
              <a:rPr lang="zh-CN" altLang="zh-CN" b="1" dirty="0">
                <a:sym typeface="Symbol" panose="05050102010706020507" pitchFamily="18" charset="2"/>
              </a:rPr>
              <a:t>例</a:t>
            </a:r>
            <a:r>
              <a:rPr lang="en-US" altLang="zh-CN" b="1" dirty="0">
                <a:sym typeface="Symbol" panose="05050102010706020507" pitchFamily="18" charset="2"/>
              </a:rPr>
              <a:t>2.1.3     </a:t>
            </a:r>
            <a:r>
              <a:rPr lang="zh-CN" altLang="zh-CN" b="1" dirty="0">
                <a:sym typeface="Symbol" panose="05050102010706020507" pitchFamily="18" charset="2"/>
              </a:rPr>
              <a:t>例</a:t>
            </a:r>
            <a:r>
              <a:rPr lang="en-US" altLang="zh-CN" b="1" dirty="0">
                <a:sym typeface="Symbol" panose="05050102010706020507" pitchFamily="18" charset="2"/>
              </a:rPr>
              <a:t>2.2.1 2.2.2    </a:t>
            </a:r>
            <a:r>
              <a:rPr lang="zh-CN" altLang="zh-CN" b="1" dirty="0">
                <a:sym typeface="Symbol" panose="05050102010706020507" pitchFamily="18" charset="2"/>
              </a:rPr>
              <a:t>例</a:t>
            </a:r>
            <a:r>
              <a:rPr lang="en-US" altLang="zh-CN" b="1" dirty="0">
                <a:sym typeface="Symbol" panose="05050102010706020507" pitchFamily="18" charset="2"/>
              </a:rPr>
              <a:t>2.2.6   </a:t>
            </a:r>
            <a:r>
              <a:rPr lang="zh-CN" altLang="zh-CN" b="1" dirty="0">
                <a:sym typeface="Symbol" panose="05050102010706020507" pitchFamily="18" charset="2"/>
              </a:rPr>
              <a:t>例</a:t>
            </a:r>
            <a:r>
              <a:rPr lang="en-US" altLang="zh-CN" b="1" dirty="0">
                <a:sym typeface="Symbol" panose="05050102010706020507" pitchFamily="18" charset="2"/>
              </a:rPr>
              <a:t>2.2.9 </a:t>
            </a:r>
            <a:endParaRPr lang="en-US" altLang="zh-CN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b="1" dirty="0">
                <a:sym typeface="Symbol" panose="05050102010706020507" pitchFamily="18" charset="2"/>
              </a:rPr>
              <a:t>                     </a:t>
            </a:r>
            <a:r>
              <a:rPr lang="zh-CN" altLang="zh-CN" b="1" dirty="0">
                <a:sym typeface="Symbol" panose="05050102010706020507" pitchFamily="18" charset="2"/>
              </a:rPr>
              <a:t>例</a:t>
            </a:r>
            <a:r>
              <a:rPr lang="en-US" altLang="zh-CN" b="1" dirty="0">
                <a:sym typeface="Symbol" panose="05050102010706020507" pitchFamily="18" charset="2"/>
              </a:rPr>
              <a:t>2.3.4</a:t>
            </a:r>
            <a:r>
              <a:rPr lang="en-US" altLang="zh-CN" dirty="0">
                <a:sym typeface="Symbol" panose="05050102010706020507" pitchFamily="18" charset="2"/>
              </a:rPr>
              <a:t>    </a:t>
            </a:r>
            <a:r>
              <a:rPr lang="zh-CN" altLang="zh-CN" b="1" dirty="0">
                <a:sym typeface="Symbol" panose="05050102010706020507" pitchFamily="18" charset="2"/>
              </a:rPr>
              <a:t>例</a:t>
            </a:r>
            <a:r>
              <a:rPr lang="en-US" altLang="zh-CN" b="1" dirty="0">
                <a:sym typeface="Symbol" panose="05050102010706020507" pitchFamily="18" charset="2"/>
              </a:rPr>
              <a:t>2.3.9</a:t>
            </a:r>
            <a:endParaRPr lang="en-US" altLang="zh-CN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b="1" dirty="0">
                <a:sym typeface="Symbol" panose="05050102010706020507" pitchFamily="18" charset="2"/>
              </a:rPr>
              <a:t>重要习题：</a:t>
            </a:r>
            <a:r>
              <a:rPr lang="en-US" altLang="zh-CN" b="1" dirty="0">
                <a:sym typeface="Symbol" panose="05050102010706020507" pitchFamily="18" charset="2"/>
              </a:rPr>
              <a:t>3     12     14    16   18    22</a:t>
            </a:r>
            <a:endParaRPr lang="en-US" altLang="zh-CN" b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1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1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076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zh-CN" altLang="en-US" sz="2400" b="1" dirty="0"/>
                  <a:t>第三章</a:t>
                </a:r>
                <a:endParaRPr lang="zh-CN" altLang="en-US" sz="2400" b="1" dirty="0"/>
              </a:p>
              <a:p>
                <a:pPr eaLnBrk="1" hangingPunct="1">
                  <a:buFontTx/>
                  <a:buNone/>
                </a:pPr>
                <a:r>
                  <a:rPr lang="zh-CN" altLang="en-US" sz="2400" b="1" dirty="0"/>
                  <a:t>重点：１、判断</a:t>
                </a:r>
                <a:r>
                  <a:rPr lang="en-US" altLang="en-US" sz="2400" b="1" i="1" dirty="0"/>
                  <a:t>X</a:t>
                </a:r>
                <a:r>
                  <a:rPr lang="zh-CN" altLang="en-US" sz="2400" b="1" dirty="0"/>
                  <a:t>、</a:t>
                </a:r>
                <a:r>
                  <a:rPr lang="en-US" altLang="en-US" sz="2400" b="1" i="1" dirty="0" err="1"/>
                  <a:t>Y</a:t>
                </a:r>
                <a:r>
                  <a:rPr lang="en-US" altLang="en-US" sz="2400" b="1" dirty="0" err="1"/>
                  <a:t>是否相互独立</a:t>
                </a:r>
                <a:r>
                  <a:rPr lang="zh-CN" altLang="en-US" sz="2400" b="1" dirty="0"/>
                  <a:t>及独立性的应用</a:t>
                </a:r>
                <a:r>
                  <a:rPr lang="en-US" altLang="en-US" sz="2400" b="1" dirty="0"/>
                  <a:t>    </a:t>
                </a:r>
                <a:endParaRPr lang="en-US" altLang="en-US" sz="2400" b="1" dirty="0"/>
              </a:p>
              <a:p>
                <a:pPr eaLnBrk="1" hangingPunct="1">
                  <a:buFontTx/>
                  <a:buNone/>
                </a:pPr>
                <a:r>
                  <a:rPr lang="en-US" altLang="en-US" sz="2400" b="1" dirty="0"/>
                  <a:t>            ２、随机变量函数的分布</a:t>
                </a:r>
                <a:endParaRPr lang="en-US" altLang="en-US" sz="2400" b="1" dirty="0"/>
              </a:p>
              <a:p>
                <a:pPr eaLnBrk="1" hangingPunct="1">
                  <a:buFontTx/>
                  <a:buNone/>
                </a:pPr>
                <a:r>
                  <a:rPr lang="zh-CN" altLang="en-US" sz="2400" b="1" dirty="0"/>
                  <a:t>要点：１、会计算边缘分布律和边缘概率密度函数</a:t>
                </a:r>
                <a:r>
                  <a:rPr lang="en-US" altLang="en-US" sz="2400" b="1" dirty="0"/>
                  <a:t>     </a:t>
                </a:r>
                <a:endParaRPr lang="en-US" altLang="en-US" sz="2400" b="1" dirty="0"/>
              </a:p>
              <a:p>
                <a:pPr eaLnBrk="1" hangingPunct="1">
                  <a:buFontTx/>
                  <a:buNone/>
                </a:pPr>
                <a:r>
                  <a:rPr lang="en-US" altLang="en-US" sz="2400" b="1" dirty="0"/>
                  <a:t>            ２、</a:t>
                </a:r>
                <a:r>
                  <a:rPr lang="zh-CN" altLang="en-US" sz="2400" b="1" dirty="0"/>
                  <a:t>会利用多维</a:t>
                </a:r>
                <a:r>
                  <a:rPr lang="en-US" altLang="en-US" sz="2400" b="1" dirty="0" err="1"/>
                  <a:t>随机变量</a:t>
                </a:r>
                <a:r>
                  <a:rPr lang="zh-CN" altLang="en-US" sz="2400" b="1" dirty="0"/>
                  <a:t>分布函数的性质</a:t>
                </a:r>
                <a:endParaRPr lang="zh-CN" altLang="en-US" sz="2400" b="1" dirty="0"/>
              </a:p>
              <a:p>
                <a:pPr eaLnBrk="1" hangingPunct="1">
                  <a:buFontTx/>
                  <a:buNone/>
                </a:pPr>
                <a:r>
                  <a:rPr lang="zh-CN" altLang="en-US" sz="2400" b="1" dirty="0"/>
                  <a:t>             </a:t>
                </a:r>
                <a:r>
                  <a:rPr lang="en-US" altLang="zh-CN" sz="2400" b="1" dirty="0"/>
                  <a:t>3</a:t>
                </a:r>
                <a:r>
                  <a:rPr lang="zh-CN" altLang="en-US" sz="2400" b="1" dirty="0"/>
                  <a:t>、会计算条件分布律、条件概率密度、函数的分布</a:t>
                </a:r>
                <a:endParaRPr lang="zh-CN" altLang="en-US" sz="2400" b="1" dirty="0"/>
              </a:p>
              <a:p>
                <a:pPr eaLnBrk="1" hangingPunct="1">
                  <a:buFontTx/>
                  <a:buNone/>
                </a:pPr>
                <a:r>
                  <a:rPr lang="zh-CN" altLang="en-US" sz="2400" b="1" dirty="0">
                    <a:sym typeface="Symbol" panose="05050102010706020507" pitchFamily="18" charset="2"/>
                  </a:rPr>
                  <a:t>典型例题： </a:t>
                </a:r>
                <a:r>
                  <a:rPr lang="zh-CN" altLang="zh-CN" sz="2400" b="1" dirty="0">
                    <a:sym typeface="Symbol" panose="05050102010706020507" pitchFamily="18" charset="2"/>
                  </a:rPr>
                  <a:t>例</a:t>
                </a:r>
                <a:r>
                  <a:rPr lang="en-US" altLang="zh-CN" sz="2400" b="1" dirty="0">
                    <a:sym typeface="Symbol" panose="05050102010706020507" pitchFamily="18" charset="2"/>
                  </a:rPr>
                  <a:t>3.1.3   </a:t>
                </a:r>
                <a:r>
                  <a:rPr lang="zh-CN" altLang="zh-CN" sz="2400" b="1" dirty="0">
                    <a:sym typeface="Symbol" panose="05050102010706020507" pitchFamily="18" charset="2"/>
                  </a:rPr>
                  <a:t>例</a:t>
                </a:r>
                <a:r>
                  <a:rPr lang="en-US" altLang="zh-CN" sz="2400" b="1" dirty="0">
                    <a:sym typeface="Symbol" panose="05050102010706020507" pitchFamily="18" charset="2"/>
                  </a:rPr>
                  <a:t>3.1.6  </a:t>
                </a:r>
                <a:r>
                  <a:rPr lang="zh-CN" altLang="en-US" sz="2400" b="1" dirty="0">
                    <a:sym typeface="Symbol" panose="05050102010706020507" pitchFamily="18" charset="2"/>
                  </a:rPr>
                  <a:t>例</a:t>
                </a:r>
                <a:r>
                  <a:rPr lang="en-US" altLang="zh-CN" sz="2400" b="1" dirty="0">
                    <a:sym typeface="Symbol" panose="05050102010706020507" pitchFamily="18" charset="2"/>
                  </a:rPr>
                  <a:t>3.1.7   </a:t>
                </a:r>
                <a:r>
                  <a:rPr lang="zh-CN" altLang="zh-CN" sz="2400" b="1" dirty="0">
                    <a:sym typeface="Symbol" panose="05050102010706020507" pitchFamily="18" charset="2"/>
                  </a:rPr>
                  <a:t>例</a:t>
                </a:r>
                <a:r>
                  <a:rPr lang="en-US" altLang="zh-CN" sz="2400" b="1" dirty="0">
                    <a:sym typeface="Symbol" panose="05050102010706020507" pitchFamily="18" charset="2"/>
                  </a:rPr>
                  <a:t>3.1.9  </a:t>
                </a:r>
                <a:r>
                  <a:rPr lang="zh-CN" altLang="zh-CN" sz="2400" b="1" dirty="0">
                    <a:sym typeface="Symbol" panose="05050102010706020507" pitchFamily="18" charset="2"/>
                  </a:rPr>
                  <a:t>例</a:t>
                </a:r>
                <a:r>
                  <a:rPr lang="en-US" altLang="zh-CN" sz="2400" b="1" dirty="0">
                    <a:sym typeface="Symbol" panose="05050102010706020507" pitchFamily="18" charset="2"/>
                  </a:rPr>
                  <a:t>3.2.1   </a:t>
                </a:r>
                <a:r>
                  <a:rPr lang="zh-CN" altLang="zh-CN" sz="2400" b="1" dirty="0">
                    <a:sym typeface="Symbol" panose="05050102010706020507" pitchFamily="18" charset="2"/>
                  </a:rPr>
                  <a:t>例</a:t>
                </a:r>
                <a:r>
                  <a:rPr lang="en-US" altLang="zh-CN" sz="2400" b="1" dirty="0">
                    <a:sym typeface="Symbol" panose="05050102010706020507" pitchFamily="18" charset="2"/>
                  </a:rPr>
                  <a:t>3.2.4</a:t>
                </a:r>
                <a:endParaRPr lang="en-US" altLang="zh-CN" sz="2400" b="1" dirty="0">
                  <a:sym typeface="Symbol" panose="05050102010706020507" pitchFamily="18" charset="2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zh-CN" sz="2400" b="1" dirty="0">
                    <a:sym typeface="Symbol" panose="05050102010706020507" pitchFamily="18" charset="2"/>
                  </a:rPr>
                  <a:t>                     </a:t>
                </a:r>
                <a:r>
                  <a:rPr lang="zh-CN" altLang="zh-CN" sz="2400" b="1" dirty="0">
                    <a:sym typeface="Symbol" panose="05050102010706020507" pitchFamily="18" charset="2"/>
                  </a:rPr>
                  <a:t>例</a:t>
                </a:r>
                <a:r>
                  <a:rPr lang="en-US" altLang="zh-CN" sz="2400" b="1" dirty="0">
                    <a:sym typeface="Symbol" panose="05050102010706020507" pitchFamily="18" charset="2"/>
                  </a:rPr>
                  <a:t>3.2.5   </a:t>
                </a:r>
                <a:r>
                  <a:rPr lang="zh-CN" altLang="zh-CN" sz="2400" b="1" dirty="0">
                    <a:sym typeface="Symbol" panose="05050102010706020507" pitchFamily="18" charset="2"/>
                  </a:rPr>
                  <a:t>例</a:t>
                </a:r>
                <a:r>
                  <a:rPr lang="en-US" altLang="zh-CN" sz="2400" b="1" dirty="0">
                    <a:sym typeface="Symbol" panose="05050102010706020507" pitchFamily="18" charset="2"/>
                  </a:rPr>
                  <a:t>3.3.1  </a:t>
                </a:r>
                <a:r>
                  <a:rPr lang="zh-CN" altLang="en-US" sz="2400" b="1" dirty="0">
                    <a:sym typeface="Symbol" panose="05050102010706020507" pitchFamily="18" charset="2"/>
                  </a:rPr>
                  <a:t>例</a:t>
                </a:r>
                <a:r>
                  <a:rPr lang="en-US" altLang="zh-CN" sz="2400" b="1" dirty="0">
                    <a:sym typeface="Symbol" panose="05050102010706020507" pitchFamily="18" charset="2"/>
                  </a:rPr>
                  <a:t>3.3.3   3.4</a:t>
                </a:r>
                <a:r>
                  <a:rPr lang="zh-CN" altLang="zh-CN" sz="2400" b="1" dirty="0">
                    <a:sym typeface="Symbol" panose="05050102010706020507" pitchFamily="18" charset="2"/>
                  </a:rPr>
                  <a:t>节中的例子</a:t>
                </a:r>
                <a:r>
                  <a:rPr lang="en-US" altLang="zh-CN" sz="2400" b="1" dirty="0">
                    <a:sym typeface="Symbol" panose="05050102010706020507" pitchFamily="18" charset="2"/>
                  </a:rPr>
                  <a:t>(</a:t>
                </a:r>
                <a:r>
                  <a:rPr lang="zh-CN" altLang="en-US" sz="2400" b="1" dirty="0">
                    <a:sym typeface="Symbol" panose="05050102010706020507" pitchFamily="18" charset="2"/>
                  </a:rPr>
                  <a:t>重在原理</a:t>
                </a:r>
                <a:r>
                  <a:rPr lang="en-US" altLang="zh-CN" sz="2400" b="1" dirty="0">
                    <a:sym typeface="Symbol" panose="05050102010706020507" pitchFamily="18" charset="2"/>
                  </a:rPr>
                  <a:t>)</a:t>
                </a:r>
                <a:endParaRPr lang="en-US" altLang="zh-CN" sz="2400" b="1" dirty="0">
                  <a:sym typeface="Symbol" panose="05050102010706020507" pitchFamily="18" charset="2"/>
                </a:endParaRPr>
              </a:p>
              <a:p>
                <a:pPr eaLnBrk="1" hangingPunct="1">
                  <a:buFontTx/>
                  <a:buNone/>
                </a:pPr>
                <a:r>
                  <a:rPr lang="zh-CN" altLang="en-US" sz="2400" b="1" dirty="0">
                    <a:sym typeface="Symbol" panose="05050102010706020507" pitchFamily="18" charset="2"/>
                  </a:rPr>
                  <a:t>主要问题：１、积分</a:t>
                </a:r>
                <a:r>
                  <a:rPr lang="en-US" altLang="zh-CN" sz="2400" b="1" dirty="0">
                    <a:sym typeface="Symbol" panose="05050102010706020507" pitchFamily="18" charset="2"/>
                  </a:rPr>
                  <a:t>~</a:t>
                </a:r>
                <a:r>
                  <a:rPr lang="zh-CN" altLang="en-US" sz="2400" b="1" dirty="0">
                    <a:sym typeface="Symbol" panose="05050102010706020507" pitchFamily="18" charset="2"/>
                  </a:rPr>
                  <a:t>求导等基础不扎实</a:t>
                </a:r>
                <a:r>
                  <a:rPr lang="en-US" altLang="zh-CN" sz="2400" b="1" dirty="0">
                    <a:sym typeface="Symbol" panose="05050102010706020507" pitchFamily="18" charset="2"/>
                  </a:rPr>
                  <a:t>(</a:t>
                </a:r>
                <a:r>
                  <a:rPr lang="zh-CN" altLang="en-US" sz="2400" b="1" dirty="0">
                    <a:sym typeface="Symbol" panose="05050102010706020507" pitchFamily="18" charset="2"/>
                  </a:rPr>
                  <a:t>积分定限和含参积分</a:t>
                </a:r>
                <a:r>
                  <a:rPr lang="en-US" altLang="zh-CN" sz="2400" b="1" dirty="0">
                    <a:sym typeface="Symbol" panose="05050102010706020507" pitchFamily="18" charset="2"/>
                  </a:rPr>
                  <a:t>)</a:t>
                </a:r>
                <a:endParaRPr lang="en-US" altLang="zh-CN" sz="2400" b="1" dirty="0">
                  <a:sym typeface="Symbol" panose="05050102010706020507" pitchFamily="18" charset="2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zh-CN" sz="2400" b="1" dirty="0">
                    <a:sym typeface="Symbol" panose="05050102010706020507" pitchFamily="18" charset="2"/>
                  </a:rPr>
                  <a:t>		         </a:t>
                </a:r>
                <a:r>
                  <a:rPr lang="zh-CN" altLang="en-US" sz="2400" b="1" dirty="0">
                    <a:sym typeface="Symbol" panose="05050102010706020507" pitchFamily="18" charset="2"/>
                  </a:rPr>
                  <a:t>－－解决办法：用概率性质检验</a:t>
                </a:r>
                <a:r>
                  <a:rPr lang="en-US" altLang="zh-CN" sz="2400" b="1" dirty="0">
                    <a:sym typeface="Symbol" panose="05050102010706020507" pitchFamily="18" charset="2"/>
                  </a:rPr>
                  <a:t>(</a:t>
                </a:r>
                <a:r>
                  <a:rPr lang="en-US" altLang="zh-CN" sz="2400" b="1" i="1" dirty="0">
                    <a:sym typeface="Symbol" panose="05050102010706020507" pitchFamily="18" charset="2"/>
                  </a:rPr>
                  <a:t>f </a:t>
                </a:r>
                <a:r>
                  <a:rPr lang="en-US" altLang="zh-CN" sz="2400" b="1" dirty="0">
                    <a:sym typeface="Symbol" panose="05050102010706020507" pitchFamily="18" charset="2"/>
                  </a:rPr>
                  <a:t>(</a:t>
                </a:r>
                <a:r>
                  <a:rPr lang="en-US" altLang="zh-CN" sz="2400" b="1" i="1" dirty="0">
                    <a:sym typeface="Symbol" panose="05050102010706020507" pitchFamily="18" charset="2"/>
                  </a:rPr>
                  <a:t>x</a:t>
                </a:r>
                <a:r>
                  <a:rPr lang="en-US" altLang="zh-CN" sz="2400" b="1" dirty="0">
                    <a:sym typeface="Symbol" panose="05050102010706020507" pitchFamily="18" charset="2"/>
                  </a:rPr>
                  <a:t>, </a:t>
                </a:r>
                <a:r>
                  <a:rPr lang="en-US" altLang="zh-CN" sz="2400" b="1" i="1" dirty="0">
                    <a:sym typeface="Symbol" panose="05050102010706020507" pitchFamily="18" charset="2"/>
                  </a:rPr>
                  <a:t>y</a:t>
                </a:r>
                <a:r>
                  <a:rPr lang="en-US" altLang="zh-CN" sz="2400" b="1" dirty="0">
                    <a:sym typeface="Symbol" panose="05050102010706020507" pitchFamily="18" charset="2"/>
                  </a:rPr>
                  <a:t>)&gt;=0;  </a:t>
                </a:r>
                <a:r>
                  <a:rPr lang="zh-CN" altLang="zh-CN" sz="2400" b="1" dirty="0">
                    <a:sym typeface="Symbol" panose="05050102010706020507" pitchFamily="18" charset="2"/>
                  </a:rPr>
                  <a:t>积分为</a:t>
                </a:r>
                <a:r>
                  <a:rPr lang="en-US" altLang="zh-CN" sz="2400" b="1" dirty="0">
                    <a:sym typeface="Symbol" panose="05050102010706020507" pitchFamily="18" charset="2"/>
                  </a:rPr>
                  <a:t>1)</a:t>
                </a:r>
                <a:endParaRPr lang="en-US" altLang="zh-CN" sz="2400" b="1" dirty="0">
                  <a:sym typeface="Symbol" panose="05050102010706020507" pitchFamily="18" charset="2"/>
                </a:endParaRPr>
              </a:p>
              <a:p>
                <a:pPr eaLnBrk="1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zh-CN" sz="2400" b="1" dirty="0">
                    <a:sym typeface="Symbol" panose="05050102010706020507" pitchFamily="18" charset="2"/>
                  </a:rPr>
                  <a:t>	               </a:t>
                </a:r>
                <a:r>
                  <a:rPr lang="zh-CN" altLang="en-US" sz="2400" b="1" dirty="0">
                    <a:sym typeface="Symbol" panose="05050102010706020507" pitchFamily="18" charset="2"/>
                  </a:rPr>
                  <a:t>２、不会利用已知结果：如计算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2800" b="1"/>
                        </m:ctrlPr>
                      </m:naryPr>
                      <m:sub>
                        <m:r>
                          <a:rPr lang="zh-CN" altLang="en-US" sz="2800" b="1" i="1">
                            <a:latin typeface="Cambria Math" panose="02040503050406030204" charset="0"/>
                          </a:rPr>
                          <m:t>𝟎</m:t>
                        </m:r>
                      </m:sub>
                      <m:sup>
                        <m:r>
                          <a:rPr lang="zh-CN" altLang="en-US" sz="2800" b="1">
                            <a:latin typeface="Cambria Math" panose="02040503050406030204" charset="0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zh-CN" altLang="en-US" sz="2800" b="1"/>
                            </m:ctrlPr>
                          </m:sSupPr>
                          <m:e>
                            <m:r>
                              <a:rPr lang="zh-CN" altLang="en-US" sz="2800" b="1" i="1">
                                <a:latin typeface="Cambria Math" panose="02040503050406030204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800" b="1">
                                <a:latin typeface="Cambria Math" panose="02040503050406030204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zh-CN" altLang="en-US" sz="2800" b="1">
                                <a:latin typeface="Cambria Math" panose="02040503050406030204" charset="0"/>
                              </a:rPr>
                              <m:t>  </m:t>
                            </m:r>
                            <m:f>
                              <m:fPr>
                                <m:ctrlPr>
                                  <a:rPr lang="zh-CN" altLang="en-US" sz="2800" b="1"/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en-US" sz="2800" b="1"/>
                                    </m:ctrlPr>
                                  </m:sSupPr>
                                  <m:e>
                                    <m:r>
                                      <a:rPr lang="zh-CN" altLang="en-US" sz="2800" b="1" i="1">
                                        <a:latin typeface="Cambria Math" panose="02040503050406030204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zh-CN" altLang="en-US" sz="2800" b="1" i="1">
                                        <a:latin typeface="Cambria Math" panose="02040503050406030204" charset="0"/>
                                      </a:rPr>
                                      <m:t>𝟐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zh-CN" altLang="en-US" sz="2800" b="1" i="1">
                                    <a:latin typeface="Cambria Math" panose="02040503050406030204" charset="0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  <m:r>
                          <a:rPr lang="zh-CN" altLang="en-US" sz="2800" b="1" i="1">
                            <a:latin typeface="Cambria Math" panose="02040503050406030204" charset="0"/>
                          </a:rPr>
                          <m:t>𝒅𝒙</m:t>
                        </m:r>
                      </m:e>
                    </m:nary>
                  </m:oMath>
                </a14:m>
                <a:endParaRPr lang="zh-CN" altLang="en-US" sz="2800" b="1" dirty="0">
                  <a:sym typeface="Symbol" panose="05050102010706020507" pitchFamily="18" charset="2"/>
                </a:endParaRPr>
              </a:p>
              <a:p>
                <a:pPr eaLnBrk="1" hangingPunct="1">
                  <a:buFontTx/>
                  <a:buNone/>
                </a:pPr>
                <a:r>
                  <a:rPr lang="zh-CN" altLang="en-US" sz="2400" b="1" dirty="0">
                    <a:sym typeface="Symbol" panose="05050102010706020507" pitchFamily="18" charset="2"/>
                  </a:rPr>
                  <a:t>		        就应想到用正态分布加以变化来求解</a:t>
                </a:r>
                <a:endParaRPr lang="zh-CN" altLang="en-US" sz="2400" b="1" dirty="0">
                  <a:sym typeface="Symbol" panose="05050102010706020507" pitchFamily="18" charset="2"/>
                </a:endParaRPr>
              </a:p>
              <a:p>
                <a:pPr eaLnBrk="1" hangingPunct="1">
                  <a:buFontTx/>
                  <a:buNone/>
                </a:pPr>
                <a:r>
                  <a:rPr lang="zh-CN" altLang="en-US" b="1" dirty="0"/>
                  <a:t>典型习题：</a:t>
                </a:r>
                <a:r>
                  <a:rPr lang="en-US" altLang="zh-CN" b="1" dirty="0"/>
                  <a:t>6   8  11  16   17   22   25   27   30   32</a:t>
                </a:r>
                <a:endParaRPr lang="en-US" altLang="zh-CN" b="1" dirty="0"/>
              </a:p>
            </p:txBody>
          </p:sp>
        </mc:Choice>
        <mc:Fallback>
          <p:sp>
            <p:nvSpPr>
              <p:cNvPr id="307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0"/>
                <a:ext cx="9144000" cy="68580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  <a:noFill/>
        </p:spPr>
        <p:txBody>
          <a:bodyPr/>
          <a:lstStyle/>
          <a:p>
            <a:pPr marL="946150" indent="-946150" eaLnBrk="1" hangingPunct="1">
              <a:buFontTx/>
              <a:buNone/>
            </a:pPr>
            <a:r>
              <a:rPr lang="en-US" altLang="zh-CN" sz="2400" b="1" dirty="0"/>
              <a:t>				</a:t>
            </a:r>
            <a:r>
              <a:rPr lang="zh-CN" altLang="en-US" sz="2400" b="1" dirty="0"/>
              <a:t>第四章</a:t>
            </a:r>
            <a:endParaRPr lang="zh-CN" altLang="en-US" sz="2400" b="1" dirty="0"/>
          </a:p>
          <a:p>
            <a:pPr marL="946150" indent="-946150" eaLnBrk="1" hangingPunct="1">
              <a:buFontTx/>
              <a:buNone/>
            </a:pPr>
            <a:r>
              <a:rPr lang="zh-CN" altLang="en-US" sz="2400" b="1" dirty="0"/>
              <a:t>重点：已知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联合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概率密度函数形式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或期望、方差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，求函数的期望、方差、协方差、相关系数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特别是正态分布的特性</a:t>
            </a:r>
            <a:r>
              <a:rPr lang="en-US" altLang="zh-CN" sz="2400" b="1" dirty="0"/>
              <a:t>)</a:t>
            </a:r>
            <a:endParaRPr lang="en-US" altLang="zh-CN" sz="2400" b="1" dirty="0"/>
          </a:p>
          <a:p>
            <a:pPr marL="946150" indent="-946150" eaLnBrk="1" hangingPunct="1">
              <a:buFontTx/>
              <a:buNone/>
            </a:pPr>
            <a:r>
              <a:rPr lang="zh-CN" altLang="en-US" sz="2400" b="1" dirty="0"/>
              <a:t>要点：１、期望、方差、协方差的性质</a:t>
            </a:r>
            <a:endParaRPr lang="zh-CN" altLang="en-US" sz="2400" b="1" dirty="0"/>
          </a:p>
          <a:p>
            <a:pPr marL="946150" indent="-946150" eaLnBrk="1" hangingPunct="1">
              <a:buFontTx/>
              <a:buNone/>
            </a:pPr>
            <a:r>
              <a:rPr lang="zh-CN" altLang="en-US" sz="2400" b="1" dirty="0"/>
              <a:t>	２、几种常见分布的形式及其期望、方差</a:t>
            </a:r>
            <a:endParaRPr lang="zh-CN" altLang="en-US" sz="2400" b="1" dirty="0"/>
          </a:p>
          <a:p>
            <a:pPr marL="946150" indent="-946150" eaLnBrk="1" hangingPunct="1">
              <a:buFontTx/>
              <a:buNone/>
            </a:pPr>
            <a:r>
              <a:rPr lang="zh-CN" altLang="en-US" sz="2400" b="1" dirty="0"/>
              <a:t>	 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、随机变量的矩的计算</a:t>
            </a:r>
            <a:endParaRPr lang="zh-CN" altLang="en-US" sz="2400" b="1" dirty="0"/>
          </a:p>
          <a:p>
            <a:pPr marL="946150" indent="-946150" eaLnBrk="1" hangingPunct="1">
              <a:buFontTx/>
              <a:buNone/>
            </a:pPr>
            <a:r>
              <a:rPr lang="zh-CN" altLang="en-US" sz="2400" b="1" dirty="0"/>
              <a:t>典型例题： 例</a:t>
            </a:r>
            <a:r>
              <a:rPr lang="en-US" altLang="zh-CN" sz="2400" b="1" dirty="0"/>
              <a:t>4.1.4    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4.1.6   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4.1.8  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4.1.10   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4.1.12   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4.2.7 </a:t>
            </a:r>
            <a:endParaRPr lang="en-US" altLang="zh-CN" sz="2400" b="1" dirty="0"/>
          </a:p>
          <a:p>
            <a:pPr marL="946150" indent="-946150" eaLnBrk="1" hangingPunct="1">
              <a:buFontTx/>
              <a:buNone/>
            </a:pPr>
            <a:r>
              <a:rPr lang="en-US" altLang="zh-CN" sz="2400" b="1" dirty="0"/>
              <a:t>                     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4.4.3    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4.4.4   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4.4.5    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4.4.6</a:t>
            </a:r>
            <a:endParaRPr lang="en-US" altLang="zh-CN" sz="2400" b="1" dirty="0"/>
          </a:p>
          <a:p>
            <a:pPr marL="946150" indent="-946150" eaLnBrk="1" hangingPunct="1">
              <a:buFontTx/>
              <a:buNone/>
            </a:pPr>
            <a:r>
              <a:rPr lang="zh-CN" altLang="en-US" sz="2400" b="1" dirty="0"/>
              <a:t>重要习题：</a:t>
            </a:r>
            <a:r>
              <a:rPr lang="en-US" altLang="zh-CN" sz="2400" b="1" dirty="0"/>
              <a:t>5   7    11    12    13   17   21</a:t>
            </a:r>
            <a:endParaRPr lang="en-US" altLang="zh-CN" sz="2400" b="1" dirty="0"/>
          </a:p>
          <a:p>
            <a:pPr marL="946150" indent="-946150" eaLnBrk="1" hangingPunct="1">
              <a:buFontTx/>
              <a:buNone/>
            </a:pPr>
            <a:r>
              <a:rPr lang="zh-CN" altLang="en-US" sz="2400" b="1" dirty="0"/>
              <a:t>需要注意的问题：</a:t>
            </a:r>
            <a:endParaRPr lang="zh-CN" altLang="en-US" sz="2400" b="1" dirty="0"/>
          </a:p>
          <a:p>
            <a:pPr marL="946150" indent="-946150" eaLnBrk="1" hangingPunct="1">
              <a:buFontTx/>
              <a:buNone/>
            </a:pPr>
            <a:r>
              <a:rPr lang="zh-CN" altLang="en-US" sz="2400" b="1" dirty="0"/>
              <a:t>	１、定义的形式</a:t>
            </a:r>
            <a:endParaRPr lang="zh-CN" altLang="en-US" sz="2400" b="1" dirty="0"/>
          </a:p>
          <a:p>
            <a:pPr marL="946150" indent="-946150" eaLnBrk="1" hangingPunct="1">
              <a:buFontTx/>
              <a:buNone/>
            </a:pPr>
            <a:r>
              <a:rPr lang="zh-CN" altLang="en-US" sz="2400" b="1" dirty="0"/>
              <a:t>	２、独立性在其中起的作用（是否独立、该不该用独立性）</a:t>
            </a:r>
            <a:endParaRPr lang="zh-CN" altLang="en-US" sz="2400" b="1" dirty="0"/>
          </a:p>
          <a:p>
            <a:pPr marL="946150" indent="-946150" eaLnBrk="1" hangingPunct="1">
              <a:buFontTx/>
              <a:buNone/>
            </a:pPr>
            <a:r>
              <a:rPr lang="zh-CN" altLang="en-US" sz="2400" b="1" dirty="0"/>
              <a:t>	３、独立性和不相关的区别、联系、和判定</a:t>
            </a:r>
            <a:endParaRPr lang="zh-CN" altLang="en-US" sz="2400" b="1" dirty="0"/>
          </a:p>
          <a:p>
            <a:pPr marL="946150" indent="-946150" eaLnBrk="1" hangingPunct="1">
              <a:buFontTx/>
              <a:buNone/>
            </a:pPr>
            <a:r>
              <a:rPr lang="zh-CN" altLang="en-US" sz="2400" b="1" dirty="0"/>
              <a:t>	 </a:t>
            </a:r>
            <a:r>
              <a:rPr lang="en-US" altLang="zh-CN" sz="2400" b="1" dirty="0"/>
              <a:t>4 </a:t>
            </a:r>
            <a:r>
              <a:rPr lang="zh-CN" altLang="en-US" sz="2400" b="1" dirty="0"/>
              <a:t>、将复杂问题化为简单情形    如题</a:t>
            </a:r>
            <a:r>
              <a:rPr lang="en-US" altLang="zh-CN" sz="2400" b="1" dirty="0"/>
              <a:t>13 </a:t>
            </a:r>
            <a:r>
              <a:rPr lang="zh-CN" altLang="en-US" sz="2400" b="1" dirty="0"/>
              <a:t>（又可参照例</a:t>
            </a:r>
            <a:r>
              <a:rPr lang="en-US" altLang="zh-CN" sz="2400" b="1" dirty="0"/>
              <a:t>4.1.11 </a:t>
            </a:r>
            <a:r>
              <a:rPr lang="zh-CN" altLang="en-US" sz="2400" b="1" dirty="0"/>
              <a:t>和 </a:t>
            </a:r>
            <a:r>
              <a:rPr lang="en-US" altLang="zh-CN" sz="2400" b="1" dirty="0"/>
              <a:t>4.1.12</a:t>
            </a:r>
            <a:r>
              <a:rPr lang="zh-CN" altLang="en-US" sz="2400" b="1" dirty="0"/>
              <a:t>）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  <a:noFill/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zh-CN" altLang="en-US" sz="2800" b="1" dirty="0"/>
              <a:t>第五章</a:t>
            </a:r>
            <a:endParaRPr lang="zh-CN" altLang="en-US" sz="2800" b="1" dirty="0"/>
          </a:p>
          <a:p>
            <a:pPr eaLnBrk="1" hangingPunct="1">
              <a:buFontTx/>
              <a:buNone/>
            </a:pPr>
            <a:r>
              <a:rPr lang="zh-CN" altLang="en-US" sz="2800" b="1" dirty="0"/>
              <a:t>要点：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、会用切比雪夫不等式</a:t>
            </a:r>
            <a:endParaRPr lang="zh-CN" altLang="en-US" sz="2800" b="1" dirty="0"/>
          </a:p>
          <a:p>
            <a:pPr eaLnBrk="1" hangingPunct="1">
              <a:buFontTx/>
              <a:buNone/>
            </a:pPr>
            <a:r>
              <a:rPr lang="zh-CN" altLang="en-US" sz="2800" b="1" dirty="0"/>
              <a:t>            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、小概率事件原理</a:t>
            </a:r>
            <a:endParaRPr lang="zh-CN" altLang="en-US" sz="2800" b="1" dirty="0"/>
          </a:p>
          <a:p>
            <a:pPr eaLnBrk="1" hangingPunct="1">
              <a:buFontTx/>
              <a:buNone/>
            </a:pPr>
            <a:r>
              <a:rPr lang="zh-CN" altLang="en-US" sz="2800" b="1" dirty="0"/>
              <a:t>            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、会用中心极限定理估计概率</a:t>
            </a:r>
            <a:endParaRPr lang="zh-CN" altLang="en-US" sz="2800" b="1" dirty="0"/>
          </a:p>
          <a:p>
            <a:pPr eaLnBrk="1" hangingPunct="1">
              <a:buFontTx/>
              <a:buNone/>
            </a:pPr>
            <a:r>
              <a:rPr lang="zh-CN" altLang="en-US" sz="2800" b="1" dirty="0"/>
              <a:t>典型习题：</a:t>
            </a:r>
            <a:r>
              <a:rPr lang="en-US" altLang="zh-CN" sz="2800" b="1" dirty="0"/>
              <a:t>1   4   8    10</a:t>
            </a:r>
            <a:endParaRPr lang="en-US" altLang="zh-CN" sz="2800" b="1" dirty="0"/>
          </a:p>
          <a:p>
            <a:pPr eaLnBrk="1" hangingPunct="1">
              <a:buFontTx/>
              <a:buNone/>
            </a:pPr>
            <a:endParaRPr lang="en-US" altLang="zh-CN" sz="2800" b="1" dirty="0"/>
          </a:p>
          <a:p>
            <a:pPr algn="ctr" eaLnBrk="1" hangingPunct="1">
              <a:buFontTx/>
              <a:buNone/>
            </a:pPr>
            <a:r>
              <a:rPr lang="zh-CN" altLang="en-US" sz="2800" b="1" dirty="0"/>
              <a:t>第六章</a:t>
            </a:r>
            <a:endParaRPr lang="zh-CN" altLang="en-US" sz="2800" b="1" dirty="0"/>
          </a:p>
          <a:p>
            <a:pPr eaLnBrk="1" hangingPunct="1">
              <a:buFontTx/>
              <a:buNone/>
            </a:pPr>
            <a:r>
              <a:rPr lang="zh-CN" altLang="en-US" sz="2800" b="1" dirty="0"/>
              <a:t>要点： 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、统计的基本概念（总体、样本、统计量）</a:t>
            </a:r>
            <a:endParaRPr lang="zh-CN" altLang="en-US" sz="2800" b="1" dirty="0"/>
          </a:p>
          <a:p>
            <a:pPr eaLnBrk="1" hangingPunct="1">
              <a:buFontTx/>
              <a:buNone/>
            </a:pPr>
            <a:r>
              <a:rPr lang="zh-CN" altLang="en-US" sz="2800" b="1" dirty="0"/>
              <a:t>             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、样本均值、样本方差、样本矩的定义	</a:t>
            </a:r>
            <a:endParaRPr lang="zh-CN" altLang="en-US" sz="2800" b="1" dirty="0"/>
          </a:p>
          <a:p>
            <a:pPr eaLnBrk="1" hangingPunct="1">
              <a:buFontTx/>
              <a:buNone/>
            </a:pPr>
            <a:r>
              <a:rPr lang="zh-CN" altLang="en-US" sz="2800" b="1" dirty="0"/>
              <a:t>             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、四种常见分布的构造（结构定理）、性质、</a:t>
            </a:r>
            <a:endParaRPr lang="zh-CN" altLang="en-US" sz="2800" b="1" dirty="0"/>
          </a:p>
          <a:p>
            <a:pPr eaLnBrk="1" hangingPunct="1">
              <a:buFontTx/>
              <a:buNone/>
            </a:pPr>
            <a:r>
              <a:rPr lang="zh-CN" altLang="en-US" sz="2800" b="1" dirty="0"/>
              <a:t>                  上侧分位数计算</a:t>
            </a:r>
            <a:endParaRPr lang="zh-CN" altLang="en-US" sz="2800" b="1" dirty="0"/>
          </a:p>
          <a:p>
            <a:pPr indent="814070" eaLnBrk="1" hangingPunct="1">
              <a:buFontTx/>
              <a:buNone/>
            </a:pPr>
            <a:r>
              <a:rPr lang="en-US" altLang="zh-CN" sz="2800" b="1" dirty="0">
                <a:sym typeface="+mn-ea"/>
              </a:rPr>
              <a:t>4</a:t>
            </a:r>
            <a:r>
              <a:rPr lang="zh-CN" altLang="en-US" sz="2800" b="1" dirty="0">
                <a:sym typeface="+mn-ea"/>
              </a:rPr>
              <a:t>、定理</a:t>
            </a:r>
            <a:r>
              <a:rPr lang="en-US" altLang="zh-CN" sz="2800" b="1" dirty="0">
                <a:sym typeface="+mn-ea"/>
              </a:rPr>
              <a:t>6.2.4</a:t>
            </a:r>
            <a:r>
              <a:rPr lang="zh-CN" altLang="en-US" sz="2800" b="1" dirty="0">
                <a:sym typeface="+mn-ea"/>
              </a:rPr>
              <a:t>（单正态）、定理</a:t>
            </a:r>
            <a:r>
              <a:rPr lang="en-US" altLang="zh-CN" sz="2800" b="1" dirty="0">
                <a:sym typeface="+mn-ea"/>
              </a:rPr>
              <a:t>6.2.5</a:t>
            </a:r>
            <a:r>
              <a:rPr lang="zh-CN" altLang="en-US" sz="2800" b="1" dirty="0">
                <a:sym typeface="+mn-ea"/>
              </a:rPr>
              <a:t>（双正态）</a:t>
            </a:r>
            <a:endParaRPr lang="zh-CN" altLang="en-US" sz="2800" b="1" dirty="0"/>
          </a:p>
          <a:p>
            <a:pPr eaLnBrk="1" hangingPunct="1">
              <a:buFontTx/>
              <a:buNone/>
            </a:pPr>
            <a:r>
              <a:rPr lang="zh-CN" altLang="en-US" sz="2800" b="1" dirty="0"/>
              <a:t>典型习题：</a:t>
            </a:r>
            <a:r>
              <a:rPr lang="en-US" altLang="zh-CN" sz="2800" b="1" dirty="0"/>
              <a:t>1  4  6  7   8    9    10    11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utoUpdateAnimBg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				</a:t>
            </a:r>
            <a:r>
              <a:rPr lang="zh-CN" altLang="en-US" sz="2800" b="1" dirty="0"/>
              <a:t>第七章</a:t>
            </a:r>
            <a:endParaRPr lang="zh-CN" altLang="en-US" sz="2800" b="1" dirty="0"/>
          </a:p>
          <a:p>
            <a:pPr marL="1795780" indent="-1795780"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/>
              <a:t>重点：１、矩估计</a:t>
            </a:r>
            <a:endParaRPr lang="zh-CN" altLang="en-US" sz="2800" b="1" dirty="0"/>
          </a:p>
          <a:p>
            <a:pPr marL="1795780" indent="-721360"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ym typeface="+mn-ea"/>
              </a:rPr>
              <a:t>２、似然估计（步骤）</a:t>
            </a:r>
            <a:endParaRPr lang="zh-CN" altLang="en-US" sz="2800" b="1" dirty="0">
              <a:sym typeface="+mn-ea"/>
            </a:endParaRPr>
          </a:p>
          <a:p>
            <a:pPr marL="1795780" indent="-721360"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ym typeface="+mn-ea"/>
              </a:rPr>
              <a:t>３、样本均值和样本方差满足三个优良性准则</a:t>
            </a:r>
            <a:endParaRPr lang="zh-CN" altLang="en-US" sz="2800" b="1" dirty="0"/>
          </a:p>
          <a:p>
            <a:pPr marL="1795780" indent="-655955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4</a:t>
            </a:r>
            <a:r>
              <a:rPr lang="zh-CN" altLang="en-US" sz="2800" b="1" dirty="0"/>
              <a:t>、区间估计（单个正态总体、两个正态总体的</a:t>
            </a:r>
            <a:endParaRPr lang="zh-CN" altLang="en-US" sz="2800" b="1" dirty="0"/>
          </a:p>
          <a:p>
            <a:pPr marL="1691640" indent="-5080" algn="l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800" b="1" dirty="0"/>
              <a:t>比较（双侧</a:t>
            </a:r>
            <a:r>
              <a:rPr lang="zh-CN" altLang="en-US" sz="2800" b="1" dirty="0">
                <a:solidFill>
                  <a:srgbClr val="FF9933"/>
                </a:solidFill>
              </a:rPr>
              <a:t>、单侧</a:t>
            </a:r>
            <a:r>
              <a:rPr lang="zh-CN" altLang="en-US" sz="2800" b="1" dirty="0"/>
              <a:t>）、的原理、方法、</a:t>
            </a:r>
            <a:r>
              <a:rPr lang="zh-CN" altLang="en-US" sz="2800" b="1" dirty="0">
                <a:sym typeface="+mn-ea"/>
              </a:rPr>
              <a:t>相应枢轴变量</a:t>
            </a:r>
            <a:r>
              <a:rPr lang="zh-CN" altLang="en-US" sz="2800" b="1" dirty="0">
                <a:solidFill>
                  <a:srgbClr val="FF9933"/>
                </a:solidFill>
                <a:sym typeface="+mn-ea"/>
              </a:rPr>
              <a:t>、大样本方法</a:t>
            </a:r>
            <a:r>
              <a:rPr lang="zh-CN" altLang="en-US" sz="2800" b="1" dirty="0"/>
              <a:t>）</a:t>
            </a:r>
            <a:endParaRPr lang="zh-CN" altLang="en-US" sz="28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/>
              <a:t>要点： 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、会计算点估计和区间估计量（和值）</a:t>
            </a:r>
            <a:endParaRPr lang="zh-CN" altLang="en-US" sz="28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/>
              <a:t>             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、三个优良性准则的含义（尤其是无偏、有效</a:t>
            </a:r>
            <a:endParaRPr lang="zh-CN" altLang="en-US" sz="28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/>
              <a:t>			－－证明、计算）</a:t>
            </a:r>
            <a:endParaRPr lang="zh-CN" altLang="en-US" sz="28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/>
              <a:t>		   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、会确定上侧分位数（特别如</a:t>
            </a:r>
            <a:r>
              <a:rPr lang="en-US" altLang="en-US" sz="2800" b="1" i="1" dirty="0"/>
              <a:t>n</a:t>
            </a:r>
            <a:r>
              <a:rPr lang="en-US" altLang="en-US" sz="2800" b="1" dirty="0"/>
              <a:t> </a:t>
            </a:r>
            <a:r>
              <a:rPr lang="zh-CN" altLang="en-US" sz="2800" b="1" dirty="0"/>
              <a:t>很大时）</a:t>
            </a:r>
            <a:endParaRPr lang="zh-CN" altLang="en-US" sz="28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/>
              <a:t>典型例题： </a:t>
            </a:r>
            <a:r>
              <a:rPr lang="zh-CN" altLang="zh-CN" sz="2800" b="1" dirty="0"/>
              <a:t>例7.1.</a:t>
            </a:r>
            <a:r>
              <a:rPr lang="en-US" altLang="zh-CN" sz="2800" b="1" dirty="0"/>
              <a:t>3   </a:t>
            </a:r>
            <a:r>
              <a:rPr lang="zh-CN" altLang="zh-CN" sz="2800" b="1" dirty="0"/>
              <a:t> 例7.1.4 </a:t>
            </a:r>
            <a:r>
              <a:rPr lang="en-US" altLang="zh-CN" sz="2800" b="1" dirty="0"/>
              <a:t> </a:t>
            </a:r>
            <a:r>
              <a:rPr lang="zh-CN" altLang="zh-CN" sz="2800" b="1" dirty="0"/>
              <a:t> </a:t>
            </a:r>
            <a:r>
              <a:rPr lang="zh-CN" altLang="en-US" sz="2800" b="1" dirty="0"/>
              <a:t>例</a:t>
            </a:r>
            <a:r>
              <a:rPr lang="zh-CN" altLang="zh-CN" sz="2800" b="1" dirty="0"/>
              <a:t>7.1.</a:t>
            </a:r>
            <a:r>
              <a:rPr lang="en-US" altLang="zh-CN" sz="2800" b="1" dirty="0"/>
              <a:t>6</a:t>
            </a:r>
            <a:r>
              <a:rPr lang="zh-CN" altLang="zh-CN" sz="2800" b="1" dirty="0"/>
              <a:t>  </a:t>
            </a:r>
            <a:r>
              <a:rPr lang="zh-CN" altLang="en-US" sz="2800" b="1" dirty="0"/>
              <a:t>例</a:t>
            </a:r>
            <a:r>
              <a:rPr lang="zh-CN" altLang="zh-CN" sz="2800" b="1" dirty="0"/>
              <a:t>7.1.</a:t>
            </a:r>
            <a:r>
              <a:rPr lang="en-US" altLang="zh-CN" sz="2800" b="1" dirty="0"/>
              <a:t>7    </a:t>
            </a:r>
            <a:r>
              <a:rPr lang="zh-CN" altLang="zh-CN" sz="2800" b="1" dirty="0"/>
              <a:t>例7.</a:t>
            </a:r>
            <a:r>
              <a:rPr lang="en-US" altLang="zh-CN" sz="2800" b="1" dirty="0"/>
              <a:t>2.2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                     </a:t>
            </a:r>
            <a:r>
              <a:rPr lang="zh-CN" altLang="zh-CN" sz="2800" b="1" dirty="0"/>
              <a:t>例7.</a:t>
            </a:r>
            <a:r>
              <a:rPr lang="en-US" altLang="zh-CN" sz="2800" b="1" dirty="0"/>
              <a:t>2.3   7.3</a:t>
            </a:r>
            <a:r>
              <a:rPr lang="zh-CN" altLang="en-US" sz="2800" b="1" dirty="0"/>
              <a:t>节的所有例题</a:t>
            </a:r>
            <a:r>
              <a:rPr lang="zh-CN" altLang="zh-CN" sz="2800" b="1" dirty="0"/>
              <a:t> </a:t>
            </a:r>
            <a:endParaRPr lang="zh-CN" altLang="zh-CN" sz="28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/>
              <a:t>典型习题：</a:t>
            </a:r>
            <a:r>
              <a:rPr lang="en-US" altLang="zh-CN" sz="2800" b="1" dirty="0"/>
              <a:t>1    2    4    5    7    9    10   11  13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0"/>
            <a:ext cx="8991600" cy="6858000"/>
          </a:xfrm>
          <a:noFill/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/>
              <a:t>第八章</a:t>
            </a:r>
            <a:endParaRPr lang="zh-CN" altLang="en-US" sz="2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/>
              <a:t>重点：参数的假设检验（原理与方法）</a:t>
            </a:r>
            <a:endParaRPr lang="zh-CN" altLang="en-US" sz="2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/>
              <a:t>要点：检验原理、检验步骤、检验统计量的选取</a:t>
            </a:r>
            <a:endParaRPr lang="zh-CN" altLang="en-US" sz="2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/>
              <a:t>		单个正态总体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双侧</a:t>
            </a:r>
            <a:r>
              <a:rPr lang="zh-CN" altLang="en-US" sz="2800" b="1" dirty="0">
                <a:solidFill>
                  <a:srgbClr val="FF9933"/>
                </a:solidFill>
              </a:rPr>
              <a:t>、单侧</a:t>
            </a:r>
            <a:r>
              <a:rPr lang="en-US" altLang="zh-CN" sz="2800" b="1" dirty="0"/>
              <a:t>)</a:t>
            </a:r>
            <a:endParaRPr lang="en-US" altLang="zh-CN" sz="2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/>
              <a:t>		</a:t>
            </a:r>
            <a:r>
              <a:rPr lang="zh-CN" altLang="en-US" sz="2800" b="1" dirty="0"/>
              <a:t>两个正总体的比较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双侧</a:t>
            </a:r>
            <a:r>
              <a:rPr lang="zh-CN" altLang="en-US" sz="2800" b="1" dirty="0">
                <a:solidFill>
                  <a:srgbClr val="FF9933"/>
                </a:solidFill>
              </a:rPr>
              <a:t>、单侧</a:t>
            </a:r>
            <a:r>
              <a:rPr lang="en-US" altLang="zh-CN" sz="2800" b="1" dirty="0"/>
              <a:t>)</a:t>
            </a:r>
            <a:endParaRPr lang="en-US" altLang="zh-CN" sz="2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/>
              <a:t>		</a:t>
            </a:r>
            <a:r>
              <a:rPr lang="zh-CN" altLang="en-US" sz="2800" b="1" dirty="0">
                <a:solidFill>
                  <a:srgbClr val="FF9933"/>
                </a:solidFill>
              </a:rPr>
              <a:t>大样本方法假设检验</a:t>
            </a:r>
            <a:endParaRPr lang="zh-CN" altLang="en-US" sz="2800" b="1" dirty="0">
              <a:solidFill>
                <a:srgbClr val="FF9933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/>
              <a:t>典型习题：</a:t>
            </a:r>
            <a:r>
              <a:rPr lang="en-US" altLang="zh-CN" sz="2800" b="1" dirty="0"/>
              <a:t>1   2    3    5    9       </a:t>
            </a:r>
            <a:endParaRPr lang="en-US" altLang="zh-CN" sz="2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/>
              <a:t>				</a:t>
            </a:r>
            <a:endParaRPr lang="en-US" altLang="zh-CN" sz="2800" b="1" dirty="0"/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/>
              <a:t>第九章</a:t>
            </a:r>
            <a:endParaRPr lang="zh-CN" altLang="en-US" sz="2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/>
              <a:t>重点：一元线性回归的计算公式</a:t>
            </a:r>
            <a:r>
              <a:rPr lang="en-US" altLang="zh-CN" sz="2800" b="1" dirty="0"/>
              <a:t>----</a:t>
            </a:r>
            <a:r>
              <a:rPr lang="zh-CN" altLang="en-US" sz="2800" b="1" dirty="0"/>
              <a:t>对</a:t>
            </a:r>
            <a:r>
              <a:rPr lang="en-US" altLang="zh-CN" sz="2800" b="1" dirty="0"/>
              <a:t>a  b  </a:t>
            </a:r>
            <a:r>
              <a:rPr lang="en-US" altLang="zh-CN" sz="2800" b="1" dirty="0">
                <a:sym typeface="Symbol" panose="05050102010706020507" pitchFamily="18" charset="2"/>
              </a:rPr>
              <a:t></a:t>
            </a:r>
            <a:r>
              <a:rPr lang="en-US" altLang="zh-CN" sz="2800" b="1" baseline="30000" dirty="0">
                <a:sym typeface="Symbol" panose="05050102010706020507" pitchFamily="18" charset="2"/>
              </a:rPr>
              <a:t>2</a:t>
            </a:r>
            <a:r>
              <a:rPr lang="zh-CN" altLang="zh-CN" sz="2800" b="1" dirty="0">
                <a:sym typeface="Symbol" panose="05050102010706020507" pitchFamily="18" charset="2"/>
              </a:rPr>
              <a:t>的估计</a:t>
            </a:r>
            <a:endParaRPr lang="zh-CN" altLang="en-US" sz="2800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/>
              <a:t>要点：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、一元线性回归的显著性检验（样本相关系数）</a:t>
            </a:r>
            <a:endParaRPr lang="zh-CN" altLang="en-US" sz="2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/>
              <a:t>            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、一元线性回归中对</a:t>
            </a:r>
            <a:r>
              <a:rPr lang="en-US" altLang="zh-CN" sz="2800" b="1" dirty="0"/>
              <a:t>a  b  </a:t>
            </a:r>
            <a:r>
              <a:rPr lang="en-US" altLang="zh-CN" sz="2800" b="1" dirty="0">
                <a:sym typeface="Symbol" panose="05050102010706020507" pitchFamily="18" charset="2"/>
              </a:rPr>
              <a:t></a:t>
            </a:r>
            <a:r>
              <a:rPr lang="en-US" altLang="zh-CN" sz="2800" b="1" baseline="30000" dirty="0">
                <a:sym typeface="Symbol" panose="05050102010706020507" pitchFamily="18" charset="2"/>
              </a:rPr>
              <a:t>2</a:t>
            </a:r>
            <a:r>
              <a:rPr lang="zh-CN" altLang="zh-CN" sz="2800" b="1" dirty="0">
                <a:sym typeface="Symbol" panose="05050102010706020507" pitchFamily="18" charset="2"/>
              </a:rPr>
              <a:t>的估计</a:t>
            </a:r>
            <a:endParaRPr lang="zh-CN" altLang="en-US" sz="2800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            </a:t>
            </a:r>
            <a:r>
              <a:rPr lang="en-US" altLang="zh-CN" sz="2800" b="1" dirty="0">
                <a:sym typeface="Symbol" panose="05050102010706020507" pitchFamily="18" charset="2"/>
              </a:rPr>
              <a:t>3</a:t>
            </a:r>
            <a:r>
              <a:rPr lang="zh-CN" altLang="en-US" sz="2800" b="1" dirty="0">
                <a:sym typeface="Symbol" panose="05050102010706020507" pitchFamily="18" charset="2"/>
              </a:rPr>
              <a:t>、可线性化的一元回归中参数的估计</a:t>
            </a:r>
            <a:endParaRPr lang="zh-CN" altLang="en-US" sz="2800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zh-CN" sz="2800" b="1" dirty="0">
                <a:sym typeface="Symbol" panose="05050102010706020507" pitchFamily="18" charset="2"/>
              </a:rPr>
              <a:t>典型例题：</a:t>
            </a:r>
            <a:r>
              <a:rPr lang="en-US" altLang="zh-CN" sz="2800" b="1" dirty="0">
                <a:sym typeface="Symbol" panose="05050102010706020507" pitchFamily="18" charset="2"/>
              </a:rPr>
              <a:t>9.2.1    9.2.2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典型习题：</a:t>
            </a:r>
            <a:r>
              <a:rPr lang="en-US" altLang="zh-CN" sz="2800" b="1" dirty="0">
                <a:sym typeface="Symbol" panose="05050102010706020507" pitchFamily="18" charset="2"/>
              </a:rPr>
              <a:t>4   5   6</a:t>
            </a:r>
            <a:endParaRPr lang="en-US" altLang="zh-CN" sz="2800" b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2338</Words>
  <Application>WPS 演示</Application>
  <PresentationFormat>全屏显示(4:3)</PresentationFormat>
  <Paragraphs>96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Symbol</vt:lpstr>
      <vt:lpstr>Cambria Math</vt:lpstr>
      <vt:lpstr>微软雅黑</vt:lpstr>
      <vt:lpstr>Arial Unicode MS</vt:lpstr>
      <vt:lpstr>Calibri</vt:lpstr>
      <vt:lpstr>默认设计模板</vt:lpstr>
      <vt:lpstr>Equation.DSMT4</vt:lpstr>
      <vt:lpstr>总复习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- BMTD 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总复习</dc:title>
  <dc:creator>yjh</dc:creator>
  <cp:lastModifiedBy>qsy</cp:lastModifiedBy>
  <cp:revision>119</cp:revision>
  <dcterms:created xsi:type="dcterms:W3CDTF">2000-12-18T14:30:00Z</dcterms:created>
  <dcterms:modified xsi:type="dcterms:W3CDTF">2021-12-21T00:27:33Z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ADED0C5244BB44AD8BF473CE6D041461</vt:lpwstr>
  </property>
  <property fmtid="{D5CDD505-2E9C-101B-9397-08002B2CF9AE}" pid="3" name="KSOProductBuildVer">
    <vt:lpwstr>2052-11.1.0.11115</vt:lpwstr>
  </property>
</Properties>
</file>