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42" r:id="rId3"/>
    <p:sldId id="4743" r:id="rId5"/>
    <p:sldId id="4744" r:id="rId6"/>
    <p:sldId id="4758" r:id="rId7"/>
    <p:sldId id="4753" r:id="rId8"/>
    <p:sldId id="412" r:id="rId9"/>
    <p:sldId id="4762" r:id="rId10"/>
    <p:sldId id="4759" r:id="rId11"/>
    <p:sldId id="4763" r:id="rId12"/>
    <p:sldId id="4745" r:id="rId13"/>
    <p:sldId id="4754" r:id="rId14"/>
    <p:sldId id="4755" r:id="rId15"/>
    <p:sldId id="4756" r:id="rId16"/>
    <p:sldId id="4757" r:id="rId17"/>
    <p:sldId id="413" r:id="rId18"/>
    <p:sldId id="4746" r:id="rId19"/>
    <p:sldId id="4760" r:id="rId20"/>
    <p:sldId id="4761" r:id="rId21"/>
    <p:sldId id="4764" r:id="rId22"/>
    <p:sldId id="4765" r:id="rId23"/>
    <p:sldId id="4766" r:id="rId24"/>
    <p:sldId id="4752"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5268A5"/>
    <a:srgbClr val="EEEEEE"/>
    <a:srgbClr val="6C6C6C"/>
    <a:srgbClr val="40A693"/>
    <a:srgbClr val="FFC000"/>
    <a:srgbClr val="5A4ECC"/>
    <a:srgbClr val="4276AA"/>
    <a:srgbClr val="F0F0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96517" autoAdjust="0"/>
  </p:normalViewPr>
  <p:slideViewPr>
    <p:cSldViewPr snapToGrid="0" showGuides="1">
      <p:cViewPr varScale="1">
        <p:scale>
          <a:sx n="82" d="100"/>
          <a:sy n="82" d="100"/>
        </p:scale>
        <p:origin x="66" y="183"/>
      </p:cViewPr>
      <p:guideLst>
        <p:guide orient="horz" pos="2135"/>
        <p:guide pos="3840"/>
        <p:guide pos="778"/>
        <p:guide pos="6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2E29394-42DA-4F63-8F25-61BCBB17E5AB}" type="doc">
      <dgm:prSet loTypeId="urn:microsoft.com/office/officeart/2005/8/layout/process3#1" loCatId="process" qsTypeId="urn:microsoft.com/office/officeart/2005/8/quickstyle/simple1#1" qsCatId="simple" csTypeId="urn:microsoft.com/office/officeart/2005/8/colors/accent1_2#1" csCatId="accent1" phldr="1"/>
      <dgm:spPr/>
      <dgm:t>
        <a:bodyPr/>
        <a:lstStyle/>
        <a:p>
          <a:endParaRPr lang="zh-CN" altLang="en-US"/>
        </a:p>
      </dgm:t>
    </dgm:pt>
    <dgm:pt modelId="{19C75481-8373-4E0A-B445-2091C2B49053}">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设计基础部件</a:t>
          </a:r>
        </a:p>
      </dgm:t>
    </dgm:pt>
    <dgm:pt modelId="{E2B597FB-1B1E-42BF-B120-F59205CD165A}" cxnId="{E37E5855-5FF0-4122-A534-8CAAE2187458}" type="parTrans">
      <dgm:prSet/>
      <dgm:spPr/>
      <dgm:t>
        <a:bodyPr/>
        <a:lstStyle/>
        <a:p>
          <a:endParaRPr lang="zh-CN" altLang="en-US"/>
        </a:p>
      </dgm:t>
    </dgm:pt>
    <dgm:pt modelId="{E13728A0-05C8-48E3-A67E-3D5B6FC611F8}" cxnId="{E37E5855-5FF0-4122-A534-8CAAE2187458}" type="sibTrans">
      <dgm:prSet/>
      <dgm:spPr/>
      <dgm:t>
        <a:bodyPr/>
        <a:lstStyle/>
        <a:p>
          <a:endParaRPr lang="zh-CN" altLang="en-US"/>
        </a:p>
      </dgm:t>
    </dgm:pt>
    <dgm:pt modelId="{F1A2DB6F-7A20-4398-BE35-952C7D19CE6D}">
      <dgm:prSet phldrT="[文本]" custT="1"/>
      <dgm:spPr/>
      <dgm:t>
        <a:bodyPr/>
        <a:lstStyle/>
        <a:p>
          <a:r>
            <a:rPr lang="zh-CN" altLang="en-US" sz="1600" dirty="0"/>
            <a:t>对基础部件进行仿真测试</a:t>
          </a:r>
        </a:p>
      </dgm:t>
    </dgm:pt>
    <dgm:pt modelId="{4D370BC7-699D-44B0-BD3D-83308BEC00D1}" cxnId="{0979F279-0CDE-48B5-89A2-307F2BB88310}" type="parTrans">
      <dgm:prSet/>
      <dgm:spPr/>
      <dgm:t>
        <a:bodyPr/>
        <a:lstStyle/>
        <a:p>
          <a:endParaRPr lang="zh-CN" altLang="en-US"/>
        </a:p>
      </dgm:t>
    </dgm:pt>
    <dgm:pt modelId="{4500A66E-9F9C-4FB5-A105-EC5D27DCBE25}" cxnId="{0979F279-0CDE-48B5-89A2-307F2BB88310}" type="sibTrans">
      <dgm:prSet/>
      <dgm:spPr/>
      <dgm:t>
        <a:bodyPr/>
        <a:lstStyle/>
        <a:p>
          <a:endParaRPr lang="zh-CN" altLang="en-US"/>
        </a:p>
      </dgm:t>
    </dgm:pt>
    <dgm:pt modelId="{17C3607A-EDBC-4165-A3A6-E7D746A54BDF}">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封装成数据通路</a:t>
          </a:r>
        </a:p>
      </dgm:t>
    </dgm:pt>
    <dgm:pt modelId="{8957BA4A-1288-40B4-9F25-064AF18A3ED4}" cxnId="{CA186497-B0AC-4EAD-A06A-EA86E7DC30F1}" type="parTrans">
      <dgm:prSet/>
      <dgm:spPr/>
      <dgm:t>
        <a:bodyPr/>
        <a:lstStyle/>
        <a:p>
          <a:endParaRPr lang="zh-CN" altLang="en-US"/>
        </a:p>
      </dgm:t>
    </dgm:pt>
    <dgm:pt modelId="{1AECCABA-1E74-418A-8146-6BD86539FBC9}" cxnId="{CA186497-B0AC-4EAD-A06A-EA86E7DC30F1}" type="sibTrans">
      <dgm:prSet/>
      <dgm:spPr/>
      <dgm:t>
        <a:bodyPr/>
        <a:lstStyle/>
        <a:p>
          <a:endParaRPr lang="zh-CN" altLang="en-US"/>
        </a:p>
      </dgm:t>
    </dgm:pt>
    <dgm:pt modelId="{06C3F774-3551-434E-BE51-083A425D980F}">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例化基础模块</a:t>
          </a:r>
        </a:p>
      </dgm:t>
    </dgm:pt>
    <dgm:pt modelId="{18B405CD-ABF3-45E0-B898-26F68933050E}" cxnId="{179B7401-F7BE-49BF-ACB0-8AE9AA77E315}" type="parTrans">
      <dgm:prSet/>
      <dgm:spPr/>
      <dgm:t>
        <a:bodyPr/>
        <a:lstStyle/>
        <a:p>
          <a:endParaRPr lang="zh-CN" altLang="en-US"/>
        </a:p>
      </dgm:t>
    </dgm:pt>
    <dgm:pt modelId="{82314C71-5611-499E-B58A-45064F64B1B2}" cxnId="{179B7401-F7BE-49BF-ACB0-8AE9AA77E315}" type="sibTrans">
      <dgm:prSet/>
      <dgm:spPr/>
      <dgm:t>
        <a:bodyPr/>
        <a:lstStyle/>
        <a:p>
          <a:endParaRPr lang="zh-CN" altLang="en-US"/>
        </a:p>
      </dgm:t>
    </dgm:pt>
    <dgm:pt modelId="{844BA946-8CF0-4FB4-AC84-799614499623}">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封装成计算机主板</a:t>
          </a:r>
        </a:p>
      </dgm:t>
    </dgm:pt>
    <dgm:pt modelId="{83A96BAF-FDA9-46BA-B0ED-4670CA5195DD}" cxnId="{8F00506D-3FB4-4C61-B274-A7FC267E395F}" type="parTrans">
      <dgm:prSet/>
      <dgm:spPr/>
      <dgm:t>
        <a:bodyPr/>
        <a:lstStyle/>
        <a:p>
          <a:endParaRPr lang="zh-CN" altLang="en-US"/>
        </a:p>
      </dgm:t>
    </dgm:pt>
    <dgm:pt modelId="{7EDBBE34-7715-4164-AC41-9631D6FE7666}" cxnId="{8F00506D-3FB4-4C61-B274-A7FC267E395F}" type="sibTrans">
      <dgm:prSet/>
      <dgm:spPr/>
      <dgm:t>
        <a:bodyPr/>
        <a:lstStyle/>
        <a:p>
          <a:endParaRPr lang="zh-CN" altLang="en-US"/>
        </a:p>
      </dgm:t>
    </dgm:pt>
    <dgm:pt modelId="{99A096E8-2B5A-4C98-B306-E1E54BC1E6BB}">
      <dgm:prSet phldrT="[文本]" custT="1"/>
      <dgm:spPr/>
      <dgm:t>
        <a:bodyPr/>
        <a:lstStyle/>
        <a:p>
          <a:endParaRPr lang="zh-CN" altLang="en-US" sz="1600" kern="1200" dirty="0">
            <a:solidFill>
              <a:srgbClr val="000000">
                <a:hueOff val="0"/>
                <a:satOff val="0"/>
                <a:lumOff val="0"/>
                <a:alphaOff val="0"/>
              </a:srgbClr>
            </a:solidFill>
            <a:latin typeface="Arial" panose="020B0604020202020204"/>
            <a:ea typeface="思源黑体 CN Regular"/>
            <a:cs typeface="+mn-cs"/>
          </a:endParaRPr>
        </a:p>
      </dgm:t>
    </dgm:pt>
    <dgm:pt modelId="{EFA0FE02-E4E8-4900-ADFA-E01567758FA5}" cxnId="{338C25E1-229D-4100-987B-90617DBFCF3C}" type="parTrans">
      <dgm:prSet/>
      <dgm:spPr/>
      <dgm:t>
        <a:bodyPr/>
        <a:lstStyle/>
        <a:p>
          <a:endParaRPr lang="zh-CN" altLang="en-US"/>
        </a:p>
      </dgm:t>
    </dgm:pt>
    <dgm:pt modelId="{BC0034DC-6565-48C8-B56D-5FB53374D319}" cxnId="{338C25E1-229D-4100-987B-90617DBFCF3C}" type="sibTrans">
      <dgm:prSet/>
      <dgm:spPr/>
      <dgm:t>
        <a:bodyPr/>
        <a:lstStyle/>
        <a:p>
          <a:endParaRPr lang="zh-CN" altLang="en-US"/>
        </a:p>
      </dgm:t>
    </dgm:pt>
    <dgm:pt modelId="{DE445564-628C-4A4A-B1A4-11AA52295CF4}">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对照参考图检查连线、位数</a:t>
          </a:r>
        </a:p>
      </dgm:t>
    </dgm:pt>
    <dgm:pt modelId="{02889B98-EF56-4509-9173-B2C1EC901EFA}" cxnId="{022B93A2-19B0-423C-BD8A-83B601CCFD90}" type="parTrans">
      <dgm:prSet/>
      <dgm:spPr/>
      <dgm:t>
        <a:bodyPr/>
        <a:lstStyle/>
        <a:p>
          <a:endParaRPr lang="zh-CN" altLang="en-US"/>
        </a:p>
      </dgm:t>
    </dgm:pt>
    <dgm:pt modelId="{992CA52B-561E-41E9-9C09-EA50CCA4579E}" cxnId="{022B93A2-19B0-423C-BD8A-83B601CCFD90}" type="sibTrans">
      <dgm:prSet/>
      <dgm:spPr/>
      <dgm:t>
        <a:bodyPr/>
        <a:lstStyle/>
        <a:p>
          <a:endParaRPr lang="zh-CN" altLang="en-US"/>
        </a:p>
      </dgm:t>
    </dgm:pt>
    <dgm:pt modelId="{6AB579BA-DFBB-437E-84F4-B0288649E367}">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生成综合电路图检查连线</a:t>
          </a:r>
        </a:p>
      </dgm:t>
    </dgm:pt>
    <dgm:pt modelId="{872C13B1-DF0F-4146-AFB1-44E23C018952}" cxnId="{536A786A-34F4-4F57-AE0B-9A74E057A785}" type="parTrans">
      <dgm:prSet/>
      <dgm:spPr/>
      <dgm:t>
        <a:bodyPr/>
        <a:lstStyle/>
        <a:p>
          <a:endParaRPr lang="zh-CN" altLang="en-US"/>
        </a:p>
      </dgm:t>
    </dgm:pt>
    <dgm:pt modelId="{7D080A4C-2C8C-46FB-AB83-9858BE0D9E4F}" cxnId="{536A786A-34F4-4F57-AE0B-9A74E057A785}" type="sibTrans">
      <dgm:prSet/>
      <dgm:spPr/>
      <dgm:t>
        <a:bodyPr/>
        <a:lstStyle/>
        <a:p>
          <a:endParaRPr lang="zh-CN" altLang="en-US"/>
        </a:p>
      </dgm:t>
    </dgm:pt>
    <dgm:pt modelId="{025CFE0B-98A8-484F-80E1-932999975AD3}">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进行仿真测试</a:t>
          </a:r>
        </a:p>
      </dgm:t>
    </dgm:pt>
    <dgm:pt modelId="{4FF89F4C-AB61-42AB-8B29-90795C18F670}" cxnId="{A7951788-8486-4103-9C2B-E35CD4885A5F}" type="parTrans">
      <dgm:prSet/>
      <dgm:spPr/>
      <dgm:t>
        <a:bodyPr/>
        <a:lstStyle/>
        <a:p>
          <a:endParaRPr lang="zh-CN" altLang="en-US"/>
        </a:p>
      </dgm:t>
    </dgm:pt>
    <dgm:pt modelId="{6496988C-01B6-48DE-BF50-D8EC5BEAE94E}" cxnId="{A7951788-8486-4103-9C2B-E35CD4885A5F}" type="sibTrans">
      <dgm:prSet/>
      <dgm:spPr/>
      <dgm:t>
        <a:bodyPr/>
        <a:lstStyle/>
        <a:p>
          <a:endParaRPr lang="zh-CN" altLang="en-US"/>
        </a:p>
      </dgm:t>
    </dgm:pt>
    <dgm:pt modelId="{ABBB8453-FCD4-4484-BE6D-957DA7216F37}">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结合指令解释仿真波形</a:t>
          </a:r>
        </a:p>
      </dgm:t>
    </dgm:pt>
    <dgm:pt modelId="{28852BDB-0FD0-42B7-A881-D59F0A6EAE7E}" cxnId="{610CFEDC-7191-4FAF-9ABC-D9C6519B0840}" type="parTrans">
      <dgm:prSet/>
      <dgm:spPr/>
      <dgm:t>
        <a:bodyPr/>
        <a:lstStyle/>
        <a:p>
          <a:endParaRPr lang="zh-CN" altLang="en-US"/>
        </a:p>
      </dgm:t>
    </dgm:pt>
    <dgm:pt modelId="{9489E4EA-A9C0-49D1-AC21-94438A5A535E}" cxnId="{610CFEDC-7191-4FAF-9ABC-D9C6519B0840}" type="sibTrans">
      <dgm:prSet/>
      <dgm:spPr/>
      <dgm:t>
        <a:bodyPr/>
        <a:lstStyle/>
        <a:p>
          <a:endParaRPr lang="zh-CN" altLang="en-US"/>
        </a:p>
      </dgm:t>
    </dgm:pt>
    <dgm:pt modelId="{47DB64A5-BAE4-4954-A2FB-4E8EE215010D}">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硬件测试</a:t>
          </a:r>
        </a:p>
      </dgm:t>
    </dgm:pt>
    <dgm:pt modelId="{5C89CC90-742E-4829-ABC9-E4AB33A59398}" cxnId="{111FDB0E-5B6B-4249-BBD3-6389183FF9D2}" type="parTrans">
      <dgm:prSet/>
      <dgm:spPr/>
      <dgm:t>
        <a:bodyPr/>
        <a:lstStyle/>
        <a:p>
          <a:endParaRPr lang="zh-CN" altLang="en-US"/>
        </a:p>
      </dgm:t>
    </dgm:pt>
    <dgm:pt modelId="{81CF5F93-0E86-4296-9D26-A73D3F5F804A}" cxnId="{111FDB0E-5B6B-4249-BBD3-6389183FF9D2}" type="sibTrans">
      <dgm:prSet/>
      <dgm:spPr/>
      <dgm:t>
        <a:bodyPr/>
        <a:lstStyle/>
        <a:p>
          <a:endParaRPr lang="zh-CN" altLang="en-US"/>
        </a:p>
      </dgm:t>
    </dgm:pt>
    <dgm:pt modelId="{2AAD86F7-0B43-4F2B-8FC0-659BD22680D5}">
      <dgm:prSet phldrT="[文本]" custT="1"/>
      <dgm:spPr/>
      <dgm:t>
        <a:bodyPr/>
        <a:lstStyle/>
        <a:p>
          <a:r>
            <a:rPr lang="zh-CN" altLang="en-US" sz="1600" dirty="0"/>
            <a:t>生成综合电路图</a:t>
          </a:r>
        </a:p>
      </dgm:t>
    </dgm:pt>
    <dgm:pt modelId="{C27C45E9-48A6-4702-82C5-7739A6CB8692}" cxnId="{5476C418-7C21-4DDC-A0D0-EB95E6B397B2}" type="parTrans">
      <dgm:prSet/>
      <dgm:spPr/>
      <dgm:t>
        <a:bodyPr/>
        <a:lstStyle/>
        <a:p>
          <a:endParaRPr lang="zh-CN" altLang="en-US"/>
        </a:p>
      </dgm:t>
    </dgm:pt>
    <dgm:pt modelId="{4BA7F259-053D-4308-BC42-A55566F53CD2}" cxnId="{5476C418-7C21-4DDC-A0D0-EB95E6B397B2}" type="sibTrans">
      <dgm:prSet/>
      <dgm:spPr/>
      <dgm:t>
        <a:bodyPr/>
        <a:lstStyle/>
        <a:p>
          <a:endParaRPr lang="zh-CN" altLang="en-US"/>
        </a:p>
      </dgm:t>
    </dgm:pt>
    <dgm:pt modelId="{901BC789-558A-4917-BC44-EA44E3CEBD40}">
      <dgm:prSet phldrT="[文本]" custT="1"/>
      <dgm:spPr/>
      <dgm:t>
        <a:bodyPr/>
        <a:lstStyle/>
        <a:p>
          <a:endParaRPr lang="zh-CN" altLang="en-US" sz="1600" kern="1200" dirty="0">
            <a:solidFill>
              <a:srgbClr val="000000">
                <a:hueOff val="0"/>
                <a:satOff val="0"/>
                <a:lumOff val="0"/>
                <a:alphaOff val="0"/>
              </a:srgbClr>
            </a:solidFill>
            <a:latin typeface="Arial" panose="020B0604020202020204"/>
            <a:ea typeface="思源黑体 CN Regular"/>
            <a:cs typeface="+mn-cs"/>
          </a:endParaRPr>
        </a:p>
      </dgm:t>
    </dgm:pt>
    <dgm:pt modelId="{C6FB5A16-043D-420C-B5DB-F5A14E7A9D56}" cxnId="{26F67638-87E4-48FC-A5B8-1D6F5157724F}" type="parTrans">
      <dgm:prSet/>
      <dgm:spPr/>
      <dgm:t>
        <a:bodyPr/>
        <a:lstStyle/>
        <a:p>
          <a:endParaRPr lang="zh-CN" altLang="en-US"/>
        </a:p>
      </dgm:t>
    </dgm:pt>
    <dgm:pt modelId="{5E26F956-D0D8-4CC5-865E-C646F0D6F742}" cxnId="{26F67638-87E4-48FC-A5B8-1D6F5157724F}" type="sibTrans">
      <dgm:prSet/>
      <dgm:spPr/>
      <dgm:t>
        <a:bodyPr/>
        <a:lstStyle/>
        <a:p>
          <a:endParaRPr lang="zh-CN" altLang="en-US"/>
        </a:p>
      </dgm:t>
    </dgm:pt>
    <dgm:pt modelId="{62F09ED6-67CF-4D28-BA16-469DC77BBD26}" type="pres">
      <dgm:prSet presAssocID="{E2E29394-42DA-4F63-8F25-61BCBB17E5AB}" presName="linearFlow" presStyleCnt="0">
        <dgm:presLayoutVars>
          <dgm:dir/>
          <dgm:animLvl val="lvl"/>
          <dgm:resizeHandles val="exact"/>
        </dgm:presLayoutVars>
      </dgm:prSet>
      <dgm:spPr/>
    </dgm:pt>
    <dgm:pt modelId="{795FC10A-D7D2-447E-ABCD-61EFA9491D75}" type="pres">
      <dgm:prSet presAssocID="{19C75481-8373-4E0A-B445-2091C2B49053}" presName="composite" presStyleCnt="0"/>
      <dgm:spPr/>
    </dgm:pt>
    <dgm:pt modelId="{D41166FA-37E9-4826-B5A0-ED9E3227EE82}" type="pres">
      <dgm:prSet presAssocID="{19C75481-8373-4E0A-B445-2091C2B49053}" presName="parTx" presStyleLbl="node1" presStyleIdx="0" presStyleCnt="3">
        <dgm:presLayoutVars>
          <dgm:chMax val="0"/>
          <dgm:chPref val="0"/>
          <dgm:bulletEnabled val="1"/>
        </dgm:presLayoutVars>
      </dgm:prSet>
      <dgm:spPr/>
    </dgm:pt>
    <dgm:pt modelId="{068F3698-A3B7-4DD0-9488-1530C36D095F}" type="pres">
      <dgm:prSet presAssocID="{19C75481-8373-4E0A-B445-2091C2B49053}" presName="parSh" presStyleLbl="node1" presStyleIdx="0" presStyleCnt="3"/>
      <dgm:spPr/>
    </dgm:pt>
    <dgm:pt modelId="{CCD84EB0-0019-4D22-9273-7F7BE5C2211D}" type="pres">
      <dgm:prSet presAssocID="{19C75481-8373-4E0A-B445-2091C2B49053}" presName="desTx" presStyleLbl="fgAcc1" presStyleIdx="0" presStyleCnt="3" custScaleY="55586" custLinFactNeighborX="1188" custLinFactNeighborY="-39292">
        <dgm:presLayoutVars>
          <dgm:bulletEnabled val="1"/>
        </dgm:presLayoutVars>
      </dgm:prSet>
      <dgm:spPr/>
    </dgm:pt>
    <dgm:pt modelId="{677EDC66-0350-43B4-8663-93BFC05156A2}" type="pres">
      <dgm:prSet presAssocID="{E13728A0-05C8-48E3-A67E-3D5B6FC611F8}" presName="sibTrans" presStyleLbl="sibTrans2D1" presStyleIdx="0" presStyleCnt="2"/>
      <dgm:spPr/>
    </dgm:pt>
    <dgm:pt modelId="{7871E93D-9549-4D42-B6DD-C0DD5329FF94}" type="pres">
      <dgm:prSet presAssocID="{E13728A0-05C8-48E3-A67E-3D5B6FC611F8}" presName="connTx" presStyleLbl="sibTrans2D1" presStyleIdx="0" presStyleCnt="2"/>
      <dgm:spPr/>
    </dgm:pt>
    <dgm:pt modelId="{4921126F-7E99-4D4F-8711-21CE312C6120}" type="pres">
      <dgm:prSet presAssocID="{17C3607A-EDBC-4165-A3A6-E7D746A54BDF}" presName="composite" presStyleCnt="0"/>
      <dgm:spPr/>
    </dgm:pt>
    <dgm:pt modelId="{5D10D9E3-A972-42F9-884A-4D832B726CCE}" type="pres">
      <dgm:prSet presAssocID="{17C3607A-EDBC-4165-A3A6-E7D746A54BDF}" presName="parTx" presStyleLbl="node1" presStyleIdx="0" presStyleCnt="3">
        <dgm:presLayoutVars>
          <dgm:chMax val="0"/>
          <dgm:chPref val="0"/>
          <dgm:bulletEnabled val="1"/>
        </dgm:presLayoutVars>
      </dgm:prSet>
      <dgm:spPr/>
    </dgm:pt>
    <dgm:pt modelId="{212231D9-1CC6-42C2-9C4E-90AB350ADA27}" type="pres">
      <dgm:prSet presAssocID="{17C3607A-EDBC-4165-A3A6-E7D746A54BDF}" presName="parSh" presStyleLbl="node1" presStyleIdx="1" presStyleCnt="3"/>
      <dgm:spPr/>
    </dgm:pt>
    <dgm:pt modelId="{996A5266-976F-4BD0-A136-E11F7703DB45}" type="pres">
      <dgm:prSet presAssocID="{17C3607A-EDBC-4165-A3A6-E7D746A54BDF}" presName="desTx" presStyleLbl="fgAcc1" presStyleIdx="1" presStyleCnt="3" custScaleX="123206" custScaleY="77241" custLinFactNeighborX="7771" custLinFactNeighborY="-21992">
        <dgm:presLayoutVars>
          <dgm:bulletEnabled val="1"/>
        </dgm:presLayoutVars>
      </dgm:prSet>
      <dgm:spPr/>
    </dgm:pt>
    <dgm:pt modelId="{79CF36FB-2F91-4BEE-A853-7D6463C3DDED}" type="pres">
      <dgm:prSet presAssocID="{1AECCABA-1E74-418A-8146-6BD86539FBC9}" presName="sibTrans" presStyleLbl="sibTrans2D1" presStyleIdx="1" presStyleCnt="2" custAng="1480684" custLinFactY="100000" custLinFactNeighborX="35742" custLinFactNeighborY="158306"/>
      <dgm:spPr/>
    </dgm:pt>
    <dgm:pt modelId="{B3BC3955-7B4E-4134-B372-C2E1FCB83D9C}" type="pres">
      <dgm:prSet presAssocID="{1AECCABA-1E74-418A-8146-6BD86539FBC9}" presName="connTx" presStyleLbl="sibTrans2D1" presStyleIdx="1" presStyleCnt="2"/>
      <dgm:spPr/>
    </dgm:pt>
    <dgm:pt modelId="{A6525057-0B88-4533-BEE0-6FDDCD7820B7}" type="pres">
      <dgm:prSet presAssocID="{844BA946-8CF0-4FB4-AC84-799614499623}" presName="composite" presStyleCnt="0"/>
      <dgm:spPr/>
    </dgm:pt>
    <dgm:pt modelId="{935B9DEB-C2EA-491A-BAB4-7743F61E77B8}" type="pres">
      <dgm:prSet presAssocID="{844BA946-8CF0-4FB4-AC84-799614499623}" presName="parTx" presStyleLbl="node1" presStyleIdx="1" presStyleCnt="3">
        <dgm:presLayoutVars>
          <dgm:chMax val="0"/>
          <dgm:chPref val="0"/>
          <dgm:bulletEnabled val="1"/>
        </dgm:presLayoutVars>
      </dgm:prSet>
      <dgm:spPr/>
    </dgm:pt>
    <dgm:pt modelId="{8BCB9331-DD3B-46B6-B27D-302C49A23177}" type="pres">
      <dgm:prSet presAssocID="{844BA946-8CF0-4FB4-AC84-799614499623}" presName="parSh" presStyleLbl="node1" presStyleIdx="2" presStyleCnt="3" custLinFactNeighborX="-702" custLinFactNeighborY="27655"/>
      <dgm:spPr/>
    </dgm:pt>
    <dgm:pt modelId="{5F53C10A-0AE0-482C-B616-54CF121B42A4}" type="pres">
      <dgm:prSet presAssocID="{844BA946-8CF0-4FB4-AC84-799614499623}" presName="desTx" presStyleLbl="fgAcc1" presStyleIdx="2" presStyleCnt="3" custScaleX="109568" custScaleY="84925" custLinFactNeighborX="-1788" custLinFactNeighborY="13654">
        <dgm:presLayoutVars>
          <dgm:bulletEnabled val="1"/>
        </dgm:presLayoutVars>
      </dgm:prSet>
      <dgm:spPr/>
    </dgm:pt>
  </dgm:ptLst>
  <dgm:cxnLst>
    <dgm:cxn modelId="{179B7401-F7BE-49BF-ACB0-8AE9AA77E315}" srcId="{17C3607A-EDBC-4165-A3A6-E7D746A54BDF}" destId="{06C3F774-3551-434E-BE51-083A425D980F}" srcOrd="0" destOrd="0" parTransId="{18B405CD-ABF3-45E0-B898-26F68933050E}" sibTransId="{82314C71-5611-499E-B58A-45064F64B1B2}"/>
    <dgm:cxn modelId="{8E49E502-B0C6-4F40-B8A4-B5E2B7294140}" type="presOf" srcId="{6AB579BA-DFBB-437E-84F4-B0288649E367}" destId="{996A5266-976F-4BD0-A136-E11F7703DB45}" srcOrd="0" destOrd="2" presId="urn:microsoft.com/office/officeart/2005/8/layout/process3#1"/>
    <dgm:cxn modelId="{0131450B-38BE-4BC0-AA44-F84A53700A44}" type="presOf" srcId="{19C75481-8373-4E0A-B445-2091C2B49053}" destId="{068F3698-A3B7-4DD0-9488-1530C36D095F}" srcOrd="1" destOrd="0" presId="urn:microsoft.com/office/officeart/2005/8/layout/process3#1"/>
    <dgm:cxn modelId="{111FDB0E-5B6B-4249-BBD3-6389183FF9D2}" srcId="{844BA946-8CF0-4FB4-AC84-799614499623}" destId="{47DB64A5-BAE4-4954-A2FB-4E8EE215010D}" srcOrd="3" destOrd="0" parTransId="{5C89CC90-742E-4829-ABC9-E4AB33A59398}" sibTransId="{81CF5F93-0E86-4296-9D26-A73D3F5F804A}"/>
    <dgm:cxn modelId="{72A9CB0F-B3CB-400E-9A08-131818447541}" type="presOf" srcId="{E2E29394-42DA-4F63-8F25-61BCBB17E5AB}" destId="{62F09ED6-67CF-4D28-BA16-469DC77BBD26}" srcOrd="0" destOrd="0" presId="urn:microsoft.com/office/officeart/2005/8/layout/process3#1"/>
    <dgm:cxn modelId="{5476C418-7C21-4DDC-A0D0-EB95E6B397B2}" srcId="{19C75481-8373-4E0A-B445-2091C2B49053}" destId="{2AAD86F7-0B43-4F2B-8FC0-659BD22680D5}" srcOrd="0" destOrd="0" parTransId="{C27C45E9-48A6-4702-82C5-7739A6CB8692}" sibTransId="{4BA7F259-053D-4308-BC42-A55566F53CD2}"/>
    <dgm:cxn modelId="{1A4AD819-C380-4CF8-9F05-19C1613E4364}" type="presOf" srcId="{F1A2DB6F-7A20-4398-BE35-952C7D19CE6D}" destId="{CCD84EB0-0019-4D22-9273-7F7BE5C2211D}" srcOrd="0" destOrd="1" presId="urn:microsoft.com/office/officeart/2005/8/layout/process3#1"/>
    <dgm:cxn modelId="{53598423-FDB5-41B2-8618-56DB25C1C515}" type="presOf" srcId="{E13728A0-05C8-48E3-A67E-3D5B6FC611F8}" destId="{677EDC66-0350-43B4-8663-93BFC05156A2}" srcOrd="0" destOrd="0" presId="urn:microsoft.com/office/officeart/2005/8/layout/process3#1"/>
    <dgm:cxn modelId="{B4FC5025-A2B4-4999-A4EE-EF41213B49CD}" type="presOf" srcId="{06C3F774-3551-434E-BE51-083A425D980F}" destId="{996A5266-976F-4BD0-A136-E11F7703DB45}" srcOrd="0" destOrd="0" presId="urn:microsoft.com/office/officeart/2005/8/layout/process3#1"/>
    <dgm:cxn modelId="{26F67638-87E4-48FC-A5B8-1D6F5157724F}" srcId="{844BA946-8CF0-4FB4-AC84-799614499623}" destId="{901BC789-558A-4917-BC44-EA44E3CEBD40}" srcOrd="0" destOrd="0" parTransId="{C6FB5A16-043D-420C-B5DB-F5A14E7A9D56}" sibTransId="{5E26F956-D0D8-4CC5-865E-C646F0D6F742}"/>
    <dgm:cxn modelId="{FCA55F3C-E3D4-445E-86B7-43D18739D850}" type="presOf" srcId="{E13728A0-05C8-48E3-A67E-3D5B6FC611F8}" destId="{7871E93D-9549-4D42-B6DD-C0DD5329FF94}" srcOrd="1" destOrd="0" presId="urn:microsoft.com/office/officeart/2005/8/layout/process3#1"/>
    <dgm:cxn modelId="{F438FB66-C8FF-491E-BF92-705C547B24D5}" type="presOf" srcId="{99A096E8-2B5A-4C98-B306-E1E54BC1E6BB}" destId="{5F53C10A-0AE0-482C-B616-54CF121B42A4}" srcOrd="0" destOrd="1" presId="urn:microsoft.com/office/officeart/2005/8/layout/process3#1"/>
    <dgm:cxn modelId="{536A786A-34F4-4F57-AE0B-9A74E057A785}" srcId="{17C3607A-EDBC-4165-A3A6-E7D746A54BDF}" destId="{6AB579BA-DFBB-437E-84F4-B0288649E367}" srcOrd="2" destOrd="0" parTransId="{872C13B1-DF0F-4146-AFB1-44E23C018952}" sibTransId="{7D080A4C-2C8C-46FB-AB83-9858BE0D9E4F}"/>
    <dgm:cxn modelId="{8F00506D-3FB4-4C61-B274-A7FC267E395F}" srcId="{E2E29394-42DA-4F63-8F25-61BCBB17E5AB}" destId="{844BA946-8CF0-4FB4-AC84-799614499623}" srcOrd="2" destOrd="0" parTransId="{83A96BAF-FDA9-46BA-B0ED-4670CA5195DD}" sibTransId="{7EDBBE34-7715-4164-AC41-9631D6FE7666}"/>
    <dgm:cxn modelId="{97FE456E-AF0D-4A09-A7A9-C4F1A8090B0A}" type="presOf" srcId="{47DB64A5-BAE4-4954-A2FB-4E8EE215010D}" destId="{5F53C10A-0AE0-482C-B616-54CF121B42A4}" srcOrd="0" destOrd="3" presId="urn:microsoft.com/office/officeart/2005/8/layout/process3#1"/>
    <dgm:cxn modelId="{E37E5855-5FF0-4122-A534-8CAAE2187458}" srcId="{E2E29394-42DA-4F63-8F25-61BCBB17E5AB}" destId="{19C75481-8373-4E0A-B445-2091C2B49053}" srcOrd="0" destOrd="0" parTransId="{E2B597FB-1B1E-42BF-B120-F59205CD165A}" sibTransId="{E13728A0-05C8-48E3-A67E-3D5B6FC611F8}"/>
    <dgm:cxn modelId="{0979F279-0CDE-48B5-89A2-307F2BB88310}" srcId="{19C75481-8373-4E0A-B445-2091C2B49053}" destId="{F1A2DB6F-7A20-4398-BE35-952C7D19CE6D}" srcOrd="1" destOrd="0" parTransId="{4D370BC7-699D-44B0-BD3D-83308BEC00D1}" sibTransId="{4500A66E-9F9C-4FB5-A105-EC5D27DCBE25}"/>
    <dgm:cxn modelId="{AC7D6681-9455-44F4-9B60-053CE2E81892}" type="presOf" srcId="{844BA946-8CF0-4FB4-AC84-799614499623}" destId="{935B9DEB-C2EA-491A-BAB4-7743F61E77B8}" srcOrd="0" destOrd="0" presId="urn:microsoft.com/office/officeart/2005/8/layout/process3#1"/>
    <dgm:cxn modelId="{A7951788-8486-4103-9C2B-E35CD4885A5F}" srcId="{17C3607A-EDBC-4165-A3A6-E7D746A54BDF}" destId="{025CFE0B-98A8-484F-80E1-932999975AD3}" srcOrd="3" destOrd="0" parTransId="{4FF89F4C-AB61-42AB-8B29-90795C18F670}" sibTransId="{6496988C-01B6-48DE-BF50-D8EC5BEAE94E}"/>
    <dgm:cxn modelId="{6FADDC8D-0EDA-4474-8EBD-743B444444F2}" type="presOf" srcId="{1AECCABA-1E74-418A-8146-6BD86539FBC9}" destId="{79CF36FB-2F91-4BEE-A853-7D6463C3DDED}" srcOrd="0" destOrd="0" presId="urn:microsoft.com/office/officeart/2005/8/layout/process3#1"/>
    <dgm:cxn modelId="{CA186497-B0AC-4EAD-A06A-EA86E7DC30F1}" srcId="{E2E29394-42DA-4F63-8F25-61BCBB17E5AB}" destId="{17C3607A-EDBC-4165-A3A6-E7D746A54BDF}" srcOrd="1" destOrd="0" parTransId="{8957BA4A-1288-40B4-9F25-064AF18A3ED4}" sibTransId="{1AECCABA-1E74-418A-8146-6BD86539FBC9}"/>
    <dgm:cxn modelId="{ABFCE6A0-9CE6-4CCD-BA08-97BDE10F7B43}" type="presOf" srcId="{19C75481-8373-4E0A-B445-2091C2B49053}" destId="{D41166FA-37E9-4826-B5A0-ED9E3227EE82}" srcOrd="0" destOrd="0" presId="urn:microsoft.com/office/officeart/2005/8/layout/process3#1"/>
    <dgm:cxn modelId="{022B93A2-19B0-423C-BD8A-83B601CCFD90}" srcId="{17C3607A-EDBC-4165-A3A6-E7D746A54BDF}" destId="{DE445564-628C-4A4A-B1A4-11AA52295CF4}" srcOrd="1" destOrd="0" parTransId="{02889B98-EF56-4509-9173-B2C1EC901EFA}" sibTransId="{992CA52B-561E-41E9-9C09-EA50CCA4579E}"/>
    <dgm:cxn modelId="{B374BBA5-1894-4602-8776-A7340E2FC974}" type="presOf" srcId="{17C3607A-EDBC-4165-A3A6-E7D746A54BDF}" destId="{5D10D9E3-A972-42F9-884A-4D832B726CCE}" srcOrd="0" destOrd="0" presId="urn:microsoft.com/office/officeart/2005/8/layout/process3#1"/>
    <dgm:cxn modelId="{57FE51CE-B2FA-4E3E-96C2-1B535C4705E8}" type="presOf" srcId="{844BA946-8CF0-4FB4-AC84-799614499623}" destId="{8BCB9331-DD3B-46B6-B27D-302C49A23177}" srcOrd="1" destOrd="0" presId="urn:microsoft.com/office/officeart/2005/8/layout/process3#1"/>
    <dgm:cxn modelId="{3392BFDB-A923-4507-BD9A-0405136232AD}" type="presOf" srcId="{901BC789-558A-4917-BC44-EA44E3CEBD40}" destId="{5F53C10A-0AE0-482C-B616-54CF121B42A4}" srcOrd="0" destOrd="0" presId="urn:microsoft.com/office/officeart/2005/8/layout/process3#1"/>
    <dgm:cxn modelId="{610CFEDC-7191-4FAF-9ABC-D9C6519B0840}" srcId="{844BA946-8CF0-4FB4-AC84-799614499623}" destId="{ABBB8453-FCD4-4484-BE6D-957DA7216F37}" srcOrd="2" destOrd="0" parTransId="{28852BDB-0FD0-42B7-A881-D59F0A6EAE7E}" sibTransId="{9489E4EA-A9C0-49D1-AC21-94438A5A535E}"/>
    <dgm:cxn modelId="{338C25E1-229D-4100-987B-90617DBFCF3C}" srcId="{844BA946-8CF0-4FB4-AC84-799614499623}" destId="{99A096E8-2B5A-4C98-B306-E1E54BC1E6BB}" srcOrd="1" destOrd="0" parTransId="{EFA0FE02-E4E8-4900-ADFA-E01567758FA5}" sibTransId="{BC0034DC-6565-48C8-B56D-5FB53374D319}"/>
    <dgm:cxn modelId="{6CC9B8E2-9BCE-4A45-B9CA-E0E64CC93C1B}" type="presOf" srcId="{ABBB8453-FCD4-4484-BE6D-957DA7216F37}" destId="{5F53C10A-0AE0-482C-B616-54CF121B42A4}" srcOrd="0" destOrd="2" presId="urn:microsoft.com/office/officeart/2005/8/layout/process3#1"/>
    <dgm:cxn modelId="{468E1EE6-BA5E-4A54-90B5-A529F7DE2351}" type="presOf" srcId="{1AECCABA-1E74-418A-8146-6BD86539FBC9}" destId="{B3BC3955-7B4E-4134-B372-C2E1FCB83D9C}" srcOrd="1" destOrd="0" presId="urn:microsoft.com/office/officeart/2005/8/layout/process3#1"/>
    <dgm:cxn modelId="{44CFD5E6-9E4D-4A1E-82B0-B8747DBB913E}" type="presOf" srcId="{DE445564-628C-4A4A-B1A4-11AA52295CF4}" destId="{996A5266-976F-4BD0-A136-E11F7703DB45}" srcOrd="0" destOrd="1" presId="urn:microsoft.com/office/officeart/2005/8/layout/process3#1"/>
    <dgm:cxn modelId="{119CAAEE-116A-4355-852B-BF4AD8DA88BF}" type="presOf" srcId="{2AAD86F7-0B43-4F2B-8FC0-659BD22680D5}" destId="{CCD84EB0-0019-4D22-9273-7F7BE5C2211D}" srcOrd="0" destOrd="0" presId="urn:microsoft.com/office/officeart/2005/8/layout/process3#1"/>
    <dgm:cxn modelId="{880160F4-2295-4EC3-AD3D-E85F20BF6EC9}" type="presOf" srcId="{17C3607A-EDBC-4165-A3A6-E7D746A54BDF}" destId="{212231D9-1CC6-42C2-9C4E-90AB350ADA27}" srcOrd="1" destOrd="0" presId="urn:microsoft.com/office/officeart/2005/8/layout/process3#1"/>
    <dgm:cxn modelId="{D3A705FC-498A-44C9-AA3F-FA53F832455C}" type="presOf" srcId="{025CFE0B-98A8-484F-80E1-932999975AD3}" destId="{996A5266-976F-4BD0-A136-E11F7703DB45}" srcOrd="0" destOrd="3" presId="urn:microsoft.com/office/officeart/2005/8/layout/process3#1"/>
    <dgm:cxn modelId="{A5AE6E2A-2F2B-449F-95BD-621BBEEB1BE4}" type="presParOf" srcId="{62F09ED6-67CF-4D28-BA16-469DC77BBD26}" destId="{795FC10A-D7D2-447E-ABCD-61EFA9491D75}" srcOrd="0" destOrd="0" presId="urn:microsoft.com/office/officeart/2005/8/layout/process3#1"/>
    <dgm:cxn modelId="{F62A2881-B664-42A8-A6A0-F5EFDC4ACA29}" type="presParOf" srcId="{795FC10A-D7D2-447E-ABCD-61EFA9491D75}" destId="{D41166FA-37E9-4826-B5A0-ED9E3227EE82}" srcOrd="0" destOrd="0" presId="urn:microsoft.com/office/officeart/2005/8/layout/process3#1"/>
    <dgm:cxn modelId="{653919ED-92DD-485B-9947-BAF93934AE06}" type="presParOf" srcId="{795FC10A-D7D2-447E-ABCD-61EFA9491D75}" destId="{068F3698-A3B7-4DD0-9488-1530C36D095F}" srcOrd="1" destOrd="0" presId="urn:microsoft.com/office/officeart/2005/8/layout/process3#1"/>
    <dgm:cxn modelId="{B8107E6A-BEF1-49B1-859F-68EBCA949389}" type="presParOf" srcId="{795FC10A-D7D2-447E-ABCD-61EFA9491D75}" destId="{CCD84EB0-0019-4D22-9273-7F7BE5C2211D}" srcOrd="2" destOrd="0" presId="urn:microsoft.com/office/officeart/2005/8/layout/process3#1"/>
    <dgm:cxn modelId="{B14E8DA6-33A1-41C2-A268-E99D8D60852B}" type="presParOf" srcId="{62F09ED6-67CF-4D28-BA16-469DC77BBD26}" destId="{677EDC66-0350-43B4-8663-93BFC05156A2}" srcOrd="1" destOrd="0" presId="urn:microsoft.com/office/officeart/2005/8/layout/process3#1"/>
    <dgm:cxn modelId="{3BC73038-03A1-4E06-A0D0-6F42AAAFA6F0}" type="presParOf" srcId="{677EDC66-0350-43B4-8663-93BFC05156A2}" destId="{7871E93D-9549-4D42-B6DD-C0DD5329FF94}" srcOrd="0" destOrd="0" presId="urn:microsoft.com/office/officeart/2005/8/layout/process3#1"/>
    <dgm:cxn modelId="{1FC736E9-71A3-41DE-B0F0-8CC21C7D8F75}" type="presParOf" srcId="{62F09ED6-67CF-4D28-BA16-469DC77BBD26}" destId="{4921126F-7E99-4D4F-8711-21CE312C6120}" srcOrd="2" destOrd="0" presId="urn:microsoft.com/office/officeart/2005/8/layout/process3#1"/>
    <dgm:cxn modelId="{FA0B6B10-DAF2-4C3C-A321-83007986D5D6}" type="presParOf" srcId="{4921126F-7E99-4D4F-8711-21CE312C6120}" destId="{5D10D9E3-A972-42F9-884A-4D832B726CCE}" srcOrd="0" destOrd="0" presId="urn:microsoft.com/office/officeart/2005/8/layout/process3#1"/>
    <dgm:cxn modelId="{73D911F0-17CD-4CB9-AFBF-14F7AA6F64B9}" type="presParOf" srcId="{4921126F-7E99-4D4F-8711-21CE312C6120}" destId="{212231D9-1CC6-42C2-9C4E-90AB350ADA27}" srcOrd="1" destOrd="0" presId="urn:microsoft.com/office/officeart/2005/8/layout/process3#1"/>
    <dgm:cxn modelId="{F7BBC784-7798-4410-B3C2-287060ECB8F5}" type="presParOf" srcId="{4921126F-7E99-4D4F-8711-21CE312C6120}" destId="{996A5266-976F-4BD0-A136-E11F7703DB45}" srcOrd="2" destOrd="0" presId="urn:microsoft.com/office/officeart/2005/8/layout/process3#1"/>
    <dgm:cxn modelId="{0E5CC73D-EA54-42A6-B180-A2093FBF4192}" type="presParOf" srcId="{62F09ED6-67CF-4D28-BA16-469DC77BBD26}" destId="{79CF36FB-2F91-4BEE-A853-7D6463C3DDED}" srcOrd="3" destOrd="0" presId="urn:microsoft.com/office/officeart/2005/8/layout/process3#1"/>
    <dgm:cxn modelId="{49CAD8CA-8821-4F0D-976D-1337E756F59A}" type="presParOf" srcId="{79CF36FB-2F91-4BEE-A853-7D6463C3DDED}" destId="{B3BC3955-7B4E-4134-B372-C2E1FCB83D9C}" srcOrd="0" destOrd="0" presId="urn:microsoft.com/office/officeart/2005/8/layout/process3#1"/>
    <dgm:cxn modelId="{A5B0A998-2F2B-462F-8BFB-4EC1C93C9F50}" type="presParOf" srcId="{62F09ED6-67CF-4D28-BA16-469DC77BBD26}" destId="{A6525057-0B88-4533-BEE0-6FDDCD7820B7}" srcOrd="4" destOrd="0" presId="urn:microsoft.com/office/officeart/2005/8/layout/process3#1"/>
    <dgm:cxn modelId="{E696E97C-C994-4C6E-B97B-736BF3A2C643}" type="presParOf" srcId="{A6525057-0B88-4533-BEE0-6FDDCD7820B7}" destId="{935B9DEB-C2EA-491A-BAB4-7743F61E77B8}" srcOrd="0" destOrd="0" presId="urn:microsoft.com/office/officeart/2005/8/layout/process3#1"/>
    <dgm:cxn modelId="{C3BBBA6B-F3F7-47EF-88B8-7E7178249970}" type="presParOf" srcId="{A6525057-0B88-4533-BEE0-6FDDCD7820B7}" destId="{8BCB9331-DD3B-46B6-B27D-302C49A23177}" srcOrd="1" destOrd="0" presId="urn:microsoft.com/office/officeart/2005/8/layout/process3#1"/>
    <dgm:cxn modelId="{51956213-C134-4979-B1E4-A1FDB10E773F}" type="presParOf" srcId="{A6525057-0B88-4533-BEE0-6FDDCD7820B7}" destId="{5F53C10A-0AE0-482C-B616-54CF121B42A4}" srcOrd="2" destOrd="0" presId="urn:microsoft.com/office/officeart/2005/8/layout/process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E29394-42DA-4F63-8F25-61BCBB17E5AB}" type="doc">
      <dgm:prSet loTypeId="urn:microsoft.com/office/officeart/2005/8/layout/process3#1" loCatId="process" qsTypeId="urn:microsoft.com/office/officeart/2005/8/quickstyle/simple1#1" qsCatId="simple" csTypeId="urn:microsoft.com/office/officeart/2005/8/colors/accent1_2#1" csCatId="accent1" phldr="1"/>
      <dgm:spPr/>
      <dgm:t>
        <a:bodyPr/>
        <a:lstStyle/>
        <a:p>
          <a:endParaRPr lang="zh-CN" altLang="en-US"/>
        </a:p>
      </dgm:t>
    </dgm:pt>
    <dgm:pt modelId="{17C3607A-EDBC-4165-A3A6-E7D746A54BDF}">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编写模拟内存的模块</a:t>
          </a:r>
        </a:p>
      </dgm:t>
    </dgm:pt>
    <dgm:pt modelId="{8957BA4A-1288-40B4-9F25-064AF18A3ED4}" cxnId="{CA186497-B0AC-4EAD-A06A-EA86E7DC30F1}" type="parTrans">
      <dgm:prSet/>
      <dgm:spPr/>
      <dgm:t>
        <a:bodyPr/>
        <a:lstStyle/>
        <a:p>
          <a:endParaRPr lang="zh-CN" altLang="en-US"/>
        </a:p>
      </dgm:t>
    </dgm:pt>
    <dgm:pt modelId="{1AECCABA-1E74-418A-8146-6BD86539FBC9}" cxnId="{CA186497-B0AC-4EAD-A06A-EA86E7DC30F1}" type="sibTrans">
      <dgm:prSet/>
      <dgm:spPr/>
      <dgm:t>
        <a:bodyPr/>
        <a:lstStyle/>
        <a:p>
          <a:endParaRPr lang="zh-CN" altLang="en-US"/>
        </a:p>
      </dgm:t>
    </dgm:pt>
    <dgm:pt modelId="{06C3F774-3551-434E-BE51-083A425D980F}">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存指令</a:t>
          </a:r>
        </a:p>
      </dgm:t>
    </dgm:pt>
    <dgm:pt modelId="{18B405CD-ABF3-45E0-B898-26F68933050E}" cxnId="{179B7401-F7BE-49BF-ACB0-8AE9AA77E315}" type="parTrans">
      <dgm:prSet/>
      <dgm:spPr/>
      <dgm:t>
        <a:bodyPr/>
        <a:lstStyle/>
        <a:p>
          <a:endParaRPr lang="zh-CN" altLang="en-US"/>
        </a:p>
      </dgm:t>
    </dgm:pt>
    <dgm:pt modelId="{82314C71-5611-499E-B58A-45064F64B1B2}" cxnId="{179B7401-F7BE-49BF-ACB0-8AE9AA77E315}" type="sibTrans">
      <dgm:prSet/>
      <dgm:spPr/>
      <dgm:t>
        <a:bodyPr/>
        <a:lstStyle/>
        <a:p>
          <a:endParaRPr lang="zh-CN" altLang="en-US"/>
        </a:p>
      </dgm:t>
    </dgm:pt>
    <dgm:pt modelId="{DE445564-628C-4A4A-B1A4-11AA52295CF4}">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存数据</a:t>
          </a:r>
        </a:p>
      </dgm:t>
    </dgm:pt>
    <dgm:pt modelId="{02889B98-EF56-4509-9173-B2C1EC901EFA}" cxnId="{022B93A2-19B0-423C-BD8A-83B601CCFD90}" type="parTrans">
      <dgm:prSet/>
      <dgm:spPr/>
      <dgm:t>
        <a:bodyPr/>
        <a:lstStyle/>
        <a:p>
          <a:endParaRPr lang="zh-CN" altLang="en-US"/>
        </a:p>
      </dgm:t>
    </dgm:pt>
    <dgm:pt modelId="{992CA52B-561E-41E9-9C09-EA50CCA4579E}" cxnId="{022B93A2-19B0-423C-BD8A-83B601CCFD90}" type="sibTrans">
      <dgm:prSet/>
      <dgm:spPr/>
      <dgm:t>
        <a:bodyPr/>
        <a:lstStyle/>
        <a:p>
          <a:endParaRPr lang="zh-CN" altLang="en-US"/>
        </a:p>
      </dgm:t>
    </dgm:pt>
    <dgm:pt modelId="{7EBBAD31-4556-422E-A603-F0EA84B6410F}">
      <dgm:prSet phldrT="[文本]" custT="1"/>
      <dgm:spPr/>
      <dgm:t>
        <a:bodyPr/>
        <a:lstStyle/>
        <a:p>
          <a:r>
            <a:rPr lang="zh-CN" altLang="en-US" sz="1600" kern="1200" dirty="0">
              <a:solidFill>
                <a:srgbClr val="000000">
                  <a:hueOff val="0"/>
                  <a:satOff val="0"/>
                  <a:lumOff val="0"/>
                  <a:alphaOff val="0"/>
                </a:srgbClr>
              </a:solidFill>
              <a:latin typeface="Arial" panose="020B0604020202020204"/>
              <a:ea typeface="思源黑体 CN Regular"/>
              <a:cs typeface="+mn-cs"/>
            </a:rPr>
            <a:t>用数组模拟</a:t>
          </a:r>
        </a:p>
      </dgm:t>
    </dgm:pt>
    <dgm:pt modelId="{DBB58B81-2B6C-4A90-949B-20F2E5056BFF}" cxnId="{732DDB43-11F4-4398-951A-A14592FA1FE9}" type="parTrans">
      <dgm:prSet/>
      <dgm:spPr/>
      <dgm:t>
        <a:bodyPr/>
        <a:lstStyle/>
        <a:p>
          <a:endParaRPr lang="zh-CN" altLang="en-US"/>
        </a:p>
      </dgm:t>
    </dgm:pt>
    <dgm:pt modelId="{5CB34D62-1697-42C7-9493-36718A1A3967}" cxnId="{732DDB43-11F4-4398-951A-A14592FA1FE9}" type="sibTrans">
      <dgm:prSet/>
      <dgm:spPr/>
      <dgm:t>
        <a:bodyPr/>
        <a:lstStyle/>
        <a:p>
          <a:endParaRPr lang="zh-CN" altLang="en-US"/>
        </a:p>
      </dgm:t>
    </dgm:pt>
    <dgm:pt modelId="{62F09ED6-67CF-4D28-BA16-469DC77BBD26}" type="pres">
      <dgm:prSet presAssocID="{E2E29394-42DA-4F63-8F25-61BCBB17E5AB}" presName="linearFlow" presStyleCnt="0">
        <dgm:presLayoutVars>
          <dgm:dir/>
          <dgm:animLvl val="lvl"/>
          <dgm:resizeHandles val="exact"/>
        </dgm:presLayoutVars>
      </dgm:prSet>
      <dgm:spPr/>
    </dgm:pt>
    <dgm:pt modelId="{4921126F-7E99-4D4F-8711-21CE312C6120}" type="pres">
      <dgm:prSet presAssocID="{17C3607A-EDBC-4165-A3A6-E7D746A54BDF}" presName="composite" presStyleCnt="0"/>
      <dgm:spPr/>
    </dgm:pt>
    <dgm:pt modelId="{5D10D9E3-A972-42F9-884A-4D832B726CCE}" type="pres">
      <dgm:prSet presAssocID="{17C3607A-EDBC-4165-A3A6-E7D746A54BDF}" presName="parTx" presStyleLbl="node1" presStyleIdx="0" presStyleCnt="1">
        <dgm:presLayoutVars>
          <dgm:chMax val="0"/>
          <dgm:chPref val="0"/>
          <dgm:bulletEnabled val="1"/>
        </dgm:presLayoutVars>
      </dgm:prSet>
      <dgm:spPr/>
    </dgm:pt>
    <dgm:pt modelId="{212231D9-1CC6-42C2-9C4E-90AB350ADA27}" type="pres">
      <dgm:prSet presAssocID="{17C3607A-EDBC-4165-A3A6-E7D746A54BDF}" presName="parSh" presStyleLbl="node1" presStyleIdx="0" presStyleCnt="1"/>
      <dgm:spPr/>
    </dgm:pt>
    <dgm:pt modelId="{996A5266-976F-4BD0-A136-E11F7703DB45}" type="pres">
      <dgm:prSet presAssocID="{17C3607A-EDBC-4165-A3A6-E7D746A54BDF}" presName="desTx" presStyleLbl="fgAcc1" presStyleIdx="0" presStyleCnt="1" custScaleX="112049" custScaleY="83752" custLinFactNeighborX="7771" custLinFactNeighborY="-21992">
        <dgm:presLayoutVars>
          <dgm:bulletEnabled val="1"/>
        </dgm:presLayoutVars>
      </dgm:prSet>
      <dgm:spPr/>
    </dgm:pt>
  </dgm:ptLst>
  <dgm:cxnLst>
    <dgm:cxn modelId="{179B7401-F7BE-49BF-ACB0-8AE9AA77E315}" srcId="{17C3607A-EDBC-4165-A3A6-E7D746A54BDF}" destId="{06C3F774-3551-434E-BE51-083A425D980F}" srcOrd="0" destOrd="0" parTransId="{18B405CD-ABF3-45E0-B898-26F68933050E}" sibTransId="{82314C71-5611-499E-B58A-45064F64B1B2}"/>
    <dgm:cxn modelId="{72A9CB0F-B3CB-400E-9A08-131818447541}" type="presOf" srcId="{E2E29394-42DA-4F63-8F25-61BCBB17E5AB}" destId="{62F09ED6-67CF-4D28-BA16-469DC77BBD26}" srcOrd="0" destOrd="0" presId="urn:microsoft.com/office/officeart/2005/8/layout/process3#1"/>
    <dgm:cxn modelId="{B4FC5025-A2B4-4999-A4EE-EF41213B49CD}" type="presOf" srcId="{06C3F774-3551-434E-BE51-083A425D980F}" destId="{996A5266-976F-4BD0-A136-E11F7703DB45}" srcOrd="0" destOrd="0" presId="urn:microsoft.com/office/officeart/2005/8/layout/process3#1"/>
    <dgm:cxn modelId="{732DDB43-11F4-4398-951A-A14592FA1FE9}" srcId="{17C3607A-EDBC-4165-A3A6-E7D746A54BDF}" destId="{7EBBAD31-4556-422E-A603-F0EA84B6410F}" srcOrd="2" destOrd="0" parTransId="{DBB58B81-2B6C-4A90-949B-20F2E5056BFF}" sibTransId="{5CB34D62-1697-42C7-9493-36718A1A3967}"/>
    <dgm:cxn modelId="{957E8C59-D6E5-4212-B6AB-6E3EAD789E64}" type="presOf" srcId="{7EBBAD31-4556-422E-A603-F0EA84B6410F}" destId="{996A5266-976F-4BD0-A136-E11F7703DB45}" srcOrd="0" destOrd="2" presId="urn:microsoft.com/office/officeart/2005/8/layout/process3#1"/>
    <dgm:cxn modelId="{CA186497-B0AC-4EAD-A06A-EA86E7DC30F1}" srcId="{E2E29394-42DA-4F63-8F25-61BCBB17E5AB}" destId="{17C3607A-EDBC-4165-A3A6-E7D746A54BDF}" srcOrd="0" destOrd="0" parTransId="{8957BA4A-1288-40B4-9F25-064AF18A3ED4}" sibTransId="{1AECCABA-1E74-418A-8146-6BD86539FBC9}"/>
    <dgm:cxn modelId="{022B93A2-19B0-423C-BD8A-83B601CCFD90}" srcId="{17C3607A-EDBC-4165-A3A6-E7D746A54BDF}" destId="{DE445564-628C-4A4A-B1A4-11AA52295CF4}" srcOrd="1" destOrd="0" parTransId="{02889B98-EF56-4509-9173-B2C1EC901EFA}" sibTransId="{992CA52B-561E-41E9-9C09-EA50CCA4579E}"/>
    <dgm:cxn modelId="{B374BBA5-1894-4602-8776-A7340E2FC974}" type="presOf" srcId="{17C3607A-EDBC-4165-A3A6-E7D746A54BDF}" destId="{5D10D9E3-A972-42F9-884A-4D832B726CCE}" srcOrd="0" destOrd="0" presId="urn:microsoft.com/office/officeart/2005/8/layout/process3#1"/>
    <dgm:cxn modelId="{44CFD5E6-9E4D-4A1E-82B0-B8747DBB913E}" type="presOf" srcId="{DE445564-628C-4A4A-B1A4-11AA52295CF4}" destId="{996A5266-976F-4BD0-A136-E11F7703DB45}" srcOrd="0" destOrd="1" presId="urn:microsoft.com/office/officeart/2005/8/layout/process3#1"/>
    <dgm:cxn modelId="{880160F4-2295-4EC3-AD3D-E85F20BF6EC9}" type="presOf" srcId="{17C3607A-EDBC-4165-A3A6-E7D746A54BDF}" destId="{212231D9-1CC6-42C2-9C4E-90AB350ADA27}" srcOrd="1" destOrd="0" presId="urn:microsoft.com/office/officeart/2005/8/layout/process3#1"/>
    <dgm:cxn modelId="{1FC736E9-71A3-41DE-B0F0-8CC21C7D8F75}" type="presParOf" srcId="{62F09ED6-67CF-4D28-BA16-469DC77BBD26}" destId="{4921126F-7E99-4D4F-8711-21CE312C6120}" srcOrd="0" destOrd="0" presId="urn:microsoft.com/office/officeart/2005/8/layout/process3#1"/>
    <dgm:cxn modelId="{FA0B6B10-DAF2-4C3C-A321-83007986D5D6}" type="presParOf" srcId="{4921126F-7E99-4D4F-8711-21CE312C6120}" destId="{5D10D9E3-A972-42F9-884A-4D832B726CCE}" srcOrd="0" destOrd="0" presId="urn:microsoft.com/office/officeart/2005/8/layout/process3#1"/>
    <dgm:cxn modelId="{73D911F0-17CD-4CB9-AFBF-14F7AA6F64B9}" type="presParOf" srcId="{4921126F-7E99-4D4F-8711-21CE312C6120}" destId="{212231D9-1CC6-42C2-9C4E-90AB350ADA27}" srcOrd="1" destOrd="0" presId="urn:microsoft.com/office/officeart/2005/8/layout/process3#1"/>
    <dgm:cxn modelId="{F7BBC784-7798-4410-B3C2-287060ECB8F5}" type="presParOf" srcId="{4921126F-7E99-4D4F-8711-21CE312C6120}" destId="{996A5266-976F-4BD0-A136-E11F7703DB45}" srcOrd="2" destOrd="0" presId="urn:microsoft.com/office/officeart/2005/8/layout/process3#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275658" cy="3115949"/>
        <a:chOff x="0" y="0"/>
        <a:chExt cx="11275658" cy="3115949"/>
      </a:xfrm>
    </dsp:grpSpPr>
    <dsp:sp modelId="{068F3698-A3B7-4DD0-9488-1530C36D095F}">
      <dsp:nvSpPr>
        <dsp:cNvPr id="3" name="圆角矩形 2"/>
        <dsp:cNvSpPr/>
      </dsp:nvSpPr>
      <dsp:spPr bwMode="white">
        <a:xfrm>
          <a:off x="0" y="0"/>
          <a:ext cx="2552445" cy="183622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3792" tIns="113792" rIns="113792"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0"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设计基础部件</a:t>
          </a:r>
        </a:p>
      </dsp:txBody>
      <dsp:txXfrm>
        <a:off x="0" y="0"/>
        <a:ext cx="2552445" cy="1836228"/>
      </dsp:txXfrm>
    </dsp:sp>
    <dsp:sp modelId="{CCD84EB0-0019-4D22-9273-7F7BE5C2211D}">
      <dsp:nvSpPr>
        <dsp:cNvPr id="4" name="圆角矩形 3"/>
        <dsp:cNvSpPr/>
      </dsp:nvSpPr>
      <dsp:spPr bwMode="white">
        <a:xfrm>
          <a:off x="553113" y="0"/>
          <a:ext cx="2552445" cy="244830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113792" tIns="113792" rIns="113792" bIns="11379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dirty="0">
              <a:solidFill>
                <a:schemeClr val="dk1"/>
              </a:solidFill>
            </a:rPr>
            <a:t>生成综合电路图</a:t>
          </a:r>
          <a:endParaRPr lang="zh-CN" altLang="en-US" sz="1600" dirty="0">
            <a:solidFill>
              <a:schemeClr val="dk1"/>
            </a:solidFill>
          </a:endParaRPr>
        </a:p>
        <a:p>
          <a:pPr marL="171450" lvl="1" indent="-171450">
            <a:lnSpc>
              <a:spcPct val="100000"/>
            </a:lnSpc>
            <a:spcBef>
              <a:spcPct val="0"/>
            </a:spcBef>
            <a:spcAft>
              <a:spcPct val="15000"/>
            </a:spcAft>
            <a:buChar char="•"/>
          </a:pPr>
          <a:r>
            <a:rPr lang="zh-CN" altLang="en-US" sz="1600" dirty="0">
              <a:solidFill>
                <a:schemeClr val="dk1"/>
              </a:solidFill>
            </a:rPr>
            <a:t>对基础部件进行仿真测试</a:t>
          </a:r>
          <a:endParaRPr>
            <a:solidFill>
              <a:schemeClr val="dk1"/>
            </a:solidFill>
          </a:endParaRPr>
        </a:p>
      </dsp:txBody>
      <dsp:txXfrm>
        <a:off x="553113" y="0"/>
        <a:ext cx="2552445" cy="2448304"/>
      </dsp:txXfrm>
    </dsp:sp>
    <dsp:sp modelId="{677EDC66-0350-43B4-8663-93BFC05156A2}">
      <dsp:nvSpPr>
        <dsp:cNvPr id="5" name="右箭头 4"/>
        <dsp:cNvSpPr/>
      </dsp:nvSpPr>
      <dsp:spPr bwMode="white">
        <a:xfrm>
          <a:off x="2916170" y="16080"/>
          <a:ext cx="820316" cy="63548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zh-CN" altLang="en-US"/>
        </a:p>
      </dsp:txBody>
      <dsp:txXfrm>
        <a:off x="2916170" y="16080"/>
        <a:ext cx="820316" cy="635485"/>
      </dsp:txXfrm>
    </dsp:sp>
    <dsp:sp modelId="{212231D9-1CC6-42C2-9C4E-90AB350ADA27}">
      <dsp:nvSpPr>
        <dsp:cNvPr id="6" name="圆角矩形 5"/>
        <dsp:cNvSpPr/>
      </dsp:nvSpPr>
      <dsp:spPr bwMode="white">
        <a:xfrm>
          <a:off x="4100211" y="0"/>
          <a:ext cx="2552445" cy="183622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3792" tIns="113792" rIns="113792"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0"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封装成数据通路</a:t>
          </a:r>
        </a:p>
      </dsp:txBody>
      <dsp:txXfrm>
        <a:off x="4100211" y="0"/>
        <a:ext cx="2552445" cy="1836228"/>
      </dsp:txXfrm>
    </dsp:sp>
    <dsp:sp modelId="{996A5266-976F-4BD0-A136-E11F7703DB45}">
      <dsp:nvSpPr>
        <dsp:cNvPr id="7" name="圆角矩形 6"/>
        <dsp:cNvSpPr/>
      </dsp:nvSpPr>
      <dsp:spPr bwMode="white">
        <a:xfrm>
          <a:off x="4783992" y="0"/>
          <a:ext cx="2552445" cy="244830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113792" tIns="113792" rIns="113792" bIns="11379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例化基础模块</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对照参考图检查连线、位数</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生成综合电路图检查连线</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进行仿真测试</a:t>
          </a:r>
          <a:endParaRPr>
            <a:solidFill>
              <a:schemeClr val="dk1"/>
            </a:solidFill>
          </a:endParaRPr>
        </a:p>
      </dsp:txBody>
      <dsp:txXfrm>
        <a:off x="4783992" y="0"/>
        <a:ext cx="2552445" cy="2448304"/>
      </dsp:txXfrm>
    </dsp:sp>
    <dsp:sp modelId="{79CF36FB-2F91-4BEE-A853-7D6463C3DDED}">
      <dsp:nvSpPr>
        <dsp:cNvPr id="8" name="右箭头 7"/>
        <dsp:cNvSpPr/>
      </dsp:nvSpPr>
      <dsp:spPr bwMode="white">
        <a:xfrm rot="1480684">
          <a:off x="8115532" y="1657576"/>
          <a:ext cx="820316" cy="63548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zh-CN" altLang="en-US"/>
        </a:p>
      </dsp:txBody>
      <dsp:txXfrm rot="1480684">
        <a:off x="8115532" y="1657576"/>
        <a:ext cx="820316" cy="635485"/>
      </dsp:txXfrm>
    </dsp:sp>
    <dsp:sp modelId="{8BCB9331-DD3B-46B6-B27D-302C49A23177}">
      <dsp:nvSpPr>
        <dsp:cNvPr id="9" name="圆角矩形 8"/>
        <dsp:cNvSpPr/>
      </dsp:nvSpPr>
      <dsp:spPr bwMode="white">
        <a:xfrm>
          <a:off x="8182504" y="507809"/>
          <a:ext cx="2552445" cy="183622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3792" tIns="113792" rIns="113792"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0"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封装成计算机主板</a:t>
          </a:r>
        </a:p>
      </dsp:txBody>
      <dsp:txXfrm>
        <a:off x="8182504" y="507809"/>
        <a:ext cx="2552445" cy="1836228"/>
      </dsp:txXfrm>
    </dsp:sp>
    <dsp:sp modelId="{5F53C10A-0AE0-482C-B616-54CF121B42A4}">
      <dsp:nvSpPr>
        <dsp:cNvPr id="10" name="圆角矩形 9"/>
        <dsp:cNvSpPr/>
      </dsp:nvSpPr>
      <dsp:spPr bwMode="white">
        <a:xfrm>
          <a:off x="8681560" y="667645"/>
          <a:ext cx="2552445" cy="2448304"/>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113792" tIns="113792" rIns="113792" bIns="11379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结合指令解释仿真波形</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硬件测试</a:t>
          </a:r>
          <a:endParaRPr>
            <a:solidFill>
              <a:schemeClr val="dk1"/>
            </a:solidFill>
          </a:endParaRPr>
        </a:p>
      </dsp:txBody>
      <dsp:txXfrm>
        <a:off x="8681560" y="667645"/>
        <a:ext cx="2552445" cy="2448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61554" cy="2702431"/>
        <a:chOff x="0" y="0"/>
        <a:chExt cx="3261554" cy="2702431"/>
      </a:xfrm>
    </dsp:grpSpPr>
    <dsp:sp modelId="{212231D9-1CC6-42C2-9C4E-90AB350ADA27}">
      <dsp:nvSpPr>
        <dsp:cNvPr id="3" name="圆角矩形 2"/>
        <dsp:cNvSpPr/>
      </dsp:nvSpPr>
      <dsp:spPr bwMode="white">
        <a:xfrm>
          <a:off x="0" y="0"/>
          <a:ext cx="2707090" cy="157213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13792" tIns="113792" rIns="113792"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0" indent="-171450" algn="l" defTabSz="711200">
            <a:lnSpc>
              <a:spcPct val="90000"/>
            </a:lnSpc>
            <a:spcBef>
              <a:spcPct val="0"/>
            </a:spcBef>
            <a:spcAft>
              <a:spcPct val="15000"/>
            </a:spcAft>
            <a:buChar char="•"/>
          </a:pPr>
          <a:r>
            <a:rPr lang="zh-CN" altLang="en-US" sz="1600" kern="1200" dirty="0">
              <a:solidFill>
                <a:schemeClr val="bg1"/>
              </a:solidFill>
              <a:latin typeface="Arial" panose="020B0604020202020204"/>
              <a:ea typeface="思源黑体 CN Regular"/>
              <a:cs typeface="+mn-cs"/>
            </a:rPr>
            <a:t>编写模拟内存的模块</a:t>
          </a:r>
        </a:p>
      </dsp:txBody>
      <dsp:txXfrm>
        <a:off x="0" y="0"/>
        <a:ext cx="2707090" cy="1572133"/>
      </dsp:txXfrm>
    </dsp:sp>
    <dsp:sp modelId="{996A5266-976F-4BD0-A136-E11F7703DB45}">
      <dsp:nvSpPr>
        <dsp:cNvPr id="4" name="圆角矩形 3"/>
        <dsp:cNvSpPr/>
      </dsp:nvSpPr>
      <dsp:spPr bwMode="white">
        <a:xfrm>
          <a:off x="554464" y="55830"/>
          <a:ext cx="2707090" cy="209617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113792" tIns="113792" rIns="113792" bIns="11379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存指令</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存数据</a:t>
          </a:r>
          <a:endParaRPr lang="zh-CN" altLang="en-US" sz="1600" kern="1200" dirty="0">
            <a:solidFill>
              <a:srgbClr val="000000">
                <a:hueOff val="0"/>
                <a:satOff val="0"/>
                <a:lumOff val="0"/>
                <a:alphaOff val="0"/>
              </a:srgbClr>
            </a:solidFill>
            <a:latin typeface="Arial" panose="020B0604020202020204"/>
            <a:ea typeface="思源黑体 CN Regular"/>
            <a:cs typeface="+mn-cs"/>
          </a:endParaRPr>
        </a:p>
        <a:p>
          <a:pPr marL="171450" lvl="1" indent="-171450">
            <a:lnSpc>
              <a:spcPct val="100000"/>
            </a:lnSpc>
            <a:spcBef>
              <a:spcPct val="0"/>
            </a:spcBef>
            <a:spcAft>
              <a:spcPct val="15000"/>
            </a:spcAft>
            <a:buChar char="•"/>
          </a:pPr>
          <a:r>
            <a:rPr lang="zh-CN" altLang="en-US" sz="1600" kern="1200" dirty="0">
              <a:solidFill>
                <a:srgbClr val="000000">
                  <a:hueOff val="0"/>
                  <a:satOff val="0"/>
                  <a:lumOff val="0"/>
                  <a:alphaOff val="0"/>
                </a:srgbClr>
              </a:solidFill>
              <a:latin typeface="Arial" panose="020B0604020202020204"/>
              <a:ea typeface="思源黑体 CN Regular"/>
              <a:cs typeface="+mn-cs"/>
            </a:rPr>
            <a:t>用数组模拟</a:t>
          </a:r>
          <a:endParaRPr>
            <a:solidFill>
              <a:schemeClr val="dk1"/>
            </a:solidFill>
          </a:endParaRPr>
        </a:p>
      </dsp:txBody>
      <dsp:txXfrm>
        <a:off x="554464" y="55830"/>
        <a:ext cx="2707090" cy="20961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25007-8417-41F9-BBAC-6D276B050D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A0797-FF12-48D7-BCF2-6A9F2A4DCA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 1pptmoban.com</a:t>
            </a:r>
            <a:endParaRPr lang="zh-CN" altLang="en-US" dirty="0"/>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B4A0797-FF12-48D7-BCF2-6A9F2A4DCA0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1PPT模板网   www.51pptmoban.com">
    <p:spTree>
      <p:nvGrpSpPr>
        <p:cNvPr id="1" name=""/>
        <p:cNvGrpSpPr/>
        <p:nvPr/>
      </p:nvGrpSpPr>
      <p:grpSpPr>
        <a:xfrm>
          <a:off x="0" y="0"/>
          <a:ext cx="0" cy="0"/>
          <a:chOff x="0" y="0"/>
          <a:chExt cx="0" cy="0"/>
        </a:xfrm>
      </p:grpSpPr>
      <p:grpSp>
        <p:nvGrpSpPr>
          <p:cNvPr id="2" name="组合 1"/>
          <p:cNvGrpSpPr/>
          <p:nvPr userDrawn="1"/>
        </p:nvGrpSpPr>
        <p:grpSpPr>
          <a:xfrm>
            <a:off x="4477285" y="6336702"/>
            <a:ext cx="7714716" cy="521299"/>
            <a:chOff x="4477285" y="6336702"/>
            <a:chExt cx="7714716" cy="521299"/>
          </a:xfrm>
        </p:grpSpPr>
        <p:sp>
          <p:nvSpPr>
            <p:cNvPr id="3" name="任意多边形: 形状 2"/>
            <p:cNvSpPr/>
            <p:nvPr/>
          </p:nvSpPr>
          <p:spPr>
            <a:xfrm>
              <a:off x="4477285" y="6362908"/>
              <a:ext cx="7475603" cy="495093"/>
            </a:xfrm>
            <a:custGeom>
              <a:avLst/>
              <a:gdLst>
                <a:gd name="connsiteX0" fmla="*/ 3737801 w 7475603"/>
                <a:gd name="connsiteY0" fmla="*/ 0 h 495093"/>
                <a:gd name="connsiteX1" fmla="*/ 7304164 w 7475603"/>
                <a:gd name="connsiteY1" fmla="*/ 447356 h 495093"/>
                <a:gd name="connsiteX2" fmla="*/ 7475603 w 7475603"/>
                <a:gd name="connsiteY2" fmla="*/ 495093 h 495093"/>
                <a:gd name="connsiteX3" fmla="*/ 0 w 7475603"/>
                <a:gd name="connsiteY3" fmla="*/ 495093 h 495093"/>
                <a:gd name="connsiteX4" fmla="*/ 171439 w 7475603"/>
                <a:gd name="connsiteY4" fmla="*/ 447356 h 495093"/>
                <a:gd name="connsiteX5" fmla="*/ 3737801 w 7475603"/>
                <a:gd name="connsiteY5" fmla="*/ 0 h 49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75603" h="495093">
                  <a:moveTo>
                    <a:pt x="3737801" y="0"/>
                  </a:moveTo>
                  <a:cubicBezTo>
                    <a:pt x="5001310" y="0"/>
                    <a:pt x="6205946" y="159123"/>
                    <a:pt x="7304164" y="447356"/>
                  </a:cubicBezTo>
                  <a:lnTo>
                    <a:pt x="7475603" y="495093"/>
                  </a:lnTo>
                  <a:lnTo>
                    <a:pt x="0" y="495093"/>
                  </a:lnTo>
                  <a:lnTo>
                    <a:pt x="171439" y="447356"/>
                  </a:lnTo>
                  <a:cubicBezTo>
                    <a:pt x="1269657" y="159123"/>
                    <a:pt x="2474292" y="0"/>
                    <a:pt x="3737801" y="0"/>
                  </a:cubicBezTo>
                  <a:close/>
                </a:path>
              </a:pathLst>
            </a:custGeom>
            <a:solidFill>
              <a:srgbClr val="5268A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 name="任意多边形: 形状 3"/>
            <p:cNvSpPr/>
            <p:nvPr/>
          </p:nvSpPr>
          <p:spPr>
            <a:xfrm>
              <a:off x="5696484" y="6362908"/>
              <a:ext cx="6495517" cy="495093"/>
            </a:xfrm>
            <a:custGeom>
              <a:avLst/>
              <a:gdLst>
                <a:gd name="connsiteX0" fmla="*/ 3737802 w 6495517"/>
                <a:gd name="connsiteY0" fmla="*/ 0 h 495093"/>
                <a:gd name="connsiteX1" fmla="*/ 6172235 w 6495517"/>
                <a:gd name="connsiteY1" fmla="*/ 203271 h 495093"/>
                <a:gd name="connsiteX2" fmla="*/ 6495517 w 6495517"/>
                <a:gd name="connsiteY2" fmla="*/ 263285 h 495093"/>
                <a:gd name="connsiteX3" fmla="*/ 6495517 w 6495517"/>
                <a:gd name="connsiteY3" fmla="*/ 495093 h 495093"/>
                <a:gd name="connsiteX4" fmla="*/ 0 w 6495517"/>
                <a:gd name="connsiteY4" fmla="*/ 495093 h 495093"/>
                <a:gd name="connsiteX5" fmla="*/ 171440 w 6495517"/>
                <a:gd name="connsiteY5" fmla="*/ 447356 h 495093"/>
                <a:gd name="connsiteX6" fmla="*/ 3737802 w 6495517"/>
                <a:gd name="connsiteY6" fmla="*/ 0 h 49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5517" h="495093">
                  <a:moveTo>
                    <a:pt x="3737802" y="0"/>
                  </a:moveTo>
                  <a:cubicBezTo>
                    <a:pt x="4580142" y="0"/>
                    <a:pt x="5396315" y="70722"/>
                    <a:pt x="6172235" y="203271"/>
                  </a:cubicBezTo>
                  <a:lnTo>
                    <a:pt x="6495517" y="263285"/>
                  </a:lnTo>
                  <a:lnTo>
                    <a:pt x="6495517" y="495093"/>
                  </a:lnTo>
                  <a:lnTo>
                    <a:pt x="0" y="495093"/>
                  </a:lnTo>
                  <a:lnTo>
                    <a:pt x="171440" y="447356"/>
                  </a:lnTo>
                  <a:cubicBezTo>
                    <a:pt x="1269658" y="159123"/>
                    <a:pt x="2474293" y="0"/>
                    <a:pt x="3737802" y="0"/>
                  </a:cubicBezTo>
                  <a:close/>
                </a:path>
              </a:pathLst>
            </a:custGeom>
            <a:solidFill>
              <a:srgbClr val="5268A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 name="任意多边形: 形状 4"/>
            <p:cNvSpPr/>
            <p:nvPr/>
          </p:nvSpPr>
          <p:spPr>
            <a:xfrm>
              <a:off x="7266070" y="6336702"/>
              <a:ext cx="4925930" cy="521299"/>
            </a:xfrm>
            <a:custGeom>
              <a:avLst/>
              <a:gdLst>
                <a:gd name="connsiteX0" fmla="*/ 3831915 w 4925930"/>
                <a:gd name="connsiteY0" fmla="*/ 0 h 521299"/>
                <a:gd name="connsiteX1" fmla="*/ 4665011 w 4925930"/>
                <a:gd name="connsiteY1" fmla="*/ 23245 h 521299"/>
                <a:gd name="connsiteX2" fmla="*/ 4925930 w 4925930"/>
                <a:gd name="connsiteY2" fmla="*/ 41543 h 521299"/>
                <a:gd name="connsiteX3" fmla="*/ 4925930 w 4925930"/>
                <a:gd name="connsiteY3" fmla="*/ 521299 h 521299"/>
                <a:gd name="connsiteX4" fmla="*/ 0 w 4925930"/>
                <a:gd name="connsiteY4" fmla="*/ 521299 h 521299"/>
                <a:gd name="connsiteX5" fmla="*/ 265553 w 4925930"/>
                <a:gd name="connsiteY5" fmla="*/ 447356 h 521299"/>
                <a:gd name="connsiteX6" fmla="*/ 3831915 w 4925930"/>
                <a:gd name="connsiteY6" fmla="*/ 0 h 52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5930" h="521299">
                  <a:moveTo>
                    <a:pt x="3831915" y="0"/>
                  </a:moveTo>
                  <a:cubicBezTo>
                    <a:pt x="4112695" y="0"/>
                    <a:pt x="4390567" y="7858"/>
                    <a:pt x="4665011" y="23245"/>
                  </a:cubicBezTo>
                  <a:lnTo>
                    <a:pt x="4925930" y="41543"/>
                  </a:lnTo>
                  <a:lnTo>
                    <a:pt x="4925930" y="521299"/>
                  </a:lnTo>
                  <a:lnTo>
                    <a:pt x="0" y="521299"/>
                  </a:lnTo>
                  <a:lnTo>
                    <a:pt x="265553" y="447356"/>
                  </a:lnTo>
                  <a:cubicBezTo>
                    <a:pt x="1363770" y="159123"/>
                    <a:pt x="2568406" y="0"/>
                    <a:pt x="3831915"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slideLayout" Target="../slideLayouts/slideLayout3.xml"/><Relationship Id="rId11" Type="http://schemas.openxmlformats.org/officeDocument/2006/relationships/image" Target="../media/image3.jpeg"/><Relationship Id="rId10" Type="http://schemas.microsoft.com/office/2007/relationships/diagramDrawing" Target="../diagrams/drawing2.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3460602" y="2103169"/>
            <a:ext cx="5109091" cy="830997"/>
          </a:xfrm>
          <a:prstGeom prst="rect">
            <a:avLst/>
          </a:prstGeom>
          <a:noFill/>
        </p:spPr>
        <p:txBody>
          <a:bodyPr vert="horz" wrap="none" rtlCol="0">
            <a:spAutoFit/>
          </a:bodyPr>
          <a:lstStyle/>
          <a:p>
            <a:r>
              <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rPr>
              <a:t>组成原理实验答辩</a:t>
            </a:r>
            <a:endPar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endParaRPr>
          </a:p>
        </p:txBody>
      </p:sp>
      <p:grpSp>
        <p:nvGrpSpPr>
          <p:cNvPr id="126" name="图形 85"/>
          <p:cNvGrpSpPr/>
          <p:nvPr/>
        </p:nvGrpSpPr>
        <p:grpSpPr>
          <a:xfrm>
            <a:off x="5317053" y="1184782"/>
            <a:ext cx="1862137" cy="1034716"/>
            <a:chOff x="8346857" y="-447698"/>
            <a:chExt cx="1862137" cy="1034716"/>
          </a:xfrm>
        </p:grpSpPr>
        <p:sp>
          <p:nvSpPr>
            <p:cNvPr id="127" name="任意多边形: 形状 126"/>
            <p:cNvSpPr/>
            <p:nvPr/>
          </p:nvSpPr>
          <p:spPr>
            <a:xfrm>
              <a:off x="9797228" y="281194"/>
              <a:ext cx="411765" cy="305824"/>
            </a:xfrm>
            <a:custGeom>
              <a:avLst/>
              <a:gdLst>
                <a:gd name="connsiteX0" fmla="*/ 0 w 411765"/>
                <a:gd name="connsiteY0" fmla="*/ 13605 h 305824"/>
                <a:gd name="connsiteX1" fmla="*/ 186023 w 411765"/>
                <a:gd name="connsiteY1" fmla="*/ 288782 h 305824"/>
                <a:gd name="connsiteX2" fmla="*/ 411766 w 411765"/>
                <a:gd name="connsiteY2" fmla="*/ 238109 h 305824"/>
                <a:gd name="connsiteX3" fmla="*/ 279940 w 411765"/>
                <a:gd name="connsiteY3" fmla="*/ 222964 h 305824"/>
                <a:gd name="connsiteX4" fmla="*/ 36957 w 411765"/>
                <a:gd name="connsiteY4" fmla="*/ 841 h 3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65" h="305824">
                  <a:moveTo>
                    <a:pt x="0" y="13605"/>
                  </a:moveTo>
                  <a:cubicBezTo>
                    <a:pt x="0" y="13605"/>
                    <a:pt x="52197" y="230775"/>
                    <a:pt x="186023" y="288782"/>
                  </a:cubicBezTo>
                  <a:cubicBezTo>
                    <a:pt x="319850" y="346789"/>
                    <a:pt x="411766" y="238109"/>
                    <a:pt x="411766" y="238109"/>
                  </a:cubicBezTo>
                  <a:cubicBezTo>
                    <a:pt x="411766" y="238109"/>
                    <a:pt x="348615" y="308023"/>
                    <a:pt x="279940" y="222964"/>
                  </a:cubicBezTo>
                  <a:cubicBezTo>
                    <a:pt x="211264" y="138001"/>
                    <a:pt x="79629" y="-12589"/>
                    <a:pt x="36957" y="841"/>
                  </a:cubicBezTo>
                </a:path>
              </a:pathLst>
            </a:custGeom>
            <a:solidFill>
              <a:srgbClr val="FFB85A"/>
            </a:solidFill>
            <a:ln w="9525" cap="flat">
              <a:noFill/>
              <a:prstDash val="solid"/>
              <a:miter/>
            </a:ln>
          </p:spPr>
          <p:txBody>
            <a:bodyPr rtlCol="0" anchor="ctr"/>
            <a:lstStyle/>
            <a:p>
              <a:endParaRPr lang="zh-CN" altLang="en-US">
                <a:solidFill>
                  <a:srgbClr val="6C6C6C"/>
                </a:solidFill>
              </a:endParaRPr>
            </a:p>
          </p:txBody>
        </p:sp>
        <p:sp>
          <p:nvSpPr>
            <p:cNvPr id="128" name="任意多边形: 形状 127"/>
            <p:cNvSpPr/>
            <p:nvPr/>
          </p:nvSpPr>
          <p:spPr>
            <a:xfrm>
              <a:off x="9769987" y="224789"/>
              <a:ext cx="90296" cy="97916"/>
            </a:xfrm>
            <a:custGeom>
              <a:avLst/>
              <a:gdLst>
                <a:gd name="connsiteX0" fmla="*/ 0 w 90296"/>
                <a:gd name="connsiteY0" fmla="*/ 22765 h 97916"/>
                <a:gd name="connsiteX1" fmla="*/ 28861 w 90296"/>
                <a:gd name="connsiteY1" fmla="*/ 97917 h 97916"/>
                <a:gd name="connsiteX2" fmla="*/ 90297 w 90296"/>
                <a:gd name="connsiteY2" fmla="*/ 57817 h 97916"/>
                <a:gd name="connsiteX3" fmla="*/ 32766 w 90296"/>
                <a:gd name="connsiteY3" fmla="*/ 0 h 97916"/>
              </a:gdLst>
              <a:ahLst/>
              <a:cxnLst>
                <a:cxn ang="0">
                  <a:pos x="connsiteX0" y="connsiteY0"/>
                </a:cxn>
                <a:cxn ang="0">
                  <a:pos x="connsiteX1" y="connsiteY1"/>
                </a:cxn>
                <a:cxn ang="0">
                  <a:pos x="connsiteX2" y="connsiteY2"/>
                </a:cxn>
                <a:cxn ang="0">
                  <a:pos x="connsiteX3" y="connsiteY3"/>
                </a:cxn>
              </a:cxnLst>
              <a:rect l="l" t="t" r="r" b="b"/>
              <a:pathLst>
                <a:path w="90296" h="97916">
                  <a:moveTo>
                    <a:pt x="0" y="22765"/>
                  </a:moveTo>
                  <a:lnTo>
                    <a:pt x="28861" y="97917"/>
                  </a:lnTo>
                  <a:lnTo>
                    <a:pt x="90297" y="57817"/>
                  </a:lnTo>
                  <a:lnTo>
                    <a:pt x="32766" y="0"/>
                  </a:lnTo>
                </a:path>
              </a:pathLst>
            </a:custGeom>
            <a:solidFill>
              <a:srgbClr val="EAA347"/>
            </a:solidFill>
            <a:ln w="9525" cap="flat">
              <a:noFill/>
              <a:prstDash val="solid"/>
              <a:miter/>
            </a:ln>
          </p:spPr>
          <p:txBody>
            <a:bodyPr rtlCol="0" anchor="ctr"/>
            <a:lstStyle/>
            <a:p>
              <a:endParaRPr lang="zh-CN" altLang="en-US">
                <a:solidFill>
                  <a:srgbClr val="6C6C6C"/>
                </a:solidFill>
              </a:endParaRPr>
            </a:p>
          </p:txBody>
        </p:sp>
        <p:sp>
          <p:nvSpPr>
            <p:cNvPr id="129" name="任意多边形: 形状 128"/>
            <p:cNvSpPr/>
            <p:nvPr/>
          </p:nvSpPr>
          <p:spPr>
            <a:xfrm>
              <a:off x="8356763" y="-437864"/>
              <a:ext cx="1591818" cy="547116"/>
            </a:xfrm>
            <a:custGeom>
              <a:avLst/>
              <a:gdLst>
                <a:gd name="connsiteX0" fmla="*/ 1591818 w 1591818"/>
                <a:gd name="connsiteY0" fmla="*/ 270986 h 547116"/>
                <a:gd name="connsiteX1" fmla="*/ 796195 w 1591818"/>
                <a:gd name="connsiteY1" fmla="*/ 547116 h 547116"/>
                <a:gd name="connsiteX2" fmla="*/ 0 w 1591818"/>
                <a:gd name="connsiteY2" fmla="*/ 269081 h 547116"/>
                <a:gd name="connsiteX3" fmla="*/ 794671 w 1591818"/>
                <a:gd name="connsiteY3" fmla="*/ 0 h 547116"/>
              </a:gdLst>
              <a:ahLst/>
              <a:cxnLst>
                <a:cxn ang="0">
                  <a:pos x="connsiteX0" y="connsiteY0"/>
                </a:cxn>
                <a:cxn ang="0">
                  <a:pos x="connsiteX1" y="connsiteY1"/>
                </a:cxn>
                <a:cxn ang="0">
                  <a:pos x="connsiteX2" y="connsiteY2"/>
                </a:cxn>
                <a:cxn ang="0">
                  <a:pos x="connsiteX3" y="connsiteY3"/>
                </a:cxn>
              </a:cxnLst>
              <a:rect l="l" t="t" r="r" b="b"/>
              <a:pathLst>
                <a:path w="1591818" h="547116">
                  <a:moveTo>
                    <a:pt x="1591818" y="270986"/>
                  </a:moveTo>
                  <a:lnTo>
                    <a:pt x="796195" y="547116"/>
                  </a:lnTo>
                  <a:lnTo>
                    <a:pt x="0" y="269081"/>
                  </a:lnTo>
                  <a:lnTo>
                    <a:pt x="794671" y="0"/>
                  </a:lnTo>
                  <a:close/>
                </a:path>
              </a:pathLst>
            </a:custGeom>
            <a:solidFill>
              <a:srgbClr val="5A4ECC"/>
            </a:solidFill>
            <a:ln w="9525" cap="flat">
              <a:noFill/>
              <a:prstDash val="solid"/>
              <a:miter/>
            </a:ln>
          </p:spPr>
          <p:txBody>
            <a:bodyPr rtlCol="0" anchor="ctr"/>
            <a:lstStyle/>
            <a:p>
              <a:endParaRPr lang="zh-CN" altLang="en-US">
                <a:solidFill>
                  <a:srgbClr val="6C6C6C"/>
                </a:solidFill>
              </a:endParaRPr>
            </a:p>
          </p:txBody>
        </p:sp>
        <p:sp>
          <p:nvSpPr>
            <p:cNvPr id="130" name="任意多边形: 形状 129"/>
            <p:cNvSpPr/>
            <p:nvPr/>
          </p:nvSpPr>
          <p:spPr>
            <a:xfrm>
              <a:off x="8346857" y="-447698"/>
              <a:ext cx="1611534" cy="566761"/>
            </a:xfrm>
            <a:custGeom>
              <a:avLst/>
              <a:gdLst>
                <a:gd name="connsiteX0" fmla="*/ 806101 w 1611534"/>
                <a:gd name="connsiteY0" fmla="*/ 566761 h 566761"/>
                <a:gd name="connsiteX1" fmla="*/ 802862 w 1611534"/>
                <a:gd name="connsiteY1" fmla="*/ 566190 h 566761"/>
                <a:gd name="connsiteX2" fmla="*/ 6572 w 1611534"/>
                <a:gd name="connsiteY2" fmla="*/ 288155 h 566761"/>
                <a:gd name="connsiteX3" fmla="*/ 0 w 1611534"/>
                <a:gd name="connsiteY3" fmla="*/ 278821 h 566761"/>
                <a:gd name="connsiteX4" fmla="*/ 6667 w 1611534"/>
                <a:gd name="connsiteY4" fmla="*/ 269581 h 566761"/>
                <a:gd name="connsiteX5" fmla="*/ 801434 w 1611534"/>
                <a:gd name="connsiteY5" fmla="*/ 500 h 566761"/>
                <a:gd name="connsiteX6" fmla="*/ 807720 w 1611534"/>
                <a:gd name="connsiteY6" fmla="*/ 500 h 566761"/>
                <a:gd name="connsiteX7" fmla="*/ 1604867 w 1611534"/>
                <a:gd name="connsiteY7" fmla="*/ 271486 h 566761"/>
                <a:gd name="connsiteX8" fmla="*/ 1611535 w 1611534"/>
                <a:gd name="connsiteY8" fmla="*/ 280726 h 566761"/>
                <a:gd name="connsiteX9" fmla="*/ 1604963 w 1611534"/>
                <a:gd name="connsiteY9" fmla="*/ 290060 h 566761"/>
                <a:gd name="connsiteX10" fmla="*/ 809339 w 1611534"/>
                <a:gd name="connsiteY10" fmla="*/ 566285 h 566761"/>
                <a:gd name="connsiteX11" fmla="*/ 806101 w 1611534"/>
                <a:gd name="connsiteY11" fmla="*/ 566761 h 566761"/>
                <a:gd name="connsiteX12" fmla="*/ 40100 w 1611534"/>
                <a:gd name="connsiteY12" fmla="*/ 279106 h 566761"/>
                <a:gd name="connsiteX13" fmla="*/ 806196 w 1611534"/>
                <a:gd name="connsiteY13" fmla="*/ 546568 h 566761"/>
                <a:gd name="connsiteX14" fmla="*/ 1571625 w 1611534"/>
                <a:gd name="connsiteY14" fmla="*/ 280916 h 566761"/>
                <a:gd name="connsiteX15" fmla="*/ 804672 w 1611534"/>
                <a:gd name="connsiteY15" fmla="*/ 20217 h 566761"/>
                <a:gd name="connsiteX16" fmla="*/ 40100 w 1611534"/>
                <a:gd name="connsiteY16" fmla="*/ 279106 h 56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1534" h="566761">
                  <a:moveTo>
                    <a:pt x="806101" y="566761"/>
                  </a:moveTo>
                  <a:cubicBezTo>
                    <a:pt x="805053" y="566761"/>
                    <a:pt x="803910" y="566571"/>
                    <a:pt x="802862" y="566190"/>
                  </a:cubicBezTo>
                  <a:lnTo>
                    <a:pt x="6572" y="288155"/>
                  </a:lnTo>
                  <a:cubicBezTo>
                    <a:pt x="2667" y="286822"/>
                    <a:pt x="0" y="283012"/>
                    <a:pt x="0" y="278821"/>
                  </a:cubicBezTo>
                  <a:cubicBezTo>
                    <a:pt x="0" y="274630"/>
                    <a:pt x="2667" y="270915"/>
                    <a:pt x="6667" y="269581"/>
                  </a:cubicBezTo>
                  <a:lnTo>
                    <a:pt x="801434" y="500"/>
                  </a:lnTo>
                  <a:cubicBezTo>
                    <a:pt x="803434" y="-167"/>
                    <a:pt x="805720" y="-167"/>
                    <a:pt x="807720" y="500"/>
                  </a:cubicBezTo>
                  <a:lnTo>
                    <a:pt x="1604867" y="271486"/>
                  </a:lnTo>
                  <a:cubicBezTo>
                    <a:pt x="1608868" y="272820"/>
                    <a:pt x="1611535" y="276535"/>
                    <a:pt x="1611535" y="280726"/>
                  </a:cubicBezTo>
                  <a:cubicBezTo>
                    <a:pt x="1611535" y="284917"/>
                    <a:pt x="1608868" y="288631"/>
                    <a:pt x="1604963" y="290060"/>
                  </a:cubicBezTo>
                  <a:lnTo>
                    <a:pt x="809339" y="566285"/>
                  </a:lnTo>
                  <a:cubicBezTo>
                    <a:pt x="808291" y="566571"/>
                    <a:pt x="807244" y="566761"/>
                    <a:pt x="806101" y="566761"/>
                  </a:cubicBezTo>
                  <a:close/>
                  <a:moveTo>
                    <a:pt x="40100" y="279106"/>
                  </a:moveTo>
                  <a:lnTo>
                    <a:pt x="806196" y="546568"/>
                  </a:lnTo>
                  <a:lnTo>
                    <a:pt x="1571625" y="280916"/>
                  </a:lnTo>
                  <a:lnTo>
                    <a:pt x="804672" y="20217"/>
                  </a:lnTo>
                  <a:lnTo>
                    <a:pt x="40100" y="279106"/>
                  </a:lnTo>
                  <a:close/>
                </a:path>
              </a:pathLst>
            </a:custGeom>
            <a:solidFill>
              <a:srgbClr val="3F3F99"/>
            </a:solidFill>
            <a:ln w="9525" cap="flat">
              <a:noFill/>
              <a:prstDash val="solid"/>
              <a:miter/>
            </a:ln>
          </p:spPr>
          <p:txBody>
            <a:bodyPr rtlCol="0" anchor="ctr"/>
            <a:lstStyle/>
            <a:p>
              <a:endParaRPr lang="zh-CN" altLang="en-US">
                <a:solidFill>
                  <a:srgbClr val="6C6C6C"/>
                </a:solidFill>
              </a:endParaRPr>
            </a:p>
          </p:txBody>
        </p:sp>
        <p:sp>
          <p:nvSpPr>
            <p:cNvPr id="131" name="任意多边形: 形状 130"/>
            <p:cNvSpPr/>
            <p:nvPr/>
          </p:nvSpPr>
          <p:spPr>
            <a:xfrm>
              <a:off x="8777005" y="82391"/>
              <a:ext cx="745236" cy="201644"/>
            </a:xfrm>
            <a:custGeom>
              <a:avLst/>
              <a:gdLst>
                <a:gd name="connsiteX0" fmla="*/ 745236 w 745236"/>
                <a:gd name="connsiteY0" fmla="*/ 139446 h 201644"/>
                <a:gd name="connsiteX1" fmla="*/ 372618 w 745236"/>
                <a:gd name="connsiteY1" fmla="*/ 201644 h 201644"/>
                <a:gd name="connsiteX2" fmla="*/ 0 w 745236"/>
                <a:gd name="connsiteY2" fmla="*/ 139446 h 201644"/>
                <a:gd name="connsiteX3" fmla="*/ 372428 w 745236"/>
                <a:gd name="connsiteY3" fmla="*/ 0 h 201644"/>
                <a:gd name="connsiteX4" fmla="*/ 745236 w 745236"/>
                <a:gd name="connsiteY4" fmla="*/ 139446 h 20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236" h="201644">
                  <a:moveTo>
                    <a:pt x="745236" y="139446"/>
                  </a:moveTo>
                  <a:cubicBezTo>
                    <a:pt x="745236" y="173736"/>
                    <a:pt x="578453" y="201644"/>
                    <a:pt x="372618" y="201644"/>
                  </a:cubicBezTo>
                  <a:cubicBezTo>
                    <a:pt x="166878" y="201644"/>
                    <a:pt x="0" y="173831"/>
                    <a:pt x="0" y="139446"/>
                  </a:cubicBezTo>
                  <a:cubicBezTo>
                    <a:pt x="0" y="105156"/>
                    <a:pt x="166688" y="0"/>
                    <a:pt x="372428" y="0"/>
                  </a:cubicBezTo>
                  <a:cubicBezTo>
                    <a:pt x="578168" y="0"/>
                    <a:pt x="745236" y="105156"/>
                    <a:pt x="745236" y="139446"/>
                  </a:cubicBezTo>
                  <a:close/>
                </a:path>
              </a:pathLst>
            </a:custGeom>
            <a:solidFill>
              <a:srgbClr val="4E3EC1"/>
            </a:solidFill>
            <a:ln w="9525" cap="flat">
              <a:noFill/>
              <a:prstDash val="solid"/>
              <a:miter/>
            </a:ln>
          </p:spPr>
          <p:txBody>
            <a:bodyPr rtlCol="0" anchor="ctr"/>
            <a:lstStyle/>
            <a:p>
              <a:endParaRPr lang="zh-CN" altLang="en-US">
                <a:solidFill>
                  <a:srgbClr val="6C6C6C"/>
                </a:solidFill>
              </a:endParaRPr>
            </a:p>
          </p:txBody>
        </p:sp>
        <p:sp>
          <p:nvSpPr>
            <p:cNvPr id="132" name="任意多边形: 形状 131"/>
            <p:cNvSpPr/>
            <p:nvPr/>
          </p:nvSpPr>
          <p:spPr>
            <a:xfrm>
              <a:off x="8780720" y="-178022"/>
              <a:ext cx="741521" cy="399573"/>
            </a:xfrm>
            <a:custGeom>
              <a:avLst/>
              <a:gdLst>
                <a:gd name="connsiteX0" fmla="*/ 741521 w 741521"/>
                <a:gd name="connsiteY0" fmla="*/ 399574 h 399573"/>
                <a:gd name="connsiteX1" fmla="*/ 373475 w 741521"/>
                <a:gd name="connsiteY1" fmla="*/ 354616 h 399573"/>
                <a:gd name="connsiteX2" fmla="*/ 0 w 741521"/>
                <a:gd name="connsiteY2" fmla="*/ 399574 h 399573"/>
                <a:gd name="connsiteX3" fmla="*/ 0 w 741521"/>
                <a:gd name="connsiteY3" fmla="*/ 63055 h 399573"/>
                <a:gd name="connsiteX4" fmla="*/ 370713 w 741521"/>
                <a:gd name="connsiteY4" fmla="*/ 0 h 399573"/>
                <a:gd name="connsiteX5" fmla="*/ 741426 w 741521"/>
                <a:gd name="connsiteY5" fmla="*/ 63055 h 399573"/>
                <a:gd name="connsiteX6" fmla="*/ 741426 w 741521"/>
                <a:gd name="connsiteY6" fmla="*/ 399574 h 3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521" h="399573">
                  <a:moveTo>
                    <a:pt x="741521" y="399574"/>
                  </a:moveTo>
                  <a:cubicBezTo>
                    <a:pt x="741521" y="399574"/>
                    <a:pt x="624364" y="251079"/>
                    <a:pt x="373475" y="354616"/>
                  </a:cubicBezTo>
                  <a:cubicBezTo>
                    <a:pt x="122587" y="254127"/>
                    <a:pt x="0" y="399574"/>
                    <a:pt x="0" y="399574"/>
                  </a:cubicBezTo>
                  <a:lnTo>
                    <a:pt x="0" y="63055"/>
                  </a:lnTo>
                  <a:cubicBezTo>
                    <a:pt x="0" y="63055"/>
                    <a:pt x="155639" y="0"/>
                    <a:pt x="370713" y="0"/>
                  </a:cubicBezTo>
                  <a:cubicBezTo>
                    <a:pt x="541306" y="0"/>
                    <a:pt x="741426" y="63055"/>
                    <a:pt x="741426" y="63055"/>
                  </a:cubicBezTo>
                  <a:lnTo>
                    <a:pt x="741426" y="399574"/>
                  </a:lnTo>
                  <a:close/>
                </a:path>
              </a:pathLst>
            </a:custGeom>
            <a:solidFill>
              <a:srgbClr val="6A65DB"/>
            </a:solidFill>
            <a:ln w="9525" cap="flat">
              <a:noFill/>
              <a:prstDash val="solid"/>
              <a:miter/>
            </a:ln>
          </p:spPr>
          <p:txBody>
            <a:bodyPr rtlCol="0" anchor="ctr"/>
            <a:lstStyle/>
            <a:p>
              <a:endParaRPr lang="zh-CN" altLang="en-US">
                <a:solidFill>
                  <a:srgbClr val="6C6C6C"/>
                </a:solidFill>
              </a:endParaRPr>
            </a:p>
          </p:txBody>
        </p:sp>
        <p:sp>
          <p:nvSpPr>
            <p:cNvPr id="133" name="任意多边形: 形状 132"/>
            <p:cNvSpPr/>
            <p:nvPr/>
          </p:nvSpPr>
          <p:spPr>
            <a:xfrm>
              <a:off x="9559008" y="-310324"/>
              <a:ext cx="218027" cy="513778"/>
            </a:xfrm>
            <a:custGeom>
              <a:avLst/>
              <a:gdLst>
                <a:gd name="connsiteX0" fmla="*/ 0 w 218027"/>
                <a:gd name="connsiteY0" fmla="*/ 0 h 513778"/>
                <a:gd name="connsiteX1" fmla="*/ 142208 w 218027"/>
                <a:gd name="connsiteY1" fmla="*/ 58579 h 513778"/>
                <a:gd name="connsiteX2" fmla="*/ 218027 w 218027"/>
                <a:gd name="connsiteY2" fmla="*/ 513779 h 513778"/>
              </a:gdLst>
              <a:ahLst/>
              <a:cxnLst>
                <a:cxn ang="0">
                  <a:pos x="connsiteX0" y="connsiteY0"/>
                </a:cxn>
                <a:cxn ang="0">
                  <a:pos x="connsiteX1" y="connsiteY1"/>
                </a:cxn>
                <a:cxn ang="0">
                  <a:pos x="connsiteX2" y="connsiteY2"/>
                </a:cxn>
              </a:cxnLst>
              <a:rect l="l" t="t" r="r" b="b"/>
              <a:pathLst>
                <a:path w="218027" h="513778">
                  <a:moveTo>
                    <a:pt x="0" y="0"/>
                  </a:moveTo>
                  <a:cubicBezTo>
                    <a:pt x="0" y="0"/>
                    <a:pt x="125159" y="22193"/>
                    <a:pt x="142208" y="58579"/>
                  </a:cubicBezTo>
                  <a:cubicBezTo>
                    <a:pt x="163735" y="104680"/>
                    <a:pt x="162497" y="432245"/>
                    <a:pt x="218027" y="513779"/>
                  </a:cubicBezTo>
                </a:path>
              </a:pathLst>
            </a:custGeom>
            <a:noFill/>
            <a:ln w="19050" cap="rnd">
              <a:solidFill>
                <a:srgbClr val="FFB850"/>
              </a:solidFill>
              <a:prstDash val="solid"/>
              <a:miter/>
            </a:ln>
          </p:spPr>
          <p:txBody>
            <a:bodyPr rtlCol="0" anchor="ctr"/>
            <a:lstStyle/>
            <a:p>
              <a:endParaRPr lang="zh-CN" altLang="en-US">
                <a:solidFill>
                  <a:srgbClr val="6C6C6C"/>
                </a:solidFill>
              </a:endParaRPr>
            </a:p>
          </p:txBody>
        </p:sp>
        <p:sp>
          <p:nvSpPr>
            <p:cNvPr id="134" name="任意多边形: 形状 133"/>
            <p:cNvSpPr/>
            <p:nvPr/>
          </p:nvSpPr>
          <p:spPr>
            <a:xfrm>
              <a:off x="9729601" y="166116"/>
              <a:ext cx="105537" cy="105727"/>
            </a:xfrm>
            <a:custGeom>
              <a:avLst/>
              <a:gdLst>
                <a:gd name="connsiteX0" fmla="*/ 105537 w 105537"/>
                <a:gd name="connsiteY0" fmla="*/ 52864 h 105727"/>
                <a:gd name="connsiteX1" fmla="*/ 52769 w 105537"/>
                <a:gd name="connsiteY1" fmla="*/ 105727 h 105727"/>
                <a:gd name="connsiteX2" fmla="*/ 0 w 105537"/>
                <a:gd name="connsiteY2" fmla="*/ 52864 h 105727"/>
                <a:gd name="connsiteX3" fmla="*/ 52769 w 105537"/>
                <a:gd name="connsiteY3" fmla="*/ 0 h 105727"/>
                <a:gd name="connsiteX4" fmla="*/ 105537 w 105537"/>
                <a:gd name="connsiteY4" fmla="*/ 52864 h 105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37" h="105727">
                  <a:moveTo>
                    <a:pt x="105537" y="52864"/>
                  </a:moveTo>
                  <a:cubicBezTo>
                    <a:pt x="105537" y="82010"/>
                    <a:pt x="81915" y="105727"/>
                    <a:pt x="52769" y="105727"/>
                  </a:cubicBezTo>
                  <a:cubicBezTo>
                    <a:pt x="23622" y="105727"/>
                    <a:pt x="0" y="82105"/>
                    <a:pt x="0" y="52864"/>
                  </a:cubicBezTo>
                  <a:cubicBezTo>
                    <a:pt x="0" y="23717"/>
                    <a:pt x="23622" y="0"/>
                    <a:pt x="52769" y="0"/>
                  </a:cubicBezTo>
                  <a:cubicBezTo>
                    <a:pt x="81915" y="95"/>
                    <a:pt x="105537" y="23717"/>
                    <a:pt x="105537" y="52864"/>
                  </a:cubicBezTo>
                  <a:close/>
                </a:path>
              </a:pathLst>
            </a:custGeom>
            <a:solidFill>
              <a:srgbClr val="FF525F"/>
            </a:solidFill>
            <a:ln w="9525" cap="flat">
              <a:noFill/>
              <a:prstDash val="solid"/>
              <a:miter/>
            </a:ln>
          </p:spPr>
          <p:txBody>
            <a:bodyPr rtlCol="0" anchor="ctr"/>
            <a:lstStyle/>
            <a:p>
              <a:endParaRPr lang="zh-CN" altLang="en-US">
                <a:solidFill>
                  <a:srgbClr val="6C6C6C"/>
                </a:solidFill>
              </a:endParaRPr>
            </a:p>
          </p:txBody>
        </p:sp>
        <p:sp>
          <p:nvSpPr>
            <p:cNvPr id="135" name="任意多边形: 形状 134"/>
            <p:cNvSpPr/>
            <p:nvPr/>
          </p:nvSpPr>
          <p:spPr>
            <a:xfrm>
              <a:off x="9747889" y="184404"/>
              <a:ext cx="68960" cy="69151"/>
            </a:xfrm>
            <a:custGeom>
              <a:avLst/>
              <a:gdLst>
                <a:gd name="connsiteX0" fmla="*/ 68961 w 68960"/>
                <a:gd name="connsiteY0" fmla="*/ 34576 h 69151"/>
                <a:gd name="connsiteX1" fmla="*/ 34480 w 68960"/>
                <a:gd name="connsiteY1" fmla="*/ 69152 h 69151"/>
                <a:gd name="connsiteX2" fmla="*/ 0 w 68960"/>
                <a:gd name="connsiteY2" fmla="*/ 34576 h 69151"/>
                <a:gd name="connsiteX3" fmla="*/ 34480 w 68960"/>
                <a:gd name="connsiteY3" fmla="*/ 0 h 69151"/>
                <a:gd name="connsiteX4" fmla="*/ 68961 w 68960"/>
                <a:gd name="connsiteY4" fmla="*/ 34576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0" h="69151">
                  <a:moveTo>
                    <a:pt x="68961" y="34576"/>
                  </a:moveTo>
                  <a:cubicBezTo>
                    <a:pt x="68961" y="53626"/>
                    <a:pt x="53530" y="69152"/>
                    <a:pt x="34480" y="69152"/>
                  </a:cubicBezTo>
                  <a:cubicBezTo>
                    <a:pt x="15430" y="69152"/>
                    <a:pt x="0" y="53721"/>
                    <a:pt x="0" y="34576"/>
                  </a:cubicBezTo>
                  <a:cubicBezTo>
                    <a:pt x="0" y="15526"/>
                    <a:pt x="15430" y="0"/>
                    <a:pt x="34480" y="0"/>
                  </a:cubicBezTo>
                  <a:cubicBezTo>
                    <a:pt x="53530" y="95"/>
                    <a:pt x="68961" y="15526"/>
                    <a:pt x="68961" y="34576"/>
                  </a:cubicBezTo>
                  <a:close/>
                </a:path>
              </a:pathLst>
            </a:custGeom>
            <a:noFill/>
            <a:ln w="7144" cap="rnd">
              <a:solidFill>
                <a:srgbClr val="FFB850"/>
              </a:solidFill>
              <a:prstDash val="solid"/>
              <a:miter/>
            </a:ln>
          </p:spPr>
          <p:txBody>
            <a:bodyPr rtlCol="0" anchor="ctr"/>
            <a:lstStyle/>
            <a:p>
              <a:endParaRPr lang="zh-CN" altLang="en-US">
                <a:solidFill>
                  <a:srgbClr val="6C6C6C"/>
                </a:solidFill>
              </a:endParaRPr>
            </a:p>
          </p:txBody>
        </p:sp>
      </p:grpSp>
      <p:sp>
        <p:nvSpPr>
          <p:cNvPr id="391" name="任意多边形: 形状 390"/>
          <p:cNvSpPr/>
          <p:nvPr/>
        </p:nvSpPr>
        <p:spPr>
          <a:xfrm>
            <a:off x="4389303" y="3514548"/>
            <a:ext cx="3295707" cy="518334"/>
          </a:xfrm>
          <a:custGeom>
            <a:avLst/>
            <a:gdLst>
              <a:gd name="connsiteX0" fmla="*/ 0 w 2924802"/>
              <a:gd name="connsiteY0" fmla="*/ 0 h 336042"/>
              <a:gd name="connsiteX1" fmla="*/ 650613 w 2924802"/>
              <a:gd name="connsiteY1" fmla="*/ 0 h 336042"/>
              <a:gd name="connsiteX2" fmla="*/ 2271427 w 2924802"/>
              <a:gd name="connsiteY2" fmla="*/ 0 h 336042"/>
              <a:gd name="connsiteX3" fmla="*/ 2922040 w 2924802"/>
              <a:gd name="connsiteY3" fmla="*/ 0 h 336042"/>
              <a:gd name="connsiteX4" fmla="*/ 2794119 w 2924802"/>
              <a:gd name="connsiteY4" fmla="*/ 162020 h 336042"/>
              <a:gd name="connsiteX5" fmla="*/ 2924802 w 2924802"/>
              <a:gd name="connsiteY5" fmla="*/ 327565 h 336042"/>
              <a:gd name="connsiteX6" fmla="*/ 2924802 w 2924802"/>
              <a:gd name="connsiteY6" fmla="*/ 336042 h 336042"/>
              <a:gd name="connsiteX7" fmla="*/ 2274189 w 2924802"/>
              <a:gd name="connsiteY7" fmla="*/ 336042 h 336042"/>
              <a:gd name="connsiteX8" fmla="*/ 650613 w 2924802"/>
              <a:gd name="connsiteY8" fmla="*/ 336042 h 336042"/>
              <a:gd name="connsiteX9" fmla="*/ 0 w 2924802"/>
              <a:gd name="connsiteY9" fmla="*/ 336042 h 336042"/>
              <a:gd name="connsiteX10" fmla="*/ 0 w 2924802"/>
              <a:gd name="connsiteY10" fmla="*/ 334518 h 336042"/>
              <a:gd name="connsiteX11" fmla="*/ 131445 w 2924802"/>
              <a:gd name="connsiteY11" fmla="*/ 168021 h 336042"/>
              <a:gd name="connsiteX12" fmla="*/ 0 w 2924802"/>
              <a:gd name="connsiteY12" fmla="*/ 1524 h 33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802" h="336042">
                <a:moveTo>
                  <a:pt x="0" y="0"/>
                </a:moveTo>
                <a:lnTo>
                  <a:pt x="650613" y="0"/>
                </a:lnTo>
                <a:lnTo>
                  <a:pt x="2271427" y="0"/>
                </a:lnTo>
                <a:lnTo>
                  <a:pt x="2922040" y="0"/>
                </a:lnTo>
                <a:lnTo>
                  <a:pt x="2794119" y="162020"/>
                </a:lnTo>
                <a:lnTo>
                  <a:pt x="2924802" y="327565"/>
                </a:lnTo>
                <a:lnTo>
                  <a:pt x="2924802" y="336042"/>
                </a:lnTo>
                <a:lnTo>
                  <a:pt x="2274189" y="336042"/>
                </a:lnTo>
                <a:lnTo>
                  <a:pt x="650613" y="336042"/>
                </a:lnTo>
                <a:lnTo>
                  <a:pt x="0" y="336042"/>
                </a:lnTo>
                <a:lnTo>
                  <a:pt x="0" y="334518"/>
                </a:lnTo>
                <a:lnTo>
                  <a:pt x="131445" y="168021"/>
                </a:lnTo>
                <a:lnTo>
                  <a:pt x="0" y="1524"/>
                </a:lnTo>
                <a:close/>
              </a:path>
            </a:pathLst>
          </a:custGeom>
          <a:solidFill>
            <a:srgbClr val="FFC000"/>
          </a:solidFill>
          <a:ln w="9525" cap="flat">
            <a:noFill/>
            <a:prstDash val="solid"/>
            <a:miter/>
          </a:ln>
        </p:spPr>
        <p:txBody>
          <a:bodyPr rtlCol="0" anchor="ctr"/>
          <a:lstStyle/>
          <a:p>
            <a:endParaRPr lang="zh-CN" altLang="en-US">
              <a:solidFill>
                <a:srgbClr val="6C6C6C"/>
              </a:solidFill>
            </a:endParaRPr>
          </a:p>
        </p:txBody>
      </p:sp>
      <p:sp>
        <p:nvSpPr>
          <p:cNvPr id="38"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4556936" y="3542882"/>
            <a:ext cx="3136179" cy="460375"/>
          </a:xfrm>
          <a:prstGeom prst="rect">
            <a:avLst/>
          </a:prstGeom>
          <a:noFill/>
        </p:spPr>
        <p:txBody>
          <a:bodyPr vert="horz" wrap="square" rtlCol="0">
            <a:spAutoFit/>
          </a:bodyPr>
          <a:lstStyle/>
          <a:p>
            <a:pPr algn="ctr"/>
            <a:endParaRPr lang="zh-CN" altLang="en-US" sz="2400" dirty="0">
              <a:solidFill>
                <a:srgbClr val="6C6C6C"/>
              </a:solidFill>
              <a:cs typeface="+mn-ea"/>
              <a:sym typeface="+mn-lt"/>
            </a:endParaRPr>
          </a:p>
        </p:txBody>
      </p:sp>
      <p:cxnSp>
        <p:nvCxnSpPr>
          <p:cNvPr id="5" name="直接连接符 4"/>
          <p:cNvCxnSpPr/>
          <p:nvPr/>
        </p:nvCxnSpPr>
        <p:spPr>
          <a:xfrm>
            <a:off x="1937353" y="3773715"/>
            <a:ext cx="2612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685010" y="3773715"/>
            <a:ext cx="26125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79809" y="3428901"/>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tx1">
                    <a:lumMod val="95000"/>
                    <a:lumOff val="5000"/>
                  </a:schemeClr>
                </a:solidFill>
                <a:latin typeface="+mn-lt"/>
                <a:ea typeface="+mn-ea"/>
                <a:cs typeface="+mn-ea"/>
                <a:sym typeface="+mn-lt"/>
              </a:rPr>
              <a:t>结合指令解释仿真波形</a:t>
            </a:r>
            <a:endParaRPr lang="zh-CN" altLang="en-US" sz="2800" b="1" dirty="0">
              <a:solidFill>
                <a:schemeClr val="tx1">
                  <a:lumMod val="95000"/>
                  <a:lumOff val="5000"/>
                </a:schemeClr>
              </a:solidFill>
              <a:latin typeface="+mn-lt"/>
              <a:ea typeface="+mn-ea"/>
              <a:cs typeface="+mn-ea"/>
              <a:sym typeface="+mn-lt"/>
            </a:endParaRPr>
          </a:p>
        </p:txBody>
      </p:sp>
      <p:grpSp>
        <p:nvGrpSpPr>
          <p:cNvPr id="7" name="组合 6"/>
          <p:cNvGrpSpPr/>
          <p:nvPr/>
        </p:nvGrpSpPr>
        <p:grpSpPr>
          <a:xfrm>
            <a:off x="5060976" y="1379530"/>
            <a:ext cx="1939504" cy="1864006"/>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6" name="文本框 5"/>
            <p:cNvSpPr txBox="1"/>
            <p:nvPr/>
          </p:nvSpPr>
          <p:spPr>
            <a:xfrm>
              <a:off x="2151602" y="2485133"/>
              <a:ext cx="586244" cy="541875"/>
            </a:xfrm>
            <a:prstGeom prst="rect">
              <a:avLst/>
            </a:prstGeom>
            <a:noFill/>
          </p:spPr>
          <p:txBody>
            <a:bodyPr wrap="none" rtlCol="0">
              <a:spAutoFit/>
            </a:bodyPr>
            <a:lstStyle/>
            <a:p>
              <a:r>
                <a:rPr lang="en-US" altLang="zh-CN" sz="8000" dirty="0">
                  <a:solidFill>
                    <a:schemeClr val="bg1"/>
                  </a:solidFill>
                  <a:latin typeface="思源宋体 CN Heavy" panose="02020900000000000000" pitchFamily="18" charset="-122"/>
                  <a:ea typeface="思源宋体 CN Heavy" panose="02020900000000000000" pitchFamily="18" charset="-122"/>
                </a:rPr>
                <a:t>02</a:t>
              </a:r>
              <a:endParaRPr lang="zh-CN" altLang="en-US" sz="80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6" name="文本框 55"/>
          <p:cNvSpPr txBox="1"/>
          <p:nvPr/>
        </p:nvSpPr>
        <p:spPr>
          <a:xfrm>
            <a:off x="3904166" y="4028142"/>
            <a:ext cx="4126680" cy="461665"/>
          </a:xfrm>
          <a:prstGeom prst="rect">
            <a:avLst/>
          </a:prstGeom>
          <a:noFill/>
        </p:spPr>
        <p:txBody>
          <a:bodyPr wrap="square">
            <a:spAutoFit/>
          </a:bodyPr>
          <a:lstStyle/>
          <a:p>
            <a:pPr algn="ctr"/>
            <a:r>
              <a:rPr lang="en-US" altLang="zh-CN" sz="1200" dirty="0">
                <a:solidFill>
                  <a:schemeClr val="bg1">
                    <a:lumMod val="65000"/>
                  </a:schemeClr>
                </a:solidFill>
              </a:rPr>
              <a:t>Your content to play here, or through paste in this box, and select only the text. Your content to play here</a:t>
            </a:r>
            <a:endParaRPr lang="zh-CN" altLang="en-US" sz="1200" dirty="0">
              <a:solidFill>
                <a:schemeClr val="bg1">
                  <a:lumMod val="65000"/>
                </a:schemeClr>
              </a:solidFill>
            </a:endParaRPr>
          </a:p>
        </p:txBody>
      </p:sp>
      <p:sp>
        <p:nvSpPr>
          <p:cNvPr id="36" name="任意多边形: 形状 35"/>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30468" y="418465"/>
            <a:ext cx="7423785" cy="922020"/>
          </a:xfrm>
          <a:prstGeom prst="rect">
            <a:avLst/>
          </a:prstGeom>
          <a:noFill/>
          <a:ln w="9525">
            <a:noFill/>
          </a:ln>
        </p:spPr>
        <p:txBody>
          <a:bodyPr wrap="square">
            <a:spAutoFit/>
          </a:bodyPr>
          <a:lstStyle/>
          <a:p>
            <a:pPr indent="0"/>
            <a:r>
              <a:rPr lang="zh-CN" b="0" dirty="0">
                <a:ea typeface="宋体" panose="02010600030101010101" pitchFamily="2" charset="-122"/>
              </a:rPr>
              <a:t>在数据存储器Data Mem的0、1、2号单元分别存放了三个32位操作数，设计指令完成完成0号和1号单元相加，与2号单元比较，如果相等，设置3号单元的值为和；否则设置为0号与1号单元的差</a:t>
            </a:r>
            <a:endParaRPr lang="zh-CN" altLang="en-US" b="0" dirty="0">
              <a:ea typeface="宋体" panose="02010600030101010101" pitchFamily="2" charset="-122"/>
            </a:endParaRPr>
          </a:p>
        </p:txBody>
      </p:sp>
      <p:graphicFrame>
        <p:nvGraphicFramePr>
          <p:cNvPr id="2" name="表格 1"/>
          <p:cNvGraphicFramePr/>
          <p:nvPr>
            <p:custDataLst>
              <p:tags r:id="rId1"/>
            </p:custDataLst>
          </p:nvPr>
        </p:nvGraphicFramePr>
        <p:xfrm>
          <a:off x="1852776" y="1540688"/>
          <a:ext cx="7423150" cy="4292600"/>
        </p:xfrm>
        <a:graphic>
          <a:graphicData uri="http://schemas.openxmlformats.org/drawingml/2006/table">
            <a:tbl>
              <a:tblPr firstRow="1" bandRow="1">
                <a:tableStyleId>{5940675A-B579-460E-94D1-54222C63F5DA}</a:tableStyleId>
              </a:tblPr>
              <a:tblGrid>
                <a:gridCol w="2068195"/>
                <a:gridCol w="2071370"/>
                <a:gridCol w="2337435"/>
                <a:gridCol w="946150"/>
              </a:tblGrid>
              <a:tr h="3524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汇编指令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机器指令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操作效果</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err="1">
                          <a:latin typeface="宋体" panose="02010600030101010101" pitchFamily="2" charset="-122"/>
                          <a:ea typeface="宋体" panose="02010600030101010101" pitchFamily="2" charset="-122"/>
                          <a:cs typeface="宋体" panose="02010600030101010101" pitchFamily="2" charset="-122"/>
                        </a:rPr>
                        <a:t>指令地址</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00002820H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 $a1, $0, $0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R[$a1]=0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69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8CB10000H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lw $s1, 0($a1)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R[$s1]=M[0+0]=2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8CB20004H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lw $s2, 4($a1)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R[$s2]=M[(0+4)</a:t>
                      </a:r>
                      <a:r>
                        <a:rPr lang="en-US" sz="1200" b="1">
                          <a:solidFill>
                            <a:srgbClr val="FF0000"/>
                          </a:solidFill>
                          <a:latin typeface="宋体" panose="02010600030101010101" pitchFamily="2" charset="-122"/>
                          <a:ea typeface="宋体" panose="02010600030101010101" pitchFamily="2" charset="-122"/>
                          <a:cs typeface="宋体" panose="02010600030101010101" pitchFamily="2" charset="-122"/>
                        </a:rPr>
                        <a:t>/4</a:t>
                      </a: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02329822H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sub $s3,$s1,$s2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R[$s3]=2-3=-1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02328820H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 $s1,$s1,$s2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宋体" panose="02010600030101010101" pitchFamily="2" charset="-122"/>
                          <a:ea typeface="宋体" panose="02010600030101010101" pitchFamily="2" charset="-122"/>
                          <a:cs typeface="宋体" panose="02010600030101010101" pitchFamily="2" charset="-122"/>
                        </a:rPr>
                        <a:t>R[$s1]=2+3=5</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33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8CB20008H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lw $s2, 8($a1)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R[$s2]=M[(0+8)/4]=5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12320002H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beq $s1, $s2, 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相等，向后跳两条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11000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ACB3000CH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sw $s3, 12($a1)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M[(0+12)/4]=R[$s3]=-1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11100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69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0800000AH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J 1010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跳转到101000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ACB1000CH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sw $s1, 12($a1)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M[(0+12)/4]=R[$s1]=5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100100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02328820H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add $s1,$s1,$s2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R[$s3]=5+5=10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dirty="0">
                          <a:latin typeface="宋体" panose="02010600030101010101" pitchFamily="2" charset="-122"/>
                          <a:ea typeface="宋体" panose="02010600030101010101" pitchFamily="2" charset="-122"/>
                          <a:cs typeface="宋体" panose="02010600030101010101" pitchFamily="2" charset="-122"/>
                        </a:rPr>
                        <a:t>101000</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872811" y="3249905"/>
            <a:ext cx="5882689" cy="3275588"/>
          </a:xfrm>
          <a:prstGeom prst="rect">
            <a:avLst/>
          </a:prstGeom>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3342"/>
          <a:stretch>
            <a:fillRect/>
          </a:stretch>
        </p:blipFill>
        <p:spPr bwMode="auto">
          <a:xfrm>
            <a:off x="1805504" y="3316690"/>
            <a:ext cx="2067307" cy="320880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1659898" y="1858338"/>
            <a:ext cx="8336664" cy="1236449"/>
          </a:xfrm>
          <a:prstGeom prst="rect">
            <a:avLst/>
          </a:prstGeom>
        </p:spPr>
      </p:pic>
      <p:sp>
        <p:nvSpPr>
          <p:cNvPr id="7" name="文本框 6"/>
          <p:cNvSpPr txBox="1"/>
          <p:nvPr/>
        </p:nvSpPr>
        <p:spPr>
          <a:xfrm>
            <a:off x="1871025" y="159107"/>
            <a:ext cx="7630479" cy="1477328"/>
          </a:xfrm>
          <a:prstGeom prst="rect">
            <a:avLst/>
          </a:prstGeom>
          <a:noFill/>
        </p:spPr>
        <p:txBody>
          <a:bodyPr wrap="square">
            <a:spAutoFit/>
          </a:bodyPr>
          <a:lstStyle/>
          <a:p>
            <a:pPr algn="just"/>
            <a:r>
              <a:rPr lang="zh-CN" altLang="en-US" sz="1800" b="0" kern="100" dirty="0">
                <a:effectLst/>
                <a:latin typeface="宋体" panose="02010600030101010101" pitchFamily="2" charset="-122"/>
                <a:ea typeface="宋体" panose="02010600030101010101" pitchFamily="2" charset="-122"/>
              </a:rPr>
              <a:t>为了方便通过进行仿真</a:t>
            </a:r>
            <a:r>
              <a:rPr lang="zh-CN" altLang="en-US" kern="100" dirty="0">
                <a:latin typeface="宋体" panose="02010600030101010101" pitchFamily="2" charset="-122"/>
                <a:ea typeface="宋体" panose="02010600030101010101" pitchFamily="2" charset="-122"/>
              </a:rPr>
              <a:t>测试观察波形，</a:t>
            </a:r>
            <a:r>
              <a:rPr lang="zh-CN" altLang="en-US" sz="1800" b="0" kern="100" dirty="0">
                <a:effectLst/>
                <a:latin typeface="宋体" panose="02010600030101010101" pitchFamily="2" charset="-122"/>
                <a:ea typeface="宋体" panose="02010600030101010101" pitchFamily="2" charset="-122"/>
              </a:rPr>
              <a:t>增加输出信号：</a:t>
            </a:r>
            <a:endParaRPr lang="en-US" altLang="zh-CN" sz="1800" b="0" kern="100" dirty="0">
              <a:effectLst/>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en-US" altLang="zh-CN" sz="1800" b="0" kern="100" dirty="0">
                <a:effectLst/>
                <a:latin typeface="宋体" panose="02010600030101010101" pitchFamily="2" charset="-122"/>
                <a:ea typeface="宋体" panose="02010600030101010101" pitchFamily="2" charset="-122"/>
              </a:rPr>
              <a:t>Inst</a:t>
            </a:r>
            <a:r>
              <a:rPr lang="zh-CN" altLang="en-US" sz="1800" b="0" kern="100" dirty="0">
                <a:effectLst/>
                <a:latin typeface="宋体" panose="02010600030101010101" pitchFamily="2" charset="-122"/>
                <a:ea typeface="宋体" panose="02010600030101010101" pitchFamily="2" charset="-122"/>
              </a:rPr>
              <a:t>：</a:t>
            </a:r>
            <a:r>
              <a:rPr lang="zh-CN" altLang="en-US" kern="100" dirty="0">
                <a:latin typeface="宋体" panose="02010600030101010101" pitchFamily="2" charset="-122"/>
                <a:ea typeface="宋体" panose="02010600030101010101" pitchFamily="2" charset="-122"/>
              </a:rPr>
              <a:t>指令内容</a:t>
            </a:r>
            <a:endParaRPr lang="en-US" altLang="zh-CN" kern="100" dirty="0">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en-US" altLang="zh-CN" kern="100" dirty="0" err="1">
                <a:latin typeface="宋体" panose="02010600030101010101" pitchFamily="2" charset="-122"/>
                <a:ea typeface="宋体" panose="02010600030101010101" pitchFamily="2" charset="-122"/>
              </a:rPr>
              <a:t>inst_addr</a:t>
            </a:r>
            <a:r>
              <a:rPr lang="zh-CN" altLang="en-US" kern="100" dirty="0">
                <a:latin typeface="宋体" panose="02010600030101010101" pitchFamily="2" charset="-122"/>
                <a:ea typeface="宋体" panose="02010600030101010101" pitchFamily="2" charset="-122"/>
              </a:rPr>
              <a:t>：</a:t>
            </a:r>
            <a:r>
              <a:rPr lang="zh-CN" altLang="en-US" sz="1800" b="0" kern="100" dirty="0">
                <a:effectLst/>
                <a:latin typeface="宋体" panose="02010600030101010101" pitchFamily="2" charset="-122"/>
                <a:ea typeface="宋体" panose="02010600030101010101" pitchFamily="2" charset="-122"/>
              </a:rPr>
              <a:t>当前指令的地址</a:t>
            </a:r>
            <a:endParaRPr lang="en-US" altLang="zh-CN" kern="100" dirty="0">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en-US" altLang="zh-CN" kern="100" dirty="0" err="1">
                <a:latin typeface="宋体" panose="02010600030101010101" pitchFamily="2" charset="-122"/>
                <a:ea typeface="宋体" panose="02010600030101010101" pitchFamily="2" charset="-122"/>
              </a:rPr>
              <a:t>data_addr</a:t>
            </a:r>
            <a:r>
              <a:rPr lang="zh-CN" altLang="en-US" kern="100" dirty="0">
                <a:latin typeface="宋体" panose="02010600030101010101" pitchFamily="2" charset="-122"/>
                <a:ea typeface="宋体" panose="02010600030101010101" pitchFamily="2" charset="-122"/>
              </a:rPr>
              <a:t>：</a:t>
            </a:r>
            <a:r>
              <a:rPr lang="en-US" altLang="zh-CN" kern="100" dirty="0">
                <a:latin typeface="宋体" panose="02010600030101010101" pitchFamily="2" charset="-122"/>
                <a:ea typeface="宋体" panose="02010600030101010101" pitchFamily="2" charset="-122"/>
              </a:rPr>
              <a:t>ALU</a:t>
            </a:r>
            <a:r>
              <a:rPr lang="zh-CN" altLang="en-US" sz="1800" b="0" kern="100" dirty="0">
                <a:effectLst/>
                <a:latin typeface="宋体" panose="02010600030101010101" pitchFamily="2" charset="-122"/>
                <a:ea typeface="宋体" panose="02010600030101010101" pitchFamily="2" charset="-122"/>
              </a:rPr>
              <a:t>运算的结果，即从内存中取数的地址</a:t>
            </a:r>
            <a:endParaRPr lang="en-US" altLang="zh-CN" kern="100" dirty="0">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en-US" altLang="zh-CN" kern="100" dirty="0" err="1">
                <a:latin typeface="宋体" panose="02010600030101010101" pitchFamily="2" charset="-122"/>
                <a:ea typeface="宋体" panose="02010600030101010101" pitchFamily="2" charset="-122"/>
              </a:rPr>
              <a:t>Datain</a:t>
            </a:r>
            <a:r>
              <a:rPr lang="zh-CN" altLang="en-US" kern="100" dirty="0">
                <a:latin typeface="宋体" panose="02010600030101010101" pitchFamily="2" charset="-122"/>
                <a:ea typeface="宋体" panose="02010600030101010101" pitchFamily="2" charset="-122"/>
              </a:rPr>
              <a:t>：</a:t>
            </a:r>
            <a:r>
              <a:rPr lang="zh-CN" altLang="en-US" sz="1800" b="0" kern="100" dirty="0">
                <a:effectLst/>
                <a:latin typeface="宋体" panose="02010600030101010101" pitchFamily="2" charset="-122"/>
                <a:ea typeface="宋体" panose="02010600030101010101" pitchFamily="2" charset="-122"/>
              </a:rPr>
              <a:t>输入存储器的数据，即从寄存器堆</a:t>
            </a:r>
            <a:r>
              <a:rPr lang="en-US" altLang="zh-CN" sz="1800" b="0" kern="100" dirty="0">
                <a:effectLst/>
                <a:latin typeface="宋体" panose="02010600030101010101" pitchFamily="2" charset="-122"/>
                <a:ea typeface="宋体" panose="02010600030101010101" pitchFamily="2" charset="-122"/>
              </a:rPr>
              <a:t>B</a:t>
            </a:r>
            <a:r>
              <a:rPr lang="zh-CN" altLang="en-US" sz="1800" b="0" kern="100" dirty="0">
                <a:effectLst/>
                <a:latin typeface="宋体" panose="02010600030101010101" pitchFamily="2" charset="-122"/>
                <a:ea typeface="宋体" panose="02010600030101010101" pitchFamily="2" charset="-122"/>
              </a:rPr>
              <a:t>口读出的数据</a:t>
            </a:r>
            <a:endParaRPr lang="zh-CN" altLang="en-US"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b="20355"/>
          <a:stretch>
            <a:fillRect/>
          </a:stretch>
        </p:blipFill>
        <p:spPr bwMode="auto">
          <a:xfrm>
            <a:off x="1744639" y="2770026"/>
            <a:ext cx="1755744" cy="283140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0539"/>
          <a:stretch>
            <a:fillRect/>
          </a:stretch>
        </p:blipFill>
        <p:spPr bwMode="auto">
          <a:xfrm>
            <a:off x="3208313" y="2765041"/>
            <a:ext cx="7284161" cy="283638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1744639" y="1106600"/>
            <a:ext cx="8702721" cy="13951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18360"/>
          <a:stretch>
            <a:fillRect/>
          </a:stretch>
        </p:blipFill>
        <p:spPr>
          <a:xfrm>
            <a:off x="1670320" y="436816"/>
            <a:ext cx="8851359" cy="2195724"/>
          </a:xfrm>
          <a:prstGeom prst="rect">
            <a:avLst/>
          </a:prstGeom>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429" y="3130543"/>
            <a:ext cx="1978001" cy="26695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924" y="3130543"/>
            <a:ext cx="8221480" cy="2670365"/>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6697834" y="3908040"/>
            <a:ext cx="716377" cy="2737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586027" y="3908039"/>
            <a:ext cx="716377" cy="2737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115849" y="920223"/>
            <a:ext cx="716377" cy="2737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15849" y="2173398"/>
            <a:ext cx="716377" cy="2737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39206" y="374391"/>
            <a:ext cx="2364602" cy="763207"/>
            <a:chOff x="539206" y="374391"/>
            <a:chExt cx="2364602" cy="763207"/>
          </a:xfrm>
        </p:grpSpPr>
        <p:sp>
          <p:nvSpPr>
            <p:cNvPr id="2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444120"/>
              <a:ext cx="151836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波形解释</a:t>
              </a:r>
              <a:endParaRPr lang="zh-CN" altLang="en-US" sz="2600" dirty="0">
                <a:solidFill>
                  <a:schemeClr val="tx1">
                    <a:lumMod val="95000"/>
                    <a:lumOff val="5000"/>
                  </a:schemeClr>
                </a:solidFill>
                <a:latin typeface="+mn-lt"/>
                <a:ea typeface="+mn-ea"/>
                <a:cs typeface="+mn-ea"/>
                <a:sym typeface="+mn-lt"/>
              </a:endParaRPr>
            </a:p>
          </p:txBody>
        </p:sp>
        <p:grpSp>
          <p:nvGrpSpPr>
            <p:cNvPr id="24" name="组合 23"/>
            <p:cNvGrpSpPr/>
            <p:nvPr/>
          </p:nvGrpSpPr>
          <p:grpSpPr>
            <a:xfrm>
              <a:off x="539206" y="374391"/>
              <a:ext cx="794120" cy="763207"/>
              <a:chOff x="2073550" y="2387329"/>
              <a:chExt cx="794120" cy="763207"/>
            </a:xfrm>
          </p:grpSpPr>
          <p:grpSp>
            <p:nvGrpSpPr>
              <p:cNvPr id="26" name="组合 25"/>
              <p:cNvGrpSpPr/>
              <p:nvPr/>
            </p:nvGrpSpPr>
            <p:grpSpPr>
              <a:xfrm>
                <a:off x="2073550" y="2387329"/>
                <a:ext cx="794120" cy="763207"/>
                <a:chOff x="2073550" y="2387329"/>
                <a:chExt cx="794120" cy="763207"/>
              </a:xfrm>
            </p:grpSpPr>
            <p:sp>
              <p:nvSpPr>
                <p:cNvPr id="28" name="椭圆 27"/>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100" name="文本框 99"/>
          <p:cNvSpPr txBox="1"/>
          <p:nvPr/>
        </p:nvSpPr>
        <p:spPr>
          <a:xfrm>
            <a:off x="1134422" y="1302770"/>
            <a:ext cx="10444096" cy="2431435"/>
          </a:xfrm>
          <a:prstGeom prst="rect">
            <a:avLst/>
          </a:prstGeom>
          <a:noFill/>
          <a:ln w="9525">
            <a:noFill/>
          </a:ln>
        </p:spPr>
        <p:txBody>
          <a:bodyPr wrap="square">
            <a:spAutoFit/>
          </a:bodyPr>
          <a:lstStyle/>
          <a:p>
            <a:r>
              <a:rPr lang="zh-CN" altLang="en-US" sz="3200" b="0" dirty="0">
                <a:solidFill>
                  <a:srgbClr val="FF0000"/>
                </a:solidFill>
                <a:ea typeface="宋体" panose="02010600030101010101" pitchFamily="2" charset="-122"/>
              </a:rPr>
              <a:t>！！！</a:t>
            </a:r>
            <a:r>
              <a:rPr lang="en-US" altLang="zh-CN" sz="3200" b="0" dirty="0">
                <a:solidFill>
                  <a:srgbClr val="FF0000"/>
                </a:solidFill>
                <a:ea typeface="宋体" panose="02010600030101010101" pitchFamily="2" charset="-122"/>
              </a:rPr>
              <a:t>Notice</a:t>
            </a:r>
            <a:r>
              <a:rPr lang="zh-CN" altLang="en-US" sz="3200" b="0" dirty="0">
                <a:solidFill>
                  <a:srgbClr val="FF0000"/>
                </a:solidFill>
                <a:ea typeface="宋体" panose="02010600030101010101" pitchFamily="2" charset="-122"/>
              </a:rPr>
              <a:t>：</a:t>
            </a:r>
            <a:endParaRPr lang="en-US" altLang="zh-CN" sz="3200" b="0" dirty="0">
              <a:solidFill>
                <a:srgbClr val="FF0000"/>
              </a:solidFill>
              <a:ea typeface="宋体" panose="02010600030101010101" pitchFamily="2" charset="-122"/>
            </a:endParaRPr>
          </a:p>
          <a:p>
            <a:pPr marL="171450" indent="-171450">
              <a:buFont typeface="Wingdings" panose="05000000000000000000" pitchFamily="2" charset="2"/>
              <a:buChar char="Ø"/>
            </a:pPr>
            <a:r>
              <a:rPr lang="zh-CN" sz="2000" b="0" dirty="0">
                <a:ea typeface="宋体" panose="02010600030101010101" pitchFamily="2" charset="-122"/>
              </a:rPr>
              <a:t>按字节编址时，一个32位的操作数在内存中的地址一定4的整数倍，但是实验中只是用寄存器数组模拟内存，如果严格用下标来模拟地址空间利用率会很低，因此使用了下标连续的寄存器来存放数据，只用与数组下标0到31对应的</a:t>
            </a:r>
            <a:r>
              <a:rPr lang="zh-CN" sz="2000" b="0" dirty="0">
                <a:solidFill>
                  <a:srgbClr val="FF0000"/>
                </a:solidFill>
                <a:ea typeface="宋体" panose="02010600030101010101" pitchFamily="2" charset="-122"/>
              </a:rPr>
              <a:t>实地址的2到6位</a:t>
            </a:r>
            <a:r>
              <a:rPr lang="zh-CN" sz="2000" b="0" dirty="0">
                <a:ea typeface="宋体" panose="02010600030101010101" pitchFamily="2" charset="-122"/>
              </a:rPr>
              <a:t>来模拟寻址。</a:t>
            </a:r>
            <a:endParaRPr lang="en-US" altLang="zh-CN" sz="2000" dirty="0">
              <a:latin typeface="宋体" panose="02010600030101010101" pitchFamily="2" charset="-122"/>
              <a:ea typeface="宋体" panose="02010600030101010101" pitchFamily="2" charset="-122"/>
            </a:endParaRPr>
          </a:p>
          <a:p>
            <a:pPr marL="171450" indent="-171450">
              <a:buFont typeface="Wingdings" panose="05000000000000000000" pitchFamily="2" charset="2"/>
              <a:buChar char="Ø"/>
            </a:pPr>
            <a:r>
              <a:rPr lang="zh-CN" sz="2000" b="0" dirty="0">
                <a:ea typeface="宋体" panose="02010600030101010101" pitchFamily="2" charset="-122"/>
              </a:rPr>
              <a:t>根据MIPS数据通路的设计，分支指令在加跳转地址之前就已经进行了PC+4，因此是相对下一条指令的地址跳转了imm16条指令，而不是相对当前指令的地址。</a:t>
            </a:r>
            <a:r>
              <a:rPr lang="en-US" sz="2000" b="0" dirty="0">
                <a:latin typeface="宋体" panose="02010600030101010101" pitchFamily="2" charset="-122"/>
                <a:ea typeface="宋体" panose="02010600030101010101" pitchFamily="2" charset="-122"/>
              </a:rPr>
              <a:t> </a:t>
            </a:r>
            <a:endParaRPr lang="en-US" sz="2000" b="0" dirty="0">
              <a:latin typeface="宋体" panose="02010600030101010101" pitchFamily="2" charset="-122"/>
              <a:ea typeface="宋体" panose="02010600030101010101" pitchFamily="2" charset="-122"/>
            </a:endParaRPr>
          </a:p>
          <a:p>
            <a:pPr marL="171450" indent="-171450">
              <a:buFont typeface="Wingdings" panose="05000000000000000000" pitchFamily="2" charset="2"/>
              <a:buChar char="Ø"/>
            </a:pPr>
            <a:r>
              <a:rPr lang="zh-CN" sz="2000" b="0" dirty="0">
                <a:ea typeface="宋体" panose="02010600030101010101" pitchFamily="2" charset="-122"/>
              </a:rPr>
              <a:t>$a1的编号是</a:t>
            </a:r>
            <a:r>
              <a:rPr lang="en-US" sz="2000" b="0" dirty="0">
                <a:latin typeface="宋体" panose="02010600030101010101" pitchFamily="2" charset="-122"/>
                <a:ea typeface="宋体" panose="02010600030101010101" pitchFamily="2" charset="-122"/>
              </a:rPr>
              <a:t>00101</a:t>
            </a:r>
            <a:r>
              <a:rPr lang="zh-CN" sz="2000" b="0" dirty="0">
                <a:ea typeface="宋体" panose="02010600030101010101" pitchFamily="2" charset="-122"/>
              </a:rPr>
              <a:t>，</a:t>
            </a:r>
            <a:r>
              <a:rPr lang="en-US" sz="2000" b="0" dirty="0">
                <a:latin typeface="宋体" panose="02010600030101010101" pitchFamily="2" charset="-122"/>
                <a:ea typeface="宋体" panose="02010600030101010101" pitchFamily="2" charset="-122"/>
              </a:rPr>
              <a:t>$s1</a:t>
            </a:r>
            <a:r>
              <a:rPr lang="zh-CN" sz="2000" b="0" dirty="0">
                <a:ea typeface="宋体" panose="02010600030101010101" pitchFamily="2" charset="-122"/>
              </a:rPr>
              <a:t>的编号是10001。</a:t>
            </a:r>
            <a:endParaRPr lang="zh-CN" altLang="en-US" sz="2000" dirty="0"/>
          </a:p>
        </p:txBody>
      </p:sp>
      <p:pic>
        <p:nvPicPr>
          <p:cNvPr id="3" name="图片 2"/>
          <p:cNvPicPr>
            <a:picLocks noChangeAspect="1"/>
          </p:cNvPicPr>
          <p:nvPr/>
        </p:nvPicPr>
        <p:blipFill>
          <a:blip r:embed="rId1"/>
          <a:stretch>
            <a:fillRect/>
          </a:stretch>
        </p:blipFill>
        <p:spPr>
          <a:xfrm>
            <a:off x="3232433" y="4030139"/>
            <a:ext cx="5988840" cy="624319"/>
          </a:xfrm>
          <a:prstGeom prst="rect">
            <a:avLst/>
          </a:prstGeom>
        </p:spPr>
      </p:pic>
      <p:pic>
        <p:nvPicPr>
          <p:cNvPr id="5" name="图片 4"/>
          <p:cNvPicPr>
            <a:picLocks noChangeAspect="1"/>
          </p:cNvPicPr>
          <p:nvPr/>
        </p:nvPicPr>
        <p:blipFill>
          <a:blip r:embed="rId2"/>
          <a:stretch>
            <a:fillRect/>
          </a:stretch>
        </p:blipFill>
        <p:spPr>
          <a:xfrm>
            <a:off x="2698869" y="4799454"/>
            <a:ext cx="7408387" cy="700066"/>
          </a:xfrm>
          <a:prstGeom prst="rect">
            <a:avLst/>
          </a:prstGeom>
        </p:spPr>
      </p:pic>
      <p:pic>
        <p:nvPicPr>
          <p:cNvPr id="7" name="图片 6"/>
          <p:cNvPicPr>
            <a:picLocks noChangeAspect="1"/>
          </p:cNvPicPr>
          <p:nvPr/>
        </p:nvPicPr>
        <p:blipFill>
          <a:blip r:embed="rId3"/>
          <a:stretch>
            <a:fillRect/>
          </a:stretch>
        </p:blipFill>
        <p:spPr>
          <a:xfrm>
            <a:off x="2796099" y="5853819"/>
            <a:ext cx="7213926" cy="590928"/>
          </a:xfrm>
          <a:prstGeom prst="rect">
            <a:avLst/>
          </a:prstGeom>
        </p:spPr>
      </p:pic>
      <p:cxnSp>
        <p:nvCxnSpPr>
          <p:cNvPr id="9" name="直接箭头连接符 8"/>
          <p:cNvCxnSpPr>
            <a:stCxn id="5" idx="2"/>
            <a:endCxn id="7" idx="0"/>
          </p:cNvCxnSpPr>
          <p:nvPr/>
        </p:nvCxnSpPr>
        <p:spPr>
          <a:xfrm flipH="1">
            <a:off x="6403062" y="5499520"/>
            <a:ext cx="1" cy="354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697767" y="3452434"/>
            <a:ext cx="25394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800" b="1" dirty="0">
                <a:solidFill>
                  <a:schemeClr val="tx1">
                    <a:lumMod val="95000"/>
                    <a:lumOff val="5000"/>
                  </a:schemeClr>
                </a:solidFill>
                <a:latin typeface="+mn-lt"/>
                <a:ea typeface="+mn-ea"/>
                <a:cs typeface="+mn-ea"/>
                <a:sym typeface="+mn-lt"/>
              </a:rPr>
              <a:t>J</a:t>
            </a:r>
            <a:r>
              <a:rPr lang="zh-CN" altLang="en-US" sz="2800" b="1" dirty="0">
                <a:solidFill>
                  <a:schemeClr val="tx1">
                    <a:lumMod val="95000"/>
                    <a:lumOff val="5000"/>
                  </a:schemeClr>
                </a:solidFill>
                <a:latin typeface="+mn-lt"/>
                <a:ea typeface="+mn-ea"/>
                <a:cs typeface="+mn-ea"/>
                <a:sym typeface="+mn-lt"/>
              </a:rPr>
              <a:t>型指令的实现</a:t>
            </a:r>
            <a:endParaRPr lang="zh-CN" altLang="en-US" sz="2800" b="1" dirty="0">
              <a:solidFill>
                <a:schemeClr val="tx1">
                  <a:lumMod val="95000"/>
                  <a:lumOff val="5000"/>
                </a:schemeClr>
              </a:solidFill>
              <a:latin typeface="+mn-lt"/>
              <a:ea typeface="+mn-ea"/>
              <a:cs typeface="+mn-ea"/>
              <a:sym typeface="+mn-lt"/>
            </a:endParaRPr>
          </a:p>
        </p:txBody>
      </p:sp>
      <p:grpSp>
        <p:nvGrpSpPr>
          <p:cNvPr id="7" name="组合 6"/>
          <p:cNvGrpSpPr/>
          <p:nvPr/>
        </p:nvGrpSpPr>
        <p:grpSpPr>
          <a:xfrm>
            <a:off x="5060976" y="1379530"/>
            <a:ext cx="1939504" cy="1864006"/>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6" name="文本框 5"/>
            <p:cNvSpPr txBox="1"/>
            <p:nvPr/>
          </p:nvSpPr>
          <p:spPr>
            <a:xfrm>
              <a:off x="2151602" y="2485133"/>
              <a:ext cx="586244" cy="541875"/>
            </a:xfrm>
            <a:prstGeom prst="rect">
              <a:avLst/>
            </a:prstGeom>
            <a:noFill/>
          </p:spPr>
          <p:txBody>
            <a:bodyPr wrap="none" rtlCol="0">
              <a:spAutoFit/>
            </a:bodyPr>
            <a:lstStyle/>
            <a:p>
              <a:r>
                <a:rPr lang="en-US" altLang="zh-CN" sz="8000" dirty="0">
                  <a:solidFill>
                    <a:schemeClr val="bg1"/>
                  </a:solidFill>
                  <a:latin typeface="思源宋体 CN Heavy" panose="02020900000000000000" pitchFamily="18" charset="-122"/>
                  <a:ea typeface="思源宋体 CN Heavy" panose="02020900000000000000" pitchFamily="18" charset="-122"/>
                </a:rPr>
                <a:t>03</a:t>
              </a:r>
              <a:endParaRPr lang="zh-CN" altLang="en-US" sz="80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6" name="文本框 55"/>
          <p:cNvSpPr txBox="1"/>
          <p:nvPr/>
        </p:nvSpPr>
        <p:spPr>
          <a:xfrm>
            <a:off x="3904166" y="4028142"/>
            <a:ext cx="4126680" cy="461665"/>
          </a:xfrm>
          <a:prstGeom prst="rect">
            <a:avLst/>
          </a:prstGeom>
          <a:noFill/>
        </p:spPr>
        <p:txBody>
          <a:bodyPr wrap="square">
            <a:spAutoFit/>
          </a:bodyPr>
          <a:lstStyle/>
          <a:p>
            <a:pPr algn="ctr"/>
            <a:r>
              <a:rPr lang="en-US" altLang="zh-CN" sz="1200" dirty="0">
                <a:solidFill>
                  <a:schemeClr val="bg1">
                    <a:lumMod val="65000"/>
                  </a:schemeClr>
                </a:solidFill>
              </a:rPr>
              <a:t>Your content to play here, or through paste in this box, and select only the text. Your content to play here</a:t>
            </a:r>
            <a:endParaRPr lang="zh-CN" altLang="en-US" sz="1200" dirty="0">
              <a:solidFill>
                <a:schemeClr val="bg1">
                  <a:lumMod val="65000"/>
                </a:schemeClr>
              </a:solidFill>
            </a:endParaRPr>
          </a:p>
        </p:txBody>
      </p:sp>
      <p:sp>
        <p:nvSpPr>
          <p:cNvPr id="36" name="任意多边形: 形状 35"/>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75275" y="436815"/>
            <a:ext cx="9611150" cy="2031325"/>
          </a:xfrm>
          <a:prstGeom prst="rect">
            <a:avLst/>
          </a:prstGeom>
          <a:noFill/>
        </p:spPr>
        <p:txBody>
          <a:bodyPr wrap="square">
            <a:spAutoFit/>
          </a:bodyPr>
          <a:lstStyle/>
          <a:p>
            <a:pPr marL="0" marR="0" indent="304800" algn="just">
              <a:spcBef>
                <a:spcPts val="0"/>
              </a:spcBef>
              <a:spcAft>
                <a:spcPts val="0"/>
              </a:spcAft>
            </a:pPr>
            <a:r>
              <a:rPr lang="zh-CN" altLang="en-US" b="0" kern="100" dirty="0">
                <a:effectLst/>
                <a:latin typeface="宋体" panose="02010600030101010101" pitchFamily="2" charset="-122"/>
                <a:ea typeface="宋体" panose="02010600030101010101" pitchFamily="2" charset="-122"/>
              </a:rPr>
              <a:t>将上述代码做一些改动，就可以实现</a:t>
            </a:r>
            <a:r>
              <a:rPr lang="en-US" altLang="zh-CN" b="0" kern="100" dirty="0">
                <a:effectLst/>
                <a:latin typeface="宋体" panose="02010600030101010101" pitchFamily="2" charset="-122"/>
                <a:ea typeface="宋体" panose="02010600030101010101" pitchFamily="2" charset="-122"/>
              </a:rPr>
              <a:t>jump</a:t>
            </a:r>
            <a:r>
              <a:rPr lang="zh-CN" altLang="en-US" b="0" kern="100" dirty="0">
                <a:effectLst/>
                <a:latin typeface="宋体" panose="02010600030101010101" pitchFamily="2" charset="-122"/>
                <a:ea typeface="宋体" panose="02010600030101010101" pitchFamily="2" charset="-122"/>
              </a:rPr>
              <a:t>指令：</a:t>
            </a:r>
            <a:endParaRPr lang="zh-CN" altLang="en-US" kern="100" dirty="0">
              <a:effectLst/>
              <a:latin typeface="Times New Roman" panose="02020603050405020304" pitchFamily="18" charset="0"/>
              <a:ea typeface="宋体" panose="02010600030101010101" pitchFamily="2" charset="-122"/>
            </a:endParaRPr>
          </a:p>
          <a:p>
            <a:pPr marL="742950" marR="0" lvl="1" indent="-285750" algn="just">
              <a:spcBef>
                <a:spcPts val="0"/>
              </a:spcBef>
              <a:spcAft>
                <a:spcPts val="0"/>
              </a:spcAft>
              <a:buFont typeface="Times New Roman" panose="02020603050405020304" pitchFamily="18" charset="0"/>
              <a:buAutoNum type="arabicParenBoth"/>
            </a:pPr>
            <a:r>
              <a:rPr lang="zh-CN" altLang="en-US" b="0" kern="100" dirty="0">
                <a:effectLst/>
                <a:latin typeface="宋体" panose="02010600030101010101" pitchFamily="2" charset="-122"/>
                <a:ea typeface="宋体" panose="02010600030101010101" pitchFamily="2" charset="-122"/>
              </a:rPr>
              <a:t>主要在控制器中加入产生</a:t>
            </a:r>
            <a:r>
              <a:rPr lang="en-US" altLang="zh-CN" b="0" kern="100" dirty="0">
                <a:effectLst/>
                <a:latin typeface="宋体" panose="02010600030101010101" pitchFamily="2" charset="-122"/>
                <a:ea typeface="宋体" panose="02010600030101010101" pitchFamily="2" charset="-122"/>
              </a:rPr>
              <a:t>jump</a:t>
            </a:r>
            <a:r>
              <a:rPr lang="zh-CN" altLang="en-US" b="0" kern="100" dirty="0">
                <a:effectLst/>
                <a:latin typeface="宋体" panose="02010600030101010101" pitchFamily="2" charset="-122"/>
                <a:ea typeface="宋体" panose="02010600030101010101" pitchFamily="2" charset="-122"/>
              </a:rPr>
              <a:t>信号的代码，</a:t>
            </a:r>
            <a:r>
              <a:rPr lang="en-US" altLang="zh-CN" b="0" kern="100" dirty="0">
                <a:effectLst/>
                <a:latin typeface="宋体" panose="02010600030101010101" pitchFamily="2" charset="-122"/>
                <a:ea typeface="宋体" panose="02010600030101010101" pitchFamily="2" charset="-122"/>
              </a:rPr>
              <a:t>j</a:t>
            </a:r>
            <a:r>
              <a:rPr lang="zh-CN" altLang="en-US" b="0" kern="100" dirty="0">
                <a:effectLst/>
                <a:latin typeface="宋体" panose="02010600030101010101" pitchFamily="2" charset="-122"/>
                <a:ea typeface="宋体" panose="02010600030101010101" pitchFamily="2" charset="-122"/>
              </a:rPr>
              <a:t>指令的操作码是</a:t>
            </a:r>
            <a:r>
              <a:rPr lang="en-US" altLang="zh-CN" b="0" kern="100" dirty="0">
                <a:effectLst/>
                <a:latin typeface="宋体" panose="02010600030101010101" pitchFamily="2" charset="-122"/>
                <a:ea typeface="宋体" panose="02010600030101010101" pitchFamily="2" charset="-122"/>
              </a:rPr>
              <a:t>0000 10</a:t>
            </a:r>
            <a:r>
              <a:rPr lang="zh-CN" altLang="en-US" b="0" kern="100" dirty="0">
                <a:effectLst/>
                <a:latin typeface="宋体" panose="02010600030101010101" pitchFamily="2" charset="-122"/>
                <a:ea typeface="宋体" panose="02010600030101010101" pitchFamily="2" charset="-122"/>
              </a:rPr>
              <a:t>，识别到</a:t>
            </a:r>
            <a:r>
              <a:rPr lang="en-US" altLang="zh-CN" b="0" kern="100" dirty="0">
                <a:effectLst/>
                <a:latin typeface="宋体" panose="02010600030101010101" pitchFamily="2" charset="-122"/>
                <a:ea typeface="宋体" panose="02010600030101010101" pitchFamily="2" charset="-122"/>
              </a:rPr>
              <a:t>j</a:t>
            </a:r>
            <a:r>
              <a:rPr lang="zh-CN" altLang="en-US" b="0" kern="100" dirty="0">
                <a:effectLst/>
                <a:latin typeface="宋体" panose="02010600030101010101" pitchFamily="2" charset="-122"/>
                <a:ea typeface="宋体" panose="02010600030101010101" pitchFamily="2" charset="-122"/>
              </a:rPr>
              <a:t>指令后就将</a:t>
            </a:r>
            <a:r>
              <a:rPr lang="en-US" altLang="zh-CN" b="0" kern="100" dirty="0">
                <a:effectLst/>
                <a:latin typeface="宋体" panose="02010600030101010101" pitchFamily="2" charset="-122"/>
                <a:ea typeface="宋体" panose="02010600030101010101" pitchFamily="2" charset="-122"/>
              </a:rPr>
              <a:t>jump</a:t>
            </a:r>
            <a:r>
              <a:rPr lang="zh-CN" altLang="en-US" b="0" kern="100" dirty="0">
                <a:effectLst/>
                <a:latin typeface="宋体" panose="02010600030101010101" pitchFamily="2" charset="-122"/>
                <a:ea typeface="宋体" panose="02010600030101010101" pitchFamily="2" charset="-122"/>
              </a:rPr>
              <a:t>信号赋值为</a:t>
            </a:r>
            <a:r>
              <a:rPr lang="en-US" altLang="zh-CN" b="0" kern="100" dirty="0">
                <a:effectLst/>
                <a:latin typeface="宋体" panose="02010600030101010101" pitchFamily="2" charset="-122"/>
                <a:ea typeface="宋体" panose="02010600030101010101" pitchFamily="2" charset="-122"/>
              </a:rPr>
              <a:t>1</a:t>
            </a:r>
            <a:r>
              <a:rPr lang="zh-CN" altLang="en-US" b="0" kern="100" dirty="0">
                <a:effectLst/>
                <a:latin typeface="宋体" panose="02010600030101010101" pitchFamily="2" charset="-122"/>
                <a:ea typeface="宋体" panose="02010600030101010101" pitchFamily="2" charset="-122"/>
              </a:rPr>
              <a:t>。</a:t>
            </a:r>
            <a:endParaRPr lang="zh-CN" altLang="en-US" kern="100" dirty="0">
              <a:effectLst/>
              <a:latin typeface="Times New Roman" panose="02020603050405020304" pitchFamily="18" charset="0"/>
              <a:ea typeface="宋体" panose="02010600030101010101" pitchFamily="2" charset="-122"/>
            </a:endParaRPr>
          </a:p>
          <a:p>
            <a:pPr marL="742950" marR="0" lvl="1" indent="-285750" algn="just">
              <a:spcBef>
                <a:spcPts val="0"/>
              </a:spcBef>
              <a:spcAft>
                <a:spcPts val="0"/>
              </a:spcAft>
              <a:buFont typeface="Times New Roman" panose="02020603050405020304" pitchFamily="18" charset="0"/>
              <a:buAutoNum type="arabicParenBoth"/>
            </a:pPr>
            <a:r>
              <a:rPr lang="zh-CN" altLang="en-US" b="0" kern="100" dirty="0">
                <a:effectLst/>
                <a:latin typeface="宋体" panose="02010600030101010101" pitchFamily="2" charset="-122"/>
                <a:ea typeface="宋体" panose="02010600030101010101" pitchFamily="2" charset="-122"/>
              </a:rPr>
              <a:t>在取指令部件中增加实现</a:t>
            </a:r>
            <a:r>
              <a:rPr lang="en-US" altLang="zh-CN" b="0" kern="100" dirty="0">
                <a:effectLst/>
                <a:latin typeface="宋体" panose="02010600030101010101" pitchFamily="2" charset="-122"/>
                <a:ea typeface="宋体" panose="02010600030101010101" pitchFamily="2" charset="-122"/>
              </a:rPr>
              <a:t>j</a:t>
            </a:r>
            <a:r>
              <a:rPr lang="zh-CN" altLang="en-US" b="0" kern="100" dirty="0">
                <a:effectLst/>
                <a:latin typeface="宋体" panose="02010600030101010101" pitchFamily="2" charset="-122"/>
                <a:ea typeface="宋体" panose="02010600030101010101" pitchFamily="2" charset="-122"/>
              </a:rPr>
              <a:t>指令的代码，首先要增加输入</a:t>
            </a:r>
            <a:r>
              <a:rPr lang="en-US" altLang="zh-CN" b="0" kern="100" dirty="0">
                <a:effectLst/>
                <a:latin typeface="宋体" panose="02010600030101010101" pitchFamily="2" charset="-122"/>
                <a:ea typeface="宋体" panose="02010600030101010101" pitchFamily="2" charset="-122"/>
              </a:rPr>
              <a:t>Jump</a:t>
            </a:r>
            <a:r>
              <a:rPr lang="zh-CN" altLang="en-US" b="0" kern="100" dirty="0">
                <a:effectLst/>
                <a:latin typeface="宋体" panose="02010600030101010101" pitchFamily="2" charset="-122"/>
                <a:ea typeface="宋体" panose="02010600030101010101" pitchFamily="2" charset="-122"/>
              </a:rPr>
              <a:t>信号和表示目标地址的</a:t>
            </a:r>
            <a:r>
              <a:rPr lang="en-US" altLang="zh-CN" b="0" kern="100" dirty="0">
                <a:effectLst/>
                <a:latin typeface="宋体" panose="02010600030101010101" pitchFamily="2" charset="-122"/>
                <a:ea typeface="宋体" panose="02010600030101010101" pitchFamily="2" charset="-122"/>
              </a:rPr>
              <a:t>target</a:t>
            </a:r>
            <a:r>
              <a:rPr lang="zh-CN" altLang="en-US" b="0" kern="100" dirty="0">
                <a:effectLst/>
                <a:latin typeface="宋体" panose="02010600030101010101" pitchFamily="2" charset="-122"/>
                <a:ea typeface="宋体" panose="02010600030101010101" pitchFamily="2" charset="-122"/>
              </a:rPr>
              <a:t>信号，然后</a:t>
            </a:r>
            <a:r>
              <a:rPr lang="zh-CN" altLang="en-US" b="0" kern="100" dirty="0">
                <a:solidFill>
                  <a:srgbClr val="FF0000"/>
                </a:solidFill>
                <a:effectLst/>
                <a:latin typeface="宋体" panose="02010600030101010101" pitchFamily="2" charset="-122"/>
                <a:ea typeface="宋体" panose="02010600030101010101" pitchFamily="2" charset="-122"/>
              </a:rPr>
              <a:t>将</a:t>
            </a:r>
            <a:r>
              <a:rPr lang="en-US" altLang="zh-CN" b="0" kern="100" dirty="0">
                <a:solidFill>
                  <a:srgbClr val="FF0000"/>
                </a:solidFill>
                <a:effectLst/>
                <a:latin typeface="宋体" panose="02010600030101010101" pitchFamily="2" charset="-122"/>
                <a:ea typeface="宋体" panose="02010600030101010101" pitchFamily="2" charset="-122"/>
              </a:rPr>
              <a:t>PC</a:t>
            </a:r>
            <a:r>
              <a:rPr lang="zh-CN" altLang="en-US" b="0" kern="100" dirty="0">
                <a:solidFill>
                  <a:srgbClr val="FF0000"/>
                </a:solidFill>
                <a:effectLst/>
                <a:latin typeface="宋体" panose="02010600030101010101" pitchFamily="2" charset="-122"/>
                <a:ea typeface="宋体" panose="02010600030101010101" pitchFamily="2" charset="-122"/>
              </a:rPr>
              <a:t>的高四位，</a:t>
            </a:r>
            <a:r>
              <a:rPr lang="en-US" altLang="zh-CN" b="0" kern="100" dirty="0">
                <a:solidFill>
                  <a:srgbClr val="FF0000"/>
                </a:solidFill>
                <a:effectLst/>
                <a:latin typeface="宋体" panose="02010600030101010101" pitchFamily="2" charset="-122"/>
                <a:ea typeface="宋体" panose="02010600030101010101" pitchFamily="2" charset="-122"/>
              </a:rPr>
              <a:t>target</a:t>
            </a:r>
            <a:r>
              <a:rPr lang="zh-CN" altLang="en-US" b="0" kern="100" dirty="0">
                <a:solidFill>
                  <a:srgbClr val="FF0000"/>
                </a:solidFill>
                <a:effectLst/>
                <a:latin typeface="宋体" panose="02010600030101010101" pitchFamily="2" charset="-122"/>
                <a:ea typeface="宋体" panose="02010600030101010101" pitchFamily="2" charset="-122"/>
              </a:rPr>
              <a:t>和低位的</a:t>
            </a:r>
            <a:r>
              <a:rPr lang="en-US" altLang="zh-CN" b="0" kern="100" dirty="0">
                <a:solidFill>
                  <a:srgbClr val="FF0000"/>
                </a:solidFill>
                <a:effectLst/>
                <a:latin typeface="宋体" panose="02010600030101010101" pitchFamily="2" charset="-122"/>
                <a:ea typeface="宋体" panose="02010600030101010101" pitchFamily="2" charset="-122"/>
              </a:rPr>
              <a:t>00</a:t>
            </a:r>
            <a:r>
              <a:rPr lang="zh-CN" altLang="en-US" b="0" kern="100" dirty="0">
                <a:solidFill>
                  <a:srgbClr val="FF0000"/>
                </a:solidFill>
                <a:effectLst/>
                <a:latin typeface="宋体" panose="02010600030101010101" pitchFamily="2" charset="-122"/>
                <a:ea typeface="宋体" panose="02010600030101010101" pitchFamily="2" charset="-122"/>
              </a:rPr>
              <a:t>拼接</a:t>
            </a:r>
            <a:r>
              <a:rPr lang="zh-CN" altLang="en-US" b="0" kern="100" dirty="0">
                <a:effectLst/>
                <a:latin typeface="宋体" panose="02010600030101010101" pitchFamily="2" charset="-122"/>
                <a:ea typeface="宋体" panose="02010600030101010101" pitchFamily="2" charset="-122"/>
              </a:rPr>
              <a:t>起来形成有效的跳转地址，</a:t>
            </a:r>
            <a:r>
              <a:rPr lang="zh-CN" altLang="en-US" b="0" kern="100" dirty="0">
                <a:solidFill>
                  <a:srgbClr val="FF0000"/>
                </a:solidFill>
                <a:effectLst/>
                <a:latin typeface="宋体" panose="02010600030101010101" pitchFamily="2" charset="-122"/>
                <a:ea typeface="宋体" panose="02010600030101010101" pitchFamily="2" charset="-122"/>
              </a:rPr>
              <a:t>当</a:t>
            </a:r>
            <a:r>
              <a:rPr lang="en-US" altLang="zh-CN" b="0" kern="100" dirty="0">
                <a:solidFill>
                  <a:srgbClr val="FF0000"/>
                </a:solidFill>
                <a:effectLst/>
                <a:latin typeface="宋体" panose="02010600030101010101" pitchFamily="2" charset="-122"/>
                <a:ea typeface="宋体" panose="02010600030101010101" pitchFamily="2" charset="-122"/>
              </a:rPr>
              <a:t>Jump</a:t>
            </a:r>
            <a:r>
              <a:rPr lang="zh-CN" altLang="en-US" b="0" kern="100" dirty="0">
                <a:solidFill>
                  <a:srgbClr val="FF0000"/>
                </a:solidFill>
                <a:effectLst/>
                <a:latin typeface="宋体" panose="02010600030101010101" pitchFamily="2" charset="-122"/>
                <a:ea typeface="宋体" panose="02010600030101010101" pitchFamily="2" charset="-122"/>
              </a:rPr>
              <a:t>信号有效时就选择使用该地址作为下一条指令的地址</a:t>
            </a:r>
            <a:r>
              <a:rPr lang="zh-CN" altLang="en-US" b="0" kern="100" dirty="0">
                <a:effectLst/>
                <a:latin typeface="宋体" panose="02010600030101010101" pitchFamily="2" charset="-122"/>
                <a:ea typeface="宋体" panose="02010600030101010101" pitchFamily="2" charset="-122"/>
              </a:rPr>
              <a:t>。</a:t>
            </a:r>
            <a:endParaRPr lang="zh-CN" altLang="en-US" kern="100" dirty="0">
              <a:effectLst/>
              <a:latin typeface="Times New Roman" panose="02020603050405020304" pitchFamily="18" charset="0"/>
              <a:ea typeface="宋体" panose="02010600030101010101" pitchFamily="2" charset="-122"/>
            </a:endParaRPr>
          </a:p>
          <a:p>
            <a:pPr marL="742950" marR="0" lvl="1" indent="-285750" algn="just">
              <a:spcBef>
                <a:spcPts val="0"/>
              </a:spcBef>
              <a:spcAft>
                <a:spcPts val="0"/>
              </a:spcAft>
              <a:buFont typeface="Times New Roman" panose="02020603050405020304" pitchFamily="18" charset="0"/>
              <a:buAutoNum type="arabicParenBoth"/>
            </a:pPr>
            <a:r>
              <a:rPr lang="zh-CN" altLang="en-US" b="0" kern="100" dirty="0">
                <a:effectLst/>
                <a:latin typeface="宋体" panose="02010600030101010101" pitchFamily="2" charset="-122"/>
                <a:ea typeface="宋体" panose="02010600030101010101" pitchFamily="2" charset="-122"/>
              </a:rPr>
              <a:t>在</a:t>
            </a:r>
            <a:r>
              <a:rPr lang="en-US" altLang="zh-CN" b="0" kern="100" dirty="0">
                <a:effectLst/>
                <a:latin typeface="宋体" panose="02010600030101010101" pitchFamily="2" charset="-122"/>
                <a:ea typeface="宋体" panose="02010600030101010101" pitchFamily="2" charset="-122"/>
              </a:rPr>
              <a:t>mainboard</a:t>
            </a:r>
            <a:r>
              <a:rPr lang="zh-CN" altLang="en-US" b="0" kern="100" dirty="0">
                <a:effectLst/>
                <a:latin typeface="宋体" panose="02010600030101010101" pitchFamily="2" charset="-122"/>
                <a:ea typeface="宋体" panose="02010600030101010101" pitchFamily="2" charset="-122"/>
              </a:rPr>
              <a:t>中增加连线，给取指令部件输入</a:t>
            </a:r>
            <a:r>
              <a:rPr lang="en-US" altLang="zh-CN" b="0" kern="100" dirty="0">
                <a:effectLst/>
                <a:latin typeface="宋体" panose="02010600030101010101" pitchFamily="2" charset="-122"/>
                <a:ea typeface="宋体" panose="02010600030101010101" pitchFamily="2" charset="-122"/>
              </a:rPr>
              <a:t>target</a:t>
            </a:r>
            <a:r>
              <a:rPr lang="zh-CN" altLang="en-US" b="0" kern="100" dirty="0">
                <a:effectLst/>
                <a:latin typeface="宋体" panose="02010600030101010101" pitchFamily="2" charset="-122"/>
                <a:ea typeface="宋体" panose="02010600030101010101" pitchFamily="2" charset="-122"/>
              </a:rPr>
              <a:t>（即指令的低</a:t>
            </a:r>
            <a:r>
              <a:rPr lang="en-US" altLang="zh-CN" b="0" kern="100" dirty="0">
                <a:effectLst/>
                <a:latin typeface="宋体" panose="02010600030101010101" pitchFamily="2" charset="-122"/>
                <a:ea typeface="宋体" panose="02010600030101010101" pitchFamily="2" charset="-122"/>
              </a:rPr>
              <a:t>26</a:t>
            </a:r>
            <a:r>
              <a:rPr lang="zh-CN" altLang="en-US" b="0" kern="100" dirty="0">
                <a:effectLst/>
                <a:latin typeface="宋体" panose="02010600030101010101" pitchFamily="2" charset="-122"/>
                <a:ea typeface="宋体" panose="02010600030101010101" pitchFamily="2" charset="-122"/>
              </a:rPr>
              <a:t>位）和</a:t>
            </a:r>
            <a:r>
              <a:rPr lang="en-US" altLang="zh-CN" b="0" kern="100" dirty="0">
                <a:effectLst/>
                <a:latin typeface="宋体" panose="02010600030101010101" pitchFamily="2" charset="-122"/>
                <a:ea typeface="宋体" panose="02010600030101010101" pitchFamily="2" charset="-122"/>
              </a:rPr>
              <a:t>jump</a:t>
            </a:r>
            <a:r>
              <a:rPr lang="zh-CN" altLang="en-US" b="0" kern="100" dirty="0">
                <a:effectLst/>
                <a:latin typeface="宋体" panose="02010600030101010101" pitchFamily="2" charset="-122"/>
                <a:ea typeface="宋体" panose="02010600030101010101" pitchFamily="2" charset="-122"/>
              </a:rPr>
              <a:t>信号。</a:t>
            </a:r>
            <a:endParaRPr lang="zh-CN" altLang="en-US" kern="100" dirty="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rotWithShape="1">
          <a:blip r:embed="rId1"/>
          <a:srcRect b="25809"/>
          <a:stretch>
            <a:fillRect/>
          </a:stretch>
        </p:blipFill>
        <p:spPr>
          <a:xfrm>
            <a:off x="3058677" y="2595624"/>
            <a:ext cx="6074646" cy="3754285"/>
          </a:xfrm>
          <a:prstGeom prst="rect">
            <a:avLst/>
          </a:prstGeom>
        </p:spPr>
      </p:pic>
      <p:sp>
        <p:nvSpPr>
          <p:cNvPr id="9" name="椭圆 8"/>
          <p:cNvSpPr/>
          <p:nvPr/>
        </p:nvSpPr>
        <p:spPr>
          <a:xfrm>
            <a:off x="2878127" y="5586381"/>
            <a:ext cx="5981458" cy="9949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06835" y="3429000"/>
          <a:ext cx="7178330" cy="2399715"/>
        </p:xfrm>
        <a:graphic>
          <a:graphicData uri="http://schemas.openxmlformats.org/drawingml/2006/table">
            <a:tbl>
              <a:tblPr>
                <a:tableStyleId>{5C22544A-7EE6-4342-B048-85BDC9FD1C3A}</a:tableStyleId>
              </a:tblPr>
              <a:tblGrid>
                <a:gridCol w="1720078"/>
                <a:gridCol w="1737086"/>
                <a:gridCol w="2023273"/>
                <a:gridCol w="1697893"/>
              </a:tblGrid>
              <a:tr h="399686">
                <a:tc>
                  <a:txBody>
                    <a:bodyPr/>
                    <a:lstStyle/>
                    <a:p>
                      <a:pPr marL="0" marR="0" algn="just">
                        <a:lnSpc>
                          <a:spcPts val="1500"/>
                        </a:lnSpc>
                        <a:spcBef>
                          <a:spcPts val="0"/>
                        </a:spcBef>
                        <a:spcAft>
                          <a:spcPts val="0"/>
                        </a:spcAft>
                      </a:pPr>
                      <a:r>
                        <a:rPr lang="en-US" sz="1200" kern="100" dirty="0">
                          <a:effectLst/>
                        </a:rPr>
                        <a:t>8CB20008H</a:t>
                      </a:r>
                      <a:endParaRPr lang="en-US" sz="1050" kern="100" dirty="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lw   $s2, 8($a1)</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pt-BR" sz="1200" kern="100">
                          <a:effectLst/>
                        </a:rPr>
                        <a:t>R[$s2]=M[(0+8)/4]=6</a:t>
                      </a:r>
                      <a:endParaRPr lang="pt-BR"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a:effectLst/>
                        </a:rPr>
                        <a:t>10100</a:t>
                      </a:r>
                      <a:endParaRPr lang="zh-CN" altLang="en-US" sz="1050" kern="100">
                        <a:effectLst/>
                        <a:latin typeface="Times New Roman" panose="02020603050405020304" pitchFamily="18" charset="0"/>
                        <a:ea typeface="宋体" panose="02010600030101010101" pitchFamily="2" charset="-122"/>
                      </a:endParaRPr>
                    </a:p>
                  </a:txBody>
                  <a:tcPr marL="68580" marR="68580"/>
                </a:tc>
              </a:tr>
              <a:tr h="400627">
                <a:tc>
                  <a:txBody>
                    <a:bodyPr/>
                    <a:lstStyle/>
                    <a:p>
                      <a:pPr marL="0" marR="0" algn="just">
                        <a:lnSpc>
                          <a:spcPts val="1500"/>
                        </a:lnSpc>
                        <a:spcBef>
                          <a:spcPts val="0"/>
                        </a:spcBef>
                        <a:spcAft>
                          <a:spcPts val="0"/>
                        </a:spcAft>
                      </a:pPr>
                      <a:r>
                        <a:rPr lang="en-US" sz="1200" kern="100">
                          <a:effectLst/>
                        </a:rPr>
                        <a:t>12320002H</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beq $s1, $s2, 2</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zh-CN" altLang="en-US" sz="1200" kern="100">
                          <a:effectLst/>
                        </a:rPr>
                        <a:t>不相等，顺序执行</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a:effectLst/>
                        </a:rPr>
                        <a:t>11000</a:t>
                      </a:r>
                      <a:endParaRPr lang="zh-CN" altLang="en-US" sz="1050" kern="100">
                        <a:effectLst/>
                        <a:latin typeface="Times New Roman" panose="02020603050405020304" pitchFamily="18" charset="0"/>
                        <a:ea typeface="宋体" panose="02010600030101010101" pitchFamily="2" charset="-122"/>
                      </a:endParaRPr>
                    </a:p>
                  </a:txBody>
                  <a:tcPr marL="68580" marR="68580"/>
                </a:tc>
              </a:tr>
              <a:tr h="399686">
                <a:tc>
                  <a:txBody>
                    <a:bodyPr/>
                    <a:lstStyle/>
                    <a:p>
                      <a:pPr marL="0" marR="0" algn="just">
                        <a:lnSpc>
                          <a:spcPts val="1500"/>
                        </a:lnSpc>
                        <a:spcBef>
                          <a:spcPts val="0"/>
                        </a:spcBef>
                        <a:spcAft>
                          <a:spcPts val="0"/>
                        </a:spcAft>
                      </a:pPr>
                      <a:r>
                        <a:rPr lang="en-US" sz="1200" kern="100">
                          <a:effectLst/>
                        </a:rPr>
                        <a:t>ACB3000CH</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sw   $s3, 12($a1)</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pt-BR" sz="1200" kern="100">
                          <a:effectLst/>
                        </a:rPr>
                        <a:t>M[(0+12)/4]=R[$s3]=-1</a:t>
                      </a:r>
                      <a:endParaRPr lang="pt-BR"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a:effectLst/>
                        </a:rPr>
                        <a:t>11100</a:t>
                      </a:r>
                      <a:endParaRPr lang="zh-CN" altLang="en-US" sz="1050" kern="100">
                        <a:effectLst/>
                        <a:latin typeface="Times New Roman" panose="02020603050405020304" pitchFamily="18" charset="0"/>
                        <a:ea typeface="宋体" panose="02010600030101010101" pitchFamily="2" charset="-122"/>
                      </a:endParaRPr>
                    </a:p>
                  </a:txBody>
                  <a:tcPr marL="68580" marR="68580"/>
                </a:tc>
              </a:tr>
              <a:tr h="400344">
                <a:tc>
                  <a:txBody>
                    <a:bodyPr/>
                    <a:lstStyle/>
                    <a:p>
                      <a:pPr marL="0" marR="0" algn="just">
                        <a:lnSpc>
                          <a:spcPts val="1500"/>
                        </a:lnSpc>
                        <a:spcBef>
                          <a:spcPts val="0"/>
                        </a:spcBef>
                        <a:spcAft>
                          <a:spcPts val="0"/>
                        </a:spcAft>
                      </a:pPr>
                      <a:r>
                        <a:rPr lang="en-US" sz="1200" kern="100">
                          <a:effectLst/>
                        </a:rPr>
                        <a:t>0800000AH</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J 1010</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zh-CN" altLang="en-US" sz="1200" kern="100">
                          <a:effectLst/>
                        </a:rPr>
                        <a:t>跳转到</a:t>
                      </a:r>
                      <a:r>
                        <a:rPr lang="en-US" altLang="zh-CN" sz="1200" kern="100">
                          <a:effectLst/>
                        </a:rPr>
                        <a:t>101000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dirty="0">
                          <a:effectLst/>
                        </a:rPr>
                        <a:t>100000</a:t>
                      </a:r>
                      <a:endParaRPr lang="zh-CN" altLang="en-US" sz="1050" kern="100" dirty="0">
                        <a:effectLst/>
                        <a:latin typeface="Times New Roman" panose="02020603050405020304" pitchFamily="18" charset="0"/>
                        <a:ea typeface="宋体" panose="02010600030101010101" pitchFamily="2" charset="-122"/>
                      </a:endParaRPr>
                    </a:p>
                  </a:txBody>
                  <a:tcPr marL="68580" marR="68580"/>
                </a:tc>
              </a:tr>
              <a:tr h="399686">
                <a:tc>
                  <a:txBody>
                    <a:bodyPr/>
                    <a:lstStyle/>
                    <a:p>
                      <a:pPr marL="0" marR="0" algn="just">
                        <a:lnSpc>
                          <a:spcPts val="1500"/>
                        </a:lnSpc>
                        <a:spcBef>
                          <a:spcPts val="0"/>
                        </a:spcBef>
                        <a:spcAft>
                          <a:spcPts val="0"/>
                        </a:spcAft>
                      </a:pPr>
                      <a:r>
                        <a:rPr lang="en-US" sz="1200" kern="100">
                          <a:effectLst/>
                        </a:rPr>
                        <a:t>ACB1000CH</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sw   $s1, 12($a1)</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pt-BR" sz="1200" kern="100">
                          <a:effectLst/>
                        </a:rPr>
                        <a:t>M[(0+12)/4]=R[$s1]=5 </a:t>
                      </a:r>
                      <a:endParaRPr lang="pt-BR"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a:effectLst/>
                        </a:rPr>
                        <a:t>100100</a:t>
                      </a:r>
                      <a:endParaRPr lang="zh-CN" altLang="en-US" sz="1050" kern="100">
                        <a:effectLst/>
                        <a:latin typeface="Times New Roman" panose="02020603050405020304" pitchFamily="18" charset="0"/>
                        <a:ea typeface="宋体" panose="02010600030101010101" pitchFamily="2" charset="-122"/>
                      </a:endParaRPr>
                    </a:p>
                  </a:txBody>
                  <a:tcPr marL="68580" marR="68580"/>
                </a:tc>
              </a:tr>
              <a:tr h="399686">
                <a:tc>
                  <a:txBody>
                    <a:bodyPr/>
                    <a:lstStyle/>
                    <a:p>
                      <a:pPr marL="0" marR="0" algn="just">
                        <a:lnSpc>
                          <a:spcPts val="1500"/>
                        </a:lnSpc>
                        <a:spcBef>
                          <a:spcPts val="0"/>
                        </a:spcBef>
                        <a:spcAft>
                          <a:spcPts val="0"/>
                        </a:spcAft>
                      </a:pPr>
                      <a:r>
                        <a:rPr lang="en-US" sz="1200" kern="100">
                          <a:effectLst/>
                        </a:rPr>
                        <a:t>02328820H</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add $s1,$s1,$s2</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sz="1200" kern="100">
                          <a:effectLst/>
                        </a:rPr>
                        <a:t>R[$s3]=5+6=11</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en-US" altLang="zh-CN" sz="1200" kern="100" dirty="0">
                          <a:effectLst/>
                        </a:rPr>
                        <a:t>101000</a:t>
                      </a:r>
                      <a:endParaRPr lang="zh-CN" altLang="en-US" sz="1050" kern="100" dirty="0">
                        <a:effectLst/>
                        <a:latin typeface="Times New Roman" panose="02020603050405020304" pitchFamily="18" charset="0"/>
                        <a:ea typeface="宋体" panose="02010600030101010101" pitchFamily="2" charset="-122"/>
                      </a:endParaRPr>
                    </a:p>
                  </a:txBody>
                  <a:tcPr marL="68580" marR="68580"/>
                </a:tc>
              </a:tr>
            </a:tbl>
          </a:graphicData>
        </a:graphic>
      </p:graphicFrame>
      <p:sp>
        <p:nvSpPr>
          <p:cNvPr id="3" name="Rectangle 1"/>
          <p:cNvSpPr>
            <a:spLocks noChangeArrowheads="1"/>
          </p:cNvSpPr>
          <p:nvPr/>
        </p:nvSpPr>
        <p:spPr bwMode="auto">
          <a:xfrm>
            <a:off x="3014663" y="3197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506835" y="3126141"/>
          <a:ext cx="7178329" cy="302859"/>
        </p:xfrm>
        <a:graphic>
          <a:graphicData uri="http://schemas.openxmlformats.org/drawingml/2006/table">
            <a:tbl>
              <a:tblPr>
                <a:tableStyleId>{5C22544A-7EE6-4342-B048-85BDC9FD1C3A}</a:tableStyleId>
              </a:tblPr>
              <a:tblGrid>
                <a:gridCol w="1794028"/>
                <a:gridCol w="1794767"/>
                <a:gridCol w="1794767"/>
                <a:gridCol w="1794767"/>
              </a:tblGrid>
              <a:tr h="302859">
                <a:tc>
                  <a:txBody>
                    <a:bodyPr/>
                    <a:lstStyle/>
                    <a:p>
                      <a:pPr marL="0" marR="0" algn="just">
                        <a:lnSpc>
                          <a:spcPts val="1500"/>
                        </a:lnSpc>
                        <a:spcBef>
                          <a:spcPts val="0"/>
                        </a:spcBef>
                        <a:spcAft>
                          <a:spcPts val="0"/>
                        </a:spcAft>
                      </a:pPr>
                      <a:r>
                        <a:rPr lang="zh-CN" altLang="en-US" sz="1200" kern="100">
                          <a:effectLst/>
                        </a:rPr>
                        <a:t>汇编指令</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zh-CN" altLang="en-US" sz="1200" kern="100">
                          <a:effectLst/>
                        </a:rPr>
                        <a:t>机器指令</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zh-CN" altLang="en-US" sz="1200" kern="100">
                          <a:effectLst/>
                        </a:rPr>
                        <a:t>操作效果</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algn="just">
                        <a:lnSpc>
                          <a:spcPts val="1500"/>
                        </a:lnSpc>
                        <a:spcBef>
                          <a:spcPts val="0"/>
                        </a:spcBef>
                        <a:spcAft>
                          <a:spcPts val="0"/>
                        </a:spcAft>
                      </a:pPr>
                      <a:r>
                        <a:rPr lang="zh-CN" altLang="en-US" sz="1200" kern="100" dirty="0">
                          <a:effectLst/>
                        </a:rPr>
                        <a:t>指令地址</a:t>
                      </a:r>
                      <a:endParaRPr lang="zh-CN" altLang="en-US" sz="1050" kern="100" dirty="0">
                        <a:effectLst/>
                        <a:latin typeface="Times New Roman" panose="02020603050405020304" pitchFamily="18" charset="0"/>
                        <a:ea typeface="宋体" panose="02010600030101010101" pitchFamily="2" charset="-122"/>
                      </a:endParaRPr>
                    </a:p>
                  </a:txBody>
                  <a:tcPr marL="68580" marR="68580"/>
                </a:tc>
              </a:tr>
            </a:tbl>
          </a:graphicData>
        </a:graphic>
      </p:graphicFrame>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074" y="532280"/>
            <a:ext cx="11583368" cy="2254358"/>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9192202" y="1228906"/>
            <a:ext cx="574501" cy="2339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097687" y="1228906"/>
            <a:ext cx="574501" cy="2339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975914" y="4624601"/>
            <a:ext cx="713798" cy="2502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75914" y="5429128"/>
            <a:ext cx="713798" cy="2502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235579" y="344453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tx1">
                    <a:lumMod val="95000"/>
                    <a:lumOff val="5000"/>
                  </a:schemeClr>
                </a:solidFill>
                <a:latin typeface="+mn-lt"/>
                <a:ea typeface="+mn-ea"/>
                <a:cs typeface="+mn-ea"/>
                <a:sym typeface="+mn-lt"/>
              </a:rPr>
              <a:t>开发板验证</a:t>
            </a:r>
            <a:endParaRPr lang="zh-CN" altLang="en-US" sz="2800" b="1" dirty="0">
              <a:solidFill>
                <a:schemeClr val="tx1">
                  <a:lumMod val="95000"/>
                  <a:lumOff val="5000"/>
                </a:schemeClr>
              </a:solidFill>
              <a:latin typeface="+mn-lt"/>
              <a:ea typeface="+mn-ea"/>
              <a:cs typeface="+mn-ea"/>
              <a:sym typeface="+mn-lt"/>
            </a:endParaRPr>
          </a:p>
        </p:txBody>
      </p:sp>
      <p:grpSp>
        <p:nvGrpSpPr>
          <p:cNvPr id="7" name="组合 6"/>
          <p:cNvGrpSpPr/>
          <p:nvPr/>
        </p:nvGrpSpPr>
        <p:grpSpPr>
          <a:xfrm>
            <a:off x="5060976" y="1379530"/>
            <a:ext cx="1939504" cy="1864006"/>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6" name="文本框 5"/>
            <p:cNvSpPr txBox="1"/>
            <p:nvPr/>
          </p:nvSpPr>
          <p:spPr>
            <a:xfrm>
              <a:off x="2151602" y="2485133"/>
              <a:ext cx="586244" cy="541875"/>
            </a:xfrm>
            <a:prstGeom prst="rect">
              <a:avLst/>
            </a:prstGeom>
            <a:noFill/>
          </p:spPr>
          <p:txBody>
            <a:bodyPr wrap="none" rtlCol="0">
              <a:spAutoFit/>
            </a:bodyPr>
            <a:lstStyle/>
            <a:p>
              <a:r>
                <a:rPr lang="en-US" altLang="zh-CN" sz="8000" dirty="0">
                  <a:solidFill>
                    <a:schemeClr val="bg1"/>
                  </a:solidFill>
                  <a:latin typeface="思源宋体 CN Heavy" panose="02020900000000000000" pitchFamily="18" charset="-122"/>
                  <a:ea typeface="思源宋体 CN Heavy" panose="02020900000000000000" pitchFamily="18" charset="-122"/>
                </a:rPr>
                <a:t>04</a:t>
              </a:r>
              <a:endParaRPr lang="zh-CN" altLang="en-US" sz="80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6" name="文本框 55"/>
          <p:cNvSpPr txBox="1"/>
          <p:nvPr/>
        </p:nvSpPr>
        <p:spPr>
          <a:xfrm>
            <a:off x="3904166" y="4028142"/>
            <a:ext cx="4126680" cy="461665"/>
          </a:xfrm>
          <a:prstGeom prst="rect">
            <a:avLst/>
          </a:prstGeom>
          <a:noFill/>
        </p:spPr>
        <p:txBody>
          <a:bodyPr wrap="square">
            <a:spAutoFit/>
          </a:bodyPr>
          <a:lstStyle/>
          <a:p>
            <a:pPr algn="ctr"/>
            <a:r>
              <a:rPr lang="en-US" altLang="zh-CN" sz="1200" dirty="0">
                <a:solidFill>
                  <a:schemeClr val="bg1">
                    <a:lumMod val="65000"/>
                  </a:schemeClr>
                </a:solidFill>
              </a:rPr>
              <a:t>Your content to play here, or through paste in this box, and select only the text. Your content to play here</a:t>
            </a:r>
            <a:endParaRPr lang="zh-CN" altLang="en-US" sz="1200" dirty="0">
              <a:solidFill>
                <a:schemeClr val="bg1">
                  <a:lumMod val="65000"/>
                </a:schemeClr>
              </a:solidFill>
            </a:endParaRPr>
          </a:p>
        </p:txBody>
      </p:sp>
      <p:sp>
        <p:nvSpPr>
          <p:cNvPr id="36" name="任意多边形: 形状 35"/>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5424577" y="1025399"/>
            <a:ext cx="1415772" cy="830997"/>
          </a:xfrm>
          <a:prstGeom prst="rect">
            <a:avLst/>
          </a:prstGeom>
          <a:noFill/>
        </p:spPr>
        <p:txBody>
          <a:bodyPr vert="horz" wrap="none" rtlCol="0">
            <a:spAutoFit/>
          </a:bodyPr>
          <a:lstStyle/>
          <a:p>
            <a:r>
              <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rPr>
              <a:t>目录</a:t>
            </a:r>
            <a:endPar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endParaRPr>
          </a:p>
        </p:txBody>
      </p:sp>
      <p:sp>
        <p:nvSpPr>
          <p:cNvPr id="41" name="矩形 4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nvSpPr>
        <p:spPr>
          <a:xfrm>
            <a:off x="5238232" y="1784098"/>
            <a:ext cx="1779788" cy="338554"/>
          </a:xfrm>
          <a:prstGeom prst="rect">
            <a:avLst/>
          </a:prstGeom>
        </p:spPr>
        <p:txBody>
          <a:bodyPr wrap="square">
            <a:spAutoFit/>
          </a:bodyPr>
          <a:lstStyle/>
          <a:p>
            <a:pPr algn="dist"/>
            <a:r>
              <a:rPr lang="en-US" altLang="zh-CN" sz="1600" dirty="0">
                <a:solidFill>
                  <a:srgbClr val="6C6C6C"/>
                </a:solidFill>
                <a:cs typeface="+mn-ea"/>
                <a:sym typeface="+mn-lt"/>
              </a:rPr>
              <a:t>CONTENTS</a:t>
            </a:r>
            <a:endParaRPr lang="zh-CN" altLang="en-US" sz="1600" dirty="0">
              <a:solidFill>
                <a:srgbClr val="6C6C6C"/>
              </a:solidFill>
              <a:cs typeface="+mn-ea"/>
              <a:sym typeface="+mn-lt"/>
            </a:endParaRPr>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3618732" y="2545958"/>
            <a:ext cx="1140056"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chemeClr val="tx1">
                    <a:lumMod val="95000"/>
                    <a:lumOff val="5000"/>
                  </a:schemeClr>
                </a:solidFill>
                <a:latin typeface="+mn-lt"/>
                <a:ea typeface="+mn-ea"/>
                <a:cs typeface="+mn-ea"/>
                <a:sym typeface="+mn-lt"/>
              </a:rPr>
              <a:t>实验原理</a:t>
            </a:r>
            <a:endParaRPr lang="zh-CN" altLang="en-US" sz="1865" dirty="0">
              <a:solidFill>
                <a:schemeClr val="tx1">
                  <a:lumMod val="95000"/>
                  <a:lumOff val="5000"/>
                </a:schemeClr>
              </a:solidFill>
              <a:latin typeface="+mn-lt"/>
              <a:ea typeface="+mn-ea"/>
              <a:cs typeface="+mn-ea"/>
              <a:sym typeface="+mn-lt"/>
            </a:endParaRPr>
          </a:p>
        </p:txBody>
      </p:sp>
      <p:sp>
        <p:nvSpPr>
          <p:cNvPr id="27"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7524807" y="2545958"/>
            <a:ext cx="2095445"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chemeClr val="tx1">
                    <a:lumMod val="95000"/>
                    <a:lumOff val="5000"/>
                  </a:schemeClr>
                </a:solidFill>
                <a:latin typeface="+mn-lt"/>
                <a:ea typeface="+mn-ea"/>
                <a:cs typeface="+mn-ea"/>
                <a:sym typeface="+mn-lt"/>
              </a:rPr>
              <a:t>结合指令解释波形</a:t>
            </a:r>
            <a:endParaRPr lang="zh-CN" altLang="en-US" sz="1865" dirty="0">
              <a:solidFill>
                <a:schemeClr val="tx1">
                  <a:lumMod val="95000"/>
                  <a:lumOff val="5000"/>
                </a:schemeClr>
              </a:solidFill>
              <a:latin typeface="+mn-lt"/>
              <a:ea typeface="+mn-ea"/>
              <a:cs typeface="+mn-ea"/>
              <a:sym typeface="+mn-lt"/>
            </a:endParaRPr>
          </a:p>
        </p:txBody>
      </p:sp>
      <p:sp>
        <p:nvSpPr>
          <p:cNvPr id="2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3618731" y="3835782"/>
            <a:ext cx="1737976"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65" dirty="0">
                <a:solidFill>
                  <a:schemeClr val="tx1">
                    <a:lumMod val="95000"/>
                    <a:lumOff val="5000"/>
                  </a:schemeClr>
                </a:solidFill>
                <a:latin typeface="+mn-lt"/>
                <a:ea typeface="+mn-ea"/>
                <a:cs typeface="+mn-ea"/>
                <a:sym typeface="+mn-lt"/>
              </a:rPr>
              <a:t>J</a:t>
            </a:r>
            <a:r>
              <a:rPr lang="zh-CN" altLang="en-US" sz="1865" dirty="0">
                <a:solidFill>
                  <a:schemeClr val="tx1">
                    <a:lumMod val="95000"/>
                    <a:lumOff val="5000"/>
                  </a:schemeClr>
                </a:solidFill>
                <a:latin typeface="+mn-lt"/>
                <a:ea typeface="+mn-ea"/>
                <a:cs typeface="+mn-ea"/>
                <a:sym typeface="+mn-lt"/>
              </a:rPr>
              <a:t>型指令的实现</a:t>
            </a:r>
            <a:endParaRPr lang="zh-CN" altLang="en-US" sz="1865" dirty="0">
              <a:solidFill>
                <a:schemeClr val="tx1">
                  <a:lumMod val="95000"/>
                  <a:lumOff val="5000"/>
                </a:schemeClr>
              </a:solidFill>
              <a:latin typeface="+mn-lt"/>
              <a:ea typeface="+mn-ea"/>
              <a:cs typeface="+mn-ea"/>
              <a:sym typeface="+mn-lt"/>
            </a:endParaRPr>
          </a:p>
        </p:txBody>
      </p:sp>
      <p:sp>
        <p:nvSpPr>
          <p:cNvPr id="30"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7534502" y="3829957"/>
            <a:ext cx="1378904" cy="37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865" dirty="0">
                <a:solidFill>
                  <a:schemeClr val="tx1">
                    <a:lumMod val="95000"/>
                    <a:lumOff val="5000"/>
                  </a:schemeClr>
                </a:solidFill>
                <a:latin typeface="+mn-lt"/>
                <a:ea typeface="+mn-ea"/>
                <a:cs typeface="+mn-ea"/>
                <a:sym typeface="+mn-lt"/>
              </a:rPr>
              <a:t>开发板验证</a:t>
            </a:r>
            <a:endParaRPr lang="zh-CN" altLang="en-US" sz="1865" dirty="0">
              <a:solidFill>
                <a:schemeClr val="tx1">
                  <a:lumMod val="95000"/>
                  <a:lumOff val="5000"/>
                </a:schemeClr>
              </a:solidFill>
              <a:latin typeface="+mn-lt"/>
              <a:ea typeface="+mn-ea"/>
              <a:cs typeface="+mn-ea"/>
              <a:sym typeface="+mn-lt"/>
            </a:endParaRPr>
          </a:p>
        </p:txBody>
      </p:sp>
      <p:grpSp>
        <p:nvGrpSpPr>
          <p:cNvPr id="7" name="组合 6"/>
          <p:cNvGrpSpPr/>
          <p:nvPr/>
        </p:nvGrpSpPr>
        <p:grpSpPr>
          <a:xfrm>
            <a:off x="2810594" y="2387329"/>
            <a:ext cx="794120" cy="763207"/>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39" name="组合 38"/>
          <p:cNvGrpSpPr/>
          <p:nvPr/>
        </p:nvGrpSpPr>
        <p:grpSpPr>
          <a:xfrm>
            <a:off x="6716669" y="2387329"/>
            <a:ext cx="794120" cy="763207"/>
            <a:chOff x="2073550" y="2387329"/>
            <a:chExt cx="794120" cy="763207"/>
          </a:xfrm>
        </p:grpSpPr>
        <p:grpSp>
          <p:nvGrpSpPr>
            <p:cNvPr id="40" name="组合 39"/>
            <p:cNvGrpSpPr/>
            <p:nvPr/>
          </p:nvGrpSpPr>
          <p:grpSpPr>
            <a:xfrm>
              <a:off x="2073550" y="2387329"/>
              <a:ext cx="794120" cy="763207"/>
              <a:chOff x="2073550" y="2387329"/>
              <a:chExt cx="794120" cy="763207"/>
            </a:xfrm>
          </p:grpSpPr>
          <p:sp>
            <p:nvSpPr>
              <p:cNvPr id="44" name="椭圆 43"/>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2121277"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02</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46" name="组合 45"/>
          <p:cNvGrpSpPr/>
          <p:nvPr/>
        </p:nvGrpSpPr>
        <p:grpSpPr>
          <a:xfrm>
            <a:off x="2810594" y="3676989"/>
            <a:ext cx="794120" cy="763207"/>
            <a:chOff x="2073550" y="2387329"/>
            <a:chExt cx="794120" cy="763207"/>
          </a:xfrm>
        </p:grpSpPr>
        <p:grpSp>
          <p:nvGrpSpPr>
            <p:cNvPr id="47" name="组合 46"/>
            <p:cNvGrpSpPr/>
            <p:nvPr/>
          </p:nvGrpSpPr>
          <p:grpSpPr>
            <a:xfrm>
              <a:off x="2073550" y="2387329"/>
              <a:ext cx="794120" cy="763207"/>
              <a:chOff x="2073550" y="2387329"/>
              <a:chExt cx="794120" cy="763207"/>
            </a:xfrm>
          </p:grpSpPr>
          <p:sp>
            <p:nvSpPr>
              <p:cNvPr id="49" name="椭圆 48"/>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2121277"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03</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51" name="组合 50"/>
          <p:cNvGrpSpPr/>
          <p:nvPr/>
        </p:nvGrpSpPr>
        <p:grpSpPr>
          <a:xfrm>
            <a:off x="6716669" y="3676989"/>
            <a:ext cx="794120" cy="763207"/>
            <a:chOff x="2073550" y="2387329"/>
            <a:chExt cx="794120" cy="763207"/>
          </a:xfrm>
        </p:grpSpPr>
        <p:grpSp>
          <p:nvGrpSpPr>
            <p:cNvPr id="52" name="组合 51"/>
            <p:cNvGrpSpPr/>
            <p:nvPr/>
          </p:nvGrpSpPr>
          <p:grpSpPr>
            <a:xfrm>
              <a:off x="2073550" y="2387329"/>
              <a:ext cx="794120" cy="763207"/>
              <a:chOff x="2073550" y="2387329"/>
              <a:chExt cx="794120" cy="763207"/>
            </a:xfrm>
          </p:grpSpPr>
          <p:sp>
            <p:nvSpPr>
              <p:cNvPr id="54" name="椭圆 53"/>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2121277"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04</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60" name="任意多边形: 形状 5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8072000" y="-39529266"/>
            <a:ext cx="60960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 1pptmoban.com</a:t>
            </a:r>
            <a:endParaRPr lang="zh-CN" altLang="en-US"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descr="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
          <p:cNvSpPr txBox="1"/>
          <p:nvPr/>
        </p:nvSpPr>
        <p:spPr>
          <a:xfrm>
            <a:off x="571058" y="1453044"/>
            <a:ext cx="2769560" cy="550022"/>
          </a:xfrm>
          <a:prstGeom prst="rect">
            <a:avLst/>
          </a:prstGeom>
          <a:noFill/>
        </p:spPr>
        <p:txBody>
          <a:bodyPr wrap="square" rtlCol="0">
            <a:spAutoFit/>
          </a:bodyPr>
          <a:lstStyle/>
          <a:p>
            <a:pPr marL="0" marR="0" lvl="0" indent="0" algn="ctr" defTabSz="914400" rtl="0" eaLnBrk="1" fontAlgn="auto" latinLnBrk="0" hangingPunct="1">
              <a:lnSpc>
                <a:spcPts val="3500"/>
              </a:lnSpc>
              <a:spcBef>
                <a:spcPts val="0"/>
              </a:spcBef>
              <a:spcAft>
                <a:spcPts val="0"/>
              </a:spcAft>
              <a:buClrTx/>
              <a:buSzTx/>
              <a:buFontTx/>
              <a:buNone/>
              <a:defRPr/>
            </a:pPr>
            <a:r>
              <a:rPr lang="zh-CN" altLang="en-US" sz="3200" dirty="0">
                <a:solidFill>
                  <a:srgbClr val="6C6C6C"/>
                </a:solidFill>
                <a:cs typeface="+mn-ea"/>
                <a:sym typeface="+mn-lt"/>
              </a:rPr>
              <a:t>约束文件</a:t>
            </a:r>
            <a:endParaRPr kumimoji="0" lang="zh-CN" altLang="en-US" sz="3200" b="0" i="0" u="none" strike="noStrike" kern="1200" cap="none" spc="0" normalizeH="0" baseline="0" noProof="0" dirty="0">
              <a:ln>
                <a:noFill/>
              </a:ln>
              <a:solidFill>
                <a:srgbClr val="6C6C6C"/>
              </a:solidFill>
              <a:effectLst/>
              <a:uLnTx/>
              <a:uFillTx/>
              <a:cs typeface="+mn-ea"/>
              <a:sym typeface="+mn-lt"/>
            </a:endParaRPr>
          </a:p>
        </p:txBody>
      </p:sp>
      <p:sp>
        <p:nvSpPr>
          <p:cNvPr id="41" name="文本框 40" descr="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
          <p:cNvSpPr txBox="1"/>
          <p:nvPr/>
        </p:nvSpPr>
        <p:spPr>
          <a:xfrm>
            <a:off x="5588000" y="1398888"/>
            <a:ext cx="6335484" cy="550022"/>
          </a:xfrm>
          <a:prstGeom prst="rect">
            <a:avLst/>
          </a:prstGeom>
          <a:noFill/>
        </p:spPr>
        <p:txBody>
          <a:bodyPr wrap="square" rtlCol="0">
            <a:spAutoFit/>
          </a:bodyPr>
          <a:lstStyle/>
          <a:p>
            <a:pPr marL="0" marR="0" lvl="0" indent="0" algn="ctr" defTabSz="914400" rtl="0" eaLnBrk="1" fontAlgn="auto" latinLnBrk="0" hangingPunct="1">
              <a:lnSpc>
                <a:spcPts val="3500"/>
              </a:lnSpc>
              <a:spcBef>
                <a:spcPts val="0"/>
              </a:spcBef>
              <a:spcAft>
                <a:spcPts val="0"/>
              </a:spcAft>
              <a:buClrTx/>
              <a:buSzTx/>
              <a:buFontTx/>
              <a:buNone/>
              <a:defRPr/>
            </a:pPr>
            <a:r>
              <a:rPr lang="zh-CN" altLang="en-US" sz="3200" dirty="0">
                <a:solidFill>
                  <a:srgbClr val="6C6C6C"/>
                </a:solidFill>
                <a:cs typeface="+mn-ea"/>
                <a:sym typeface="+mn-lt"/>
              </a:rPr>
              <a:t>按键去抖与数码管显示</a:t>
            </a:r>
            <a:endParaRPr kumimoji="0" lang="zh-CN" altLang="en-US" sz="3200" b="0" i="0" u="none" strike="noStrike" kern="1200" cap="none" spc="0" normalizeH="0" baseline="0" noProof="0" dirty="0">
              <a:ln>
                <a:noFill/>
              </a:ln>
              <a:solidFill>
                <a:srgbClr val="6C6C6C"/>
              </a:solidFill>
              <a:effectLst/>
              <a:uLnTx/>
              <a:uFillTx/>
              <a:cs typeface="+mn-ea"/>
              <a:sym typeface="+mn-lt"/>
            </a:endParaRPr>
          </a:p>
        </p:txBody>
      </p:sp>
      <p:grpSp>
        <p:nvGrpSpPr>
          <p:cNvPr id="55" name="组合 54"/>
          <p:cNvGrpSpPr/>
          <p:nvPr/>
        </p:nvGrpSpPr>
        <p:grpSpPr>
          <a:xfrm>
            <a:off x="539206" y="374391"/>
            <a:ext cx="5048794" cy="763207"/>
            <a:chOff x="539206" y="374391"/>
            <a:chExt cx="5048794" cy="763207"/>
          </a:xfrm>
        </p:grpSpPr>
        <p:sp>
          <p:nvSpPr>
            <p:cNvPr id="5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90529" y="466995"/>
              <a:ext cx="18517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开发板验证</a:t>
              </a:r>
              <a:endParaRPr lang="zh-CN" altLang="en-US" sz="2600" dirty="0">
                <a:solidFill>
                  <a:schemeClr val="tx1">
                    <a:lumMod val="95000"/>
                    <a:lumOff val="5000"/>
                  </a:schemeClr>
                </a:solidFill>
                <a:latin typeface="+mn-lt"/>
                <a:ea typeface="+mn-ea"/>
                <a:cs typeface="+mn-ea"/>
                <a:sym typeface="+mn-lt"/>
              </a:endParaRPr>
            </a:p>
          </p:txBody>
        </p:sp>
        <p:grpSp>
          <p:nvGrpSpPr>
            <p:cNvPr id="57" name="组合 56"/>
            <p:cNvGrpSpPr/>
            <p:nvPr/>
          </p:nvGrpSpPr>
          <p:grpSpPr>
            <a:xfrm>
              <a:off x="539206" y="374391"/>
              <a:ext cx="794120" cy="763207"/>
              <a:chOff x="2073550" y="2387329"/>
              <a:chExt cx="794120" cy="763207"/>
            </a:xfrm>
          </p:grpSpPr>
          <p:grpSp>
            <p:nvGrpSpPr>
              <p:cNvPr id="59" name="组合 58"/>
              <p:cNvGrpSpPr/>
              <p:nvPr/>
            </p:nvGrpSpPr>
            <p:grpSpPr>
              <a:xfrm>
                <a:off x="2073550" y="2387329"/>
                <a:ext cx="794120" cy="763207"/>
                <a:chOff x="2073550" y="2387329"/>
                <a:chExt cx="794120" cy="763207"/>
              </a:xfrm>
            </p:grpSpPr>
            <p:sp>
              <p:nvSpPr>
                <p:cNvPr id="61" name="椭圆 60"/>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p:cNvSpPr txBox="1"/>
              <p:nvPr/>
            </p:nvSpPr>
            <p:spPr>
              <a:xfrm>
                <a:off x="21054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04</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8" name="文本框 57"/>
            <p:cNvSpPr txBox="1"/>
            <p:nvPr/>
          </p:nvSpPr>
          <p:spPr>
            <a:xfrm>
              <a:off x="1390529" y="845676"/>
              <a:ext cx="4197471" cy="276999"/>
            </a:xfrm>
            <a:prstGeom prst="rect">
              <a:avLst/>
            </a:prstGeom>
            <a:noFill/>
          </p:spPr>
          <p:txBody>
            <a:bodyPr wrap="square">
              <a:spAutoFit/>
            </a:bodyPr>
            <a:lstStyle/>
            <a:p>
              <a:r>
                <a:rPr lang="zh-CN" altLang="en-US" sz="1200" dirty="0">
                  <a:solidFill>
                    <a:schemeClr val="bg1">
                      <a:lumMod val="65000"/>
                    </a:schemeClr>
                  </a:solidFill>
                </a:rPr>
                <a:t>The user can demonstrate on a projector or computer</a:t>
              </a:r>
              <a:endParaRPr lang="zh-CN" altLang="en-US" sz="1200" dirty="0">
                <a:solidFill>
                  <a:schemeClr val="bg1">
                    <a:lumMod val="65000"/>
                  </a:schemeClr>
                </a:solidFill>
              </a:endParaRPr>
            </a:p>
          </p:txBody>
        </p:sp>
      </p:grpSp>
      <p:sp>
        <p:nvSpPr>
          <p:cNvPr id="67" name="矩形 66"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p:nvPr/>
        </p:nvSpPr>
        <p:spPr>
          <a:xfrm>
            <a:off x="5958113" y="2107097"/>
            <a:ext cx="5580744" cy="1390846"/>
          </a:xfrm>
          <a:prstGeom prst="rect">
            <a:avLst/>
          </a:prstGeom>
        </p:spPr>
        <p:txBody>
          <a:bodyPr wrap="square">
            <a:spAutoFit/>
          </a:bodyPr>
          <a:lstStyle/>
          <a:p>
            <a:pPr defTabSz="914400">
              <a:lnSpc>
                <a:spcPct val="150000"/>
              </a:lnSpc>
            </a:pPr>
            <a:endParaRPr lang="zh-CN" altLang="en-US" sz="1465" dirty="0">
              <a:solidFill>
                <a:srgbClr val="5D5D5D"/>
              </a:solidFill>
              <a:cs typeface="+mn-ea"/>
              <a:sym typeface="+mn-lt"/>
            </a:endParaRPr>
          </a:p>
        </p:txBody>
      </p:sp>
      <p:sp>
        <p:nvSpPr>
          <p:cNvPr id="2" name="文本框 1"/>
          <p:cNvSpPr txBox="1"/>
          <p:nvPr/>
        </p:nvSpPr>
        <p:spPr>
          <a:xfrm>
            <a:off x="653143" y="2107096"/>
            <a:ext cx="3831771" cy="3416320"/>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a:t>两个按钮：时钟信号，复位信号</a:t>
            </a:r>
            <a:endParaRPr lang="en-US" altLang="zh-CN" dirty="0"/>
          </a:p>
          <a:p>
            <a:endParaRPr lang="en-US" altLang="zh-CN" dirty="0"/>
          </a:p>
          <a:p>
            <a:pPr marL="285750" indent="-285750">
              <a:buFont typeface="Wingdings" panose="05000000000000000000" pitchFamily="2" charset="2"/>
              <a:buChar char="Ø"/>
            </a:pPr>
            <a:r>
              <a:rPr lang="zh-CN" altLang="en-US" dirty="0"/>
              <a:t>三个开关：</a:t>
            </a:r>
            <a:r>
              <a:rPr lang="en-US" altLang="zh-CN" dirty="0"/>
              <a:t>0</a:t>
            </a:r>
            <a:r>
              <a:rPr lang="zh-CN" altLang="en-US" dirty="0"/>
              <a:t>，</a:t>
            </a:r>
            <a:r>
              <a:rPr lang="en-US" altLang="zh-CN" dirty="0"/>
              <a:t>1</a:t>
            </a:r>
            <a:r>
              <a:rPr lang="zh-CN" altLang="en-US" dirty="0"/>
              <a:t>位选择显示内容，</a:t>
            </a:r>
            <a:r>
              <a:rPr lang="en-US" altLang="zh-CN" dirty="0"/>
              <a:t>2</a:t>
            </a:r>
            <a:r>
              <a:rPr lang="zh-CN" altLang="en-US" dirty="0"/>
              <a:t>选择高低位。只有</a:t>
            </a:r>
            <a:r>
              <a:rPr lang="en-US" altLang="zh-CN" dirty="0"/>
              <a:t>6</a:t>
            </a:r>
            <a:r>
              <a:rPr lang="zh-CN" altLang="en-US" dirty="0"/>
              <a:t>个管子一次只显示</a:t>
            </a:r>
            <a:r>
              <a:rPr lang="en-US" altLang="zh-CN" dirty="0"/>
              <a:t>24</a:t>
            </a:r>
            <a:r>
              <a:rPr lang="zh-CN" altLang="en-US" dirty="0"/>
              <a:t>位</a:t>
            </a:r>
            <a:endParaRPr lang="en-US" altLang="zh-CN" dirty="0"/>
          </a:p>
          <a:p>
            <a:endParaRPr lang="en-US" altLang="zh-CN" dirty="0"/>
          </a:p>
          <a:p>
            <a:pPr marL="285750" indent="-285750">
              <a:buFont typeface="Wingdings" panose="05000000000000000000" pitchFamily="2" charset="2"/>
              <a:buChar char="Ø"/>
            </a:pPr>
            <a:r>
              <a:rPr lang="zh-CN" altLang="en-US" dirty="0"/>
              <a:t>六个显示管</a:t>
            </a:r>
            <a:endParaRPr lang="en-US" altLang="zh-CN" dirty="0"/>
          </a:p>
          <a:p>
            <a:endParaRPr lang="en-US" altLang="zh-CN" dirty="0"/>
          </a:p>
          <a:p>
            <a:pPr marL="285750" indent="-285750">
              <a:buFont typeface="Wingdings" panose="05000000000000000000" pitchFamily="2" charset="2"/>
              <a:buChar char="Ø"/>
            </a:pPr>
            <a:r>
              <a:rPr lang="en-US" altLang="zh-CN" dirty="0"/>
              <a:t>7</a:t>
            </a:r>
            <a:r>
              <a:rPr lang="zh-CN" altLang="en-US" dirty="0"/>
              <a:t>个亮条</a:t>
            </a:r>
            <a:endParaRPr lang="en-US" altLang="zh-CN" dirty="0"/>
          </a:p>
          <a:p>
            <a:endParaRPr lang="en-US" altLang="zh-CN" dirty="0"/>
          </a:p>
          <a:p>
            <a:r>
              <a:rPr lang="zh-CN" altLang="en-US" dirty="0"/>
              <a:t>在约束文件中的信号名应该与设计保持一致</a:t>
            </a:r>
            <a:endParaRPr lang="zh-CN" altLang="en-US" dirty="0"/>
          </a:p>
        </p:txBody>
      </p:sp>
      <p:sp>
        <p:nvSpPr>
          <p:cNvPr id="3" name="文本框 2"/>
          <p:cNvSpPr txBox="1"/>
          <p:nvPr/>
        </p:nvSpPr>
        <p:spPr>
          <a:xfrm>
            <a:off x="5892800" y="2177143"/>
            <a:ext cx="5493657"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在老师所给按键去抖代码中，代码仅在计数器为</a:t>
            </a:r>
            <a:r>
              <a:rPr lang="en-US" altLang="zh-CN" dirty="0"/>
              <a:t>1111</a:t>
            </a:r>
            <a:r>
              <a:rPr lang="zh-CN" altLang="en-US" dirty="0"/>
              <a:t>时输出，当计数器未满而有新值输入时旧值丢失。仅计数器满输出，会出现按下按键不反应或连续按下不同键丢失情况。</a:t>
            </a:r>
            <a:endParaRPr lang="en-US" altLang="zh-CN" dirty="0"/>
          </a:p>
          <a:p>
            <a:pPr marL="285750" indent="-285750">
              <a:buFont typeface="Wingdings" panose="05000000000000000000" pitchFamily="2" charset="2"/>
              <a:buChar char="Ø"/>
            </a:pPr>
            <a:r>
              <a:rPr lang="zh-CN" altLang="en-US" dirty="0"/>
              <a:t>可新增计数器，在旧值有值时随着时钟周期增加，加到一定值输出，且在新值到来时输出旧值。</a:t>
            </a:r>
            <a:endParaRPr lang="en-US" altLang="zh-CN" dirty="0"/>
          </a:p>
          <a:p>
            <a:pPr marL="285750" indent="-285750">
              <a:buFont typeface="Wingdings" panose="05000000000000000000" pitchFamily="2" charset="2"/>
              <a:buChar char="Ø"/>
            </a:pPr>
            <a:r>
              <a:rPr lang="zh-CN" altLang="en-US" dirty="0"/>
              <a:t>根据输入管的序号，显示数字。将对应管与显示数字对应，使用共阳极方法根据要显示的数字设置亮暗</a:t>
            </a:r>
            <a:endParaRPr lang="en-US" altLang="zh-CN" dirty="0"/>
          </a:p>
          <a:p>
            <a:pPr marL="285750" indent="-285750">
              <a:buFont typeface="Wingdings" panose="05000000000000000000" pitchFamily="2" charset="2"/>
              <a:buChar char="Ø"/>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539206" y="374391"/>
            <a:ext cx="5048794" cy="763207"/>
            <a:chOff x="539206" y="374391"/>
            <a:chExt cx="5048794" cy="763207"/>
          </a:xfrm>
        </p:grpSpPr>
        <p:sp>
          <p:nvSpPr>
            <p:cNvPr id="5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444120"/>
              <a:ext cx="28520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硬件仿真预想结果</a:t>
              </a:r>
              <a:endParaRPr lang="zh-CN" altLang="en-US" sz="2600" dirty="0">
                <a:solidFill>
                  <a:schemeClr val="tx1">
                    <a:lumMod val="95000"/>
                    <a:lumOff val="5000"/>
                  </a:schemeClr>
                </a:solidFill>
                <a:latin typeface="+mn-lt"/>
                <a:ea typeface="+mn-ea"/>
                <a:cs typeface="+mn-ea"/>
                <a:sym typeface="+mn-lt"/>
              </a:endParaRPr>
            </a:p>
          </p:txBody>
        </p:sp>
        <p:grpSp>
          <p:nvGrpSpPr>
            <p:cNvPr id="56" name="组合 55"/>
            <p:cNvGrpSpPr/>
            <p:nvPr/>
          </p:nvGrpSpPr>
          <p:grpSpPr>
            <a:xfrm>
              <a:off x="539206" y="374391"/>
              <a:ext cx="794120" cy="763207"/>
              <a:chOff x="2073550" y="2387329"/>
              <a:chExt cx="794120" cy="763207"/>
            </a:xfrm>
          </p:grpSpPr>
          <p:grpSp>
            <p:nvGrpSpPr>
              <p:cNvPr id="58" name="组合 57"/>
              <p:cNvGrpSpPr/>
              <p:nvPr/>
            </p:nvGrpSpPr>
            <p:grpSpPr>
              <a:xfrm>
                <a:off x="2073550" y="2387329"/>
                <a:ext cx="794120" cy="763207"/>
                <a:chOff x="2073550" y="2387329"/>
                <a:chExt cx="794120" cy="763207"/>
              </a:xfrm>
            </p:grpSpPr>
            <p:sp>
              <p:nvSpPr>
                <p:cNvPr id="60" name="椭圆 59"/>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04</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7" name="文本框 56"/>
            <p:cNvSpPr txBox="1"/>
            <p:nvPr/>
          </p:nvSpPr>
          <p:spPr>
            <a:xfrm>
              <a:off x="1390529" y="845676"/>
              <a:ext cx="4197471" cy="276999"/>
            </a:xfrm>
            <a:prstGeom prst="rect">
              <a:avLst/>
            </a:prstGeom>
            <a:noFill/>
          </p:spPr>
          <p:txBody>
            <a:bodyPr wrap="square">
              <a:spAutoFit/>
            </a:bodyPr>
            <a:lstStyle/>
            <a:p>
              <a:r>
                <a:rPr lang="zh-CN" altLang="en-US" sz="1200" dirty="0">
                  <a:solidFill>
                    <a:schemeClr val="bg1">
                      <a:lumMod val="65000"/>
                    </a:schemeClr>
                  </a:solidFill>
                </a:rPr>
                <a:t>The user can demonstrate on a projector or computer</a:t>
              </a:r>
              <a:endParaRPr lang="zh-CN" altLang="en-US" sz="1200" dirty="0">
                <a:solidFill>
                  <a:schemeClr val="bg1">
                    <a:lumMod val="65000"/>
                  </a:schemeClr>
                </a:solidFill>
              </a:endParaRPr>
            </a:p>
          </p:txBody>
        </p:sp>
      </p:grpSp>
      <p:sp>
        <p:nvSpPr>
          <p:cNvPr id="2" name="文本框 1"/>
          <p:cNvSpPr txBox="1"/>
          <p:nvPr/>
        </p:nvSpPr>
        <p:spPr>
          <a:xfrm>
            <a:off x="596458" y="1465943"/>
            <a:ext cx="9534513" cy="1477328"/>
          </a:xfrm>
          <a:prstGeom prst="rect">
            <a:avLst/>
          </a:prstGeom>
          <a:noFill/>
        </p:spPr>
        <p:txBody>
          <a:bodyPr wrap="square" rtlCol="0">
            <a:spAutoFit/>
          </a:bodyPr>
          <a:lstStyle/>
          <a:p>
            <a:r>
              <a:rPr lang="en-US" altLang="zh-CN" dirty="0"/>
              <a:t>1</a:t>
            </a:r>
            <a:r>
              <a:rPr lang="zh-CN" altLang="en-US" dirty="0"/>
              <a:t>、</a:t>
            </a:r>
            <a:r>
              <a:rPr lang="en-US" altLang="zh-CN" dirty="0"/>
              <a:t>SW</a:t>
            </a:r>
            <a:r>
              <a:rPr lang="zh-CN" altLang="en-US" dirty="0"/>
              <a:t>（</a:t>
            </a:r>
            <a:r>
              <a:rPr lang="en-US" altLang="zh-CN" dirty="0"/>
              <a:t>0</a:t>
            </a:r>
            <a:r>
              <a:rPr lang="zh-CN" altLang="en-US" dirty="0"/>
              <a:t>），</a:t>
            </a:r>
            <a:r>
              <a:rPr lang="en-US" altLang="zh-CN" dirty="0"/>
              <a:t>SW</a:t>
            </a:r>
            <a:r>
              <a:rPr lang="zh-CN" altLang="en-US" dirty="0"/>
              <a:t>（</a:t>
            </a:r>
            <a:r>
              <a:rPr lang="en-US" altLang="zh-CN" dirty="0"/>
              <a:t>1</a:t>
            </a:r>
            <a:r>
              <a:rPr lang="zh-CN" altLang="en-US" dirty="0"/>
              <a:t>）选择显示管显示执行指令</a:t>
            </a:r>
            <a:r>
              <a:rPr lang="en-US" altLang="zh-CN" dirty="0"/>
              <a:t>/PC/ALU</a:t>
            </a:r>
            <a:r>
              <a:rPr lang="zh-CN" altLang="en-US" dirty="0"/>
              <a:t>运算结果</a:t>
            </a:r>
            <a:r>
              <a:rPr lang="en-US" altLang="zh-CN" dirty="0"/>
              <a:t>/</a:t>
            </a:r>
            <a:r>
              <a:rPr lang="zh-CN" altLang="en-US" dirty="0"/>
              <a:t>数据存储器输入</a:t>
            </a:r>
            <a:endParaRPr lang="en-US" altLang="zh-CN" dirty="0"/>
          </a:p>
          <a:p>
            <a:endParaRPr lang="en-US" altLang="zh-CN" dirty="0"/>
          </a:p>
          <a:p>
            <a:r>
              <a:rPr lang="en-US" altLang="zh-CN" dirty="0"/>
              <a:t>2</a:t>
            </a:r>
            <a:r>
              <a:rPr lang="zh-CN" altLang="en-US" dirty="0"/>
              <a:t>、按动</a:t>
            </a:r>
            <a:r>
              <a:rPr lang="en-US" altLang="zh-CN" dirty="0" err="1"/>
              <a:t>btn</a:t>
            </a:r>
            <a:r>
              <a:rPr lang="zh-CN" altLang="en-US" dirty="0"/>
              <a:t>（</a:t>
            </a:r>
            <a:r>
              <a:rPr lang="en-US" altLang="zh-CN" dirty="0"/>
              <a:t>0</a:t>
            </a:r>
            <a:r>
              <a:rPr lang="zh-CN" altLang="en-US" dirty="0"/>
              <a:t>）控制时钟变化</a:t>
            </a:r>
            <a:endParaRPr lang="en-US" altLang="zh-CN" dirty="0"/>
          </a:p>
          <a:p>
            <a:endParaRPr lang="en-US" altLang="zh-CN" dirty="0"/>
          </a:p>
          <a:p>
            <a:r>
              <a:rPr lang="en-US" altLang="zh-CN" dirty="0"/>
              <a:t>3</a:t>
            </a:r>
            <a:r>
              <a:rPr lang="zh-CN" altLang="en-US" dirty="0"/>
              <a:t>、观察显示数据与模拟仿真结果相同。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3243638" y="2102190"/>
            <a:ext cx="6029215" cy="830997"/>
          </a:xfrm>
          <a:prstGeom prst="rect">
            <a:avLst/>
          </a:prstGeom>
          <a:noFill/>
        </p:spPr>
        <p:txBody>
          <a:bodyPr vert="horz" wrap="none" rtlCol="0">
            <a:spAutoFit/>
          </a:bodyPr>
          <a:lstStyle/>
          <a:p>
            <a:r>
              <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rPr>
              <a:t>谢谢聆听  感谢指导！</a:t>
            </a:r>
            <a:endParaRPr lang="zh-CN" altLang="en-US" sz="4800" dirty="0">
              <a:solidFill>
                <a:srgbClr val="5268A5"/>
              </a:solidFill>
              <a:latin typeface="思源宋体 CN Heavy" panose="02020900000000000000" pitchFamily="18" charset="-122"/>
              <a:ea typeface="思源宋体 CN Heavy" panose="02020900000000000000" pitchFamily="18" charset="-122"/>
              <a:cs typeface="+mn-ea"/>
              <a:sym typeface="+mn-lt"/>
            </a:endParaRPr>
          </a:p>
        </p:txBody>
      </p:sp>
      <p:grpSp>
        <p:nvGrpSpPr>
          <p:cNvPr id="126" name="图形 85"/>
          <p:cNvGrpSpPr/>
          <p:nvPr/>
        </p:nvGrpSpPr>
        <p:grpSpPr>
          <a:xfrm>
            <a:off x="5317053" y="1184782"/>
            <a:ext cx="1862137" cy="1034716"/>
            <a:chOff x="8346857" y="-447698"/>
            <a:chExt cx="1862137" cy="1034716"/>
          </a:xfrm>
        </p:grpSpPr>
        <p:sp>
          <p:nvSpPr>
            <p:cNvPr id="127" name="任意多边形: 形状 126"/>
            <p:cNvSpPr/>
            <p:nvPr/>
          </p:nvSpPr>
          <p:spPr>
            <a:xfrm>
              <a:off x="9797228" y="281194"/>
              <a:ext cx="411765" cy="305824"/>
            </a:xfrm>
            <a:custGeom>
              <a:avLst/>
              <a:gdLst>
                <a:gd name="connsiteX0" fmla="*/ 0 w 411765"/>
                <a:gd name="connsiteY0" fmla="*/ 13605 h 305824"/>
                <a:gd name="connsiteX1" fmla="*/ 186023 w 411765"/>
                <a:gd name="connsiteY1" fmla="*/ 288782 h 305824"/>
                <a:gd name="connsiteX2" fmla="*/ 411766 w 411765"/>
                <a:gd name="connsiteY2" fmla="*/ 238109 h 305824"/>
                <a:gd name="connsiteX3" fmla="*/ 279940 w 411765"/>
                <a:gd name="connsiteY3" fmla="*/ 222964 h 305824"/>
                <a:gd name="connsiteX4" fmla="*/ 36957 w 411765"/>
                <a:gd name="connsiteY4" fmla="*/ 841 h 3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65" h="305824">
                  <a:moveTo>
                    <a:pt x="0" y="13605"/>
                  </a:moveTo>
                  <a:cubicBezTo>
                    <a:pt x="0" y="13605"/>
                    <a:pt x="52197" y="230775"/>
                    <a:pt x="186023" y="288782"/>
                  </a:cubicBezTo>
                  <a:cubicBezTo>
                    <a:pt x="319850" y="346789"/>
                    <a:pt x="411766" y="238109"/>
                    <a:pt x="411766" y="238109"/>
                  </a:cubicBezTo>
                  <a:cubicBezTo>
                    <a:pt x="411766" y="238109"/>
                    <a:pt x="348615" y="308023"/>
                    <a:pt x="279940" y="222964"/>
                  </a:cubicBezTo>
                  <a:cubicBezTo>
                    <a:pt x="211264" y="138001"/>
                    <a:pt x="79629" y="-12589"/>
                    <a:pt x="36957" y="841"/>
                  </a:cubicBezTo>
                </a:path>
              </a:pathLst>
            </a:custGeom>
            <a:solidFill>
              <a:srgbClr val="FFB85A"/>
            </a:solidFill>
            <a:ln w="9525" cap="flat">
              <a:noFill/>
              <a:prstDash val="solid"/>
              <a:miter/>
            </a:ln>
          </p:spPr>
          <p:txBody>
            <a:bodyPr rtlCol="0" anchor="ctr"/>
            <a:lstStyle/>
            <a:p>
              <a:endParaRPr lang="zh-CN" altLang="en-US">
                <a:solidFill>
                  <a:srgbClr val="6C6C6C"/>
                </a:solidFill>
              </a:endParaRPr>
            </a:p>
          </p:txBody>
        </p:sp>
        <p:sp>
          <p:nvSpPr>
            <p:cNvPr id="128" name="任意多边形: 形状 127"/>
            <p:cNvSpPr/>
            <p:nvPr/>
          </p:nvSpPr>
          <p:spPr>
            <a:xfrm>
              <a:off x="9769987" y="224789"/>
              <a:ext cx="90296" cy="97916"/>
            </a:xfrm>
            <a:custGeom>
              <a:avLst/>
              <a:gdLst>
                <a:gd name="connsiteX0" fmla="*/ 0 w 90296"/>
                <a:gd name="connsiteY0" fmla="*/ 22765 h 97916"/>
                <a:gd name="connsiteX1" fmla="*/ 28861 w 90296"/>
                <a:gd name="connsiteY1" fmla="*/ 97917 h 97916"/>
                <a:gd name="connsiteX2" fmla="*/ 90297 w 90296"/>
                <a:gd name="connsiteY2" fmla="*/ 57817 h 97916"/>
                <a:gd name="connsiteX3" fmla="*/ 32766 w 90296"/>
                <a:gd name="connsiteY3" fmla="*/ 0 h 97916"/>
              </a:gdLst>
              <a:ahLst/>
              <a:cxnLst>
                <a:cxn ang="0">
                  <a:pos x="connsiteX0" y="connsiteY0"/>
                </a:cxn>
                <a:cxn ang="0">
                  <a:pos x="connsiteX1" y="connsiteY1"/>
                </a:cxn>
                <a:cxn ang="0">
                  <a:pos x="connsiteX2" y="connsiteY2"/>
                </a:cxn>
                <a:cxn ang="0">
                  <a:pos x="connsiteX3" y="connsiteY3"/>
                </a:cxn>
              </a:cxnLst>
              <a:rect l="l" t="t" r="r" b="b"/>
              <a:pathLst>
                <a:path w="90296" h="97916">
                  <a:moveTo>
                    <a:pt x="0" y="22765"/>
                  </a:moveTo>
                  <a:lnTo>
                    <a:pt x="28861" y="97917"/>
                  </a:lnTo>
                  <a:lnTo>
                    <a:pt x="90297" y="57817"/>
                  </a:lnTo>
                  <a:lnTo>
                    <a:pt x="32766" y="0"/>
                  </a:lnTo>
                </a:path>
              </a:pathLst>
            </a:custGeom>
            <a:solidFill>
              <a:srgbClr val="EAA347"/>
            </a:solidFill>
            <a:ln w="9525" cap="flat">
              <a:noFill/>
              <a:prstDash val="solid"/>
              <a:miter/>
            </a:ln>
          </p:spPr>
          <p:txBody>
            <a:bodyPr rtlCol="0" anchor="ctr"/>
            <a:lstStyle/>
            <a:p>
              <a:endParaRPr lang="zh-CN" altLang="en-US">
                <a:solidFill>
                  <a:srgbClr val="6C6C6C"/>
                </a:solidFill>
              </a:endParaRPr>
            </a:p>
          </p:txBody>
        </p:sp>
        <p:sp>
          <p:nvSpPr>
            <p:cNvPr id="129" name="任意多边形: 形状 128"/>
            <p:cNvSpPr/>
            <p:nvPr/>
          </p:nvSpPr>
          <p:spPr>
            <a:xfrm>
              <a:off x="8356763" y="-437864"/>
              <a:ext cx="1591818" cy="547116"/>
            </a:xfrm>
            <a:custGeom>
              <a:avLst/>
              <a:gdLst>
                <a:gd name="connsiteX0" fmla="*/ 1591818 w 1591818"/>
                <a:gd name="connsiteY0" fmla="*/ 270986 h 547116"/>
                <a:gd name="connsiteX1" fmla="*/ 796195 w 1591818"/>
                <a:gd name="connsiteY1" fmla="*/ 547116 h 547116"/>
                <a:gd name="connsiteX2" fmla="*/ 0 w 1591818"/>
                <a:gd name="connsiteY2" fmla="*/ 269081 h 547116"/>
                <a:gd name="connsiteX3" fmla="*/ 794671 w 1591818"/>
                <a:gd name="connsiteY3" fmla="*/ 0 h 547116"/>
              </a:gdLst>
              <a:ahLst/>
              <a:cxnLst>
                <a:cxn ang="0">
                  <a:pos x="connsiteX0" y="connsiteY0"/>
                </a:cxn>
                <a:cxn ang="0">
                  <a:pos x="connsiteX1" y="connsiteY1"/>
                </a:cxn>
                <a:cxn ang="0">
                  <a:pos x="connsiteX2" y="connsiteY2"/>
                </a:cxn>
                <a:cxn ang="0">
                  <a:pos x="connsiteX3" y="connsiteY3"/>
                </a:cxn>
              </a:cxnLst>
              <a:rect l="l" t="t" r="r" b="b"/>
              <a:pathLst>
                <a:path w="1591818" h="547116">
                  <a:moveTo>
                    <a:pt x="1591818" y="270986"/>
                  </a:moveTo>
                  <a:lnTo>
                    <a:pt x="796195" y="547116"/>
                  </a:lnTo>
                  <a:lnTo>
                    <a:pt x="0" y="269081"/>
                  </a:lnTo>
                  <a:lnTo>
                    <a:pt x="794671" y="0"/>
                  </a:lnTo>
                  <a:close/>
                </a:path>
              </a:pathLst>
            </a:custGeom>
            <a:solidFill>
              <a:srgbClr val="5A4ECC"/>
            </a:solidFill>
            <a:ln w="9525" cap="flat">
              <a:noFill/>
              <a:prstDash val="solid"/>
              <a:miter/>
            </a:ln>
          </p:spPr>
          <p:txBody>
            <a:bodyPr rtlCol="0" anchor="ctr"/>
            <a:lstStyle/>
            <a:p>
              <a:endParaRPr lang="zh-CN" altLang="en-US">
                <a:solidFill>
                  <a:srgbClr val="6C6C6C"/>
                </a:solidFill>
              </a:endParaRPr>
            </a:p>
          </p:txBody>
        </p:sp>
        <p:sp>
          <p:nvSpPr>
            <p:cNvPr id="130" name="任意多边形: 形状 129"/>
            <p:cNvSpPr/>
            <p:nvPr/>
          </p:nvSpPr>
          <p:spPr>
            <a:xfrm>
              <a:off x="8346857" y="-447698"/>
              <a:ext cx="1611534" cy="566761"/>
            </a:xfrm>
            <a:custGeom>
              <a:avLst/>
              <a:gdLst>
                <a:gd name="connsiteX0" fmla="*/ 806101 w 1611534"/>
                <a:gd name="connsiteY0" fmla="*/ 566761 h 566761"/>
                <a:gd name="connsiteX1" fmla="*/ 802862 w 1611534"/>
                <a:gd name="connsiteY1" fmla="*/ 566190 h 566761"/>
                <a:gd name="connsiteX2" fmla="*/ 6572 w 1611534"/>
                <a:gd name="connsiteY2" fmla="*/ 288155 h 566761"/>
                <a:gd name="connsiteX3" fmla="*/ 0 w 1611534"/>
                <a:gd name="connsiteY3" fmla="*/ 278821 h 566761"/>
                <a:gd name="connsiteX4" fmla="*/ 6667 w 1611534"/>
                <a:gd name="connsiteY4" fmla="*/ 269581 h 566761"/>
                <a:gd name="connsiteX5" fmla="*/ 801434 w 1611534"/>
                <a:gd name="connsiteY5" fmla="*/ 500 h 566761"/>
                <a:gd name="connsiteX6" fmla="*/ 807720 w 1611534"/>
                <a:gd name="connsiteY6" fmla="*/ 500 h 566761"/>
                <a:gd name="connsiteX7" fmla="*/ 1604867 w 1611534"/>
                <a:gd name="connsiteY7" fmla="*/ 271486 h 566761"/>
                <a:gd name="connsiteX8" fmla="*/ 1611535 w 1611534"/>
                <a:gd name="connsiteY8" fmla="*/ 280726 h 566761"/>
                <a:gd name="connsiteX9" fmla="*/ 1604963 w 1611534"/>
                <a:gd name="connsiteY9" fmla="*/ 290060 h 566761"/>
                <a:gd name="connsiteX10" fmla="*/ 809339 w 1611534"/>
                <a:gd name="connsiteY10" fmla="*/ 566285 h 566761"/>
                <a:gd name="connsiteX11" fmla="*/ 806101 w 1611534"/>
                <a:gd name="connsiteY11" fmla="*/ 566761 h 566761"/>
                <a:gd name="connsiteX12" fmla="*/ 40100 w 1611534"/>
                <a:gd name="connsiteY12" fmla="*/ 279106 h 566761"/>
                <a:gd name="connsiteX13" fmla="*/ 806196 w 1611534"/>
                <a:gd name="connsiteY13" fmla="*/ 546568 h 566761"/>
                <a:gd name="connsiteX14" fmla="*/ 1571625 w 1611534"/>
                <a:gd name="connsiteY14" fmla="*/ 280916 h 566761"/>
                <a:gd name="connsiteX15" fmla="*/ 804672 w 1611534"/>
                <a:gd name="connsiteY15" fmla="*/ 20217 h 566761"/>
                <a:gd name="connsiteX16" fmla="*/ 40100 w 1611534"/>
                <a:gd name="connsiteY16" fmla="*/ 279106 h 56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1534" h="566761">
                  <a:moveTo>
                    <a:pt x="806101" y="566761"/>
                  </a:moveTo>
                  <a:cubicBezTo>
                    <a:pt x="805053" y="566761"/>
                    <a:pt x="803910" y="566571"/>
                    <a:pt x="802862" y="566190"/>
                  </a:cubicBezTo>
                  <a:lnTo>
                    <a:pt x="6572" y="288155"/>
                  </a:lnTo>
                  <a:cubicBezTo>
                    <a:pt x="2667" y="286822"/>
                    <a:pt x="0" y="283012"/>
                    <a:pt x="0" y="278821"/>
                  </a:cubicBezTo>
                  <a:cubicBezTo>
                    <a:pt x="0" y="274630"/>
                    <a:pt x="2667" y="270915"/>
                    <a:pt x="6667" y="269581"/>
                  </a:cubicBezTo>
                  <a:lnTo>
                    <a:pt x="801434" y="500"/>
                  </a:lnTo>
                  <a:cubicBezTo>
                    <a:pt x="803434" y="-167"/>
                    <a:pt x="805720" y="-167"/>
                    <a:pt x="807720" y="500"/>
                  </a:cubicBezTo>
                  <a:lnTo>
                    <a:pt x="1604867" y="271486"/>
                  </a:lnTo>
                  <a:cubicBezTo>
                    <a:pt x="1608868" y="272820"/>
                    <a:pt x="1611535" y="276535"/>
                    <a:pt x="1611535" y="280726"/>
                  </a:cubicBezTo>
                  <a:cubicBezTo>
                    <a:pt x="1611535" y="284917"/>
                    <a:pt x="1608868" y="288631"/>
                    <a:pt x="1604963" y="290060"/>
                  </a:cubicBezTo>
                  <a:lnTo>
                    <a:pt x="809339" y="566285"/>
                  </a:lnTo>
                  <a:cubicBezTo>
                    <a:pt x="808291" y="566571"/>
                    <a:pt x="807244" y="566761"/>
                    <a:pt x="806101" y="566761"/>
                  </a:cubicBezTo>
                  <a:close/>
                  <a:moveTo>
                    <a:pt x="40100" y="279106"/>
                  </a:moveTo>
                  <a:lnTo>
                    <a:pt x="806196" y="546568"/>
                  </a:lnTo>
                  <a:lnTo>
                    <a:pt x="1571625" y="280916"/>
                  </a:lnTo>
                  <a:lnTo>
                    <a:pt x="804672" y="20217"/>
                  </a:lnTo>
                  <a:lnTo>
                    <a:pt x="40100" y="279106"/>
                  </a:lnTo>
                  <a:close/>
                </a:path>
              </a:pathLst>
            </a:custGeom>
            <a:solidFill>
              <a:srgbClr val="3F3F99"/>
            </a:solidFill>
            <a:ln w="9525" cap="flat">
              <a:noFill/>
              <a:prstDash val="solid"/>
              <a:miter/>
            </a:ln>
          </p:spPr>
          <p:txBody>
            <a:bodyPr rtlCol="0" anchor="ctr"/>
            <a:lstStyle/>
            <a:p>
              <a:endParaRPr lang="zh-CN" altLang="en-US">
                <a:solidFill>
                  <a:srgbClr val="6C6C6C"/>
                </a:solidFill>
              </a:endParaRPr>
            </a:p>
          </p:txBody>
        </p:sp>
        <p:sp>
          <p:nvSpPr>
            <p:cNvPr id="131" name="任意多边形: 形状 130"/>
            <p:cNvSpPr/>
            <p:nvPr/>
          </p:nvSpPr>
          <p:spPr>
            <a:xfrm>
              <a:off x="8777005" y="82391"/>
              <a:ext cx="745236" cy="201644"/>
            </a:xfrm>
            <a:custGeom>
              <a:avLst/>
              <a:gdLst>
                <a:gd name="connsiteX0" fmla="*/ 745236 w 745236"/>
                <a:gd name="connsiteY0" fmla="*/ 139446 h 201644"/>
                <a:gd name="connsiteX1" fmla="*/ 372618 w 745236"/>
                <a:gd name="connsiteY1" fmla="*/ 201644 h 201644"/>
                <a:gd name="connsiteX2" fmla="*/ 0 w 745236"/>
                <a:gd name="connsiteY2" fmla="*/ 139446 h 201644"/>
                <a:gd name="connsiteX3" fmla="*/ 372428 w 745236"/>
                <a:gd name="connsiteY3" fmla="*/ 0 h 201644"/>
                <a:gd name="connsiteX4" fmla="*/ 745236 w 745236"/>
                <a:gd name="connsiteY4" fmla="*/ 139446 h 20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236" h="201644">
                  <a:moveTo>
                    <a:pt x="745236" y="139446"/>
                  </a:moveTo>
                  <a:cubicBezTo>
                    <a:pt x="745236" y="173736"/>
                    <a:pt x="578453" y="201644"/>
                    <a:pt x="372618" y="201644"/>
                  </a:cubicBezTo>
                  <a:cubicBezTo>
                    <a:pt x="166878" y="201644"/>
                    <a:pt x="0" y="173831"/>
                    <a:pt x="0" y="139446"/>
                  </a:cubicBezTo>
                  <a:cubicBezTo>
                    <a:pt x="0" y="105156"/>
                    <a:pt x="166688" y="0"/>
                    <a:pt x="372428" y="0"/>
                  </a:cubicBezTo>
                  <a:cubicBezTo>
                    <a:pt x="578168" y="0"/>
                    <a:pt x="745236" y="105156"/>
                    <a:pt x="745236" y="139446"/>
                  </a:cubicBezTo>
                  <a:close/>
                </a:path>
              </a:pathLst>
            </a:custGeom>
            <a:solidFill>
              <a:srgbClr val="4E3EC1"/>
            </a:solidFill>
            <a:ln w="9525" cap="flat">
              <a:noFill/>
              <a:prstDash val="solid"/>
              <a:miter/>
            </a:ln>
          </p:spPr>
          <p:txBody>
            <a:bodyPr rtlCol="0" anchor="ctr"/>
            <a:lstStyle/>
            <a:p>
              <a:endParaRPr lang="zh-CN" altLang="en-US">
                <a:solidFill>
                  <a:srgbClr val="6C6C6C"/>
                </a:solidFill>
              </a:endParaRPr>
            </a:p>
          </p:txBody>
        </p:sp>
        <p:sp>
          <p:nvSpPr>
            <p:cNvPr id="132" name="任意多边形: 形状 131"/>
            <p:cNvSpPr/>
            <p:nvPr/>
          </p:nvSpPr>
          <p:spPr>
            <a:xfrm>
              <a:off x="8780720" y="-178022"/>
              <a:ext cx="741521" cy="399573"/>
            </a:xfrm>
            <a:custGeom>
              <a:avLst/>
              <a:gdLst>
                <a:gd name="connsiteX0" fmla="*/ 741521 w 741521"/>
                <a:gd name="connsiteY0" fmla="*/ 399574 h 399573"/>
                <a:gd name="connsiteX1" fmla="*/ 373475 w 741521"/>
                <a:gd name="connsiteY1" fmla="*/ 354616 h 399573"/>
                <a:gd name="connsiteX2" fmla="*/ 0 w 741521"/>
                <a:gd name="connsiteY2" fmla="*/ 399574 h 399573"/>
                <a:gd name="connsiteX3" fmla="*/ 0 w 741521"/>
                <a:gd name="connsiteY3" fmla="*/ 63055 h 399573"/>
                <a:gd name="connsiteX4" fmla="*/ 370713 w 741521"/>
                <a:gd name="connsiteY4" fmla="*/ 0 h 399573"/>
                <a:gd name="connsiteX5" fmla="*/ 741426 w 741521"/>
                <a:gd name="connsiteY5" fmla="*/ 63055 h 399573"/>
                <a:gd name="connsiteX6" fmla="*/ 741426 w 741521"/>
                <a:gd name="connsiteY6" fmla="*/ 399574 h 3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521" h="399573">
                  <a:moveTo>
                    <a:pt x="741521" y="399574"/>
                  </a:moveTo>
                  <a:cubicBezTo>
                    <a:pt x="741521" y="399574"/>
                    <a:pt x="624364" y="251079"/>
                    <a:pt x="373475" y="354616"/>
                  </a:cubicBezTo>
                  <a:cubicBezTo>
                    <a:pt x="122587" y="254127"/>
                    <a:pt x="0" y="399574"/>
                    <a:pt x="0" y="399574"/>
                  </a:cubicBezTo>
                  <a:lnTo>
                    <a:pt x="0" y="63055"/>
                  </a:lnTo>
                  <a:cubicBezTo>
                    <a:pt x="0" y="63055"/>
                    <a:pt x="155639" y="0"/>
                    <a:pt x="370713" y="0"/>
                  </a:cubicBezTo>
                  <a:cubicBezTo>
                    <a:pt x="541306" y="0"/>
                    <a:pt x="741426" y="63055"/>
                    <a:pt x="741426" y="63055"/>
                  </a:cubicBezTo>
                  <a:lnTo>
                    <a:pt x="741426" y="399574"/>
                  </a:lnTo>
                  <a:close/>
                </a:path>
              </a:pathLst>
            </a:custGeom>
            <a:solidFill>
              <a:srgbClr val="6A65DB"/>
            </a:solidFill>
            <a:ln w="9525" cap="flat">
              <a:noFill/>
              <a:prstDash val="solid"/>
              <a:miter/>
            </a:ln>
          </p:spPr>
          <p:txBody>
            <a:bodyPr rtlCol="0" anchor="ctr"/>
            <a:lstStyle/>
            <a:p>
              <a:endParaRPr lang="zh-CN" altLang="en-US">
                <a:solidFill>
                  <a:srgbClr val="6C6C6C"/>
                </a:solidFill>
              </a:endParaRPr>
            </a:p>
          </p:txBody>
        </p:sp>
        <p:sp>
          <p:nvSpPr>
            <p:cNvPr id="133" name="任意多边形: 形状 132"/>
            <p:cNvSpPr/>
            <p:nvPr/>
          </p:nvSpPr>
          <p:spPr>
            <a:xfrm>
              <a:off x="9559008" y="-310324"/>
              <a:ext cx="218027" cy="513778"/>
            </a:xfrm>
            <a:custGeom>
              <a:avLst/>
              <a:gdLst>
                <a:gd name="connsiteX0" fmla="*/ 0 w 218027"/>
                <a:gd name="connsiteY0" fmla="*/ 0 h 513778"/>
                <a:gd name="connsiteX1" fmla="*/ 142208 w 218027"/>
                <a:gd name="connsiteY1" fmla="*/ 58579 h 513778"/>
                <a:gd name="connsiteX2" fmla="*/ 218027 w 218027"/>
                <a:gd name="connsiteY2" fmla="*/ 513779 h 513778"/>
              </a:gdLst>
              <a:ahLst/>
              <a:cxnLst>
                <a:cxn ang="0">
                  <a:pos x="connsiteX0" y="connsiteY0"/>
                </a:cxn>
                <a:cxn ang="0">
                  <a:pos x="connsiteX1" y="connsiteY1"/>
                </a:cxn>
                <a:cxn ang="0">
                  <a:pos x="connsiteX2" y="connsiteY2"/>
                </a:cxn>
              </a:cxnLst>
              <a:rect l="l" t="t" r="r" b="b"/>
              <a:pathLst>
                <a:path w="218027" h="513778">
                  <a:moveTo>
                    <a:pt x="0" y="0"/>
                  </a:moveTo>
                  <a:cubicBezTo>
                    <a:pt x="0" y="0"/>
                    <a:pt x="125159" y="22193"/>
                    <a:pt x="142208" y="58579"/>
                  </a:cubicBezTo>
                  <a:cubicBezTo>
                    <a:pt x="163735" y="104680"/>
                    <a:pt x="162497" y="432245"/>
                    <a:pt x="218027" y="513779"/>
                  </a:cubicBezTo>
                </a:path>
              </a:pathLst>
            </a:custGeom>
            <a:noFill/>
            <a:ln w="19050" cap="rnd">
              <a:solidFill>
                <a:srgbClr val="FFB850"/>
              </a:solidFill>
              <a:prstDash val="solid"/>
              <a:miter/>
            </a:ln>
          </p:spPr>
          <p:txBody>
            <a:bodyPr rtlCol="0" anchor="ctr"/>
            <a:lstStyle/>
            <a:p>
              <a:endParaRPr lang="zh-CN" altLang="en-US">
                <a:solidFill>
                  <a:srgbClr val="6C6C6C"/>
                </a:solidFill>
              </a:endParaRPr>
            </a:p>
          </p:txBody>
        </p:sp>
        <p:sp>
          <p:nvSpPr>
            <p:cNvPr id="134" name="任意多边形: 形状 133"/>
            <p:cNvSpPr/>
            <p:nvPr/>
          </p:nvSpPr>
          <p:spPr>
            <a:xfrm>
              <a:off x="9729601" y="166116"/>
              <a:ext cx="105537" cy="105727"/>
            </a:xfrm>
            <a:custGeom>
              <a:avLst/>
              <a:gdLst>
                <a:gd name="connsiteX0" fmla="*/ 105537 w 105537"/>
                <a:gd name="connsiteY0" fmla="*/ 52864 h 105727"/>
                <a:gd name="connsiteX1" fmla="*/ 52769 w 105537"/>
                <a:gd name="connsiteY1" fmla="*/ 105727 h 105727"/>
                <a:gd name="connsiteX2" fmla="*/ 0 w 105537"/>
                <a:gd name="connsiteY2" fmla="*/ 52864 h 105727"/>
                <a:gd name="connsiteX3" fmla="*/ 52769 w 105537"/>
                <a:gd name="connsiteY3" fmla="*/ 0 h 105727"/>
                <a:gd name="connsiteX4" fmla="*/ 105537 w 105537"/>
                <a:gd name="connsiteY4" fmla="*/ 52864 h 105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37" h="105727">
                  <a:moveTo>
                    <a:pt x="105537" y="52864"/>
                  </a:moveTo>
                  <a:cubicBezTo>
                    <a:pt x="105537" y="82010"/>
                    <a:pt x="81915" y="105727"/>
                    <a:pt x="52769" y="105727"/>
                  </a:cubicBezTo>
                  <a:cubicBezTo>
                    <a:pt x="23622" y="105727"/>
                    <a:pt x="0" y="82105"/>
                    <a:pt x="0" y="52864"/>
                  </a:cubicBezTo>
                  <a:cubicBezTo>
                    <a:pt x="0" y="23717"/>
                    <a:pt x="23622" y="0"/>
                    <a:pt x="52769" y="0"/>
                  </a:cubicBezTo>
                  <a:cubicBezTo>
                    <a:pt x="81915" y="95"/>
                    <a:pt x="105537" y="23717"/>
                    <a:pt x="105537" y="52864"/>
                  </a:cubicBezTo>
                  <a:close/>
                </a:path>
              </a:pathLst>
            </a:custGeom>
            <a:solidFill>
              <a:srgbClr val="FF525F"/>
            </a:solidFill>
            <a:ln w="9525" cap="flat">
              <a:noFill/>
              <a:prstDash val="solid"/>
              <a:miter/>
            </a:ln>
          </p:spPr>
          <p:txBody>
            <a:bodyPr rtlCol="0" anchor="ctr"/>
            <a:lstStyle/>
            <a:p>
              <a:endParaRPr lang="zh-CN" altLang="en-US">
                <a:solidFill>
                  <a:srgbClr val="6C6C6C"/>
                </a:solidFill>
              </a:endParaRPr>
            </a:p>
          </p:txBody>
        </p:sp>
        <p:sp>
          <p:nvSpPr>
            <p:cNvPr id="135" name="任意多边形: 形状 134"/>
            <p:cNvSpPr/>
            <p:nvPr/>
          </p:nvSpPr>
          <p:spPr>
            <a:xfrm>
              <a:off x="9747889" y="184404"/>
              <a:ext cx="68960" cy="69151"/>
            </a:xfrm>
            <a:custGeom>
              <a:avLst/>
              <a:gdLst>
                <a:gd name="connsiteX0" fmla="*/ 68961 w 68960"/>
                <a:gd name="connsiteY0" fmla="*/ 34576 h 69151"/>
                <a:gd name="connsiteX1" fmla="*/ 34480 w 68960"/>
                <a:gd name="connsiteY1" fmla="*/ 69152 h 69151"/>
                <a:gd name="connsiteX2" fmla="*/ 0 w 68960"/>
                <a:gd name="connsiteY2" fmla="*/ 34576 h 69151"/>
                <a:gd name="connsiteX3" fmla="*/ 34480 w 68960"/>
                <a:gd name="connsiteY3" fmla="*/ 0 h 69151"/>
                <a:gd name="connsiteX4" fmla="*/ 68961 w 68960"/>
                <a:gd name="connsiteY4" fmla="*/ 34576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0" h="69151">
                  <a:moveTo>
                    <a:pt x="68961" y="34576"/>
                  </a:moveTo>
                  <a:cubicBezTo>
                    <a:pt x="68961" y="53626"/>
                    <a:pt x="53530" y="69152"/>
                    <a:pt x="34480" y="69152"/>
                  </a:cubicBezTo>
                  <a:cubicBezTo>
                    <a:pt x="15430" y="69152"/>
                    <a:pt x="0" y="53721"/>
                    <a:pt x="0" y="34576"/>
                  </a:cubicBezTo>
                  <a:cubicBezTo>
                    <a:pt x="0" y="15526"/>
                    <a:pt x="15430" y="0"/>
                    <a:pt x="34480" y="0"/>
                  </a:cubicBezTo>
                  <a:cubicBezTo>
                    <a:pt x="53530" y="95"/>
                    <a:pt x="68961" y="15526"/>
                    <a:pt x="68961" y="34576"/>
                  </a:cubicBezTo>
                  <a:close/>
                </a:path>
              </a:pathLst>
            </a:custGeom>
            <a:noFill/>
            <a:ln w="7144" cap="rnd">
              <a:solidFill>
                <a:srgbClr val="FFB850"/>
              </a:solidFill>
              <a:prstDash val="solid"/>
              <a:miter/>
            </a:ln>
          </p:spPr>
          <p:txBody>
            <a:bodyPr rtlCol="0" anchor="ctr"/>
            <a:lstStyle/>
            <a:p>
              <a:endParaRPr lang="zh-CN" altLang="en-US">
                <a:solidFill>
                  <a:srgbClr val="6C6C6C"/>
                </a:solidFill>
              </a:endParaRPr>
            </a:p>
          </p:txBody>
        </p:sp>
      </p:grpSp>
      <p:sp>
        <p:nvSpPr>
          <p:cNvPr id="391" name="任意多边形: 形状 390"/>
          <p:cNvSpPr/>
          <p:nvPr/>
        </p:nvSpPr>
        <p:spPr>
          <a:xfrm>
            <a:off x="4648507" y="3611292"/>
            <a:ext cx="2924802" cy="336042"/>
          </a:xfrm>
          <a:custGeom>
            <a:avLst/>
            <a:gdLst>
              <a:gd name="connsiteX0" fmla="*/ 0 w 2924802"/>
              <a:gd name="connsiteY0" fmla="*/ 0 h 336042"/>
              <a:gd name="connsiteX1" fmla="*/ 650613 w 2924802"/>
              <a:gd name="connsiteY1" fmla="*/ 0 h 336042"/>
              <a:gd name="connsiteX2" fmla="*/ 2271427 w 2924802"/>
              <a:gd name="connsiteY2" fmla="*/ 0 h 336042"/>
              <a:gd name="connsiteX3" fmla="*/ 2922040 w 2924802"/>
              <a:gd name="connsiteY3" fmla="*/ 0 h 336042"/>
              <a:gd name="connsiteX4" fmla="*/ 2794119 w 2924802"/>
              <a:gd name="connsiteY4" fmla="*/ 162020 h 336042"/>
              <a:gd name="connsiteX5" fmla="*/ 2924802 w 2924802"/>
              <a:gd name="connsiteY5" fmla="*/ 327565 h 336042"/>
              <a:gd name="connsiteX6" fmla="*/ 2924802 w 2924802"/>
              <a:gd name="connsiteY6" fmla="*/ 336042 h 336042"/>
              <a:gd name="connsiteX7" fmla="*/ 2274189 w 2924802"/>
              <a:gd name="connsiteY7" fmla="*/ 336042 h 336042"/>
              <a:gd name="connsiteX8" fmla="*/ 650613 w 2924802"/>
              <a:gd name="connsiteY8" fmla="*/ 336042 h 336042"/>
              <a:gd name="connsiteX9" fmla="*/ 0 w 2924802"/>
              <a:gd name="connsiteY9" fmla="*/ 336042 h 336042"/>
              <a:gd name="connsiteX10" fmla="*/ 0 w 2924802"/>
              <a:gd name="connsiteY10" fmla="*/ 334518 h 336042"/>
              <a:gd name="connsiteX11" fmla="*/ 131445 w 2924802"/>
              <a:gd name="connsiteY11" fmla="*/ 168021 h 336042"/>
              <a:gd name="connsiteX12" fmla="*/ 0 w 2924802"/>
              <a:gd name="connsiteY12" fmla="*/ 1524 h 33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802" h="336042">
                <a:moveTo>
                  <a:pt x="0" y="0"/>
                </a:moveTo>
                <a:lnTo>
                  <a:pt x="650613" y="0"/>
                </a:lnTo>
                <a:lnTo>
                  <a:pt x="2271427" y="0"/>
                </a:lnTo>
                <a:lnTo>
                  <a:pt x="2922040" y="0"/>
                </a:lnTo>
                <a:lnTo>
                  <a:pt x="2794119" y="162020"/>
                </a:lnTo>
                <a:lnTo>
                  <a:pt x="2924802" y="327565"/>
                </a:lnTo>
                <a:lnTo>
                  <a:pt x="2924802" y="336042"/>
                </a:lnTo>
                <a:lnTo>
                  <a:pt x="2274189" y="336042"/>
                </a:lnTo>
                <a:lnTo>
                  <a:pt x="650613" y="336042"/>
                </a:lnTo>
                <a:lnTo>
                  <a:pt x="0" y="336042"/>
                </a:lnTo>
                <a:lnTo>
                  <a:pt x="0" y="334518"/>
                </a:lnTo>
                <a:lnTo>
                  <a:pt x="131445" y="168021"/>
                </a:lnTo>
                <a:lnTo>
                  <a:pt x="0" y="1524"/>
                </a:lnTo>
                <a:close/>
              </a:path>
            </a:pathLst>
          </a:custGeom>
          <a:solidFill>
            <a:srgbClr val="FFC000"/>
          </a:solidFill>
          <a:ln w="9525" cap="flat">
            <a:noFill/>
            <a:prstDash val="solid"/>
            <a:miter/>
          </a:ln>
        </p:spPr>
        <p:txBody>
          <a:bodyPr rtlCol="0" anchor="ctr"/>
          <a:lstStyle/>
          <a:p>
            <a:endParaRPr lang="zh-CN" altLang="en-US">
              <a:solidFill>
                <a:srgbClr val="6C6C6C"/>
              </a:solidFill>
            </a:endParaRPr>
          </a:p>
        </p:txBody>
      </p:sp>
      <p:sp>
        <p:nvSpPr>
          <p:cNvPr id="38"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5112231" y="3620739"/>
            <a:ext cx="2029723" cy="307777"/>
          </a:xfrm>
          <a:prstGeom prst="rect">
            <a:avLst/>
          </a:prstGeom>
          <a:noFill/>
        </p:spPr>
        <p:txBody>
          <a:bodyPr vert="horz" wrap="none" rtlCol="0">
            <a:spAutoFit/>
          </a:bodyPr>
          <a:lstStyle/>
          <a:p>
            <a:pPr algn="ctr"/>
            <a:r>
              <a:rPr lang="zh-CN" altLang="en-US" sz="1400" dirty="0">
                <a:solidFill>
                  <a:srgbClr val="6C6C6C"/>
                </a:solidFill>
                <a:cs typeface="+mn-ea"/>
                <a:sym typeface="+mn-lt"/>
              </a:rPr>
              <a:t>计算机科学与工程学院 </a:t>
            </a:r>
            <a:endParaRPr lang="zh-CN" altLang="en-US" sz="1400" dirty="0">
              <a:solidFill>
                <a:srgbClr val="6C6C6C"/>
              </a:solidFill>
              <a:cs typeface="+mn-ea"/>
              <a:sym typeface="+mn-lt"/>
            </a:endParaRPr>
          </a:p>
        </p:txBody>
      </p:sp>
      <p:cxnSp>
        <p:nvCxnSpPr>
          <p:cNvPr id="5" name="直接连接符 4"/>
          <p:cNvCxnSpPr/>
          <p:nvPr/>
        </p:nvCxnSpPr>
        <p:spPr>
          <a:xfrm>
            <a:off x="1937353" y="3773715"/>
            <a:ext cx="2612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685010" y="3773715"/>
            <a:ext cx="26125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形状 62"/>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28700" y="800100"/>
            <a:ext cx="10134600" cy="5257800"/>
          </a:xfrm>
          <a:prstGeom prst="rect">
            <a:avLst/>
          </a:prstGeom>
          <a:solidFill>
            <a:schemeClr val="bg1"/>
          </a:solidFill>
          <a:ln w="25400" cap="flat" cmpd="sng" algn="ctr">
            <a:solidFill>
              <a:srgbClr val="5268A5"/>
            </a:solidFill>
            <a:prstDash val="solid"/>
            <a:miter lim="800000"/>
          </a:ln>
          <a:effectLst>
            <a:outerShdw blurRad="127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任意多边形: 形状 63"/>
          <p:cNvSpPr/>
          <p:nvPr/>
        </p:nvSpPr>
        <p:spPr>
          <a:xfrm>
            <a:off x="0" y="4043636"/>
            <a:ext cx="12192000" cy="2814364"/>
          </a:xfrm>
          <a:custGeom>
            <a:avLst/>
            <a:gdLst>
              <a:gd name="connsiteX0" fmla="*/ 6096000 w 12192000"/>
              <a:gd name="connsiteY0" fmla="*/ 0 h 2814364"/>
              <a:gd name="connsiteX1" fmla="*/ 12009374 w 12192000"/>
              <a:gd name="connsiteY1" fmla="*/ 1340086 h 2814364"/>
              <a:gd name="connsiteX2" fmla="*/ 12192000 w 12192000"/>
              <a:gd name="connsiteY2" fmla="*/ 1439950 h 2814364"/>
              <a:gd name="connsiteX3" fmla="*/ 12192000 w 12192000"/>
              <a:gd name="connsiteY3" fmla="*/ 2814364 h 2814364"/>
              <a:gd name="connsiteX4" fmla="*/ 0 w 12192000"/>
              <a:gd name="connsiteY4" fmla="*/ 2814364 h 2814364"/>
              <a:gd name="connsiteX5" fmla="*/ 0 w 12192000"/>
              <a:gd name="connsiteY5" fmla="*/ 1439950 h 2814364"/>
              <a:gd name="connsiteX6" fmla="*/ 182626 w 12192000"/>
              <a:gd name="connsiteY6" fmla="*/ 1340086 h 2814364"/>
              <a:gd name="connsiteX7" fmla="*/ 6096000 w 12192000"/>
              <a:gd name="connsiteY7" fmla="*/ 0 h 281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14364">
                <a:moveTo>
                  <a:pt x="6096000" y="0"/>
                </a:moveTo>
                <a:cubicBezTo>
                  <a:pt x="8342239" y="0"/>
                  <a:pt x="10402408" y="502907"/>
                  <a:pt x="12009374" y="1340086"/>
                </a:cubicBezTo>
                <a:lnTo>
                  <a:pt x="12192000" y="1439950"/>
                </a:lnTo>
                <a:lnTo>
                  <a:pt x="12192000" y="2814364"/>
                </a:lnTo>
                <a:lnTo>
                  <a:pt x="0" y="2814364"/>
                </a:lnTo>
                <a:lnTo>
                  <a:pt x="0" y="1439950"/>
                </a:lnTo>
                <a:lnTo>
                  <a:pt x="182626" y="1340086"/>
                </a:lnTo>
                <a:cubicBezTo>
                  <a:pt x="1789593" y="502907"/>
                  <a:pt x="3849761" y="0"/>
                  <a:pt x="6096000" y="0"/>
                </a:cubicBezTo>
                <a:close/>
              </a:path>
            </a:pathLst>
          </a:custGeom>
          <a:solidFill>
            <a:srgbClr val="5268A5">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157027" y="342744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tx1">
                    <a:lumMod val="95000"/>
                    <a:lumOff val="5000"/>
                  </a:schemeClr>
                </a:solidFill>
                <a:latin typeface="+mn-lt"/>
                <a:ea typeface="+mn-ea"/>
                <a:cs typeface="+mn-ea"/>
                <a:sym typeface="+mn-lt"/>
              </a:rPr>
              <a:t>实验原理</a:t>
            </a:r>
            <a:endParaRPr lang="zh-CN" altLang="en-US" sz="2800" b="1" dirty="0">
              <a:solidFill>
                <a:schemeClr val="tx1">
                  <a:lumMod val="95000"/>
                  <a:lumOff val="5000"/>
                </a:schemeClr>
              </a:solidFill>
              <a:latin typeface="+mn-lt"/>
              <a:ea typeface="+mn-ea"/>
              <a:cs typeface="+mn-ea"/>
              <a:sym typeface="+mn-lt"/>
            </a:endParaRPr>
          </a:p>
        </p:txBody>
      </p:sp>
      <p:grpSp>
        <p:nvGrpSpPr>
          <p:cNvPr id="7" name="组合 6"/>
          <p:cNvGrpSpPr/>
          <p:nvPr/>
        </p:nvGrpSpPr>
        <p:grpSpPr>
          <a:xfrm>
            <a:off x="5060976" y="1379530"/>
            <a:ext cx="1939504" cy="1864006"/>
            <a:chOff x="2073550" y="2387329"/>
            <a:chExt cx="794120" cy="763207"/>
          </a:xfrm>
        </p:grpSpPr>
        <p:grpSp>
          <p:nvGrpSpPr>
            <p:cNvPr id="4" name="组合 3"/>
            <p:cNvGrpSpPr/>
            <p:nvPr/>
          </p:nvGrpSpPr>
          <p:grpSpPr>
            <a:xfrm>
              <a:off x="2073550" y="2387329"/>
              <a:ext cx="794120" cy="763207"/>
              <a:chOff x="2073550" y="2387329"/>
              <a:chExt cx="794120" cy="763207"/>
            </a:xfrm>
          </p:grpSpPr>
          <p:sp>
            <p:nvSpPr>
              <p:cNvPr id="3" name="椭圆 2"/>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33" name="椭圆 32"/>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6" name="文本框 5"/>
            <p:cNvSpPr txBox="1"/>
            <p:nvPr/>
          </p:nvSpPr>
          <p:spPr>
            <a:xfrm>
              <a:off x="2190342" y="2471873"/>
              <a:ext cx="586244" cy="541875"/>
            </a:xfrm>
            <a:prstGeom prst="rect">
              <a:avLst/>
            </a:prstGeom>
            <a:noFill/>
          </p:spPr>
          <p:txBody>
            <a:bodyPr wrap="none" rtlCol="0">
              <a:spAutoFit/>
            </a:bodyPr>
            <a:lstStyle/>
            <a:p>
              <a:r>
                <a:rPr lang="en-US" altLang="zh-CN" sz="8000" dirty="0">
                  <a:solidFill>
                    <a:schemeClr val="bg1"/>
                  </a:solidFill>
                  <a:latin typeface="思源宋体 CN Heavy" panose="02020900000000000000" pitchFamily="18" charset="-122"/>
                  <a:ea typeface="思源宋体 CN Heavy" panose="02020900000000000000" pitchFamily="18" charset="-122"/>
                </a:rPr>
                <a:t>01</a:t>
              </a:r>
              <a:endParaRPr lang="zh-CN" altLang="en-US" sz="80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36" name="任意多边形: 形状 35"/>
          <p:cNvSpPr/>
          <p:nvPr/>
        </p:nvSpPr>
        <p:spPr>
          <a:xfrm>
            <a:off x="0" y="5089048"/>
            <a:ext cx="12192000" cy="1768953"/>
          </a:xfrm>
          <a:custGeom>
            <a:avLst/>
            <a:gdLst>
              <a:gd name="connsiteX0" fmla="*/ 6096000 w 12192000"/>
              <a:gd name="connsiteY0" fmla="*/ 0 h 1768953"/>
              <a:gd name="connsiteX1" fmla="*/ 12009374 w 12192000"/>
              <a:gd name="connsiteY1" fmla="*/ 1340086 h 1768953"/>
              <a:gd name="connsiteX2" fmla="*/ 12192000 w 12192000"/>
              <a:gd name="connsiteY2" fmla="*/ 1439950 h 1768953"/>
              <a:gd name="connsiteX3" fmla="*/ 12192000 w 12192000"/>
              <a:gd name="connsiteY3" fmla="*/ 1768953 h 1768953"/>
              <a:gd name="connsiteX4" fmla="*/ 0 w 12192000"/>
              <a:gd name="connsiteY4" fmla="*/ 1768953 h 1768953"/>
              <a:gd name="connsiteX5" fmla="*/ 0 w 12192000"/>
              <a:gd name="connsiteY5" fmla="*/ 1439950 h 1768953"/>
              <a:gd name="connsiteX6" fmla="*/ 182626 w 12192000"/>
              <a:gd name="connsiteY6" fmla="*/ 1340086 h 1768953"/>
              <a:gd name="connsiteX7" fmla="*/ 6096000 w 12192000"/>
              <a:gd name="connsiteY7" fmla="*/ 0 h 1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68953">
                <a:moveTo>
                  <a:pt x="6096000" y="0"/>
                </a:moveTo>
                <a:cubicBezTo>
                  <a:pt x="8342239" y="0"/>
                  <a:pt x="10402408" y="502907"/>
                  <a:pt x="12009374" y="1340086"/>
                </a:cubicBezTo>
                <a:lnTo>
                  <a:pt x="12192000" y="1439950"/>
                </a:lnTo>
                <a:lnTo>
                  <a:pt x="12192000" y="1768953"/>
                </a:lnTo>
                <a:lnTo>
                  <a:pt x="0" y="1768953"/>
                </a:lnTo>
                <a:lnTo>
                  <a:pt x="0" y="1439950"/>
                </a:lnTo>
                <a:lnTo>
                  <a:pt x="182626" y="1340086"/>
                </a:lnTo>
                <a:cubicBezTo>
                  <a:pt x="1789593" y="502907"/>
                  <a:pt x="3849761" y="0"/>
                  <a:pt x="6096000" y="0"/>
                </a:cubicBezTo>
                <a:close/>
              </a:path>
            </a:pathLst>
          </a:custGeom>
          <a:solidFill>
            <a:srgbClr val="5268A5">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8245" y="1487235"/>
            <a:ext cx="9018587"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1"/>
          <p:cNvSpPr txBox="1"/>
          <p:nvPr/>
        </p:nvSpPr>
        <p:spPr bwMode="auto">
          <a:xfrm>
            <a:off x="3127315" y="640768"/>
            <a:ext cx="6100445" cy="637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rtlCol="0">
            <a:spAutoFit/>
          </a:bodyPr>
          <a:ls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a:lstStyle>
          <a:p>
            <a:pPr indent="271780" algn="ctr">
              <a:lnSpc>
                <a:spcPct val="125000"/>
              </a:lnSpc>
            </a:pPr>
            <a:r>
              <a:rPr lang="zh-CN" altLang="en-US" sz="2800" b="1" dirty="0"/>
              <a:t>单周期计算机的结构图</a:t>
            </a:r>
            <a:endParaRPr lang="zh-CN" alt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458171" y="1077479"/>
          <a:ext cx="11275658" cy="31159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图示 3"/>
          <p:cNvGraphicFramePr/>
          <p:nvPr/>
        </p:nvGraphicFramePr>
        <p:xfrm>
          <a:off x="4535113" y="3925513"/>
          <a:ext cx="3261554" cy="270243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箭头: 下 1"/>
          <p:cNvSpPr/>
          <p:nvPr/>
        </p:nvSpPr>
        <p:spPr>
          <a:xfrm rot="13898013">
            <a:off x="7795023" y="3863704"/>
            <a:ext cx="654106" cy="832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308" y="3145069"/>
            <a:ext cx="3959855" cy="3522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9206" y="374391"/>
            <a:ext cx="2031178" cy="763207"/>
            <a:chOff x="539206" y="374391"/>
            <a:chExt cx="2031178" cy="763207"/>
          </a:xfrm>
        </p:grpSpPr>
        <p:sp>
          <p:nvSpPr>
            <p:cNvPr id="49"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444120"/>
              <a:ext cx="11849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控制器</a:t>
              </a:r>
              <a:endParaRPr lang="zh-CN" altLang="en-US" sz="2600" dirty="0">
                <a:solidFill>
                  <a:schemeClr val="tx1">
                    <a:lumMod val="95000"/>
                    <a:lumOff val="5000"/>
                  </a:schemeClr>
                </a:solidFill>
                <a:latin typeface="+mn-lt"/>
                <a:ea typeface="+mn-ea"/>
                <a:cs typeface="+mn-ea"/>
                <a:sym typeface="+mn-lt"/>
              </a:endParaRPr>
            </a:p>
          </p:txBody>
        </p:sp>
        <p:grpSp>
          <p:nvGrpSpPr>
            <p:cNvPr id="50" name="组合 49"/>
            <p:cNvGrpSpPr/>
            <p:nvPr/>
          </p:nvGrpSpPr>
          <p:grpSpPr>
            <a:xfrm>
              <a:off x="539206" y="374391"/>
              <a:ext cx="794120" cy="763207"/>
              <a:chOff x="2073550" y="2387329"/>
              <a:chExt cx="794120" cy="763207"/>
            </a:xfrm>
          </p:grpSpPr>
          <p:grpSp>
            <p:nvGrpSpPr>
              <p:cNvPr id="52" name="组合 51"/>
              <p:cNvGrpSpPr/>
              <p:nvPr/>
            </p:nvGrpSpPr>
            <p:grpSpPr>
              <a:xfrm>
                <a:off x="2073550" y="2387329"/>
                <a:ext cx="794120" cy="763207"/>
                <a:chOff x="2073550" y="2387329"/>
                <a:chExt cx="794120" cy="763207"/>
              </a:xfrm>
            </p:grpSpPr>
            <p:sp>
              <p:nvSpPr>
                <p:cNvPr id="54" name="椭圆 53"/>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2130802" y="2479933"/>
                <a:ext cx="684803"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
        <p:nvSpPr>
          <p:cNvPr id="31" name="文本框 30"/>
          <p:cNvSpPr txBox="1"/>
          <p:nvPr/>
        </p:nvSpPr>
        <p:spPr>
          <a:xfrm>
            <a:off x="688139" y="1180402"/>
            <a:ext cx="4929456" cy="1754326"/>
          </a:xfrm>
          <a:prstGeom prst="rect">
            <a:avLst/>
          </a:prstGeom>
          <a:noFill/>
        </p:spPr>
        <p:txBody>
          <a:bodyPr wrap="square">
            <a:spAutoFit/>
          </a:bodyPr>
          <a:lstStyle/>
          <a:p>
            <a:pPr marR="0" lvl="0" algn="l">
              <a:spcBef>
                <a:spcPts val="0"/>
              </a:spcBef>
              <a:spcAft>
                <a:spcPts val="0"/>
              </a:spcAft>
            </a:pPr>
            <a:r>
              <a:rPr lang="zh-CN" altLang="en-US" sz="1800" b="0" kern="100" dirty="0">
                <a:effectLst/>
                <a:latin typeface="宋体" panose="02010600030101010101" pitchFamily="2" charset="-122"/>
                <a:ea typeface="宋体" panose="02010600030101010101" pitchFamily="2" charset="-122"/>
              </a:rPr>
              <a:t>由于本实验只涉及到部分指令，不需要使用到</a:t>
            </a:r>
            <a:r>
              <a:rPr lang="en-US" altLang="zh-CN" sz="1800" b="0" kern="100" dirty="0">
                <a:effectLst/>
                <a:latin typeface="宋体" panose="02010600030101010101" pitchFamily="2" charset="-122"/>
                <a:ea typeface="宋体" panose="02010600030101010101" pitchFamily="2" charset="-122"/>
              </a:rPr>
              <a:t>op</a:t>
            </a:r>
            <a:r>
              <a:rPr lang="zh-CN" altLang="en-US" sz="1800" b="0" kern="100" dirty="0">
                <a:effectLst/>
                <a:latin typeface="宋体" panose="02010600030101010101" pitchFamily="2" charset="-122"/>
                <a:ea typeface="宋体" panose="02010600030101010101" pitchFamily="2" charset="-122"/>
              </a:rPr>
              <a:t>中的每一位来判断指令的类型，只需要找到和其他指令完全不同的某些位就能判断类型了，这样就可以简化电路，但是综合时可能出现</a:t>
            </a:r>
            <a:r>
              <a:rPr lang="en-US" altLang="zh-CN" sz="1800" b="0" kern="100" dirty="0">
                <a:effectLst/>
                <a:latin typeface="宋体" panose="02010600030101010101" pitchFamily="2" charset="-122"/>
                <a:ea typeface="宋体" panose="02010600030101010101" pitchFamily="2" charset="-122"/>
              </a:rPr>
              <a:t>warning</a:t>
            </a:r>
            <a:r>
              <a:rPr lang="zh-CN" altLang="en-US" sz="1800" b="0" kern="100" dirty="0">
                <a:effectLst/>
                <a:latin typeface="宋体" panose="02010600030101010101" pitchFamily="2" charset="-122"/>
                <a:ea typeface="宋体" panose="02010600030101010101" pitchFamily="2" charset="-122"/>
              </a:rPr>
              <a:t>，警告有的信号没有使用到，不需要处理这类警告。</a:t>
            </a:r>
            <a:endParaRPr lang="zh-CN" altLang="en-US" sz="1800" kern="100" dirty="0">
              <a:effectLst/>
              <a:latin typeface="Times New Roman" panose="02020603050405020304" pitchFamily="18" charset="0"/>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0399" y="1180402"/>
            <a:ext cx="5709396" cy="4131271"/>
          </a:xfrm>
          <a:prstGeom prst="rect">
            <a:avLst/>
          </a:prstGeom>
          <a:noFill/>
          <a:extLst>
            <a:ext uri="{909E8E84-426E-40DD-AFC4-6F175D3DCCD1}">
              <a14:hiddenFill xmlns:a14="http://schemas.microsoft.com/office/drawing/2010/main">
                <a:solidFill>
                  <a:srgbClr val="FFFFFF"/>
                </a:solidFill>
              </a14:hiddenFill>
            </a:ext>
          </a:extLst>
        </p:spPr>
      </p:pic>
      <p:sp>
        <p:nvSpPr>
          <p:cNvPr id="33" name="椭圆 32"/>
          <p:cNvSpPr/>
          <p:nvPr/>
        </p:nvSpPr>
        <p:spPr>
          <a:xfrm>
            <a:off x="7094850" y="3145070"/>
            <a:ext cx="1158047" cy="237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9118506" y="2520599"/>
            <a:ext cx="2119445" cy="3135012"/>
          </a:xfrm>
          <a:prstGeom prst="rect">
            <a:avLst/>
          </a:prstGeom>
        </p:spPr>
      </p:pic>
      <p:pic>
        <p:nvPicPr>
          <p:cNvPr id="6" name="图片 5"/>
          <p:cNvPicPr>
            <a:picLocks noChangeAspect="1"/>
          </p:cNvPicPr>
          <p:nvPr/>
        </p:nvPicPr>
        <p:blipFill>
          <a:blip r:embed="rId3"/>
          <a:stretch>
            <a:fillRect/>
          </a:stretch>
        </p:blipFill>
        <p:spPr>
          <a:xfrm>
            <a:off x="1102484" y="3045462"/>
            <a:ext cx="3516110" cy="35853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539206" y="374391"/>
            <a:ext cx="3533192" cy="763207"/>
            <a:chOff x="539206" y="374391"/>
            <a:chExt cx="3533192" cy="763207"/>
          </a:xfrm>
        </p:grpSpPr>
        <p:sp>
          <p:nvSpPr>
            <p:cNvPr id="4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444120"/>
              <a:ext cx="26869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取指令部件</a:t>
              </a:r>
              <a:r>
                <a:rPr lang="en-US" altLang="zh-CN" sz="2600" dirty="0">
                  <a:solidFill>
                    <a:schemeClr val="tx1">
                      <a:lumMod val="95000"/>
                      <a:lumOff val="5000"/>
                    </a:schemeClr>
                  </a:solidFill>
                  <a:latin typeface="+mn-lt"/>
                  <a:ea typeface="+mn-ea"/>
                  <a:cs typeface="+mn-ea"/>
                  <a:sym typeface="+mn-lt"/>
                </a:rPr>
                <a:t>Fetch</a:t>
              </a:r>
              <a:endParaRPr lang="zh-CN" altLang="en-US" sz="2600" dirty="0">
                <a:solidFill>
                  <a:schemeClr val="tx1">
                    <a:lumMod val="95000"/>
                    <a:lumOff val="5000"/>
                  </a:schemeClr>
                </a:solidFill>
                <a:latin typeface="+mn-lt"/>
                <a:ea typeface="+mn-ea"/>
                <a:cs typeface="+mn-ea"/>
                <a:sym typeface="+mn-lt"/>
              </a:endParaRPr>
            </a:p>
          </p:txBody>
        </p:sp>
        <p:grpSp>
          <p:nvGrpSpPr>
            <p:cNvPr id="47" name="组合 46"/>
            <p:cNvGrpSpPr/>
            <p:nvPr/>
          </p:nvGrpSpPr>
          <p:grpSpPr>
            <a:xfrm>
              <a:off x="539206" y="374391"/>
              <a:ext cx="794120" cy="763207"/>
              <a:chOff x="2073550" y="2387329"/>
              <a:chExt cx="794120" cy="763207"/>
            </a:xfrm>
          </p:grpSpPr>
          <p:grpSp>
            <p:nvGrpSpPr>
              <p:cNvPr id="49" name="组合 48"/>
              <p:cNvGrpSpPr/>
              <p:nvPr/>
            </p:nvGrpSpPr>
            <p:grpSpPr>
              <a:xfrm>
                <a:off x="2073550" y="2387329"/>
                <a:ext cx="794120" cy="763207"/>
                <a:chOff x="2073550" y="2387329"/>
                <a:chExt cx="794120" cy="763207"/>
              </a:xfrm>
            </p:grpSpPr>
            <p:sp>
              <p:nvSpPr>
                <p:cNvPr id="51" name="椭圆 50"/>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pic>
        <p:nvPicPr>
          <p:cNvPr id="4" name="图片 3"/>
          <p:cNvPicPr>
            <a:picLocks noChangeAspect="1"/>
          </p:cNvPicPr>
          <p:nvPr/>
        </p:nvPicPr>
        <p:blipFill>
          <a:blip r:embed="rId1"/>
          <a:stretch>
            <a:fillRect/>
          </a:stretch>
        </p:blipFill>
        <p:spPr>
          <a:xfrm>
            <a:off x="6744316" y="143964"/>
            <a:ext cx="3681812" cy="2851329"/>
          </a:xfrm>
          <a:prstGeom prst="rect">
            <a:avLst/>
          </a:prstGeom>
        </p:spPr>
      </p:pic>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387"/>
          <a:stretch>
            <a:fillRect/>
          </a:stretch>
        </p:blipFill>
        <p:spPr bwMode="auto">
          <a:xfrm>
            <a:off x="860376" y="1029167"/>
            <a:ext cx="5620022" cy="559388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28704" y="4973870"/>
            <a:ext cx="4952753" cy="126385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028703" y="2470432"/>
            <a:ext cx="4952753" cy="236424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49784" y="4973870"/>
            <a:ext cx="5181839"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对应右图中的</a:t>
            </a:r>
            <a:r>
              <a:rPr lang="en-US" altLang="zh-CN" dirty="0">
                <a:latin typeface="宋体" panose="02010600030101010101" pitchFamily="2" charset="-122"/>
                <a:ea typeface="宋体" panose="02010600030101010101" pitchFamily="2" charset="-122"/>
              </a:rPr>
              <a:t>PC</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PC</a:t>
            </a:r>
            <a:r>
              <a:rPr lang="zh-CN" altLang="en-US" dirty="0">
                <a:latin typeface="宋体" panose="02010600030101010101" pitchFamily="2" charset="-122"/>
                <a:ea typeface="宋体" panose="02010600030101010101" pitchFamily="2" charset="-122"/>
              </a:rPr>
              <a:t>是一个寄存器（</a:t>
            </a:r>
            <a:r>
              <a:rPr lang="en-US" altLang="zh-CN" dirty="0">
                <a:latin typeface="宋体" panose="02010600030101010101" pitchFamily="2" charset="-122"/>
                <a:ea typeface="宋体" panose="02010600030101010101" pitchFamily="2" charset="-122"/>
              </a:rPr>
              <a:t>reg</a:t>
            </a:r>
            <a:r>
              <a:rPr lang="zh-CN" altLang="en-US" dirty="0">
                <a:latin typeface="宋体" panose="02010600030101010101" pitchFamily="2" charset="-122"/>
                <a:ea typeface="宋体" panose="02010600030101010101" pitchFamily="2" charset="-122"/>
              </a:rPr>
              <a:t>类型变量），遵循时序逻辑，在时钟上升沿更新，即在过程（</a:t>
            </a:r>
            <a:r>
              <a:rPr lang="en-US" altLang="zh-CN" dirty="0">
                <a:latin typeface="宋体" panose="02010600030101010101" pitchFamily="2" charset="-122"/>
                <a:ea typeface="宋体" panose="02010600030101010101" pitchFamily="2" charset="-122"/>
              </a:rPr>
              <a:t>always</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initial</a:t>
            </a:r>
            <a:r>
              <a:rPr lang="zh-CN" altLang="en-US" dirty="0">
                <a:latin typeface="宋体" panose="02010600030101010101" pitchFamily="2" charset="-122"/>
                <a:ea typeface="宋体" panose="02010600030101010101" pitchFamily="2" charset="-122"/>
              </a:rPr>
              <a:t>）语句中用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（阻塞型）和</a:t>
            </a:r>
            <a:r>
              <a:rPr lang="en-US" altLang="zh-CN" dirty="0">
                <a:latin typeface="宋体" panose="02010600030101010101" pitchFamily="2" charset="-122"/>
                <a:ea typeface="宋体" panose="02010600030101010101" pitchFamily="2" charset="-122"/>
              </a:rPr>
              <a:t>&lt;=</a:t>
            </a:r>
            <a:r>
              <a:rPr lang="zh-CN" altLang="en-US" dirty="0">
                <a:latin typeface="宋体" panose="02010600030101010101" pitchFamily="2" charset="-122"/>
                <a:ea typeface="宋体" panose="02010600030101010101" pitchFamily="2" charset="-122"/>
              </a:rPr>
              <a:t>（非阻塞）赋值。</a:t>
            </a:r>
            <a:endParaRPr lang="zh-CN" altLang="en-US" dirty="0">
              <a:latin typeface="宋体" panose="02010600030101010101" pitchFamily="2" charset="-122"/>
              <a:ea typeface="宋体" panose="02010600030101010101" pitchFamily="2" charset="-122"/>
            </a:endParaRPr>
          </a:p>
          <a:p>
            <a:endParaRPr lang="zh-CN" altLang="en-US" dirty="0"/>
          </a:p>
        </p:txBody>
      </p:sp>
      <p:sp>
        <p:nvSpPr>
          <p:cNvPr id="55" name="文本框 54"/>
          <p:cNvSpPr txBox="1"/>
          <p:nvPr/>
        </p:nvSpPr>
        <p:spPr>
          <a:xfrm>
            <a:off x="6149785" y="2937118"/>
            <a:ext cx="5181839"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对应右图中的下地址逻辑部分，由加法器、多路选择器和连线（</a:t>
            </a:r>
            <a:r>
              <a:rPr lang="en-US" altLang="zh-CN" dirty="0">
                <a:latin typeface="宋体" panose="02010600030101010101" pitchFamily="2" charset="-122"/>
                <a:ea typeface="宋体" panose="02010600030101010101" pitchFamily="2" charset="-122"/>
              </a:rPr>
              <a:t>wire</a:t>
            </a:r>
            <a:r>
              <a:rPr lang="zh-CN" altLang="en-US" dirty="0">
                <a:latin typeface="宋体" panose="02010600030101010101" pitchFamily="2" charset="-122"/>
                <a:ea typeface="宋体" panose="02010600030101010101" pitchFamily="2" charset="-122"/>
              </a:rPr>
              <a:t>类型变量）构成，遵循组合逻辑，当驱动信号发生改变后立即更新，即直接用</a:t>
            </a:r>
            <a:r>
              <a:rPr lang="en-US" altLang="zh-CN" dirty="0">
                <a:latin typeface="宋体" panose="02010600030101010101" pitchFamily="2" charset="-122"/>
                <a:ea typeface="宋体" panose="02010600030101010101" pitchFamily="2" charset="-122"/>
              </a:rPr>
              <a:t>assign</a:t>
            </a:r>
            <a:r>
              <a:rPr lang="zh-CN" altLang="en-US" dirty="0">
                <a:latin typeface="宋体" panose="02010600030101010101" pitchFamily="2" charset="-122"/>
                <a:ea typeface="宋体" panose="02010600030101010101" pitchFamily="2" charset="-122"/>
              </a:rPr>
              <a:t>语句赋值</a:t>
            </a:r>
            <a:endParaRPr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03994" y="1039571"/>
            <a:ext cx="8187374" cy="1115690"/>
          </a:xfrm>
          <a:prstGeom prst="rect">
            <a:avLst/>
          </a:prstGeom>
          <a:noFill/>
        </p:spPr>
        <p:txBody>
          <a:bodyPr wrap="square">
            <a:spAutoFit/>
          </a:bodyPr>
          <a:lstStyle/>
          <a:p>
            <a:pPr marR="0" lvl="0" algn="l">
              <a:spcBef>
                <a:spcPts val="0"/>
              </a:spcBef>
              <a:spcAft>
                <a:spcPts val="0"/>
              </a:spcAft>
            </a:pPr>
            <a:r>
              <a:rPr lang="zh-CN" altLang="en-US" sz="1800" b="0" kern="100" dirty="0">
                <a:effectLst/>
                <a:latin typeface="宋体" panose="02010600030101010101" pitchFamily="2" charset="-122"/>
                <a:ea typeface="宋体" panose="02010600030101010101" pitchFamily="2" charset="-122"/>
              </a:rPr>
              <a:t>编写激励代码时注意设置的输入信号要与计算机运行的实际情况相符，比如测试寄存器堆的时候应该先写后读，测试取指令部件时要注意应该在更新</a:t>
            </a:r>
            <a:r>
              <a:rPr lang="en-US" altLang="zh-CN" sz="1800" b="0" kern="100" dirty="0">
                <a:effectLst/>
                <a:latin typeface="宋体" panose="02010600030101010101" pitchFamily="2" charset="-122"/>
                <a:ea typeface="宋体" panose="02010600030101010101" pitchFamily="2" charset="-122"/>
              </a:rPr>
              <a:t>PC</a:t>
            </a:r>
            <a:r>
              <a:rPr lang="zh-CN" altLang="en-US" sz="1800" b="0" kern="100" dirty="0">
                <a:effectLst/>
                <a:latin typeface="宋体" panose="02010600030101010101" pitchFamily="2" charset="-122"/>
                <a:ea typeface="宋体" panose="02010600030101010101" pitchFamily="2" charset="-122"/>
              </a:rPr>
              <a:t>后的一段时间改变输入信号，模拟由于指令译码和其他操作导致的延迟。</a:t>
            </a:r>
            <a:endParaRPr lang="zh-CN" altLang="en-US" sz="1800" kern="100" dirty="0">
              <a:effectLst/>
              <a:latin typeface="Times New Roman" panose="02020603050405020304" pitchFamily="18" charset="0"/>
              <a:ea typeface="宋体" panose="02010600030101010101" pitchFamily="2" charset="-122"/>
            </a:endParaRPr>
          </a:p>
          <a:p>
            <a:pPr marL="342900" marR="0" lvl="0" indent="-342900" algn="just">
              <a:lnSpc>
                <a:spcPts val="1500"/>
              </a:lnSpc>
              <a:spcBef>
                <a:spcPts val="0"/>
              </a:spcBef>
              <a:spcAft>
                <a:spcPts val="0"/>
              </a:spcAft>
              <a:buFont typeface="Times New Roman" panose="02020603050405020304" pitchFamily="18" charset="0"/>
              <a:buAutoNum type="arabicPeriod"/>
            </a:pPr>
            <a:endParaRPr lang="zh-CN" altLang="en-US" sz="1400" kern="100" dirty="0">
              <a:effectLst/>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38564" b="10185"/>
          <a:stretch>
            <a:fillRect/>
          </a:stretch>
        </p:blipFill>
        <p:spPr>
          <a:xfrm>
            <a:off x="500068" y="2700410"/>
            <a:ext cx="5136927" cy="2833024"/>
          </a:xfrm>
          <a:prstGeom prst="rect">
            <a:avLst/>
          </a:prstGeom>
        </p:spPr>
      </p:pic>
      <p:sp>
        <p:nvSpPr>
          <p:cNvPr id="7" name="椭圆 6"/>
          <p:cNvSpPr/>
          <p:nvPr/>
        </p:nvSpPr>
        <p:spPr>
          <a:xfrm>
            <a:off x="647457" y="2756785"/>
            <a:ext cx="2037502" cy="7387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647457" y="4794730"/>
            <a:ext cx="2037502" cy="7387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687229" y="2950386"/>
            <a:ext cx="439544" cy="707886"/>
          </a:xfrm>
          <a:prstGeom prst="rect">
            <a:avLst/>
          </a:prstGeom>
          <a:noFill/>
        </p:spPr>
        <p:txBody>
          <a:bodyPr wrap="none" rtlCol="0">
            <a:spAutoFit/>
          </a:bodyPr>
          <a:lstStyle/>
          <a:p>
            <a:r>
              <a:rPr lang="en-US" altLang="zh-CN" sz="4000" dirty="0">
                <a:solidFill>
                  <a:srgbClr val="FF0000"/>
                </a:solidFill>
              </a:rPr>
              <a:t>×</a:t>
            </a:r>
            <a:endParaRPr lang="zh-CN" altLang="en-US" sz="4000" dirty="0">
              <a:solidFill>
                <a:srgbClr val="FF0000"/>
              </a:solidFill>
            </a:endParaRPr>
          </a:p>
        </p:txBody>
      </p:sp>
      <p:sp>
        <p:nvSpPr>
          <p:cNvPr id="11" name="文本框 10"/>
          <p:cNvSpPr txBox="1"/>
          <p:nvPr/>
        </p:nvSpPr>
        <p:spPr>
          <a:xfrm>
            <a:off x="2684959" y="5019149"/>
            <a:ext cx="439544" cy="707886"/>
          </a:xfrm>
          <a:prstGeom prst="rect">
            <a:avLst/>
          </a:prstGeom>
          <a:noFill/>
        </p:spPr>
        <p:txBody>
          <a:bodyPr wrap="none" rtlCol="0">
            <a:spAutoFit/>
          </a:bodyPr>
          <a:lstStyle/>
          <a:p>
            <a:r>
              <a:rPr lang="en-US" altLang="zh-CN" sz="4000" dirty="0">
                <a:solidFill>
                  <a:srgbClr val="FF0000"/>
                </a:solidFill>
              </a:rPr>
              <a:t>×</a:t>
            </a:r>
            <a:endParaRPr lang="zh-CN" altLang="en-US" sz="4000" dirty="0">
              <a:solidFill>
                <a:srgbClr val="FF0000"/>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921"/>
          <a:stretch>
            <a:fillRect/>
          </a:stretch>
        </p:blipFill>
        <p:spPr bwMode="auto">
          <a:xfrm>
            <a:off x="4794499" y="2749195"/>
            <a:ext cx="6787790" cy="31686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87475"/>
          <a:stretch>
            <a:fillRect/>
          </a:stretch>
        </p:blipFill>
        <p:spPr bwMode="auto">
          <a:xfrm>
            <a:off x="3485848" y="2749195"/>
            <a:ext cx="1306381" cy="316862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539206" y="374391"/>
            <a:ext cx="3533192" cy="763207"/>
            <a:chOff x="539206" y="374391"/>
            <a:chExt cx="3533192" cy="763207"/>
          </a:xfrm>
        </p:grpSpPr>
        <p:sp>
          <p:nvSpPr>
            <p:cNvPr id="17"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85444" y="444120"/>
              <a:ext cx="26869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600" dirty="0">
                  <a:solidFill>
                    <a:schemeClr val="tx1">
                      <a:lumMod val="95000"/>
                      <a:lumOff val="5000"/>
                    </a:schemeClr>
                  </a:solidFill>
                  <a:latin typeface="+mn-lt"/>
                  <a:ea typeface="+mn-ea"/>
                  <a:cs typeface="+mn-ea"/>
                  <a:sym typeface="+mn-lt"/>
                </a:rPr>
                <a:t>取指令部件</a:t>
              </a:r>
              <a:r>
                <a:rPr lang="en-US" altLang="zh-CN" sz="2600" dirty="0">
                  <a:solidFill>
                    <a:schemeClr val="tx1">
                      <a:lumMod val="95000"/>
                      <a:lumOff val="5000"/>
                    </a:schemeClr>
                  </a:solidFill>
                  <a:latin typeface="+mn-lt"/>
                  <a:ea typeface="+mn-ea"/>
                  <a:cs typeface="+mn-ea"/>
                  <a:sym typeface="+mn-lt"/>
                </a:rPr>
                <a:t>Fetch</a:t>
              </a:r>
              <a:endParaRPr lang="zh-CN" altLang="en-US" sz="2600" dirty="0">
                <a:solidFill>
                  <a:schemeClr val="tx1">
                    <a:lumMod val="95000"/>
                    <a:lumOff val="5000"/>
                  </a:schemeClr>
                </a:solidFill>
                <a:latin typeface="+mn-lt"/>
                <a:ea typeface="+mn-ea"/>
                <a:cs typeface="+mn-ea"/>
                <a:sym typeface="+mn-lt"/>
              </a:endParaRPr>
            </a:p>
          </p:txBody>
        </p:sp>
        <p:grpSp>
          <p:nvGrpSpPr>
            <p:cNvPr id="18" name="组合 17"/>
            <p:cNvGrpSpPr/>
            <p:nvPr/>
          </p:nvGrpSpPr>
          <p:grpSpPr>
            <a:xfrm>
              <a:off x="539206" y="374391"/>
              <a:ext cx="794120" cy="763207"/>
              <a:chOff x="2073550" y="2387329"/>
              <a:chExt cx="794120" cy="763207"/>
            </a:xfrm>
          </p:grpSpPr>
          <p:grpSp>
            <p:nvGrpSpPr>
              <p:cNvPr id="19" name="组合 18"/>
              <p:cNvGrpSpPr/>
              <p:nvPr/>
            </p:nvGrpSpPr>
            <p:grpSpPr>
              <a:xfrm>
                <a:off x="2073550" y="2387329"/>
                <a:ext cx="794120" cy="763207"/>
                <a:chOff x="2073550" y="2387329"/>
                <a:chExt cx="794120" cy="763207"/>
              </a:xfrm>
            </p:grpSpPr>
            <p:sp>
              <p:nvSpPr>
                <p:cNvPr id="21" name="椭圆 20"/>
                <p:cNvSpPr/>
                <p:nvPr/>
              </p:nvSpPr>
              <p:spPr>
                <a:xfrm>
                  <a:off x="2073550" y="2387329"/>
                  <a:ext cx="750935" cy="750935"/>
                </a:xfrm>
                <a:prstGeom prst="ellipse">
                  <a:avLst/>
                </a:prstGeom>
                <a:solidFill>
                  <a:srgbClr val="526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563048" y="2845914"/>
                  <a:ext cx="304622" cy="304622"/>
                </a:xfrm>
                <a:prstGeom prst="ellipse">
                  <a:avLst/>
                </a:prstGeom>
                <a:solidFill>
                  <a:srgbClr val="5268A5">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130802" y="2479933"/>
                <a:ext cx="665567" cy="584775"/>
              </a:xfrm>
              <a:prstGeom prst="rect">
                <a:avLst/>
              </a:prstGeom>
              <a:noFill/>
            </p:spPr>
            <p:txBody>
              <a:bodyPr wrap="none" rtlCol="0">
                <a:spAutoFit/>
              </a:bodyPr>
              <a:lstStyle/>
              <a:p>
                <a:r>
                  <a:rPr lang="en-US" altLang="zh-CN" sz="3200" dirty="0">
                    <a:solidFill>
                      <a:schemeClr val="bg1"/>
                    </a:solidFill>
                    <a:latin typeface="思源宋体 CN Heavy" panose="02020900000000000000" pitchFamily="18" charset="-122"/>
                    <a:ea typeface="思源宋体 CN Heavy" panose="02020900000000000000" pitchFamily="18" charset="-122"/>
                  </a:rPr>
                  <a:t>01</a:t>
                </a:r>
                <a:endParaRPr lang="zh-CN" altLang="en-US" sz="3200" dirty="0">
                  <a:solidFill>
                    <a:schemeClr val="bg1"/>
                  </a:solidFill>
                  <a:latin typeface="思源宋体 CN Heavy" panose="02020900000000000000" pitchFamily="18" charset="-122"/>
                  <a:ea typeface="思源宋体 CN Heavy" panose="02020900000000000000" pitchFamily="18" charset="-122"/>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221210" y="2760672"/>
            <a:ext cx="5440788" cy="2768809"/>
          </a:xfrm>
          <a:prstGeom prst="rect">
            <a:avLst/>
          </a:prstGeom>
        </p:spPr>
      </p:pic>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2971"/>
          <a:stretch>
            <a:fillRect/>
          </a:stretch>
        </p:blipFill>
        <p:spPr bwMode="auto">
          <a:xfrm>
            <a:off x="1176489" y="296215"/>
            <a:ext cx="4572000" cy="626557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221210" y="630734"/>
            <a:ext cx="5181839" cy="1754326"/>
          </a:xfrm>
          <a:prstGeom prst="rect">
            <a:avLst/>
          </a:prstGeom>
          <a:noFill/>
        </p:spPr>
        <p:txBody>
          <a:bodyPr wrap="square" rtlCol="0">
            <a:spAutoFit/>
          </a:bodyPr>
          <a:lstStyle/>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  由于指令长度是</a:t>
            </a:r>
            <a:r>
              <a:rPr lang="en-US" altLang="zh-CN" sz="1800" kern="100" dirty="0">
                <a:effectLst/>
                <a:latin typeface="宋体" panose="02010600030101010101" pitchFamily="2" charset="-122"/>
                <a:ea typeface="宋体" panose="02010600030101010101" pitchFamily="2" charset="-122"/>
              </a:rPr>
              <a:t>32</a:t>
            </a:r>
            <a:r>
              <a:rPr lang="zh-CN" altLang="en-US" sz="1800" kern="100" dirty="0">
                <a:effectLst/>
                <a:latin typeface="宋体" panose="02010600030101010101" pitchFamily="2" charset="-122"/>
                <a:ea typeface="宋体" panose="02010600030101010101" pitchFamily="2" charset="-122"/>
              </a:rPr>
              <a:t>位，按字节编制，所以指令地址一定是</a:t>
            </a:r>
            <a:r>
              <a:rPr lang="en-US" altLang="zh-CN" sz="1800" kern="100" dirty="0">
                <a:effectLst/>
                <a:latin typeface="宋体" panose="02010600030101010101" pitchFamily="2" charset="-122"/>
                <a:ea typeface="宋体" panose="02010600030101010101" pitchFamily="2" charset="-122"/>
              </a:rPr>
              <a:t>4</a:t>
            </a:r>
            <a:r>
              <a:rPr lang="zh-CN" altLang="en-US" sz="1800" kern="100" dirty="0">
                <a:effectLst/>
                <a:latin typeface="宋体" panose="02010600030101010101" pitchFamily="2" charset="-122"/>
                <a:ea typeface="宋体" panose="02010600030101010101" pitchFamily="2" charset="-122"/>
              </a:rPr>
              <a:t>的倍数，即低两位是</a:t>
            </a:r>
            <a:r>
              <a:rPr lang="en-US" altLang="zh-CN" sz="1800" kern="100" dirty="0">
                <a:effectLst/>
                <a:latin typeface="宋体" panose="02010600030101010101" pitchFamily="2" charset="-122"/>
                <a:ea typeface="宋体" panose="02010600030101010101" pitchFamily="2" charset="-122"/>
              </a:rPr>
              <a:t>00</a:t>
            </a:r>
            <a:r>
              <a:rPr lang="zh-CN" altLang="en-US" sz="1800" kern="100" dirty="0">
                <a:effectLst/>
                <a:latin typeface="宋体" panose="02010600030101010101" pitchFamily="2" charset="-122"/>
                <a:ea typeface="宋体" panose="02010600030101010101" pitchFamily="2" charset="-122"/>
              </a:rPr>
              <a:t>，因此可以直接使用</a:t>
            </a:r>
            <a:r>
              <a:rPr lang="en-US" altLang="zh-CN" sz="1800" kern="100" dirty="0">
                <a:effectLst/>
                <a:latin typeface="宋体" panose="02010600030101010101" pitchFamily="2" charset="-122"/>
                <a:ea typeface="宋体" panose="02010600030101010101" pitchFamily="2" charset="-122"/>
              </a:rPr>
              <a:t>30</a:t>
            </a:r>
            <a:r>
              <a:rPr lang="zh-CN" altLang="en-US" sz="1800" kern="100" dirty="0">
                <a:effectLst/>
                <a:latin typeface="宋体" panose="02010600030101010101" pitchFamily="2" charset="-122"/>
                <a:ea typeface="宋体" panose="02010600030101010101" pitchFamily="2" charset="-122"/>
              </a:rPr>
              <a:t>位的线路，这样计算跳转指令时就不需要移位，且</a:t>
            </a:r>
            <a:r>
              <a:rPr lang="en-US" altLang="zh-CN" sz="1800" kern="100" dirty="0">
                <a:effectLst/>
                <a:latin typeface="宋体" panose="02010600030101010101" pitchFamily="2" charset="-122"/>
                <a:ea typeface="宋体" panose="02010600030101010101" pitchFamily="2" charset="-122"/>
              </a:rPr>
              <a:t>PC+1</a:t>
            </a:r>
            <a:r>
              <a:rPr lang="zh-CN" altLang="en-US" sz="1800" kern="100" dirty="0">
                <a:effectLst/>
                <a:latin typeface="宋体" panose="02010600030101010101" pitchFamily="2" charset="-122"/>
                <a:ea typeface="宋体" panose="02010600030101010101" pitchFamily="2" charset="-122"/>
              </a:rPr>
              <a:t>即可，但是最后需要在</a:t>
            </a:r>
            <a:r>
              <a:rPr lang="en-US" altLang="zh-CN" sz="1800" kern="100" dirty="0">
                <a:effectLst/>
                <a:latin typeface="宋体" panose="02010600030101010101" pitchFamily="2" charset="-122"/>
                <a:ea typeface="宋体" panose="02010600030101010101" pitchFamily="2" charset="-122"/>
              </a:rPr>
              <a:t>PC</a:t>
            </a:r>
            <a:r>
              <a:rPr lang="zh-CN" altLang="en-US" sz="1800" kern="100" dirty="0">
                <a:effectLst/>
                <a:latin typeface="宋体" panose="02010600030101010101" pitchFamily="2" charset="-122"/>
                <a:ea typeface="宋体" panose="02010600030101010101" pitchFamily="2" charset="-122"/>
              </a:rPr>
              <a:t>的低位拼接两个</a:t>
            </a:r>
            <a:r>
              <a:rPr lang="en-US" altLang="zh-CN" sz="1800" kern="100" dirty="0">
                <a:effectLst/>
                <a:latin typeface="宋体" panose="02010600030101010101" pitchFamily="2" charset="-122"/>
                <a:ea typeface="宋体" panose="02010600030101010101" pitchFamily="2" charset="-122"/>
              </a:rPr>
              <a:t>0</a:t>
            </a:r>
            <a:r>
              <a:rPr lang="zh-CN" altLang="en-US" sz="1800" kern="100" dirty="0">
                <a:effectLst/>
                <a:latin typeface="宋体" panose="02010600030101010101" pitchFamily="2" charset="-122"/>
                <a:ea typeface="宋体" panose="02010600030101010101" pitchFamily="2" charset="-122"/>
              </a:rPr>
              <a:t>变成</a:t>
            </a:r>
            <a:r>
              <a:rPr lang="en-US" altLang="zh-CN" sz="1800" kern="100" dirty="0">
                <a:effectLst/>
                <a:latin typeface="宋体" panose="02010600030101010101" pitchFamily="2" charset="-122"/>
                <a:ea typeface="宋体" panose="02010600030101010101" pitchFamily="2" charset="-122"/>
              </a:rPr>
              <a:t>32</a:t>
            </a:r>
            <a:r>
              <a:rPr lang="zh-CN" altLang="en-US" sz="1800" kern="100" dirty="0">
                <a:effectLst/>
                <a:latin typeface="宋体" panose="02010600030101010101" pitchFamily="2" charset="-122"/>
                <a:ea typeface="宋体" panose="02010600030101010101" pitchFamily="2" charset="-122"/>
              </a:rPr>
              <a:t>位指令地址。</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KSO_WM_UNIT_TABLE_BEAUTIFY" val="smartTable{5bdb2387-fe40-44a6-bc88-f9016dcfa7a5}"/>
  <p:tag name="TABLE_ENDDRAG_ORIGIN_RECT" val="584*337"/>
  <p:tag name="TABLE_ENDDRAG_RECT" val="66*151*584*338"/>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ISPRING_PRESENTATION_TITLE" val="PowerPoint 演示文稿"/>
  <p:tag name="COMMONDATA" val="eyJoZGlkIjoiMTgwZjFlYzdkMGIxMDQ1ZDRmNTQ1NWZmMDg4NDA1M2IifQ=="/>
  <p:tag name="KSO_WPP_MARK_KEY" val="b86a2f31-3406-4686-9db7-3301b8bc7724"/>
</p:tagLst>
</file>

<file path=ppt/theme/theme1.xml><?xml version="1.0" encoding="utf-8"?>
<a:theme xmlns:a="http://schemas.openxmlformats.org/drawingml/2006/main" name="Office 主题">
  <a:themeElements>
    <a:clrScheme name="小清新答辩">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fontScheme name="2pnsachj">
      <a:majorFont>
        <a:latin typeface="Arial"/>
        <a:ea typeface="思源黑体 CN Regular"/>
        <a:cs typeface=""/>
      </a:majorFont>
      <a:minorFont>
        <a:latin typeface="Arial"/>
        <a:ea typeface="思源黑体 CN Regula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小清新答辩">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themeOverride>
</file>

<file path=ppt/theme/themeOverride2.xml><?xml version="1.0" encoding="utf-8"?>
<a:themeOverride xmlns:a="http://schemas.openxmlformats.org/drawingml/2006/main">
  <a:clrScheme name="小清新答辩">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2866</Words>
  <Application>WPS 演示</Application>
  <PresentationFormat>宽屏</PresentationFormat>
  <Paragraphs>293</Paragraphs>
  <Slides>22</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思源宋体 CN Heavy</vt:lpstr>
      <vt:lpstr>Calibri</vt:lpstr>
      <vt:lpstr>Arial</vt:lpstr>
      <vt:lpstr>思源黑体 CN Regular</vt:lpstr>
      <vt:lpstr>黑体</vt:lpstr>
      <vt:lpstr>Times New Roman</vt:lpstr>
      <vt:lpstr>微软雅黑</vt:lpstr>
      <vt:lpstr>Arial Unicode MS</vt:lpstr>
      <vt:lpstr>等线</vt:lpstr>
      <vt:lpstr>思源黑体 CN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学术蓝简约实用毕业论文答辩通用ppt模板</dc:title>
  <dc:creator>51PPT模板网</dc:creator>
  <cp:keywords>www.51pptmoban.com</cp:keywords>
  <dc:description>www.51pptmoban.com</dc:description>
  <cp:lastModifiedBy>挽住梅花不许谢</cp:lastModifiedBy>
  <cp:revision>103</cp:revision>
  <dcterms:created xsi:type="dcterms:W3CDTF">2018-12-02T07:47:00Z</dcterms:created>
  <dcterms:modified xsi:type="dcterms:W3CDTF">2022-06-26T02:52:37Z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1BBDAAF490844D86966224D2CA88D9A6</vt:lpwstr>
  </property>
  <property fmtid="{D5CDD505-2E9C-101B-9397-08002B2CF9AE}" pid="3" name="KSOProductBuildVer">
    <vt:lpwstr>2052-11.1.0.11744</vt:lpwstr>
  </property>
</Properties>
</file>