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5" autoAdjust="0"/>
    <p:restoredTop sz="94660"/>
  </p:normalViewPr>
  <p:slideViewPr>
    <p:cSldViewPr snapToGrid="0">
      <p:cViewPr varScale="1">
        <p:scale>
          <a:sx n="74" d="100"/>
          <a:sy n="74" d="100"/>
        </p:scale>
        <p:origin x="72"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F9D0-CA38-C513-4F13-95E710995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4D1C1F-4EAE-AAE6-ED16-16FD9AAF0C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04555F-9EF6-D2B6-28EA-ADF72A288EA0}"/>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5" name="Footer Placeholder 4">
            <a:extLst>
              <a:ext uri="{FF2B5EF4-FFF2-40B4-BE49-F238E27FC236}">
                <a16:creationId xmlns:a16="http://schemas.microsoft.com/office/drawing/2014/main" id="{6A3F81B6-727D-4B51-795E-80256FBD7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064DB-1238-BCAA-0276-B9E82AA8D0C1}"/>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25038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B1DA-D4DD-88D0-7551-A602DABF11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49E523-2253-84D7-4082-7ED6B63F8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6008C-9785-6C81-E15A-8384F9A39A80}"/>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5" name="Footer Placeholder 4">
            <a:extLst>
              <a:ext uri="{FF2B5EF4-FFF2-40B4-BE49-F238E27FC236}">
                <a16:creationId xmlns:a16="http://schemas.microsoft.com/office/drawing/2014/main" id="{3C532E0E-80DE-8BDD-94A7-2028C838D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04A31-1C17-DD56-BEEC-447C5B20C184}"/>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253710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B6ACF-3853-0DD5-0F69-72D5799AB2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142441-421D-7B2B-06FC-9E4FA57B5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621D4-2C9C-83E7-5476-8C1FB81AEF1C}"/>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5" name="Footer Placeholder 4">
            <a:extLst>
              <a:ext uri="{FF2B5EF4-FFF2-40B4-BE49-F238E27FC236}">
                <a16:creationId xmlns:a16="http://schemas.microsoft.com/office/drawing/2014/main" id="{A2979E51-AE81-624F-090C-B19CA2F52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FBE6B-7F7E-F437-F4B6-9F2814FA96DE}"/>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341212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F1DC-0824-D9D3-2BCF-09B63E93A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E56EC-FB48-1029-FCC5-E01D562BD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13505-4B3C-668E-4CB5-835137E2EF03}"/>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5" name="Footer Placeholder 4">
            <a:extLst>
              <a:ext uri="{FF2B5EF4-FFF2-40B4-BE49-F238E27FC236}">
                <a16:creationId xmlns:a16="http://schemas.microsoft.com/office/drawing/2014/main" id="{46325439-7DC0-B881-D348-57566360B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57AB0-7707-0C4E-9D22-2AEF9AEA6E16}"/>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363496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5C6-3314-8B1B-B636-EB015E2FE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BE950-AD60-1CD6-EDD3-212F02ECC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C27138-9F7F-6BF5-CC3A-5B9A3E0DBC42}"/>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5" name="Footer Placeholder 4">
            <a:extLst>
              <a:ext uri="{FF2B5EF4-FFF2-40B4-BE49-F238E27FC236}">
                <a16:creationId xmlns:a16="http://schemas.microsoft.com/office/drawing/2014/main" id="{6B8AC19C-DBAA-6EB8-CBE2-66AC7F26B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556DF-1929-DDF2-6753-8EEDEDDD56F7}"/>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53944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430F-F775-84B7-8237-6DD22306D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53B9C-76B3-815B-056F-A94962F12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D54FB6-BD34-8F9B-C3A9-6AF837C0B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A0351E-3E88-6977-8E15-7DDD45ED5A9D}"/>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6" name="Footer Placeholder 5">
            <a:extLst>
              <a:ext uri="{FF2B5EF4-FFF2-40B4-BE49-F238E27FC236}">
                <a16:creationId xmlns:a16="http://schemas.microsoft.com/office/drawing/2014/main" id="{13F4A01B-725C-FD41-59CB-63EB4D9C8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02680-0B02-E9C8-CBA6-3D4F4904D7A8}"/>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205273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99D7-4DB3-5CBD-734B-FEF8CBFB5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B37A84-9441-3D53-471F-F541BD0B8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1DA14-A978-8890-D79B-0E16D9F5F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2B6A9-4C8D-8D76-FC8B-584E91751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95B55-8F69-8728-FE7F-5F179EE9D9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45871B-3C3F-099A-AB00-0F850A798E8B}"/>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8" name="Footer Placeholder 7">
            <a:extLst>
              <a:ext uri="{FF2B5EF4-FFF2-40B4-BE49-F238E27FC236}">
                <a16:creationId xmlns:a16="http://schemas.microsoft.com/office/drawing/2014/main" id="{EEDA8C06-96D6-E7CB-ED92-C2103A32BA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1F5FB9-366E-152E-7063-29A581C2A44D}"/>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181554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D1CC-CB9E-5617-AB49-F34C97DF3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474C05-1401-35F5-0028-54DB9354BF9D}"/>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4" name="Footer Placeholder 3">
            <a:extLst>
              <a:ext uri="{FF2B5EF4-FFF2-40B4-BE49-F238E27FC236}">
                <a16:creationId xmlns:a16="http://schemas.microsoft.com/office/drawing/2014/main" id="{F9D00709-77AE-F2E5-FC96-A38E578B65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A76F4-4DB4-3326-4320-B1833B7E2F5D}"/>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359989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F1D0F-53E1-6CE8-3C95-CAB78AA6B9B1}"/>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3" name="Footer Placeholder 2">
            <a:extLst>
              <a:ext uri="{FF2B5EF4-FFF2-40B4-BE49-F238E27FC236}">
                <a16:creationId xmlns:a16="http://schemas.microsoft.com/office/drawing/2014/main" id="{01EDFFCB-D0AD-3A0D-9755-F00F1F22E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56C26-5180-7B6F-021A-BEBE0A8B9B18}"/>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125178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E724-4458-C2B8-3063-1AC99716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24187-88E0-3F49-B378-03FC5202E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35EB8-FA29-6316-0CFF-EAC595524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DF8CC-A316-7793-11D7-0768AEE9F170}"/>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6" name="Footer Placeholder 5">
            <a:extLst>
              <a:ext uri="{FF2B5EF4-FFF2-40B4-BE49-F238E27FC236}">
                <a16:creationId xmlns:a16="http://schemas.microsoft.com/office/drawing/2014/main" id="{5CEC35EA-809B-7553-44B3-02F99AC43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EB87C-D00B-B8CA-9BC2-96C75D5E3C6D}"/>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230890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26E9-F6D6-C31F-1FE4-C54CF5909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149F3-2580-7CE7-7E3E-C425F3BAF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766311-DAA4-D057-E29A-016B6EADE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7E821-1B45-34B1-7944-F67D99B8341F}"/>
              </a:ext>
            </a:extLst>
          </p:cNvPr>
          <p:cNvSpPr>
            <a:spLocks noGrp="1"/>
          </p:cNvSpPr>
          <p:nvPr>
            <p:ph type="dt" sz="half" idx="10"/>
          </p:nvPr>
        </p:nvSpPr>
        <p:spPr/>
        <p:txBody>
          <a:bodyPr/>
          <a:lstStyle/>
          <a:p>
            <a:fld id="{B5D60D75-134D-4F02-B0EA-BC57F0EC0CCC}" type="datetimeFigureOut">
              <a:rPr lang="en-US" smtClean="0"/>
              <a:t>8/22/2023</a:t>
            </a:fld>
            <a:endParaRPr lang="en-US"/>
          </a:p>
        </p:txBody>
      </p:sp>
      <p:sp>
        <p:nvSpPr>
          <p:cNvPr id="6" name="Footer Placeholder 5">
            <a:extLst>
              <a:ext uri="{FF2B5EF4-FFF2-40B4-BE49-F238E27FC236}">
                <a16:creationId xmlns:a16="http://schemas.microsoft.com/office/drawing/2014/main" id="{C60035CF-665E-D097-7555-2F465372D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826B4-A488-35B5-29DC-14940B48E7BF}"/>
              </a:ext>
            </a:extLst>
          </p:cNvPr>
          <p:cNvSpPr>
            <a:spLocks noGrp="1"/>
          </p:cNvSpPr>
          <p:nvPr>
            <p:ph type="sldNum" sz="quarter" idx="12"/>
          </p:nvPr>
        </p:nvSpPr>
        <p:spPr/>
        <p:txBody>
          <a:bodyPr/>
          <a:lstStyle/>
          <a:p>
            <a:fld id="{F4CEAB79-DA31-4253-8D6E-034E79031C64}" type="slidenum">
              <a:rPr lang="en-US" smtClean="0"/>
              <a:t>‹#›</a:t>
            </a:fld>
            <a:endParaRPr lang="en-US"/>
          </a:p>
        </p:txBody>
      </p:sp>
    </p:spTree>
    <p:extLst>
      <p:ext uri="{BB962C8B-B14F-4D97-AF65-F5344CB8AC3E}">
        <p14:creationId xmlns:p14="http://schemas.microsoft.com/office/powerpoint/2010/main" val="173425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D8F211-E477-4276-0EBA-CFE6572A6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ABEFC2-83FE-D96E-264C-31DF37216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A4551-8CE1-D4AC-2850-3B4231D1B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60D75-134D-4F02-B0EA-BC57F0EC0CCC}" type="datetimeFigureOut">
              <a:rPr lang="en-US" smtClean="0"/>
              <a:t>8/22/2023</a:t>
            </a:fld>
            <a:endParaRPr lang="en-US"/>
          </a:p>
        </p:txBody>
      </p:sp>
      <p:sp>
        <p:nvSpPr>
          <p:cNvPr id="5" name="Footer Placeholder 4">
            <a:extLst>
              <a:ext uri="{FF2B5EF4-FFF2-40B4-BE49-F238E27FC236}">
                <a16:creationId xmlns:a16="http://schemas.microsoft.com/office/drawing/2014/main" id="{587DCB1F-997A-9600-F826-02E2647CF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4655F7-7D4E-51BD-7040-403EDCB18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EAB79-DA31-4253-8D6E-034E79031C64}" type="slidenum">
              <a:rPr lang="en-US" smtClean="0"/>
              <a:t>‹#›</a:t>
            </a:fld>
            <a:endParaRPr lang="en-US"/>
          </a:p>
        </p:txBody>
      </p:sp>
    </p:spTree>
    <p:extLst>
      <p:ext uri="{BB962C8B-B14F-4D97-AF65-F5344CB8AC3E}">
        <p14:creationId xmlns:p14="http://schemas.microsoft.com/office/powerpoint/2010/main" val="4003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029265F-7920-1223-9975-0BDBB2BFF77C}"/>
              </a:ext>
            </a:extLst>
          </p:cNvPr>
          <p:cNvSpPr txBox="1"/>
          <p:nvPr/>
        </p:nvSpPr>
        <p:spPr>
          <a:xfrm>
            <a:off x="2623901" y="5523069"/>
            <a:ext cx="489236" cy="369332"/>
          </a:xfrm>
          <a:prstGeom prst="rect">
            <a:avLst/>
          </a:prstGeom>
          <a:noFill/>
        </p:spPr>
        <p:txBody>
          <a:bodyPr wrap="none" rtlCol="0">
            <a:spAutoFit/>
          </a:bodyPr>
          <a:lstStyle/>
          <a:p>
            <a:r>
              <a:rPr lang="en-US" dirty="0">
                <a:solidFill>
                  <a:schemeClr val="accent1"/>
                </a:solidFill>
              </a:rPr>
              <a:t>-60</a:t>
            </a:r>
          </a:p>
        </p:txBody>
      </p:sp>
      <p:grpSp>
        <p:nvGrpSpPr>
          <p:cNvPr id="32" name="Group 31">
            <a:extLst>
              <a:ext uri="{FF2B5EF4-FFF2-40B4-BE49-F238E27FC236}">
                <a16:creationId xmlns:a16="http://schemas.microsoft.com/office/drawing/2014/main" id="{25E7797E-7781-8FB6-A210-3D1BBB47F869}"/>
              </a:ext>
            </a:extLst>
          </p:cNvPr>
          <p:cNvGrpSpPr>
            <a:grpSpLocks noChangeAspect="1"/>
          </p:cNvGrpSpPr>
          <p:nvPr/>
        </p:nvGrpSpPr>
        <p:grpSpPr>
          <a:xfrm>
            <a:off x="-40474" y="620687"/>
            <a:ext cx="6059384" cy="5112992"/>
            <a:chOff x="-40478" y="556743"/>
            <a:chExt cx="7141337" cy="6025956"/>
          </a:xfrm>
        </p:grpSpPr>
        <p:sp>
          <p:nvSpPr>
            <p:cNvPr id="17" name="TextBox 16">
              <a:extLst>
                <a:ext uri="{FF2B5EF4-FFF2-40B4-BE49-F238E27FC236}">
                  <a16:creationId xmlns:a16="http://schemas.microsoft.com/office/drawing/2014/main" id="{980DB007-3470-7611-EE0B-3AAC417F6854}"/>
                </a:ext>
              </a:extLst>
            </p:cNvPr>
            <p:cNvSpPr txBox="1"/>
            <p:nvPr/>
          </p:nvSpPr>
          <p:spPr>
            <a:xfrm>
              <a:off x="-40478" y="1332580"/>
              <a:ext cx="355555" cy="435279"/>
            </a:xfrm>
            <a:prstGeom prst="rect">
              <a:avLst/>
            </a:prstGeom>
            <a:noFill/>
          </p:spPr>
          <p:txBody>
            <a:bodyPr wrap="none" rtlCol="0">
              <a:spAutoFit/>
            </a:bodyPr>
            <a:lstStyle/>
            <a:p>
              <a:r>
                <a:rPr lang="en-US" dirty="0">
                  <a:solidFill>
                    <a:schemeClr val="accent1"/>
                  </a:solidFill>
                </a:rPr>
                <a:t>0</a:t>
              </a:r>
            </a:p>
          </p:txBody>
        </p:sp>
        <p:sp>
          <p:nvSpPr>
            <p:cNvPr id="18" name="TextBox 17">
              <a:extLst>
                <a:ext uri="{FF2B5EF4-FFF2-40B4-BE49-F238E27FC236}">
                  <a16:creationId xmlns:a16="http://schemas.microsoft.com/office/drawing/2014/main" id="{99196BE7-38C7-1423-5D67-896B03B018F4}"/>
                </a:ext>
              </a:extLst>
            </p:cNvPr>
            <p:cNvSpPr txBox="1"/>
            <p:nvPr/>
          </p:nvSpPr>
          <p:spPr>
            <a:xfrm>
              <a:off x="426565" y="2420359"/>
              <a:ext cx="651535" cy="435279"/>
            </a:xfrm>
            <a:prstGeom prst="rect">
              <a:avLst/>
            </a:prstGeom>
            <a:noFill/>
          </p:spPr>
          <p:txBody>
            <a:bodyPr wrap="square" rtlCol="0">
              <a:spAutoFit/>
            </a:bodyPr>
            <a:lstStyle/>
            <a:p>
              <a:r>
                <a:rPr lang="en-US" dirty="0">
                  <a:solidFill>
                    <a:schemeClr val="accent1"/>
                  </a:solidFill>
                </a:rPr>
                <a:t>-10</a:t>
              </a:r>
            </a:p>
          </p:txBody>
        </p:sp>
        <p:grpSp>
          <p:nvGrpSpPr>
            <p:cNvPr id="31" name="Group 30">
              <a:extLst>
                <a:ext uri="{FF2B5EF4-FFF2-40B4-BE49-F238E27FC236}">
                  <a16:creationId xmlns:a16="http://schemas.microsoft.com/office/drawing/2014/main" id="{0D7F38A9-4880-1038-82EE-0B8317792A20}"/>
                </a:ext>
              </a:extLst>
            </p:cNvPr>
            <p:cNvGrpSpPr/>
            <p:nvPr/>
          </p:nvGrpSpPr>
          <p:grpSpPr>
            <a:xfrm>
              <a:off x="232214" y="556743"/>
              <a:ext cx="6868645" cy="6025956"/>
              <a:chOff x="236459" y="556743"/>
              <a:chExt cx="7980250" cy="6025956"/>
            </a:xfrm>
          </p:grpSpPr>
          <p:grpSp>
            <p:nvGrpSpPr>
              <p:cNvPr id="8" name="Group 7">
                <a:extLst>
                  <a:ext uri="{FF2B5EF4-FFF2-40B4-BE49-F238E27FC236}">
                    <a16:creationId xmlns:a16="http://schemas.microsoft.com/office/drawing/2014/main" id="{F81BB498-54EF-ACA2-8C94-C1B5E877A782}"/>
                  </a:ext>
                </a:extLst>
              </p:cNvPr>
              <p:cNvGrpSpPr>
                <a:grpSpLocks noChangeAspect="1"/>
              </p:cNvGrpSpPr>
              <p:nvPr/>
            </p:nvGrpSpPr>
            <p:grpSpPr>
              <a:xfrm>
                <a:off x="325602" y="556743"/>
                <a:ext cx="7891107" cy="6025956"/>
                <a:chOff x="1330163" y="-510310"/>
                <a:chExt cx="9541182" cy="7286020"/>
              </a:xfrm>
            </p:grpSpPr>
            <p:sp>
              <p:nvSpPr>
                <p:cNvPr id="5" name="Isosceles Triangle 4">
                  <a:extLst>
                    <a:ext uri="{FF2B5EF4-FFF2-40B4-BE49-F238E27FC236}">
                      <a16:creationId xmlns:a16="http://schemas.microsoft.com/office/drawing/2014/main" id="{808CBA62-446F-9547-B14E-B1DE39E77D42}"/>
                    </a:ext>
                  </a:extLst>
                </p:cNvPr>
                <p:cNvSpPr>
                  <a:spLocks noChangeAspect="1"/>
                </p:cNvSpPr>
                <p:nvPr/>
              </p:nvSpPr>
              <p:spPr>
                <a:xfrm rot="10800000">
                  <a:off x="1330164" y="653802"/>
                  <a:ext cx="9531672" cy="6121908"/>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id="{8FC27492-6DB2-762B-1528-46E4FB09D580}"/>
                    </a:ext>
                  </a:extLst>
                </p:cNvPr>
                <p:cNvSpPr/>
                <p:nvPr/>
              </p:nvSpPr>
              <p:spPr>
                <a:xfrm>
                  <a:off x="1330163" y="-510310"/>
                  <a:ext cx="9541182" cy="1100546"/>
                </a:xfrm>
                <a:prstGeom prst="rect">
                  <a:avLst/>
                </a:prstGeom>
                <a:solidFill>
                  <a:srgbClr val="00B050"/>
                </a:solidFill>
                <a:ln w="444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PREDICTED MATCH </a:t>
                  </a:r>
                </a:p>
                <a:p>
                  <a:pPr algn="ctr"/>
                  <a:r>
                    <a:rPr lang="en-US" sz="1600" dirty="0"/>
                    <a:t>(TARGET FEATURE: % TOTAL POINTS PLAYED WON PER PLAYER)</a:t>
                  </a:r>
                </a:p>
              </p:txBody>
            </p:sp>
          </p:grpSp>
          <p:cxnSp>
            <p:nvCxnSpPr>
              <p:cNvPr id="10" name="Straight Connector 9">
                <a:extLst>
                  <a:ext uri="{FF2B5EF4-FFF2-40B4-BE49-F238E27FC236}">
                    <a16:creationId xmlns:a16="http://schemas.microsoft.com/office/drawing/2014/main" id="{8BCA5AE1-B1CD-A0DB-5AE8-CF2B948ACB2A}"/>
                  </a:ext>
                </a:extLst>
              </p:cNvPr>
              <p:cNvCxnSpPr>
                <a:cxnSpLocks/>
              </p:cNvCxnSpPr>
              <p:nvPr/>
            </p:nvCxnSpPr>
            <p:spPr>
              <a:xfrm>
                <a:off x="1171967" y="2614411"/>
                <a:ext cx="6181859" cy="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226F3C-6405-1963-AE5C-53107549C7BA}"/>
                  </a:ext>
                </a:extLst>
              </p:cNvPr>
              <p:cNvSpPr txBox="1"/>
              <p:nvPr/>
            </p:nvSpPr>
            <p:spPr>
              <a:xfrm>
                <a:off x="942072" y="1768382"/>
                <a:ext cx="6609089" cy="689191"/>
              </a:xfrm>
              <a:prstGeom prst="rect">
                <a:avLst/>
              </a:prstGeom>
              <a:noFill/>
            </p:spPr>
            <p:txBody>
              <a:bodyPr wrap="none" rtlCol="0">
                <a:spAutoFit/>
              </a:bodyPr>
              <a:lstStyle/>
              <a:p>
                <a:r>
                  <a:rPr lang="en-US" sz="1600" dirty="0"/>
                  <a:t>SHORT-TERM PAST PERFORMANCE FEATURES ACCRUED</a:t>
                </a:r>
              </a:p>
              <a:p>
                <a:r>
                  <a:rPr lang="en-US" sz="1600" dirty="0"/>
                  <a:t>                                   (Prior 10 Matches) </a:t>
                </a:r>
              </a:p>
            </p:txBody>
          </p:sp>
          <p:sp>
            <p:nvSpPr>
              <p:cNvPr id="16" name="TextBox 15">
                <a:extLst>
                  <a:ext uri="{FF2B5EF4-FFF2-40B4-BE49-F238E27FC236}">
                    <a16:creationId xmlns:a16="http://schemas.microsoft.com/office/drawing/2014/main" id="{02AFC35C-A781-E2A6-E364-AEA65ADABC87}"/>
                  </a:ext>
                </a:extLst>
              </p:cNvPr>
              <p:cNvSpPr txBox="1"/>
              <p:nvPr/>
            </p:nvSpPr>
            <p:spPr>
              <a:xfrm>
                <a:off x="1241870" y="2988534"/>
                <a:ext cx="5727601" cy="979378"/>
              </a:xfrm>
              <a:prstGeom prst="rect">
                <a:avLst/>
              </a:prstGeom>
              <a:noFill/>
            </p:spPr>
            <p:txBody>
              <a:bodyPr wrap="square" rtlCol="0">
                <a:spAutoFit/>
              </a:bodyPr>
              <a:lstStyle/>
              <a:p>
                <a:r>
                  <a:rPr lang="en-US" sz="1600" dirty="0"/>
                  <a:t>                 LONG-TERM PAST PERFORMANCE </a:t>
                </a:r>
              </a:p>
              <a:p>
                <a:r>
                  <a:rPr lang="en-US" sz="1600" dirty="0"/>
                  <a:t>                            FEATURES ACCRUED</a:t>
                </a:r>
              </a:p>
              <a:p>
                <a:r>
                  <a:rPr lang="en-US" sz="1600" dirty="0"/>
                  <a:t>                            (Prior 60 Matches)  </a:t>
                </a:r>
              </a:p>
            </p:txBody>
          </p:sp>
          <p:sp>
            <p:nvSpPr>
              <p:cNvPr id="20" name="TextBox 19">
                <a:extLst>
                  <a:ext uri="{FF2B5EF4-FFF2-40B4-BE49-F238E27FC236}">
                    <a16:creationId xmlns:a16="http://schemas.microsoft.com/office/drawing/2014/main" id="{8770CC08-096D-C2C1-48B1-3FCD021973BC}"/>
                  </a:ext>
                </a:extLst>
              </p:cNvPr>
              <p:cNvSpPr txBox="1"/>
              <p:nvPr/>
            </p:nvSpPr>
            <p:spPr>
              <a:xfrm>
                <a:off x="236459" y="4063032"/>
                <a:ext cx="2026522" cy="1088198"/>
              </a:xfrm>
              <a:prstGeom prst="rect">
                <a:avLst/>
              </a:prstGeom>
              <a:noFill/>
            </p:spPr>
            <p:txBody>
              <a:bodyPr wrap="square" rtlCol="0">
                <a:spAutoFit/>
              </a:bodyPr>
              <a:lstStyle/>
              <a:p>
                <a:r>
                  <a:rPr lang="en-US" dirty="0">
                    <a:solidFill>
                      <a:schemeClr val="accent1"/>
                    </a:solidFill>
                  </a:rPr>
                  <a:t># Match Prior to Predicted   Match</a:t>
                </a:r>
              </a:p>
            </p:txBody>
          </p:sp>
          <p:cxnSp>
            <p:nvCxnSpPr>
              <p:cNvPr id="22" name="Straight Arrow Connector 21">
                <a:extLst>
                  <a:ext uri="{FF2B5EF4-FFF2-40B4-BE49-F238E27FC236}">
                    <a16:creationId xmlns:a16="http://schemas.microsoft.com/office/drawing/2014/main" id="{9664FC67-0013-CFCE-82B9-07688B1CF055}"/>
                  </a:ext>
                </a:extLst>
              </p:cNvPr>
              <p:cNvCxnSpPr>
                <a:cxnSpLocks/>
              </p:cNvCxnSpPr>
              <p:nvPr/>
            </p:nvCxnSpPr>
            <p:spPr>
              <a:xfrm flipV="1">
                <a:off x="8208845" y="1701912"/>
                <a:ext cx="0" cy="4876514"/>
              </a:xfrm>
              <a:prstGeom prst="straightConnector1">
                <a:avLst/>
              </a:prstGeom>
              <a:ln w="698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EC786A-8FB7-E60A-A9E0-D4EC31912296}"/>
                  </a:ext>
                </a:extLst>
              </p:cNvPr>
              <p:cNvSpPr txBox="1"/>
              <p:nvPr/>
            </p:nvSpPr>
            <p:spPr>
              <a:xfrm>
                <a:off x="6569804" y="3759299"/>
                <a:ext cx="1551875" cy="761738"/>
              </a:xfrm>
              <a:prstGeom prst="rect">
                <a:avLst/>
              </a:prstGeom>
              <a:noFill/>
            </p:spPr>
            <p:txBody>
              <a:bodyPr wrap="square" rtlCol="0">
                <a:spAutoFit/>
              </a:bodyPr>
              <a:lstStyle/>
              <a:p>
                <a:r>
                  <a:rPr lang="en-US" dirty="0">
                    <a:solidFill>
                      <a:schemeClr val="accent1"/>
                    </a:solidFill>
                  </a:rPr>
                  <a:t>Increasing </a:t>
                </a:r>
              </a:p>
              <a:p>
                <a:r>
                  <a:rPr lang="en-US" dirty="0">
                    <a:solidFill>
                      <a:schemeClr val="accent1"/>
                    </a:solidFill>
                  </a:rPr>
                  <a:t>  Weight</a:t>
                </a:r>
              </a:p>
            </p:txBody>
          </p:sp>
        </p:grpSp>
      </p:grpSp>
      <p:cxnSp>
        <p:nvCxnSpPr>
          <p:cNvPr id="27" name="Straight Arrow Connector 26">
            <a:extLst>
              <a:ext uri="{FF2B5EF4-FFF2-40B4-BE49-F238E27FC236}">
                <a16:creationId xmlns:a16="http://schemas.microsoft.com/office/drawing/2014/main" id="{6FC39AEE-2832-A171-EF37-F840E76AF9E6}"/>
              </a:ext>
            </a:extLst>
          </p:cNvPr>
          <p:cNvCxnSpPr/>
          <p:nvPr/>
        </p:nvCxnSpPr>
        <p:spPr>
          <a:xfrm>
            <a:off x="6096000" y="3304770"/>
            <a:ext cx="822960" cy="0"/>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084EEF-9D4B-2AC3-5A4E-2EF85D09E26B}"/>
              </a:ext>
            </a:extLst>
          </p:cNvPr>
          <p:cNvSpPr txBox="1"/>
          <p:nvPr/>
        </p:nvSpPr>
        <p:spPr>
          <a:xfrm>
            <a:off x="7047814" y="2843105"/>
            <a:ext cx="1381597" cy="923330"/>
          </a:xfrm>
          <a:prstGeom prst="rect">
            <a:avLst/>
          </a:prstGeom>
          <a:noFill/>
        </p:spPr>
        <p:txBody>
          <a:bodyPr wrap="none" rtlCol="0" anchor="b">
            <a:spAutoFit/>
          </a:bodyPr>
          <a:lstStyle/>
          <a:p>
            <a:r>
              <a:rPr lang="en-US" dirty="0">
                <a:solidFill>
                  <a:srgbClr val="FF0000"/>
                </a:solidFill>
              </a:rPr>
              <a:t>Adjustment </a:t>
            </a:r>
          </a:p>
          <a:p>
            <a:r>
              <a:rPr lang="en-US" dirty="0">
                <a:solidFill>
                  <a:srgbClr val="FF0000"/>
                </a:solidFill>
              </a:rPr>
              <a:t>For Strength</a:t>
            </a:r>
          </a:p>
          <a:p>
            <a:r>
              <a:rPr lang="en-US" dirty="0">
                <a:solidFill>
                  <a:srgbClr val="FF0000"/>
                </a:solidFill>
              </a:rPr>
              <a:t>of Schedule</a:t>
            </a:r>
          </a:p>
        </p:txBody>
      </p:sp>
      <p:cxnSp>
        <p:nvCxnSpPr>
          <p:cNvPr id="34" name="Straight Arrow Connector 33">
            <a:extLst>
              <a:ext uri="{FF2B5EF4-FFF2-40B4-BE49-F238E27FC236}">
                <a16:creationId xmlns:a16="http://schemas.microsoft.com/office/drawing/2014/main" id="{06356473-0339-481E-DEFE-DFEB45DC08AC}"/>
              </a:ext>
            </a:extLst>
          </p:cNvPr>
          <p:cNvCxnSpPr/>
          <p:nvPr/>
        </p:nvCxnSpPr>
        <p:spPr>
          <a:xfrm>
            <a:off x="8519179" y="3304770"/>
            <a:ext cx="822960" cy="0"/>
          </a:xfrm>
          <a:prstGeom prst="straightConnector1">
            <a:avLst/>
          </a:prstGeom>
          <a:ln w="984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912B4F6-A298-1254-F392-C7A6663D159A}"/>
              </a:ext>
            </a:extLst>
          </p:cNvPr>
          <p:cNvSpPr txBox="1"/>
          <p:nvPr/>
        </p:nvSpPr>
        <p:spPr>
          <a:xfrm>
            <a:off x="9386954" y="2810886"/>
            <a:ext cx="2124364" cy="646331"/>
          </a:xfrm>
          <a:prstGeom prst="rect">
            <a:avLst/>
          </a:prstGeom>
          <a:noFill/>
        </p:spPr>
        <p:txBody>
          <a:bodyPr wrap="none" rtlCol="0" anchor="b">
            <a:spAutoFit/>
          </a:bodyPr>
          <a:lstStyle/>
          <a:p>
            <a:r>
              <a:rPr lang="en-US" dirty="0">
                <a:solidFill>
                  <a:srgbClr val="7030A0"/>
                </a:solidFill>
              </a:rPr>
              <a:t>Adjustment </a:t>
            </a:r>
          </a:p>
          <a:p>
            <a:r>
              <a:rPr lang="en-US" dirty="0">
                <a:solidFill>
                  <a:srgbClr val="7030A0"/>
                </a:solidFill>
              </a:rPr>
              <a:t>For Court Conditions</a:t>
            </a:r>
          </a:p>
        </p:txBody>
      </p:sp>
      <p:cxnSp>
        <p:nvCxnSpPr>
          <p:cNvPr id="36" name="Straight Arrow Connector 35">
            <a:extLst>
              <a:ext uri="{FF2B5EF4-FFF2-40B4-BE49-F238E27FC236}">
                <a16:creationId xmlns:a16="http://schemas.microsoft.com/office/drawing/2014/main" id="{37994D88-90AB-72A1-535C-B01F06F563F7}"/>
              </a:ext>
            </a:extLst>
          </p:cNvPr>
          <p:cNvCxnSpPr>
            <a:cxnSpLocks/>
          </p:cNvCxnSpPr>
          <p:nvPr/>
        </p:nvCxnSpPr>
        <p:spPr>
          <a:xfrm rot="5400000">
            <a:off x="9580138" y="4178962"/>
            <a:ext cx="822960" cy="0"/>
          </a:xfrm>
          <a:prstGeom prst="straightConnector1">
            <a:avLst/>
          </a:prstGeom>
          <a:ln w="984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0D9275E-1CD0-80D1-DC70-7BCE5A18A18A}"/>
              </a:ext>
            </a:extLst>
          </p:cNvPr>
          <p:cNvSpPr txBox="1"/>
          <p:nvPr/>
        </p:nvSpPr>
        <p:spPr>
          <a:xfrm>
            <a:off x="6573933" y="3913547"/>
            <a:ext cx="3289631" cy="646331"/>
          </a:xfrm>
          <a:prstGeom prst="rect">
            <a:avLst/>
          </a:prstGeom>
          <a:noFill/>
        </p:spPr>
        <p:txBody>
          <a:bodyPr wrap="square" rtlCol="0">
            <a:spAutoFit/>
          </a:bodyPr>
          <a:lstStyle/>
          <a:p>
            <a:r>
              <a:rPr lang="en-US" dirty="0"/>
              <a:t>Player Value –  Opponent Value</a:t>
            </a:r>
          </a:p>
          <a:p>
            <a:r>
              <a:rPr lang="en-US" dirty="0"/>
              <a:t>    (Players in Predicted Match) </a:t>
            </a:r>
          </a:p>
        </p:txBody>
      </p:sp>
      <p:sp>
        <p:nvSpPr>
          <p:cNvPr id="38" name="TextBox 37">
            <a:extLst>
              <a:ext uri="{FF2B5EF4-FFF2-40B4-BE49-F238E27FC236}">
                <a16:creationId xmlns:a16="http://schemas.microsoft.com/office/drawing/2014/main" id="{7718B97C-E985-D9BE-B2AB-8C933BC0F856}"/>
              </a:ext>
            </a:extLst>
          </p:cNvPr>
          <p:cNvSpPr txBox="1"/>
          <p:nvPr/>
        </p:nvSpPr>
        <p:spPr>
          <a:xfrm>
            <a:off x="8590247" y="4701046"/>
            <a:ext cx="2817566" cy="369332"/>
          </a:xfrm>
          <a:prstGeom prst="rect">
            <a:avLst/>
          </a:prstGeom>
          <a:noFill/>
        </p:spPr>
        <p:txBody>
          <a:bodyPr wrap="none" rtlCol="0">
            <a:spAutoFit/>
          </a:bodyPr>
          <a:lstStyle/>
          <a:p>
            <a:r>
              <a:rPr lang="en-US" dirty="0"/>
              <a:t>Final “Differential” Feature </a:t>
            </a:r>
          </a:p>
        </p:txBody>
      </p:sp>
      <p:sp>
        <p:nvSpPr>
          <p:cNvPr id="39" name="TextBox 38">
            <a:extLst>
              <a:ext uri="{FF2B5EF4-FFF2-40B4-BE49-F238E27FC236}">
                <a16:creationId xmlns:a16="http://schemas.microsoft.com/office/drawing/2014/main" id="{D1C29910-E134-7C02-0EF6-07222B1F82FD}"/>
              </a:ext>
            </a:extLst>
          </p:cNvPr>
          <p:cNvSpPr txBox="1"/>
          <p:nvPr/>
        </p:nvSpPr>
        <p:spPr>
          <a:xfrm>
            <a:off x="6735101" y="1740290"/>
            <a:ext cx="4485459" cy="646331"/>
          </a:xfrm>
          <a:prstGeom prst="rect">
            <a:avLst/>
          </a:prstGeom>
          <a:noFill/>
        </p:spPr>
        <p:txBody>
          <a:bodyPr wrap="none" rtlCol="0">
            <a:spAutoFit/>
          </a:bodyPr>
          <a:lstStyle/>
          <a:p>
            <a:r>
              <a:rPr lang="en-US" i="1" dirty="0"/>
              <a:t>Post Decay Time-Weighting Adjustments, Per</a:t>
            </a:r>
          </a:p>
          <a:p>
            <a:r>
              <a:rPr lang="en-US" i="1" dirty="0"/>
              <a:t>Predictive Feature</a:t>
            </a:r>
          </a:p>
        </p:txBody>
      </p:sp>
    </p:spTree>
    <p:extLst>
      <p:ext uri="{BB962C8B-B14F-4D97-AF65-F5344CB8AC3E}">
        <p14:creationId xmlns:p14="http://schemas.microsoft.com/office/powerpoint/2010/main" val="108672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AF09437-3F81-BE8F-E41E-0F3285878E14}"/>
              </a:ext>
            </a:extLst>
          </p:cNvPr>
          <p:cNvSpPr>
            <a:spLocks noChangeAspect="1"/>
          </p:cNvSpPr>
          <p:nvPr/>
        </p:nvSpPr>
        <p:spPr>
          <a:xfrm>
            <a:off x="175552" y="231831"/>
            <a:ext cx="4061556" cy="2638454"/>
          </a:xfrm>
          <a:prstGeom prst="ellipse">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a:t>
            </a:r>
          </a:p>
        </p:txBody>
      </p:sp>
      <p:sp>
        <p:nvSpPr>
          <p:cNvPr id="3" name="TextBox 2">
            <a:extLst>
              <a:ext uri="{FF2B5EF4-FFF2-40B4-BE49-F238E27FC236}">
                <a16:creationId xmlns:a16="http://schemas.microsoft.com/office/drawing/2014/main" id="{028D8BC5-D9F4-56D4-4F01-CC9DEE9E3EA9}"/>
              </a:ext>
            </a:extLst>
          </p:cNvPr>
          <p:cNvSpPr txBox="1"/>
          <p:nvPr/>
        </p:nvSpPr>
        <p:spPr>
          <a:xfrm>
            <a:off x="355737" y="1098961"/>
            <a:ext cx="3834768" cy="830997"/>
          </a:xfrm>
          <a:prstGeom prst="rect">
            <a:avLst/>
          </a:prstGeom>
          <a:noFill/>
          <a:ln>
            <a:noFill/>
          </a:ln>
        </p:spPr>
        <p:txBody>
          <a:bodyPr wrap="none" rtlCol="0">
            <a:spAutoFit/>
          </a:bodyPr>
          <a:lstStyle/>
          <a:p>
            <a:r>
              <a:rPr lang="en-US" sz="2400" u="sng" dirty="0"/>
              <a:t>Player Demographic Features</a:t>
            </a:r>
          </a:p>
          <a:p>
            <a:r>
              <a:rPr lang="en-US" sz="2400" dirty="0"/>
              <a:t>                    (n = 8)</a:t>
            </a:r>
          </a:p>
        </p:txBody>
      </p:sp>
      <p:sp>
        <p:nvSpPr>
          <p:cNvPr id="5" name="Oval 4">
            <a:extLst>
              <a:ext uri="{FF2B5EF4-FFF2-40B4-BE49-F238E27FC236}">
                <a16:creationId xmlns:a16="http://schemas.microsoft.com/office/drawing/2014/main" id="{3EF594C7-F6C1-5ECE-39A6-477FED41A335}"/>
              </a:ext>
            </a:extLst>
          </p:cNvPr>
          <p:cNvSpPr/>
          <p:nvPr/>
        </p:nvSpPr>
        <p:spPr>
          <a:xfrm>
            <a:off x="3624987" y="1442281"/>
            <a:ext cx="5035640" cy="3271235"/>
          </a:xfrm>
          <a:prstGeom prst="ellipse">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a:t>
            </a:r>
          </a:p>
        </p:txBody>
      </p:sp>
      <p:sp>
        <p:nvSpPr>
          <p:cNvPr id="6" name="TextBox 5">
            <a:extLst>
              <a:ext uri="{FF2B5EF4-FFF2-40B4-BE49-F238E27FC236}">
                <a16:creationId xmlns:a16="http://schemas.microsoft.com/office/drawing/2014/main" id="{1488B60E-F4BF-3821-904E-A54A4CF13495}"/>
              </a:ext>
            </a:extLst>
          </p:cNvPr>
          <p:cNvSpPr txBox="1"/>
          <p:nvPr/>
        </p:nvSpPr>
        <p:spPr>
          <a:xfrm>
            <a:off x="4044112" y="2126418"/>
            <a:ext cx="4390626" cy="830997"/>
          </a:xfrm>
          <a:prstGeom prst="rect">
            <a:avLst/>
          </a:prstGeom>
          <a:noFill/>
          <a:ln>
            <a:noFill/>
          </a:ln>
        </p:spPr>
        <p:txBody>
          <a:bodyPr wrap="none" rtlCol="0">
            <a:spAutoFit/>
          </a:bodyPr>
          <a:lstStyle/>
          <a:p>
            <a:r>
              <a:rPr lang="en-US" sz="2400" u="sng" dirty="0"/>
              <a:t>Player Past-Performance Features</a:t>
            </a:r>
          </a:p>
          <a:p>
            <a:r>
              <a:rPr lang="en-US" sz="2400" dirty="0"/>
              <a:t>                      (n = 329)</a:t>
            </a:r>
          </a:p>
        </p:txBody>
      </p:sp>
      <p:sp>
        <p:nvSpPr>
          <p:cNvPr id="7" name="Oval 6">
            <a:extLst>
              <a:ext uri="{FF2B5EF4-FFF2-40B4-BE49-F238E27FC236}">
                <a16:creationId xmlns:a16="http://schemas.microsoft.com/office/drawing/2014/main" id="{E9403416-83F9-970F-DF79-8327F340ABAA}"/>
              </a:ext>
            </a:extLst>
          </p:cNvPr>
          <p:cNvSpPr>
            <a:spLocks noChangeAspect="1"/>
          </p:cNvSpPr>
          <p:nvPr/>
        </p:nvSpPr>
        <p:spPr>
          <a:xfrm>
            <a:off x="162673" y="3272931"/>
            <a:ext cx="4061649" cy="2642616"/>
          </a:xfrm>
          <a:prstGeom prst="ellipse">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a:t>
            </a:r>
          </a:p>
        </p:txBody>
      </p:sp>
      <p:sp>
        <p:nvSpPr>
          <p:cNvPr id="8" name="TextBox 7">
            <a:extLst>
              <a:ext uri="{FF2B5EF4-FFF2-40B4-BE49-F238E27FC236}">
                <a16:creationId xmlns:a16="http://schemas.microsoft.com/office/drawing/2014/main" id="{CA58D501-BFA3-6C8A-4281-2AA2D6CA1050}"/>
              </a:ext>
            </a:extLst>
          </p:cNvPr>
          <p:cNvSpPr txBox="1"/>
          <p:nvPr/>
        </p:nvSpPr>
        <p:spPr>
          <a:xfrm>
            <a:off x="355737" y="4049710"/>
            <a:ext cx="4195380" cy="830997"/>
          </a:xfrm>
          <a:prstGeom prst="rect">
            <a:avLst/>
          </a:prstGeom>
          <a:noFill/>
          <a:ln>
            <a:noFill/>
          </a:ln>
        </p:spPr>
        <p:txBody>
          <a:bodyPr wrap="square" rtlCol="0">
            <a:spAutoFit/>
          </a:bodyPr>
          <a:lstStyle/>
          <a:p>
            <a:r>
              <a:rPr lang="en-US" sz="2400" u="sng" dirty="0"/>
              <a:t>Player Conditioning Features</a:t>
            </a:r>
          </a:p>
          <a:p>
            <a:r>
              <a:rPr lang="en-US" sz="2400" dirty="0"/>
              <a:t>                    (n = 10)</a:t>
            </a:r>
          </a:p>
        </p:txBody>
      </p:sp>
      <p:sp>
        <p:nvSpPr>
          <p:cNvPr id="9" name="Oval 8">
            <a:extLst>
              <a:ext uri="{FF2B5EF4-FFF2-40B4-BE49-F238E27FC236}">
                <a16:creationId xmlns:a16="http://schemas.microsoft.com/office/drawing/2014/main" id="{022D7803-DCFB-7572-19BA-A7B267647591}"/>
              </a:ext>
            </a:extLst>
          </p:cNvPr>
          <p:cNvSpPr/>
          <p:nvPr/>
        </p:nvSpPr>
        <p:spPr>
          <a:xfrm>
            <a:off x="8026310" y="3269214"/>
            <a:ext cx="4059936" cy="2642616"/>
          </a:xfrm>
          <a:prstGeom prst="ellipse">
            <a:avLst/>
          </a:prstGeom>
          <a:solidFill>
            <a:schemeClr val="bg1"/>
          </a:solidFill>
          <a:ln w="254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a:t>
            </a:r>
          </a:p>
        </p:txBody>
      </p:sp>
      <p:sp>
        <p:nvSpPr>
          <p:cNvPr id="10" name="TextBox 9">
            <a:extLst>
              <a:ext uri="{FF2B5EF4-FFF2-40B4-BE49-F238E27FC236}">
                <a16:creationId xmlns:a16="http://schemas.microsoft.com/office/drawing/2014/main" id="{A83BBAAD-94D9-D907-EBC9-115B1BEC30AD}"/>
              </a:ext>
            </a:extLst>
          </p:cNvPr>
          <p:cNvSpPr txBox="1"/>
          <p:nvPr/>
        </p:nvSpPr>
        <p:spPr>
          <a:xfrm>
            <a:off x="8615209" y="3865043"/>
            <a:ext cx="3184077" cy="1200329"/>
          </a:xfrm>
          <a:prstGeom prst="rect">
            <a:avLst/>
          </a:prstGeom>
          <a:noFill/>
          <a:ln>
            <a:noFill/>
          </a:ln>
        </p:spPr>
        <p:txBody>
          <a:bodyPr wrap="none" rtlCol="0">
            <a:spAutoFit/>
          </a:bodyPr>
          <a:lstStyle/>
          <a:p>
            <a:r>
              <a:rPr lang="en-US" sz="2400" u="sng" dirty="0">
                <a:solidFill>
                  <a:schemeClr val="bg1">
                    <a:lumMod val="50000"/>
                  </a:schemeClr>
                </a:solidFill>
              </a:rPr>
              <a:t>Tournament Conditions </a:t>
            </a:r>
          </a:p>
          <a:p>
            <a:r>
              <a:rPr lang="en-US" sz="2400" dirty="0">
                <a:solidFill>
                  <a:schemeClr val="bg1">
                    <a:lumMod val="50000"/>
                  </a:schemeClr>
                </a:solidFill>
              </a:rPr>
              <a:t>            </a:t>
            </a:r>
            <a:r>
              <a:rPr lang="en-US" sz="2400" u="sng" dirty="0">
                <a:solidFill>
                  <a:schemeClr val="bg1">
                    <a:lumMod val="50000"/>
                  </a:schemeClr>
                </a:solidFill>
              </a:rPr>
              <a:t>Features</a:t>
            </a:r>
          </a:p>
          <a:p>
            <a:r>
              <a:rPr lang="en-US" sz="2400" dirty="0">
                <a:solidFill>
                  <a:schemeClr val="bg1">
                    <a:lumMod val="50000"/>
                  </a:schemeClr>
                </a:solidFill>
              </a:rPr>
              <a:t>             (n = 21)</a:t>
            </a:r>
          </a:p>
        </p:txBody>
      </p:sp>
      <p:sp>
        <p:nvSpPr>
          <p:cNvPr id="11" name="TextBox 10">
            <a:extLst>
              <a:ext uri="{FF2B5EF4-FFF2-40B4-BE49-F238E27FC236}">
                <a16:creationId xmlns:a16="http://schemas.microsoft.com/office/drawing/2014/main" id="{8DCD7F80-B5C4-468F-A075-368448686FD4}"/>
              </a:ext>
            </a:extLst>
          </p:cNvPr>
          <p:cNvSpPr txBox="1"/>
          <p:nvPr/>
        </p:nvSpPr>
        <p:spPr>
          <a:xfrm>
            <a:off x="989172" y="4912661"/>
            <a:ext cx="2527743" cy="400110"/>
          </a:xfrm>
          <a:prstGeom prst="rect">
            <a:avLst/>
          </a:prstGeom>
          <a:noFill/>
        </p:spPr>
        <p:txBody>
          <a:bodyPr wrap="none" rtlCol="0">
            <a:spAutoFit/>
          </a:bodyPr>
          <a:lstStyle/>
          <a:p>
            <a:r>
              <a:rPr lang="en-US" sz="2000" dirty="0">
                <a:solidFill>
                  <a:srgbClr val="0070C0"/>
                </a:solidFill>
              </a:rPr>
              <a:t>Decay-Time Weighted </a:t>
            </a:r>
          </a:p>
        </p:txBody>
      </p:sp>
      <p:sp>
        <p:nvSpPr>
          <p:cNvPr id="12" name="TextBox 11">
            <a:extLst>
              <a:ext uri="{FF2B5EF4-FFF2-40B4-BE49-F238E27FC236}">
                <a16:creationId xmlns:a16="http://schemas.microsoft.com/office/drawing/2014/main" id="{A65763F3-AB87-0746-4B41-8B28354EC0FA}"/>
              </a:ext>
            </a:extLst>
          </p:cNvPr>
          <p:cNvSpPr txBox="1"/>
          <p:nvPr/>
        </p:nvSpPr>
        <p:spPr>
          <a:xfrm>
            <a:off x="5016725" y="2973622"/>
            <a:ext cx="2527743" cy="400110"/>
          </a:xfrm>
          <a:prstGeom prst="rect">
            <a:avLst/>
          </a:prstGeom>
          <a:noFill/>
        </p:spPr>
        <p:txBody>
          <a:bodyPr wrap="none" rtlCol="0">
            <a:spAutoFit/>
          </a:bodyPr>
          <a:lstStyle/>
          <a:p>
            <a:r>
              <a:rPr lang="en-US" sz="2000" dirty="0">
                <a:solidFill>
                  <a:srgbClr val="0070C0"/>
                </a:solidFill>
              </a:rPr>
              <a:t>Decay-Time Weighted </a:t>
            </a:r>
          </a:p>
        </p:txBody>
      </p:sp>
      <p:sp>
        <p:nvSpPr>
          <p:cNvPr id="13" name="TextBox 12">
            <a:extLst>
              <a:ext uri="{FF2B5EF4-FFF2-40B4-BE49-F238E27FC236}">
                <a16:creationId xmlns:a16="http://schemas.microsoft.com/office/drawing/2014/main" id="{089200EB-C9B2-4247-B9B5-8DE93700630E}"/>
              </a:ext>
            </a:extLst>
          </p:cNvPr>
          <p:cNvSpPr txBox="1"/>
          <p:nvPr/>
        </p:nvSpPr>
        <p:spPr>
          <a:xfrm>
            <a:off x="4553622" y="3280797"/>
            <a:ext cx="3412986" cy="400110"/>
          </a:xfrm>
          <a:prstGeom prst="rect">
            <a:avLst/>
          </a:prstGeom>
          <a:noFill/>
        </p:spPr>
        <p:txBody>
          <a:bodyPr wrap="none" rtlCol="0">
            <a:spAutoFit/>
          </a:bodyPr>
          <a:lstStyle/>
          <a:p>
            <a:r>
              <a:rPr lang="en-US" sz="2000" dirty="0">
                <a:solidFill>
                  <a:srgbClr val="FF0000"/>
                </a:solidFill>
              </a:rPr>
              <a:t>Strength of Schedule-Adjusted </a:t>
            </a:r>
          </a:p>
        </p:txBody>
      </p:sp>
      <p:sp>
        <p:nvSpPr>
          <p:cNvPr id="14" name="TextBox 13">
            <a:extLst>
              <a:ext uri="{FF2B5EF4-FFF2-40B4-BE49-F238E27FC236}">
                <a16:creationId xmlns:a16="http://schemas.microsoft.com/office/drawing/2014/main" id="{16E8C8F8-FEC8-C6C5-BCB5-10F8241B3070}"/>
              </a:ext>
            </a:extLst>
          </p:cNvPr>
          <p:cNvSpPr txBox="1"/>
          <p:nvPr/>
        </p:nvSpPr>
        <p:spPr>
          <a:xfrm>
            <a:off x="4748790" y="3580413"/>
            <a:ext cx="3235629" cy="400110"/>
          </a:xfrm>
          <a:prstGeom prst="rect">
            <a:avLst/>
          </a:prstGeom>
          <a:noFill/>
        </p:spPr>
        <p:txBody>
          <a:bodyPr wrap="none" rtlCol="0">
            <a:spAutoFit/>
          </a:bodyPr>
          <a:lstStyle/>
          <a:p>
            <a:r>
              <a:rPr lang="en-US" sz="2000" dirty="0">
                <a:solidFill>
                  <a:srgbClr val="7030A0"/>
                </a:solidFill>
              </a:rPr>
              <a:t>Tourney Conditions Adjusted </a:t>
            </a:r>
          </a:p>
        </p:txBody>
      </p:sp>
      <p:sp>
        <p:nvSpPr>
          <p:cNvPr id="15" name="TextBox 14">
            <a:extLst>
              <a:ext uri="{FF2B5EF4-FFF2-40B4-BE49-F238E27FC236}">
                <a16:creationId xmlns:a16="http://schemas.microsoft.com/office/drawing/2014/main" id="{02C4D026-712B-3942-0200-397F203F9E62}"/>
              </a:ext>
            </a:extLst>
          </p:cNvPr>
          <p:cNvSpPr txBox="1"/>
          <p:nvPr/>
        </p:nvSpPr>
        <p:spPr>
          <a:xfrm>
            <a:off x="4161431" y="5759531"/>
            <a:ext cx="4197367" cy="523220"/>
          </a:xfrm>
          <a:prstGeom prst="rect">
            <a:avLst/>
          </a:prstGeom>
          <a:noFill/>
        </p:spPr>
        <p:txBody>
          <a:bodyPr wrap="none" rtlCol="0">
            <a:spAutoFit/>
          </a:bodyPr>
          <a:lstStyle/>
          <a:p>
            <a:r>
              <a:rPr lang="en-US" sz="2800" dirty="0"/>
              <a:t>N = 374 predictive features </a:t>
            </a:r>
          </a:p>
        </p:txBody>
      </p:sp>
      <p:sp>
        <p:nvSpPr>
          <p:cNvPr id="16" name="Oval 15">
            <a:extLst>
              <a:ext uri="{FF2B5EF4-FFF2-40B4-BE49-F238E27FC236}">
                <a16:creationId xmlns:a16="http://schemas.microsoft.com/office/drawing/2014/main" id="{07CFCC10-28F6-8329-5FEF-2AA2CCB316B4}"/>
              </a:ext>
            </a:extLst>
          </p:cNvPr>
          <p:cNvSpPr>
            <a:spLocks noChangeAspect="1"/>
          </p:cNvSpPr>
          <p:nvPr/>
        </p:nvSpPr>
        <p:spPr>
          <a:xfrm>
            <a:off x="8043985" y="231831"/>
            <a:ext cx="4061649" cy="2642616"/>
          </a:xfrm>
          <a:prstGeom prst="ellipse">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a:t>
            </a:r>
          </a:p>
        </p:txBody>
      </p:sp>
      <p:sp>
        <p:nvSpPr>
          <p:cNvPr id="17" name="TextBox 16">
            <a:extLst>
              <a:ext uri="{FF2B5EF4-FFF2-40B4-BE49-F238E27FC236}">
                <a16:creationId xmlns:a16="http://schemas.microsoft.com/office/drawing/2014/main" id="{E2337C0C-EC3C-6C32-D0E3-D0340C694A73}"/>
              </a:ext>
            </a:extLst>
          </p:cNvPr>
          <p:cNvSpPr txBox="1"/>
          <p:nvPr/>
        </p:nvSpPr>
        <p:spPr>
          <a:xfrm>
            <a:off x="8211291" y="592320"/>
            <a:ext cx="4195380" cy="1200329"/>
          </a:xfrm>
          <a:prstGeom prst="rect">
            <a:avLst/>
          </a:prstGeom>
          <a:noFill/>
          <a:ln>
            <a:noFill/>
          </a:ln>
        </p:spPr>
        <p:txBody>
          <a:bodyPr wrap="square" rtlCol="0">
            <a:spAutoFit/>
          </a:bodyPr>
          <a:lstStyle/>
          <a:p>
            <a:r>
              <a:rPr lang="en-US" sz="2400" dirty="0"/>
              <a:t>          </a:t>
            </a:r>
            <a:r>
              <a:rPr lang="en-US" sz="2400" u="sng" dirty="0"/>
              <a:t>Player Past Market </a:t>
            </a:r>
          </a:p>
          <a:p>
            <a:r>
              <a:rPr lang="en-US" sz="2400" dirty="0"/>
              <a:t>          </a:t>
            </a:r>
            <a:r>
              <a:rPr lang="en-US" sz="2400" u="sng" dirty="0"/>
              <a:t>Sentiment Features</a:t>
            </a:r>
          </a:p>
          <a:p>
            <a:r>
              <a:rPr lang="en-US" sz="2400" dirty="0"/>
              <a:t>                    (n = 6)</a:t>
            </a:r>
          </a:p>
        </p:txBody>
      </p:sp>
      <p:sp>
        <p:nvSpPr>
          <p:cNvPr id="18" name="TextBox 17">
            <a:extLst>
              <a:ext uri="{FF2B5EF4-FFF2-40B4-BE49-F238E27FC236}">
                <a16:creationId xmlns:a16="http://schemas.microsoft.com/office/drawing/2014/main" id="{25D425F3-BC4B-94E1-CDBD-CD71D115FF40}"/>
              </a:ext>
            </a:extLst>
          </p:cNvPr>
          <p:cNvSpPr txBox="1"/>
          <p:nvPr/>
        </p:nvSpPr>
        <p:spPr>
          <a:xfrm>
            <a:off x="8913316" y="1709373"/>
            <a:ext cx="2527743" cy="400110"/>
          </a:xfrm>
          <a:prstGeom prst="rect">
            <a:avLst/>
          </a:prstGeom>
          <a:noFill/>
        </p:spPr>
        <p:txBody>
          <a:bodyPr wrap="none" rtlCol="0">
            <a:spAutoFit/>
          </a:bodyPr>
          <a:lstStyle/>
          <a:p>
            <a:r>
              <a:rPr lang="en-US" sz="2000" dirty="0">
                <a:solidFill>
                  <a:srgbClr val="0070C0"/>
                </a:solidFill>
              </a:rPr>
              <a:t>Decay-Time Weighted </a:t>
            </a:r>
          </a:p>
        </p:txBody>
      </p:sp>
      <p:sp>
        <p:nvSpPr>
          <p:cNvPr id="19" name="TextBox 18">
            <a:extLst>
              <a:ext uri="{FF2B5EF4-FFF2-40B4-BE49-F238E27FC236}">
                <a16:creationId xmlns:a16="http://schemas.microsoft.com/office/drawing/2014/main" id="{17FA5871-3A3C-245D-98F5-0C4E1F2B815E}"/>
              </a:ext>
            </a:extLst>
          </p:cNvPr>
          <p:cNvSpPr txBox="1"/>
          <p:nvPr/>
        </p:nvSpPr>
        <p:spPr>
          <a:xfrm>
            <a:off x="8450213" y="2016548"/>
            <a:ext cx="3412986" cy="400110"/>
          </a:xfrm>
          <a:prstGeom prst="rect">
            <a:avLst/>
          </a:prstGeom>
          <a:noFill/>
        </p:spPr>
        <p:txBody>
          <a:bodyPr wrap="none" rtlCol="0">
            <a:spAutoFit/>
          </a:bodyPr>
          <a:lstStyle/>
          <a:p>
            <a:r>
              <a:rPr lang="en-US" sz="2000" dirty="0">
                <a:solidFill>
                  <a:srgbClr val="FF0000"/>
                </a:solidFill>
              </a:rPr>
              <a:t>Strength of Schedule-Adjusted </a:t>
            </a:r>
          </a:p>
        </p:txBody>
      </p:sp>
    </p:spTree>
    <p:extLst>
      <p:ext uri="{BB962C8B-B14F-4D97-AF65-F5344CB8AC3E}">
        <p14:creationId xmlns:p14="http://schemas.microsoft.com/office/powerpoint/2010/main" val="393320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9F066-E483-27A2-59A8-759C547F106A}"/>
              </a:ext>
            </a:extLst>
          </p:cNvPr>
          <p:cNvSpPr txBox="1"/>
          <p:nvPr/>
        </p:nvSpPr>
        <p:spPr>
          <a:xfrm>
            <a:off x="873616" y="1166842"/>
            <a:ext cx="10444767" cy="4524315"/>
          </a:xfrm>
          <a:prstGeom prst="rect">
            <a:avLst/>
          </a:prstGeom>
          <a:noFill/>
        </p:spPr>
        <p:txBody>
          <a:bodyPr wrap="square">
            <a:spAutoFit/>
          </a:bodyPr>
          <a:lstStyle/>
          <a:p>
            <a:r>
              <a:rPr lang="en-US" sz="1600" dirty="0"/>
              <a:t>* 1) A "dummy" model, which simply uses the mean of the training data split to predict the target of % points won by a given player in a given match</a:t>
            </a:r>
          </a:p>
          <a:p>
            <a:r>
              <a:rPr lang="en-US" sz="1600" dirty="0"/>
              <a:t>    * Root Mean Squared Error (RMSE) Training Set: 6.21%;  Test Set: 6.11% </a:t>
            </a:r>
          </a:p>
          <a:p>
            <a:r>
              <a:rPr lang="en-US" sz="1600" dirty="0"/>
              <a:t>* 2) A multivariate linear model that uses as predictive features only 1- difference in ranking between the two players, 2- difference in log of the rankings of the two players, and 3- difference in rankings points between the two players. Given that tournament entry and seeding are determined primarily by ranking data by the tour itself, this simple model can very prudently be seen as a fair benchmark for any system hoping to predict player performance on a move-forward basis.</a:t>
            </a:r>
          </a:p>
          <a:p>
            <a:r>
              <a:rPr lang="en-US" sz="1600" dirty="0"/>
              <a:t>    * Root Mean Squared Error (RMSE) Training Set: 5.60% (.06%);  Test Set: 5.52% </a:t>
            </a:r>
          </a:p>
          <a:p>
            <a:r>
              <a:rPr lang="en-US" sz="1600" dirty="0"/>
              <a:t>* 3) A univariate linear model using implied win probabilities (IWPs) derived from aggregate closing wagering lines from a number of reputable sportsbooks (exact books aggregate vary by specific match) as predictive features.</a:t>
            </a:r>
          </a:p>
          <a:p>
            <a:r>
              <a:rPr lang="en-US" sz="1600" dirty="0"/>
              <a:t>    * Root Mean Squared Error (RMSE) Training Set: 5.32% (.05%);  Test Set: 5.19% </a:t>
            </a:r>
          </a:p>
          <a:p>
            <a:r>
              <a:rPr lang="en-US" sz="1600" dirty="0"/>
              <a:t>* 4) A univariate linear model using IWPs derived only from Pinnacle Sports' closing wagering lines as predictive features. Pinnacle is considered to be one of the "sharpest" sportsbook, with closing lines typically being highly efficient.</a:t>
            </a:r>
          </a:p>
          <a:p>
            <a:r>
              <a:rPr lang="en-US" sz="1600" dirty="0"/>
              <a:t>    * Root Mean Squared Error (RMSE) Training Set: % 5.32(.05%);  Test Set: 5.20% </a:t>
            </a:r>
          </a:p>
          <a:p>
            <a:r>
              <a:rPr lang="en-US" sz="1600" dirty="0"/>
              <a:t>* 5) A univariate linear model using only Opening Line data from Pinnacle Sports (via </a:t>
            </a:r>
            <a:r>
              <a:rPr lang="en-US" sz="1600" dirty="0" err="1"/>
              <a:t>Oddsportal</a:t>
            </a:r>
            <a:r>
              <a:rPr lang="en-US" sz="1600" dirty="0"/>
              <a:t>). Though not as </a:t>
            </a:r>
            <a:r>
              <a:rPr lang="en-US" sz="1600" dirty="0" err="1"/>
              <a:t>efficent</a:t>
            </a:r>
            <a:r>
              <a:rPr lang="en-US" sz="1600" dirty="0"/>
              <a:t> as the closing lines, which reflect the sum total of the "wisdom of the markets" (including insider info) right up to match time, these lines are still quite efficient. </a:t>
            </a:r>
          </a:p>
          <a:p>
            <a:r>
              <a:rPr lang="en-US" sz="1600" dirty="0"/>
              <a:t>    * Root Mean Squared Error (RMSE) Training Set: % 5.36(.04%);  Test Set: 5.22%</a:t>
            </a:r>
          </a:p>
        </p:txBody>
      </p:sp>
    </p:spTree>
    <p:extLst>
      <p:ext uri="{BB962C8B-B14F-4D97-AF65-F5344CB8AC3E}">
        <p14:creationId xmlns:p14="http://schemas.microsoft.com/office/powerpoint/2010/main" val="1258255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4046</TotalTime>
  <Words>532</Words>
  <Application>Microsoft Office PowerPoint</Application>
  <PresentationFormat>Widescreen</PresentationFormat>
  <Paragraphs>58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Raksin</dc:creator>
  <cp:lastModifiedBy>Jonathan Raksin</cp:lastModifiedBy>
  <cp:revision>8</cp:revision>
  <dcterms:created xsi:type="dcterms:W3CDTF">2023-08-22T22:14:21Z</dcterms:created>
  <dcterms:modified xsi:type="dcterms:W3CDTF">2023-08-25T17:40:23Z</dcterms:modified>
</cp:coreProperties>
</file>