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0" r:id="rId2"/>
    <p:sldId id="271" r:id="rId3"/>
    <p:sldId id="281" r:id="rId4"/>
    <p:sldId id="272" r:id="rId5"/>
    <p:sldId id="275" r:id="rId6"/>
    <p:sldId id="259" r:id="rId7"/>
    <p:sldId id="260" r:id="rId8"/>
    <p:sldId id="273" r:id="rId9"/>
    <p:sldId id="284" r:id="rId10"/>
    <p:sldId id="274" r:id="rId11"/>
    <p:sldId id="263" r:id="rId12"/>
    <p:sldId id="264" r:id="rId13"/>
    <p:sldId id="286" r:id="rId14"/>
    <p:sldId id="285" r:id="rId15"/>
    <p:sldId id="277" r:id="rId16"/>
    <p:sldId id="279" r:id="rId17"/>
    <p:sldId id="278"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0000"/>
    <a:srgbClr val="4472C4"/>
    <a:srgbClr val="2218F0"/>
    <a:srgbClr val="008E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107" autoAdjust="0"/>
  </p:normalViewPr>
  <p:slideViewPr>
    <p:cSldViewPr snapToGrid="0">
      <p:cViewPr varScale="1">
        <p:scale>
          <a:sx n="82" d="100"/>
          <a:sy n="82" d="100"/>
        </p:scale>
        <p:origin x="3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6EAAE-03C4-4BDC-A50A-59627833573E}" type="datetimeFigureOut">
              <a:rPr lang="en-US" smtClean="0"/>
              <a:t>10/27/2022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A152AC-AB26-41D1-A9AE-73D0CCD2DE97}" type="slidenum">
              <a:rPr lang="en-US" smtClean="0"/>
              <a:t>‹#›</a:t>
            </a:fld>
            <a:endParaRPr lang="en-US"/>
          </a:p>
        </p:txBody>
      </p:sp>
    </p:spTree>
    <p:extLst>
      <p:ext uri="{BB962C8B-B14F-4D97-AF65-F5344CB8AC3E}">
        <p14:creationId xmlns:p14="http://schemas.microsoft.com/office/powerpoint/2010/main" val="2371876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EA152AC-AB26-41D1-A9AE-73D0CCD2DE97}" type="slidenum">
              <a:rPr lang="en-US" smtClean="0"/>
              <a:t>1</a:t>
            </a:fld>
            <a:endParaRPr lang="en-US"/>
          </a:p>
        </p:txBody>
      </p:sp>
    </p:spTree>
    <p:extLst>
      <p:ext uri="{BB962C8B-B14F-4D97-AF65-F5344CB8AC3E}">
        <p14:creationId xmlns:p14="http://schemas.microsoft.com/office/powerpoint/2010/main" val="223357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EA152AC-AB26-41D1-A9AE-73D0CCD2DE97}" type="slidenum">
              <a:rPr lang="en-US" smtClean="0"/>
              <a:t>10</a:t>
            </a:fld>
            <a:endParaRPr lang="en-US"/>
          </a:p>
        </p:txBody>
      </p:sp>
    </p:spTree>
    <p:extLst>
      <p:ext uri="{BB962C8B-B14F-4D97-AF65-F5344CB8AC3E}">
        <p14:creationId xmlns:p14="http://schemas.microsoft.com/office/powerpoint/2010/main" val="908960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none" dirty="0">
                <a:latin typeface="+mn-lt"/>
              </a:rPr>
              <a:t>Key Points</a:t>
            </a:r>
            <a:endParaRPr lang="en-US" sz="1200" u="none" dirty="0">
              <a:latin typeface="+mn-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mn-lt"/>
                <a:ea typeface="Calibri" panose="020F0502020204030204" pitchFamily="34" charset="0"/>
                <a:cs typeface="Times New Roman" panose="02020603050405020304" pitchFamily="18" charset="0"/>
              </a:rPr>
              <a:t>Best prediction quality occurred at a fairly high threshold of past matches played for both players in a given match being predicted (e.g., 100 matches for each player on Hard Courts; left panel).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mn-lt"/>
                <a:ea typeface="Calibri" panose="020F0502020204030204" pitchFamily="34" charset="0"/>
                <a:cs typeface="Times New Roman" panose="02020603050405020304" pitchFamily="18" charset="0"/>
              </a:rPr>
              <a:t>On hard courts (left panel), this was true despite the fact that the overall amount of data included in model training at best threshold was ~20% of the total amount of data available in the overall modeling sample.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mn-lt"/>
                <a:ea typeface="Calibri" panose="020F0502020204030204" pitchFamily="34" charset="0"/>
                <a:cs typeface="Times New Roman" panose="02020603050405020304" pitchFamily="18" charset="0"/>
              </a:rPr>
              <a:t>This threshold yields high prediction quality because it filters out matches between one or more players with low amounts of prior match data from which to construct predictive features to predict the TF for a given match. As we saw earlier, match stats-derived features are very important to model prediction quality, so inclusion of noisy features due to low n will yield noisy predictions.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mn-lt"/>
                <a:ea typeface="Calibri" panose="020F0502020204030204" pitchFamily="34" charset="0"/>
                <a:cs typeface="Times New Roman" panose="02020603050405020304" pitchFamily="18" charset="0"/>
              </a:rPr>
              <a:t>Nonetheless, there is a clear tradeoff of the above with setting the minimum threshold of past matches too high. A relatively high % of matches are played between players without a lot of experience at the top level of the ATP tour, and a model trained only on players with a large amount of previous data may be overfitted to matches played between more experienced players and will not perform well on the many matches between less experienced players it will “see” later. To counter the risk of overfitting the model to matches between only highly experienced opponents, a threshold of 20 previous matches for both players in a given match to be predicted on was applied for finding the best model.</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EA152AC-AB26-41D1-A9AE-73D0CCD2DE97}" type="slidenum">
              <a:rPr lang="en-US" smtClean="0"/>
              <a:t>11</a:t>
            </a:fld>
            <a:endParaRPr lang="en-US"/>
          </a:p>
        </p:txBody>
      </p:sp>
    </p:spTree>
    <p:extLst>
      <p:ext uri="{BB962C8B-B14F-4D97-AF65-F5344CB8AC3E}">
        <p14:creationId xmlns:p14="http://schemas.microsoft.com/office/powerpoint/2010/main" val="4168326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none" dirty="0">
                <a:latin typeface="+mn-lt"/>
              </a:rPr>
              <a:t>Key Points</a:t>
            </a:r>
            <a:endParaRPr lang="en-US" sz="1200" u="none" dirty="0">
              <a:latin typeface="+mn-lt"/>
            </a:endParaRPr>
          </a:p>
          <a:p>
            <a:pPr marL="171450" indent="-171450">
              <a:buFont typeface="Arial" panose="020B0604020202020204" pitchFamily="34" charset="0"/>
              <a:buChar char="•"/>
            </a:pPr>
            <a:r>
              <a:rPr lang="en-US" sz="1200" dirty="0">
                <a:effectLst/>
                <a:latin typeface="+mn-lt"/>
                <a:ea typeface="Calibri" panose="020F0502020204030204" pitchFamily="34" charset="0"/>
                <a:cs typeface="Times New Roman" panose="02020603050405020304" pitchFamily="18" charset="0"/>
              </a:rPr>
              <a:t>Best prediction quality for hard (left panel) and clay (right panel) courts, respectively, was with 5 (2015-2019) or 6 (2014-2019) years of data inclusion. Expanding the modeling stage inclusion range further back in time (back as far as 2010) led to gradually decreased prediction quality despite increased N from addition of data from these earlier years  </a:t>
            </a:r>
          </a:p>
          <a:p>
            <a:pPr marL="171450" indent="-171450">
              <a:buFont typeface="Arial" panose="020B0604020202020204" pitchFamily="34" charset="0"/>
              <a:buChar char="•"/>
            </a:pPr>
            <a:r>
              <a:rPr lang="en-US" sz="1200" dirty="0">
                <a:effectLst/>
                <a:latin typeface="+mn-lt"/>
                <a:ea typeface="Calibri" panose="020F0502020204030204" pitchFamily="34" charset="0"/>
                <a:cs typeface="Times New Roman" panose="02020603050405020304" pitchFamily="18" charset="0"/>
              </a:rPr>
              <a:t>The most likely explanation for this result is that the underlying functions modeling tennis performance optimally change over time. It should be noted that data availability did begin to matter for prediction quality with too small a sample (&lt;~2K samples), so there was a data “relevance” vs quantity tradeoff to some degree. </a:t>
            </a:r>
            <a:endParaRPr lang="en-US" sz="1200" dirty="0">
              <a:latin typeface="+mn-lt"/>
            </a:endParaRPr>
          </a:p>
        </p:txBody>
      </p:sp>
      <p:sp>
        <p:nvSpPr>
          <p:cNvPr id="4" name="Slide Number Placeholder 3"/>
          <p:cNvSpPr>
            <a:spLocks noGrp="1"/>
          </p:cNvSpPr>
          <p:nvPr>
            <p:ph type="sldNum" sz="quarter" idx="5"/>
          </p:nvPr>
        </p:nvSpPr>
        <p:spPr/>
        <p:txBody>
          <a:bodyPr/>
          <a:lstStyle/>
          <a:p>
            <a:fld id="{BEA152AC-AB26-41D1-A9AE-73D0CCD2DE97}" type="slidenum">
              <a:rPr lang="en-US" smtClean="0"/>
              <a:t>12</a:t>
            </a:fld>
            <a:endParaRPr lang="en-US"/>
          </a:p>
        </p:txBody>
      </p:sp>
    </p:spTree>
    <p:extLst>
      <p:ext uri="{BB962C8B-B14F-4D97-AF65-F5344CB8AC3E}">
        <p14:creationId xmlns:p14="http://schemas.microsoft.com/office/powerpoint/2010/main" val="88701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EA152AC-AB26-41D1-A9AE-73D0CCD2DE97}" type="slidenum">
              <a:rPr lang="en-US" smtClean="0"/>
              <a:t>13</a:t>
            </a:fld>
            <a:endParaRPr lang="en-US"/>
          </a:p>
        </p:txBody>
      </p:sp>
    </p:spTree>
    <p:extLst>
      <p:ext uri="{BB962C8B-B14F-4D97-AF65-F5344CB8AC3E}">
        <p14:creationId xmlns:p14="http://schemas.microsoft.com/office/powerpoint/2010/main" val="1277663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latin typeface="+mn-lt"/>
              </a:rPr>
              <a:t>Key Points </a:t>
            </a:r>
          </a:p>
          <a:p>
            <a:pPr marL="171450" indent="-171450">
              <a:buFont typeface="Arial" panose="020B0604020202020204" pitchFamily="34" charset="0"/>
              <a:buChar char="•"/>
            </a:pPr>
            <a:r>
              <a:rPr lang="en-US" b="0" i="0" dirty="0">
                <a:solidFill>
                  <a:srgbClr val="24292F"/>
                </a:solidFill>
                <a:effectLst/>
                <a:latin typeface="+mn-lt"/>
              </a:rPr>
              <a:t>Implied Win Probabilities of matches, per player, were derived from historical wagering lines. Derivation of these probabilities is possible with </a:t>
            </a:r>
            <a:r>
              <a:rPr lang="en-US" b="0" i="0" u="none" strike="noStrike" dirty="0">
                <a:effectLst/>
                <a:latin typeface="+mn-lt"/>
              </a:rPr>
              <a:t>well-established formulas (https://www.gamblingsites.org/blog/how-to-remove-vig-sports-betting/#:~:text=You%20will%20need%20to%20convert,odds%20and%20eliminate%20the%20vig.)</a:t>
            </a:r>
            <a:r>
              <a:rPr lang="en-US" b="0" i="0" dirty="0">
                <a:solidFill>
                  <a:srgbClr val="24292F"/>
                </a:solidFill>
                <a:effectLst/>
                <a:latin typeface="+mn-lt"/>
              </a:rPr>
              <a:t>. </a:t>
            </a:r>
          </a:p>
          <a:p>
            <a:pPr marL="628650" lvl="1" indent="-171450">
              <a:buFont typeface="Arial" panose="020B0604020202020204" pitchFamily="34" charset="0"/>
              <a:buChar char="•"/>
            </a:pPr>
            <a:r>
              <a:rPr lang="en-US" b="0" i="0" dirty="0">
                <a:solidFill>
                  <a:srgbClr val="24292F"/>
                </a:solidFill>
                <a:effectLst/>
                <a:latin typeface="+mn-lt"/>
              </a:rPr>
              <a:t>Part of this process is removal of the </a:t>
            </a:r>
            <a:r>
              <a:rPr lang="en-US" b="0" i="0" dirty="0" err="1">
                <a:solidFill>
                  <a:srgbClr val="24292F"/>
                </a:solidFill>
                <a:effectLst/>
                <a:latin typeface="+mn-lt"/>
              </a:rPr>
              <a:t>vig</a:t>
            </a:r>
            <a:r>
              <a:rPr lang="en-US" b="0" i="0" dirty="0">
                <a:solidFill>
                  <a:srgbClr val="24292F"/>
                </a:solidFill>
                <a:effectLst/>
                <a:latin typeface="+mn-lt"/>
              </a:rPr>
              <a:t> incorporated directly into the wagering lines, which is a charge that betting sites apply to the betting markets they offer. For this project, the historical wagering lines used represented the average closing lines of 5 or more (depending on the year and </a:t>
            </a:r>
            <a:r>
              <a:rPr lang="en-US" b="0" i="0" dirty="0" err="1">
                <a:solidFill>
                  <a:srgbClr val="24292F"/>
                </a:solidFill>
                <a:effectLst/>
                <a:latin typeface="+mn-lt"/>
              </a:rPr>
              <a:t>specfic</a:t>
            </a:r>
            <a:r>
              <a:rPr lang="en-US" b="0" i="0" dirty="0">
                <a:solidFill>
                  <a:srgbClr val="24292F"/>
                </a:solidFill>
                <a:effectLst/>
                <a:latin typeface="+mn-lt"/>
              </a:rPr>
              <a:t> tournament) sports books. These averaged closing lines are theoretically highly efficient, as they both sample across different information networks and include the "wisdom of the market" at a time very close to the event itself.</a:t>
            </a:r>
            <a:endParaRPr lang="en-US" sz="1200" b="1" dirty="0">
              <a:latin typeface="+mn-lt"/>
            </a:endParaRPr>
          </a:p>
          <a:p>
            <a:pPr algn="l">
              <a:buFont typeface="Arial" panose="020B0604020202020204" pitchFamily="34" charset="0"/>
              <a:buChar char="•"/>
            </a:pPr>
            <a:r>
              <a:rPr lang="en-US" b="0" i="0" dirty="0">
                <a:solidFill>
                  <a:srgbClr val="24292F"/>
                </a:solidFill>
                <a:effectLst/>
                <a:latin typeface="+mn-lt"/>
              </a:rPr>
              <a:t>  Inclusion of player implied win probabilities as a predictive feature resulted in small improvements in TF prediction for best model on each surface </a:t>
            </a:r>
          </a:p>
          <a:p>
            <a:pPr marL="742950" lvl="1" indent="-285750" algn="l">
              <a:buFont typeface="Arial" panose="020B0604020202020204" pitchFamily="34" charset="0"/>
              <a:buChar char="•"/>
            </a:pPr>
            <a:r>
              <a:rPr lang="en-US" b="0" i="0" dirty="0">
                <a:solidFill>
                  <a:srgbClr val="24292F"/>
                </a:solidFill>
                <a:effectLst/>
                <a:latin typeface="+mn-lt"/>
              </a:rPr>
              <a:t>Hard Court no Implied Probabilities: 5.40% [+-0.04%] vs Hard Court with Implied Probabilities: 5.35% [+-0.02]</a:t>
            </a:r>
          </a:p>
          <a:p>
            <a:pPr marL="742950" lvl="1" indent="-285750" algn="l">
              <a:buFont typeface="Arial" panose="020B0604020202020204" pitchFamily="34" charset="0"/>
              <a:buChar char="•"/>
            </a:pPr>
            <a:r>
              <a:rPr lang="en-US" b="0" i="0" dirty="0">
                <a:solidFill>
                  <a:srgbClr val="24292F"/>
                </a:solidFill>
                <a:effectLst/>
                <a:latin typeface="+mn-lt"/>
              </a:rPr>
              <a:t>Clay Court no Implied Probabilities: 5.83% [+-0.08%] vs Clay Court with Implied Probabilities: 5.75% [+-0.09]</a:t>
            </a:r>
          </a:p>
          <a:p>
            <a:pPr marL="742950" lvl="1" indent="-285750" algn="l">
              <a:buFont typeface="Arial" panose="020B0604020202020204" pitchFamily="34" charset="0"/>
              <a:buChar char="•"/>
            </a:pPr>
            <a:r>
              <a:rPr lang="en-US" b="0" i="0" dirty="0">
                <a:solidFill>
                  <a:srgbClr val="24292F"/>
                </a:solidFill>
                <a:effectLst/>
                <a:latin typeface="+mn-lt"/>
              </a:rPr>
              <a:t>Per-surface models where implied probabilities was the </a:t>
            </a:r>
            <a:r>
              <a:rPr lang="en-US" b="0" i="1" dirty="0">
                <a:solidFill>
                  <a:srgbClr val="24292F"/>
                </a:solidFill>
                <a:effectLst/>
                <a:latin typeface="+mn-lt"/>
              </a:rPr>
              <a:t>only</a:t>
            </a:r>
            <a:r>
              <a:rPr lang="en-US" b="0" i="0" dirty="0">
                <a:solidFill>
                  <a:srgbClr val="24292F"/>
                </a:solidFill>
                <a:effectLst/>
                <a:latin typeface="+mn-lt"/>
              </a:rPr>
              <a:t> Player-level feature also slightly outperformed full models with or without implied probabilities</a:t>
            </a:r>
          </a:p>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BEA152AC-AB26-41D1-A9AE-73D0CCD2DE97}" type="slidenum">
              <a:rPr lang="en-US" smtClean="0"/>
              <a:t>14</a:t>
            </a:fld>
            <a:endParaRPr lang="en-US"/>
          </a:p>
        </p:txBody>
      </p:sp>
    </p:spTree>
    <p:extLst>
      <p:ext uri="{BB962C8B-B14F-4D97-AF65-F5344CB8AC3E}">
        <p14:creationId xmlns:p14="http://schemas.microsoft.com/office/powerpoint/2010/main" val="1711636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EA152AC-AB26-41D1-A9AE-73D0CCD2DE97}" type="slidenum">
              <a:rPr lang="en-US" smtClean="0"/>
              <a:t>15</a:t>
            </a:fld>
            <a:endParaRPr lang="en-US"/>
          </a:p>
        </p:txBody>
      </p:sp>
    </p:spTree>
    <p:extLst>
      <p:ext uri="{BB962C8B-B14F-4D97-AF65-F5344CB8AC3E}">
        <p14:creationId xmlns:p14="http://schemas.microsoft.com/office/powerpoint/2010/main" val="2358131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EA152AC-AB26-41D1-A9AE-73D0CCD2DE97}" type="slidenum">
              <a:rPr lang="en-US" smtClean="0"/>
              <a:t>16</a:t>
            </a:fld>
            <a:endParaRPr lang="en-US"/>
          </a:p>
        </p:txBody>
      </p:sp>
    </p:spTree>
    <p:extLst>
      <p:ext uri="{BB962C8B-B14F-4D97-AF65-F5344CB8AC3E}">
        <p14:creationId xmlns:p14="http://schemas.microsoft.com/office/powerpoint/2010/main" val="1407125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EA152AC-AB26-41D1-A9AE-73D0CCD2DE97}" type="slidenum">
              <a:rPr lang="en-US" smtClean="0"/>
              <a:t>17</a:t>
            </a:fld>
            <a:endParaRPr lang="en-US"/>
          </a:p>
        </p:txBody>
      </p:sp>
    </p:spTree>
    <p:extLst>
      <p:ext uri="{BB962C8B-B14F-4D97-AF65-F5344CB8AC3E}">
        <p14:creationId xmlns:p14="http://schemas.microsoft.com/office/powerpoint/2010/main" val="253124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A152AC-AB26-41D1-A9AE-73D0CCD2DE97}" type="slidenum">
              <a:rPr lang="en-US" smtClean="0"/>
              <a:t>18</a:t>
            </a:fld>
            <a:endParaRPr lang="en-US"/>
          </a:p>
        </p:txBody>
      </p:sp>
    </p:spTree>
    <p:extLst>
      <p:ext uri="{BB962C8B-B14F-4D97-AF65-F5344CB8AC3E}">
        <p14:creationId xmlns:p14="http://schemas.microsoft.com/office/powerpoint/2010/main" val="1099347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EA152AC-AB26-41D1-A9AE-73D0CCD2DE97}" type="slidenum">
              <a:rPr lang="en-US" smtClean="0"/>
              <a:t>2</a:t>
            </a:fld>
            <a:endParaRPr lang="en-US"/>
          </a:p>
        </p:txBody>
      </p:sp>
    </p:spTree>
    <p:extLst>
      <p:ext uri="{BB962C8B-B14F-4D97-AF65-F5344CB8AC3E}">
        <p14:creationId xmlns:p14="http://schemas.microsoft.com/office/powerpoint/2010/main" val="1415999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mn-lt"/>
              </a:rPr>
              <a:t>Key Points  </a:t>
            </a:r>
          </a:p>
          <a:p>
            <a:pPr marL="171450" indent="-171450">
              <a:buFont typeface="Arial" panose="020B0604020202020204" pitchFamily="34" charset="0"/>
              <a:buChar char="•"/>
            </a:pPr>
            <a:r>
              <a:rPr lang="en-US" sz="1200" b="0" dirty="0">
                <a:latin typeface="+mn-lt"/>
              </a:rPr>
              <a:t>This table summarizes the key aspects of </a:t>
            </a:r>
            <a:r>
              <a:rPr lang="en-US" sz="1200" dirty="0">
                <a:effectLst/>
                <a:latin typeface="+mn-lt"/>
                <a:ea typeface="Calibri" panose="020F0502020204030204" pitchFamily="34" charset="0"/>
                <a:cs typeface="Times New Roman" panose="02020603050405020304" pitchFamily="18" charset="0"/>
              </a:rPr>
              <a:t>predictive feature generation for the two surface-specific models used to predict the target feature, which was % of total points played [0-100] won by a given player in a given match.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mn-lt"/>
                <a:ea typeface="Calibri" panose="020F0502020204030204" pitchFamily="34" charset="0"/>
                <a:cs typeface="Times New Roman" panose="02020603050405020304" pitchFamily="18" charset="0"/>
              </a:rPr>
              <a:t>Two of these feature classes (</a:t>
            </a:r>
            <a:r>
              <a:rPr lang="en-US" sz="1200" dirty="0">
                <a:solidFill>
                  <a:srgbClr val="0070C0"/>
                </a:solidFill>
                <a:effectLst/>
                <a:latin typeface="+mn-lt"/>
                <a:ea typeface="Calibri" panose="020F0502020204030204" pitchFamily="34" charset="0"/>
                <a:cs typeface="Times New Roman" panose="02020603050405020304" pitchFamily="18" charset="0"/>
              </a:rPr>
              <a:t>Match: Conditions </a:t>
            </a:r>
            <a:r>
              <a:rPr lang="en-US" sz="1200" dirty="0">
                <a:effectLst/>
                <a:latin typeface="+mn-lt"/>
                <a:ea typeface="Calibri" panose="020F0502020204030204" pitchFamily="34" charset="0"/>
                <a:cs typeface="Times New Roman" panose="02020603050405020304" pitchFamily="18" charset="0"/>
              </a:rPr>
              <a:t>and </a:t>
            </a:r>
            <a:r>
              <a:rPr lang="en-US" sz="1200" dirty="0">
                <a:solidFill>
                  <a:srgbClr val="FF0000"/>
                </a:solidFill>
                <a:effectLst/>
                <a:latin typeface="+mn-lt"/>
                <a:ea typeface="Calibri" panose="020F0502020204030204" pitchFamily="34" charset="0"/>
                <a:cs typeface="Times New Roman" panose="02020603050405020304" pitchFamily="18" charset="0"/>
              </a:rPr>
              <a:t>Player: Non-Adjusted Demographic &amp; Past Performance</a:t>
            </a:r>
            <a:r>
              <a:rPr lang="en-US" sz="1200" dirty="0">
                <a:effectLst/>
                <a:latin typeface="+mn-lt"/>
                <a:ea typeface="Calibri" panose="020F0502020204030204" pitchFamily="34" charset="0"/>
                <a:cs typeface="Times New Roman" panose="02020603050405020304" pitchFamily="18" charset="0"/>
              </a:rPr>
              <a:t>) did </a:t>
            </a:r>
            <a:r>
              <a:rPr lang="en-US" sz="1200" u="sng" dirty="0">
                <a:effectLst/>
                <a:latin typeface="+mn-lt"/>
                <a:ea typeface="Calibri" panose="020F0502020204030204" pitchFamily="34" charset="0"/>
                <a:cs typeface="Times New Roman" panose="02020603050405020304" pitchFamily="18" charset="0"/>
              </a:rPr>
              <a:t>not</a:t>
            </a:r>
            <a:r>
              <a:rPr lang="en-US" sz="1200" dirty="0">
                <a:effectLst/>
                <a:latin typeface="+mn-lt"/>
                <a:ea typeface="Calibri" panose="020F0502020204030204" pitchFamily="34" charset="0"/>
                <a:cs typeface="Times New Roman" panose="02020603050405020304" pitchFamily="18" charset="0"/>
              </a:rPr>
              <a:t> involve aggregation of stats from a rolling window of matches prior to the one being predicted. These classes comprise tournament and match metadata (e.g., surface, locale, altitude) and non-statistically derived player attributes (e.g., height, handedness, age, ranking).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mn-lt"/>
                <a:ea typeface="Calibri" panose="020F0502020204030204" pitchFamily="34" charset="0"/>
                <a:cs typeface="Times New Roman" panose="02020603050405020304" pitchFamily="18" charset="0"/>
              </a:rPr>
              <a:t>In contrast, features in the other two classes (</a:t>
            </a:r>
            <a:r>
              <a:rPr lang="en-US" sz="1200" dirty="0">
                <a:solidFill>
                  <a:srgbClr val="00B050"/>
                </a:solidFill>
                <a:effectLst/>
                <a:latin typeface="+mn-lt"/>
                <a:ea typeface="Calibri" panose="020F0502020204030204" pitchFamily="34" charset="0"/>
                <a:cs typeface="Times New Roman" panose="02020603050405020304" pitchFamily="18" charset="0"/>
              </a:rPr>
              <a:t>Player: Adjusted Past Performance </a:t>
            </a:r>
            <a:r>
              <a:rPr lang="en-US" sz="1200" dirty="0">
                <a:effectLst/>
                <a:latin typeface="+mn-lt"/>
                <a:ea typeface="Calibri" panose="020F0502020204030204" pitchFamily="34" charset="0"/>
                <a:cs typeface="Times New Roman" panose="02020603050405020304" pitchFamily="18" charset="0"/>
              </a:rPr>
              <a:t>and </a:t>
            </a:r>
            <a:r>
              <a:rPr lang="en-US" sz="1200" dirty="0">
                <a:solidFill>
                  <a:srgbClr val="7030A0"/>
                </a:solidFill>
                <a:effectLst/>
                <a:latin typeface="+mn-lt"/>
                <a:ea typeface="Calibri" panose="020F0502020204030204" pitchFamily="34" charset="0"/>
                <a:cs typeface="Times New Roman" panose="02020603050405020304" pitchFamily="18" charset="0"/>
              </a:rPr>
              <a:t>Player: Adjusted Fatigue &amp; Stamina</a:t>
            </a:r>
            <a:r>
              <a:rPr lang="en-US" sz="1200" dirty="0">
                <a:effectLst/>
                <a:latin typeface="+mn-lt"/>
                <a:ea typeface="Calibri" panose="020F0502020204030204" pitchFamily="34" charset="0"/>
                <a:cs typeface="Times New Roman" panose="02020603050405020304" pitchFamily="18" charset="0"/>
              </a:rPr>
              <a:t>) were generated by statistics aggregation from a rolling window (of empirically-derived size looking backward in time) from matches for a given player on a given surface prior to the match being predicted. The term “Adjusted” in describing these two classes refers to the fact that empirically-derived time decay weighting and/or factoring by the quality of opponents faced over the aggregation window (</a:t>
            </a:r>
            <a:r>
              <a:rPr lang="en-US" sz="1200" dirty="0" err="1">
                <a:effectLst/>
                <a:latin typeface="+mn-lt"/>
                <a:ea typeface="Calibri" panose="020F0502020204030204" pitchFamily="34" charset="0"/>
                <a:cs typeface="Times New Roman" panose="02020603050405020304" pitchFamily="18" charset="0"/>
              </a:rPr>
              <a:t>ie</a:t>
            </a:r>
            <a:r>
              <a:rPr lang="en-US" sz="1200" dirty="0">
                <a:effectLst/>
                <a:latin typeface="+mn-lt"/>
                <a:ea typeface="Calibri" panose="020F0502020204030204" pitchFamily="34" charset="0"/>
                <a:cs typeface="Times New Roman" panose="02020603050405020304" pitchFamily="18" charset="0"/>
              </a:rPr>
              <a:t>, “strength of schedule adjustment”) was applied to each feature after the initial windowed aggregation.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mn-lt"/>
                <a:ea typeface="Calibri" panose="020F0502020204030204" pitchFamily="34" charset="0"/>
                <a:cs typeface="Times New Roman" panose="02020603050405020304" pitchFamily="18" charset="0"/>
              </a:rPr>
              <a:t>As a final key methodology note, all player-level predictive features (comprising features in all but the </a:t>
            </a:r>
            <a:r>
              <a:rPr lang="en-US" sz="1200" dirty="0">
                <a:solidFill>
                  <a:srgbClr val="0070C0"/>
                </a:solidFill>
                <a:effectLst/>
                <a:latin typeface="+mn-lt"/>
                <a:ea typeface="Calibri" panose="020F0502020204030204" pitchFamily="34" charset="0"/>
                <a:cs typeface="Times New Roman" panose="02020603050405020304" pitchFamily="18" charset="0"/>
              </a:rPr>
              <a:t>Match: Conditions </a:t>
            </a:r>
            <a:r>
              <a:rPr lang="en-US" sz="1200" dirty="0">
                <a:effectLst/>
                <a:latin typeface="+mn-lt"/>
                <a:ea typeface="Calibri" panose="020F0502020204030204" pitchFamily="34" charset="0"/>
                <a:cs typeface="Times New Roman" panose="02020603050405020304" pitchFamily="18" charset="0"/>
              </a:rPr>
              <a:t>class) were generated in both “Raw” and “Differential” forms. Using height as an example, the Raw form of the feature would be the height itself (e.g., 180 cm) and the Differential form would be 180 minus the height of the opponent in the match being predicted on (e.g., 180-170 = 10). In the opponent’s record for the same match, the Raw and Differentials values would be 170 and -10, respectively.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5"/>
          </p:nvPr>
        </p:nvSpPr>
        <p:spPr/>
        <p:txBody>
          <a:bodyPr/>
          <a:lstStyle/>
          <a:p>
            <a:fld id="{BEA152AC-AB26-41D1-A9AE-73D0CCD2DE97}" type="slidenum">
              <a:rPr lang="en-US" smtClean="0"/>
              <a:t>3</a:t>
            </a:fld>
            <a:endParaRPr lang="en-US"/>
          </a:p>
        </p:txBody>
      </p:sp>
    </p:spTree>
    <p:extLst>
      <p:ext uri="{BB962C8B-B14F-4D97-AF65-F5344CB8AC3E}">
        <p14:creationId xmlns:p14="http://schemas.microsoft.com/office/powerpoint/2010/main" val="3395528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EA152AC-AB26-41D1-A9AE-73D0CCD2DE97}" type="slidenum">
              <a:rPr lang="en-US" smtClean="0"/>
              <a:t>4</a:t>
            </a:fld>
            <a:endParaRPr lang="en-US"/>
          </a:p>
        </p:txBody>
      </p:sp>
    </p:spTree>
    <p:extLst>
      <p:ext uri="{BB962C8B-B14F-4D97-AF65-F5344CB8AC3E}">
        <p14:creationId xmlns:p14="http://schemas.microsoft.com/office/powerpoint/2010/main" val="2084980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latin typeface="+mn-lt"/>
              </a:rPr>
              <a:t>Key Points </a:t>
            </a:r>
          </a:p>
          <a:p>
            <a:pPr marL="171450" indent="-171450">
              <a:buFont typeface="Arial" panose="020B0604020202020204" pitchFamily="34" charset="0"/>
              <a:buChar char="•"/>
            </a:pPr>
            <a:r>
              <a:rPr lang="en-US" sz="1200" dirty="0">
                <a:effectLst/>
                <a:latin typeface="+mn-lt"/>
                <a:ea typeface="Calibri" panose="020F0502020204030204" pitchFamily="34" charset="0"/>
                <a:cs typeface="Times New Roman" panose="02020603050405020304" pitchFamily="18" charset="0"/>
              </a:rPr>
              <a:t>Hard court match outcomes were modeled more accurately than those on clay courts, even when adjusting for sample size differences across the two surfaces (mean training set error for TF: 5.42% [+-0.04%] for hard courts vs 5.71%  [+-0.23%] for clay courts [RMSE])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mn-lt"/>
                <a:ea typeface="Calibri" panose="020F0502020204030204" pitchFamily="34" charset="0"/>
                <a:cs typeface="Times New Roman" panose="02020603050405020304" pitchFamily="18" charset="0"/>
              </a:rPr>
              <a:t>Note that there are approximately 3x as many matches on hard courts than on clay courts in the sample (left panel). For the equal samples analysis, an identical number of records as were included in the full clay court sample were sampled </a:t>
            </a:r>
            <a:r>
              <a:rPr lang="en-US" sz="1200" u="sng" dirty="0">
                <a:effectLst/>
                <a:latin typeface="+mn-lt"/>
                <a:ea typeface="Calibri" panose="020F0502020204030204" pitchFamily="34" charset="0"/>
                <a:cs typeface="Times New Roman" panose="02020603050405020304" pitchFamily="18" charset="0"/>
              </a:rPr>
              <a:t>randomly</a:t>
            </a:r>
            <a:r>
              <a:rPr lang="en-US" sz="1200" dirty="0">
                <a:effectLst/>
                <a:latin typeface="+mn-lt"/>
                <a:ea typeface="Calibri" panose="020F0502020204030204" pitchFamily="34" charset="0"/>
                <a:cs typeface="Times New Roman" panose="02020603050405020304" pitchFamily="18" charset="0"/>
              </a:rPr>
              <a:t> from the full hard court sample, following the application of other filters for both the clay and hard court samples (see footnote). </a:t>
            </a:r>
          </a:p>
          <a:p>
            <a:pPr algn="l">
              <a:buFont typeface="Arial" panose="020B0604020202020204" pitchFamily="34" charset="0"/>
              <a:buChar char="•"/>
            </a:pPr>
            <a:r>
              <a:rPr lang="en-US" b="0" i="0" dirty="0">
                <a:solidFill>
                  <a:srgbClr val="24292F"/>
                </a:solidFill>
                <a:effectLst/>
                <a:latin typeface="-apple-system"/>
              </a:rPr>
              <a:t>   For broader perspective on model quality, the best hard court and clay court models were substantially more accurate than "Dummy" models where TF for each record was guessed using the mean TF in the overall surface sample (Hard</a:t>
            </a:r>
          </a:p>
          <a:p>
            <a:pPr algn="l">
              <a:buFont typeface="Arial" panose="020B0604020202020204" pitchFamily="34" charset="0"/>
              <a:buNone/>
            </a:pPr>
            <a:r>
              <a:rPr lang="en-US" b="0" i="0" dirty="0">
                <a:solidFill>
                  <a:srgbClr val="24292F"/>
                </a:solidFill>
                <a:effectLst/>
                <a:latin typeface="-apple-system"/>
              </a:rPr>
              <a:t>    Court: 6.16%; Clay Court: 6.65% [training set cross-validation errors]) (not shown)</a:t>
            </a:r>
          </a:p>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BEA152AC-AB26-41D1-A9AE-73D0CCD2DE97}" type="slidenum">
              <a:rPr lang="en-US" smtClean="0"/>
              <a:t>5</a:t>
            </a:fld>
            <a:endParaRPr lang="en-US"/>
          </a:p>
        </p:txBody>
      </p:sp>
    </p:spTree>
    <p:extLst>
      <p:ext uri="{BB962C8B-B14F-4D97-AF65-F5344CB8AC3E}">
        <p14:creationId xmlns:p14="http://schemas.microsoft.com/office/powerpoint/2010/main" val="1711636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latin typeface="+mn-lt"/>
              </a:rPr>
              <a:t>Key Points  </a:t>
            </a:r>
          </a:p>
          <a:p>
            <a:pPr marL="171450" indent="-171450">
              <a:buFont typeface="Arial" panose="020B0604020202020204" pitchFamily="34" charset="0"/>
              <a:buChar char="•"/>
            </a:pPr>
            <a:r>
              <a:rPr lang="en-US" sz="1200" dirty="0">
                <a:effectLst/>
                <a:latin typeface="+mn-lt"/>
                <a:ea typeface="Calibri" panose="020F0502020204030204" pitchFamily="34" charset="0"/>
                <a:cs typeface="Times New Roman" panose="02020603050405020304" pitchFamily="18" charset="0"/>
              </a:rPr>
              <a:t>Additional analyses of underlying data suggest that hard court tennis should in principle be more predictable than clay court tennis</a:t>
            </a:r>
          </a:p>
          <a:p>
            <a:pPr marL="171450" indent="-171450">
              <a:buFont typeface="Arial" panose="020B0604020202020204" pitchFamily="34" charset="0"/>
              <a:buChar char="•"/>
            </a:pPr>
            <a:r>
              <a:rPr lang="en-US" sz="1200" b="0" dirty="0">
                <a:latin typeface="+mn-lt"/>
              </a:rPr>
              <a:t>On average, matches in the sample on hard courts were substantially more dominated by the serve (A-D) and were of longer duration than matches on clay (E-F). Longer matches and less dominance by the serve may lead to reduced predictability of outcome on clay, and hence lower prediction quality.</a:t>
            </a:r>
          </a:p>
        </p:txBody>
      </p:sp>
      <p:sp>
        <p:nvSpPr>
          <p:cNvPr id="4" name="Slide Number Placeholder 3"/>
          <p:cNvSpPr>
            <a:spLocks noGrp="1"/>
          </p:cNvSpPr>
          <p:nvPr>
            <p:ph type="sldNum" sz="quarter" idx="5"/>
          </p:nvPr>
        </p:nvSpPr>
        <p:spPr/>
        <p:txBody>
          <a:bodyPr/>
          <a:lstStyle/>
          <a:p>
            <a:fld id="{BEA152AC-AB26-41D1-A9AE-73D0CCD2DE97}" type="slidenum">
              <a:rPr lang="en-US" smtClean="0"/>
              <a:t>6</a:t>
            </a:fld>
            <a:endParaRPr lang="en-US"/>
          </a:p>
        </p:txBody>
      </p:sp>
    </p:spTree>
    <p:extLst>
      <p:ext uri="{BB962C8B-B14F-4D97-AF65-F5344CB8AC3E}">
        <p14:creationId xmlns:p14="http://schemas.microsoft.com/office/powerpoint/2010/main" val="4035146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latin typeface="+mn-lt"/>
              </a:rPr>
              <a:t>Key Points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mn-lt"/>
                <a:ea typeface="Calibri" panose="020F0502020204030204" pitchFamily="34" charset="0"/>
                <a:cs typeface="Times New Roman" panose="02020603050405020304" pitchFamily="18" charset="0"/>
              </a:rPr>
              <a:t>Overall, correlation strengths were lower on clay vs hard courts, which supports the idea that clay court tennis outcomes are harder to predict.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mn-lt"/>
                <a:ea typeface="Calibri" panose="020F0502020204030204" pitchFamily="34" charset="0"/>
                <a:cs typeface="Times New Roman" panose="02020603050405020304" pitchFamily="18" charset="0"/>
              </a:rPr>
              <a:t>Of note, the hierarchy of correlation strengths is quite different for the two surfaces. This suggests that the underlying functions for prediction of outcomes on the two surfaces are different, and provides strong rationale for not pursuing a combined model for the two surfaces.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dirty="0"/>
          </a:p>
        </p:txBody>
      </p:sp>
      <p:sp>
        <p:nvSpPr>
          <p:cNvPr id="4" name="Slide Number Placeholder 3"/>
          <p:cNvSpPr>
            <a:spLocks noGrp="1"/>
          </p:cNvSpPr>
          <p:nvPr>
            <p:ph type="sldNum" sz="quarter" idx="5"/>
          </p:nvPr>
        </p:nvSpPr>
        <p:spPr/>
        <p:txBody>
          <a:bodyPr/>
          <a:lstStyle/>
          <a:p>
            <a:fld id="{BEA152AC-AB26-41D1-A9AE-73D0CCD2DE97}" type="slidenum">
              <a:rPr lang="en-US" smtClean="0"/>
              <a:t>7</a:t>
            </a:fld>
            <a:endParaRPr lang="en-US"/>
          </a:p>
        </p:txBody>
      </p:sp>
    </p:spTree>
    <p:extLst>
      <p:ext uri="{BB962C8B-B14F-4D97-AF65-F5344CB8AC3E}">
        <p14:creationId xmlns:p14="http://schemas.microsoft.com/office/powerpoint/2010/main" val="2620033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EA152AC-AB26-41D1-A9AE-73D0CCD2DE97}" type="slidenum">
              <a:rPr lang="en-US" smtClean="0"/>
              <a:t>8</a:t>
            </a:fld>
            <a:endParaRPr lang="en-US"/>
          </a:p>
        </p:txBody>
      </p:sp>
    </p:spTree>
    <p:extLst>
      <p:ext uri="{BB962C8B-B14F-4D97-AF65-F5344CB8AC3E}">
        <p14:creationId xmlns:p14="http://schemas.microsoft.com/office/powerpoint/2010/main" val="274410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Key Points   </a:t>
            </a:r>
          </a:p>
          <a:p>
            <a:pPr marL="171450" indent="-171450">
              <a:buFont typeface="Arial" panose="020B0604020202020204" pitchFamily="34" charset="0"/>
              <a:buChar char="•"/>
            </a:pPr>
            <a:r>
              <a:rPr lang="en-US" b="0" dirty="0"/>
              <a:t>With regard to key finding #2, mean hardcourt training set error for TF: 5.42% [+-0.04%] with Differential Features (black bar at left) vs 5.72% [+-0.07%] without Differential Features (green bar at second right [RMSE]) </a:t>
            </a:r>
          </a:p>
          <a:p>
            <a:pPr marL="171450" indent="-171450">
              <a:buFont typeface="Arial" panose="020B0604020202020204" pitchFamily="34" charset="0"/>
              <a:buChar char="•"/>
            </a:pPr>
            <a:r>
              <a:rPr lang="en-US" b="0" dirty="0"/>
              <a:t>With regard to key finding #3, mean hardcourt training set error for TF: 5.42% [+-0.04%] with past match stats-derived predictive features (black bar at left) vs 5.58% [+-0.06%] rankings features only for past performance (red bar third from right [RMSE])  </a:t>
            </a:r>
          </a:p>
          <a:p>
            <a:pPr marL="628650" lvl="1" indent="-171450">
              <a:buFont typeface="Arial" panose="020B0604020202020204" pitchFamily="34" charset="0"/>
              <a:buChar char="•"/>
            </a:pPr>
            <a:r>
              <a:rPr lang="en-US" b="0" dirty="0"/>
              <a:t>This comparison can be seen as a true benchmark for the entire modeling approach, as rankings depend on past performance, but are generated without factoring playing surface or quality of opponents among many other situational variables </a:t>
            </a:r>
          </a:p>
          <a:p>
            <a:pPr marL="628650" lvl="1" indent="-171450">
              <a:buFont typeface="Arial" panose="020B0604020202020204" pitchFamily="34" charset="0"/>
              <a:buChar char="•"/>
            </a:pPr>
            <a:r>
              <a:rPr lang="en-US" b="0" dirty="0"/>
              <a:t>The tour uses rankings for seeding and tournament entry cutoff purposes, so an improvement over this approach would actually increase fairness  </a:t>
            </a:r>
          </a:p>
          <a:p>
            <a:pPr marL="0" lvl="1" indent="-171450">
              <a:buFont typeface="Arial" panose="020B0604020202020204" pitchFamily="34" charset="0"/>
              <a:buChar char="•"/>
            </a:pPr>
            <a:r>
              <a:rPr lang="en-US" b="0" dirty="0"/>
              <a:t>The grey bar at right represents prediction quality for a "Dummy" model, in which the TF for each record was guessed to be the average TF in the entire surface sample. For reference to other model variants, mean error for the full hard court   </a:t>
            </a:r>
          </a:p>
          <a:p>
            <a:pPr marL="0" lvl="1" indent="0">
              <a:buFont typeface="Arial" panose="020B0604020202020204" pitchFamily="34" charset="0"/>
              <a:buNone/>
            </a:pPr>
            <a:r>
              <a:rPr lang="en-US" b="0" dirty="0"/>
              <a:t>    sample Dummy model was Train: 6.16% Train; Test: 6.18%. For clay courts, mean error for the full sample Dummy model was Train: 6.65%; Test: 6.54%. </a:t>
            </a:r>
          </a:p>
          <a:p>
            <a:pPr marL="630936" lvl="2" indent="-171450">
              <a:spcBef>
                <a:spcPts val="0"/>
              </a:spcBef>
              <a:buFont typeface="Arial" panose="020B0604020202020204" pitchFamily="34" charset="0"/>
              <a:buChar char="•"/>
            </a:pPr>
            <a:r>
              <a:rPr lang="en-US" b="0" dirty="0"/>
              <a:t>Thus, even subtraction variant models performing substantially less accurately than the full best model (for either surface) performed substantially better than random guessing off of the TF mean.</a:t>
            </a:r>
          </a:p>
        </p:txBody>
      </p:sp>
      <p:sp>
        <p:nvSpPr>
          <p:cNvPr id="4" name="Slide Number Placeholder 3"/>
          <p:cNvSpPr>
            <a:spLocks noGrp="1"/>
          </p:cNvSpPr>
          <p:nvPr>
            <p:ph type="sldNum" sz="quarter" idx="5"/>
          </p:nvPr>
        </p:nvSpPr>
        <p:spPr/>
        <p:txBody>
          <a:bodyPr/>
          <a:lstStyle/>
          <a:p>
            <a:fld id="{BEA152AC-AB26-41D1-A9AE-73D0CCD2DE97}" type="slidenum">
              <a:rPr lang="en-US" smtClean="0"/>
              <a:t>9</a:t>
            </a:fld>
            <a:endParaRPr lang="en-US"/>
          </a:p>
        </p:txBody>
      </p:sp>
    </p:spTree>
    <p:extLst>
      <p:ext uri="{BB962C8B-B14F-4D97-AF65-F5344CB8AC3E}">
        <p14:creationId xmlns:p14="http://schemas.microsoft.com/office/powerpoint/2010/main" val="1785695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1686-63DB-36DE-892F-33BFFB26F8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5B379C-0420-A869-A6F3-51DC5B597C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E00520-08C1-7316-E833-5AACFE6D29BD}"/>
              </a:ext>
            </a:extLst>
          </p:cNvPr>
          <p:cNvSpPr>
            <a:spLocks noGrp="1"/>
          </p:cNvSpPr>
          <p:nvPr>
            <p:ph type="dt" sz="half" idx="10"/>
          </p:nvPr>
        </p:nvSpPr>
        <p:spPr/>
        <p:txBody>
          <a:bodyPr/>
          <a:lstStyle/>
          <a:p>
            <a:fld id="{30894FB7-FBBB-4002-B0BD-7BDFB53B7CFA}" type="datetimeFigureOut">
              <a:rPr lang="en-US" smtClean="0"/>
              <a:t>10/27/2022</a:t>
            </a:fld>
            <a:endParaRPr lang="en-US"/>
          </a:p>
        </p:txBody>
      </p:sp>
      <p:sp>
        <p:nvSpPr>
          <p:cNvPr id="5" name="Footer Placeholder 4">
            <a:extLst>
              <a:ext uri="{FF2B5EF4-FFF2-40B4-BE49-F238E27FC236}">
                <a16:creationId xmlns:a16="http://schemas.microsoft.com/office/drawing/2014/main" id="{78FD8ABC-1553-9F33-EF14-2B021C023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63ED6-0F14-ADE5-4CF0-7337FBD07A35}"/>
              </a:ext>
            </a:extLst>
          </p:cNvPr>
          <p:cNvSpPr>
            <a:spLocks noGrp="1"/>
          </p:cNvSpPr>
          <p:nvPr>
            <p:ph type="sldNum" sz="quarter" idx="12"/>
          </p:nvPr>
        </p:nvSpPr>
        <p:spPr/>
        <p:txBody>
          <a:bodyPr/>
          <a:lstStyle/>
          <a:p>
            <a:fld id="{232C6652-EF6E-45D7-9B43-A2945537DF20}" type="slidenum">
              <a:rPr lang="en-US" smtClean="0"/>
              <a:t>‹#›</a:t>
            </a:fld>
            <a:endParaRPr lang="en-US"/>
          </a:p>
        </p:txBody>
      </p:sp>
    </p:spTree>
    <p:extLst>
      <p:ext uri="{BB962C8B-B14F-4D97-AF65-F5344CB8AC3E}">
        <p14:creationId xmlns:p14="http://schemas.microsoft.com/office/powerpoint/2010/main" val="247902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E8B2-386D-2B71-537F-B51DB1380C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948EB4-2112-62AC-1C1A-5CC0A018F4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DEC4F9-E2BF-5A71-EAF2-630A4475E730}"/>
              </a:ext>
            </a:extLst>
          </p:cNvPr>
          <p:cNvSpPr>
            <a:spLocks noGrp="1"/>
          </p:cNvSpPr>
          <p:nvPr>
            <p:ph type="dt" sz="half" idx="10"/>
          </p:nvPr>
        </p:nvSpPr>
        <p:spPr/>
        <p:txBody>
          <a:bodyPr/>
          <a:lstStyle/>
          <a:p>
            <a:fld id="{30894FB7-FBBB-4002-B0BD-7BDFB53B7CFA}" type="datetimeFigureOut">
              <a:rPr lang="en-US" smtClean="0"/>
              <a:t>10/27/2022</a:t>
            </a:fld>
            <a:endParaRPr lang="en-US"/>
          </a:p>
        </p:txBody>
      </p:sp>
      <p:sp>
        <p:nvSpPr>
          <p:cNvPr id="5" name="Footer Placeholder 4">
            <a:extLst>
              <a:ext uri="{FF2B5EF4-FFF2-40B4-BE49-F238E27FC236}">
                <a16:creationId xmlns:a16="http://schemas.microsoft.com/office/drawing/2014/main" id="{0BD33AD1-13F0-F7A6-72D9-B83154DF80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BE6A6-D934-7758-19D2-BA86D955F5E3}"/>
              </a:ext>
            </a:extLst>
          </p:cNvPr>
          <p:cNvSpPr>
            <a:spLocks noGrp="1"/>
          </p:cNvSpPr>
          <p:nvPr>
            <p:ph type="sldNum" sz="quarter" idx="12"/>
          </p:nvPr>
        </p:nvSpPr>
        <p:spPr/>
        <p:txBody>
          <a:bodyPr/>
          <a:lstStyle/>
          <a:p>
            <a:fld id="{232C6652-EF6E-45D7-9B43-A2945537DF20}" type="slidenum">
              <a:rPr lang="en-US" smtClean="0"/>
              <a:t>‹#›</a:t>
            </a:fld>
            <a:endParaRPr lang="en-US"/>
          </a:p>
        </p:txBody>
      </p:sp>
    </p:spTree>
    <p:extLst>
      <p:ext uri="{BB962C8B-B14F-4D97-AF65-F5344CB8AC3E}">
        <p14:creationId xmlns:p14="http://schemas.microsoft.com/office/powerpoint/2010/main" val="73135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82F768-0936-EC40-B733-CE1543ADB9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9432B3-D79B-FE86-00A2-150F3CA691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69E69-6BD1-8C43-2AF0-AA13B06A5860}"/>
              </a:ext>
            </a:extLst>
          </p:cNvPr>
          <p:cNvSpPr>
            <a:spLocks noGrp="1"/>
          </p:cNvSpPr>
          <p:nvPr>
            <p:ph type="dt" sz="half" idx="10"/>
          </p:nvPr>
        </p:nvSpPr>
        <p:spPr/>
        <p:txBody>
          <a:bodyPr/>
          <a:lstStyle/>
          <a:p>
            <a:fld id="{30894FB7-FBBB-4002-B0BD-7BDFB53B7CFA}" type="datetimeFigureOut">
              <a:rPr lang="en-US" smtClean="0"/>
              <a:t>10/27/2022</a:t>
            </a:fld>
            <a:endParaRPr lang="en-US"/>
          </a:p>
        </p:txBody>
      </p:sp>
      <p:sp>
        <p:nvSpPr>
          <p:cNvPr id="5" name="Footer Placeholder 4">
            <a:extLst>
              <a:ext uri="{FF2B5EF4-FFF2-40B4-BE49-F238E27FC236}">
                <a16:creationId xmlns:a16="http://schemas.microsoft.com/office/drawing/2014/main" id="{CE017CDD-B83B-7FE6-B9C4-7E1132859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EF0E35-0CE4-18E4-457C-00A3C1560A19}"/>
              </a:ext>
            </a:extLst>
          </p:cNvPr>
          <p:cNvSpPr>
            <a:spLocks noGrp="1"/>
          </p:cNvSpPr>
          <p:nvPr>
            <p:ph type="sldNum" sz="quarter" idx="12"/>
          </p:nvPr>
        </p:nvSpPr>
        <p:spPr/>
        <p:txBody>
          <a:bodyPr/>
          <a:lstStyle/>
          <a:p>
            <a:fld id="{232C6652-EF6E-45D7-9B43-A2945537DF20}" type="slidenum">
              <a:rPr lang="en-US" smtClean="0"/>
              <a:t>‹#›</a:t>
            </a:fld>
            <a:endParaRPr lang="en-US"/>
          </a:p>
        </p:txBody>
      </p:sp>
    </p:spTree>
    <p:extLst>
      <p:ext uri="{BB962C8B-B14F-4D97-AF65-F5344CB8AC3E}">
        <p14:creationId xmlns:p14="http://schemas.microsoft.com/office/powerpoint/2010/main" val="1453263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BB2A-0AA6-6276-9B2F-5EF1A2604A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A45D04-DE80-7B69-BC58-EDD1ACC78A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1CC22-1CF3-52D6-91FC-124D4AFC6D03}"/>
              </a:ext>
            </a:extLst>
          </p:cNvPr>
          <p:cNvSpPr>
            <a:spLocks noGrp="1"/>
          </p:cNvSpPr>
          <p:nvPr>
            <p:ph type="dt" sz="half" idx="10"/>
          </p:nvPr>
        </p:nvSpPr>
        <p:spPr/>
        <p:txBody>
          <a:bodyPr/>
          <a:lstStyle/>
          <a:p>
            <a:fld id="{30894FB7-FBBB-4002-B0BD-7BDFB53B7CFA}" type="datetimeFigureOut">
              <a:rPr lang="en-US" smtClean="0"/>
              <a:t>10/27/2022</a:t>
            </a:fld>
            <a:endParaRPr lang="en-US"/>
          </a:p>
        </p:txBody>
      </p:sp>
      <p:sp>
        <p:nvSpPr>
          <p:cNvPr id="5" name="Footer Placeholder 4">
            <a:extLst>
              <a:ext uri="{FF2B5EF4-FFF2-40B4-BE49-F238E27FC236}">
                <a16:creationId xmlns:a16="http://schemas.microsoft.com/office/drawing/2014/main" id="{32F7D7AA-089E-E8DA-CD4B-9AA0CE2DB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1329D-CFA3-7A5E-13C2-C2EAF6A37D16}"/>
              </a:ext>
            </a:extLst>
          </p:cNvPr>
          <p:cNvSpPr>
            <a:spLocks noGrp="1"/>
          </p:cNvSpPr>
          <p:nvPr>
            <p:ph type="sldNum" sz="quarter" idx="12"/>
          </p:nvPr>
        </p:nvSpPr>
        <p:spPr/>
        <p:txBody>
          <a:bodyPr/>
          <a:lstStyle/>
          <a:p>
            <a:fld id="{232C6652-EF6E-45D7-9B43-A2945537DF20}" type="slidenum">
              <a:rPr lang="en-US" smtClean="0"/>
              <a:t>‹#›</a:t>
            </a:fld>
            <a:endParaRPr lang="en-US"/>
          </a:p>
        </p:txBody>
      </p:sp>
    </p:spTree>
    <p:extLst>
      <p:ext uri="{BB962C8B-B14F-4D97-AF65-F5344CB8AC3E}">
        <p14:creationId xmlns:p14="http://schemas.microsoft.com/office/powerpoint/2010/main" val="235260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382B-60B1-323E-375A-9CF32EDAA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8095A0-976D-2521-4E82-47BA04E7CB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A8F5A6-927D-9415-0449-6ED27B7E83D0}"/>
              </a:ext>
            </a:extLst>
          </p:cNvPr>
          <p:cNvSpPr>
            <a:spLocks noGrp="1"/>
          </p:cNvSpPr>
          <p:nvPr>
            <p:ph type="dt" sz="half" idx="10"/>
          </p:nvPr>
        </p:nvSpPr>
        <p:spPr/>
        <p:txBody>
          <a:bodyPr/>
          <a:lstStyle/>
          <a:p>
            <a:fld id="{30894FB7-FBBB-4002-B0BD-7BDFB53B7CFA}" type="datetimeFigureOut">
              <a:rPr lang="en-US" smtClean="0"/>
              <a:t>10/27/2022</a:t>
            </a:fld>
            <a:endParaRPr lang="en-US"/>
          </a:p>
        </p:txBody>
      </p:sp>
      <p:sp>
        <p:nvSpPr>
          <p:cNvPr id="5" name="Footer Placeholder 4">
            <a:extLst>
              <a:ext uri="{FF2B5EF4-FFF2-40B4-BE49-F238E27FC236}">
                <a16:creationId xmlns:a16="http://schemas.microsoft.com/office/drawing/2014/main" id="{9DC672E8-6000-F504-7ECF-4F1E6DB7B5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81743-178F-AAD8-6910-8BC16F41B457}"/>
              </a:ext>
            </a:extLst>
          </p:cNvPr>
          <p:cNvSpPr>
            <a:spLocks noGrp="1"/>
          </p:cNvSpPr>
          <p:nvPr>
            <p:ph type="sldNum" sz="quarter" idx="12"/>
          </p:nvPr>
        </p:nvSpPr>
        <p:spPr/>
        <p:txBody>
          <a:bodyPr/>
          <a:lstStyle/>
          <a:p>
            <a:fld id="{232C6652-EF6E-45D7-9B43-A2945537DF20}" type="slidenum">
              <a:rPr lang="en-US" smtClean="0"/>
              <a:t>‹#›</a:t>
            </a:fld>
            <a:endParaRPr lang="en-US"/>
          </a:p>
        </p:txBody>
      </p:sp>
    </p:spTree>
    <p:extLst>
      <p:ext uri="{BB962C8B-B14F-4D97-AF65-F5344CB8AC3E}">
        <p14:creationId xmlns:p14="http://schemas.microsoft.com/office/powerpoint/2010/main" val="280168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28A8-CB6A-AA71-03E6-A5802C7617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063B53-0A83-8A95-2C5C-9B2E598FC2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3A8248-86CC-E382-89FE-0B63D81AAC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91A760-1C38-BC18-2738-B35008F57C8C}"/>
              </a:ext>
            </a:extLst>
          </p:cNvPr>
          <p:cNvSpPr>
            <a:spLocks noGrp="1"/>
          </p:cNvSpPr>
          <p:nvPr>
            <p:ph type="dt" sz="half" idx="10"/>
          </p:nvPr>
        </p:nvSpPr>
        <p:spPr/>
        <p:txBody>
          <a:bodyPr/>
          <a:lstStyle/>
          <a:p>
            <a:fld id="{30894FB7-FBBB-4002-B0BD-7BDFB53B7CFA}" type="datetimeFigureOut">
              <a:rPr lang="en-US" smtClean="0"/>
              <a:t>10/27/2022</a:t>
            </a:fld>
            <a:endParaRPr lang="en-US"/>
          </a:p>
        </p:txBody>
      </p:sp>
      <p:sp>
        <p:nvSpPr>
          <p:cNvPr id="6" name="Footer Placeholder 5">
            <a:extLst>
              <a:ext uri="{FF2B5EF4-FFF2-40B4-BE49-F238E27FC236}">
                <a16:creationId xmlns:a16="http://schemas.microsoft.com/office/drawing/2014/main" id="{497526F3-CF5C-4F94-23B1-7B79B8717B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0F4E37-7C8A-46A6-652B-E0178124E264}"/>
              </a:ext>
            </a:extLst>
          </p:cNvPr>
          <p:cNvSpPr>
            <a:spLocks noGrp="1"/>
          </p:cNvSpPr>
          <p:nvPr>
            <p:ph type="sldNum" sz="quarter" idx="12"/>
          </p:nvPr>
        </p:nvSpPr>
        <p:spPr/>
        <p:txBody>
          <a:bodyPr/>
          <a:lstStyle/>
          <a:p>
            <a:fld id="{232C6652-EF6E-45D7-9B43-A2945537DF20}" type="slidenum">
              <a:rPr lang="en-US" smtClean="0"/>
              <a:t>‹#›</a:t>
            </a:fld>
            <a:endParaRPr lang="en-US"/>
          </a:p>
        </p:txBody>
      </p:sp>
    </p:spTree>
    <p:extLst>
      <p:ext uri="{BB962C8B-B14F-4D97-AF65-F5344CB8AC3E}">
        <p14:creationId xmlns:p14="http://schemas.microsoft.com/office/powerpoint/2010/main" val="3299505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A9C3-EC7B-C371-8F67-0A7AE7BDB9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004144-DEE5-D130-7BAE-6D5984F7C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921BC3-3035-5A97-6323-F039C5B2A6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BDC4B6-2497-3C47-4EB3-15BD828D63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7F34C5-4CA1-93A2-07E5-D61475C67B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A38280-6127-D7DE-B317-B4DC0E069843}"/>
              </a:ext>
            </a:extLst>
          </p:cNvPr>
          <p:cNvSpPr>
            <a:spLocks noGrp="1"/>
          </p:cNvSpPr>
          <p:nvPr>
            <p:ph type="dt" sz="half" idx="10"/>
          </p:nvPr>
        </p:nvSpPr>
        <p:spPr/>
        <p:txBody>
          <a:bodyPr/>
          <a:lstStyle/>
          <a:p>
            <a:fld id="{30894FB7-FBBB-4002-B0BD-7BDFB53B7CFA}" type="datetimeFigureOut">
              <a:rPr lang="en-US" smtClean="0"/>
              <a:t>10/27/2022</a:t>
            </a:fld>
            <a:endParaRPr lang="en-US"/>
          </a:p>
        </p:txBody>
      </p:sp>
      <p:sp>
        <p:nvSpPr>
          <p:cNvPr id="8" name="Footer Placeholder 7">
            <a:extLst>
              <a:ext uri="{FF2B5EF4-FFF2-40B4-BE49-F238E27FC236}">
                <a16:creationId xmlns:a16="http://schemas.microsoft.com/office/drawing/2014/main" id="{949ED410-952B-1D08-CC5F-26148D35AC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944446-72BA-D7D3-D675-D093D32A0A92}"/>
              </a:ext>
            </a:extLst>
          </p:cNvPr>
          <p:cNvSpPr>
            <a:spLocks noGrp="1"/>
          </p:cNvSpPr>
          <p:nvPr>
            <p:ph type="sldNum" sz="quarter" idx="12"/>
          </p:nvPr>
        </p:nvSpPr>
        <p:spPr/>
        <p:txBody>
          <a:bodyPr/>
          <a:lstStyle/>
          <a:p>
            <a:fld id="{232C6652-EF6E-45D7-9B43-A2945537DF20}" type="slidenum">
              <a:rPr lang="en-US" smtClean="0"/>
              <a:t>‹#›</a:t>
            </a:fld>
            <a:endParaRPr lang="en-US"/>
          </a:p>
        </p:txBody>
      </p:sp>
    </p:spTree>
    <p:extLst>
      <p:ext uri="{BB962C8B-B14F-4D97-AF65-F5344CB8AC3E}">
        <p14:creationId xmlns:p14="http://schemas.microsoft.com/office/powerpoint/2010/main" val="2396107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B25A5-73C4-A96F-147C-C86AB58DAD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14C08E-0254-2357-92B1-3A08D347FFA9}"/>
              </a:ext>
            </a:extLst>
          </p:cNvPr>
          <p:cNvSpPr>
            <a:spLocks noGrp="1"/>
          </p:cNvSpPr>
          <p:nvPr>
            <p:ph type="dt" sz="half" idx="10"/>
          </p:nvPr>
        </p:nvSpPr>
        <p:spPr/>
        <p:txBody>
          <a:bodyPr/>
          <a:lstStyle/>
          <a:p>
            <a:fld id="{30894FB7-FBBB-4002-B0BD-7BDFB53B7CFA}" type="datetimeFigureOut">
              <a:rPr lang="en-US" smtClean="0"/>
              <a:t>10/27/2022</a:t>
            </a:fld>
            <a:endParaRPr lang="en-US"/>
          </a:p>
        </p:txBody>
      </p:sp>
      <p:sp>
        <p:nvSpPr>
          <p:cNvPr id="4" name="Footer Placeholder 3">
            <a:extLst>
              <a:ext uri="{FF2B5EF4-FFF2-40B4-BE49-F238E27FC236}">
                <a16:creationId xmlns:a16="http://schemas.microsoft.com/office/drawing/2014/main" id="{EE65842B-7C96-03A8-DF80-C632A8BAFC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3EE920-704C-3BEC-A1E3-5C178BEE3DFE}"/>
              </a:ext>
            </a:extLst>
          </p:cNvPr>
          <p:cNvSpPr>
            <a:spLocks noGrp="1"/>
          </p:cNvSpPr>
          <p:nvPr>
            <p:ph type="sldNum" sz="quarter" idx="12"/>
          </p:nvPr>
        </p:nvSpPr>
        <p:spPr/>
        <p:txBody>
          <a:bodyPr/>
          <a:lstStyle/>
          <a:p>
            <a:fld id="{232C6652-EF6E-45D7-9B43-A2945537DF20}" type="slidenum">
              <a:rPr lang="en-US" smtClean="0"/>
              <a:t>‹#›</a:t>
            </a:fld>
            <a:endParaRPr lang="en-US"/>
          </a:p>
        </p:txBody>
      </p:sp>
    </p:spTree>
    <p:extLst>
      <p:ext uri="{BB962C8B-B14F-4D97-AF65-F5344CB8AC3E}">
        <p14:creationId xmlns:p14="http://schemas.microsoft.com/office/powerpoint/2010/main" val="328055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02BF40-977D-92A9-8DED-056A9EAC589F}"/>
              </a:ext>
            </a:extLst>
          </p:cNvPr>
          <p:cNvSpPr>
            <a:spLocks noGrp="1"/>
          </p:cNvSpPr>
          <p:nvPr>
            <p:ph type="dt" sz="half" idx="10"/>
          </p:nvPr>
        </p:nvSpPr>
        <p:spPr/>
        <p:txBody>
          <a:bodyPr/>
          <a:lstStyle/>
          <a:p>
            <a:fld id="{30894FB7-FBBB-4002-B0BD-7BDFB53B7CFA}" type="datetimeFigureOut">
              <a:rPr lang="en-US" smtClean="0"/>
              <a:t>10/27/2022</a:t>
            </a:fld>
            <a:endParaRPr lang="en-US"/>
          </a:p>
        </p:txBody>
      </p:sp>
      <p:sp>
        <p:nvSpPr>
          <p:cNvPr id="3" name="Footer Placeholder 2">
            <a:extLst>
              <a:ext uri="{FF2B5EF4-FFF2-40B4-BE49-F238E27FC236}">
                <a16:creationId xmlns:a16="http://schemas.microsoft.com/office/drawing/2014/main" id="{207FF96F-1FA2-C06C-61C4-27E38DB50B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7DD2CC-D730-620D-CB84-4954E18315B7}"/>
              </a:ext>
            </a:extLst>
          </p:cNvPr>
          <p:cNvSpPr>
            <a:spLocks noGrp="1"/>
          </p:cNvSpPr>
          <p:nvPr>
            <p:ph type="sldNum" sz="quarter" idx="12"/>
          </p:nvPr>
        </p:nvSpPr>
        <p:spPr/>
        <p:txBody>
          <a:bodyPr/>
          <a:lstStyle/>
          <a:p>
            <a:fld id="{232C6652-EF6E-45D7-9B43-A2945537DF20}" type="slidenum">
              <a:rPr lang="en-US" smtClean="0"/>
              <a:t>‹#›</a:t>
            </a:fld>
            <a:endParaRPr lang="en-US"/>
          </a:p>
        </p:txBody>
      </p:sp>
    </p:spTree>
    <p:extLst>
      <p:ext uri="{BB962C8B-B14F-4D97-AF65-F5344CB8AC3E}">
        <p14:creationId xmlns:p14="http://schemas.microsoft.com/office/powerpoint/2010/main" val="10357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6DB2-A698-7E8F-63B2-E6D05DE228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620DB1-7E7D-B202-9D84-B0A31862F8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EEF58E-5562-121B-4399-8875993A23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EB9F7C-BE2A-E488-C700-C3E7E410E81C}"/>
              </a:ext>
            </a:extLst>
          </p:cNvPr>
          <p:cNvSpPr>
            <a:spLocks noGrp="1"/>
          </p:cNvSpPr>
          <p:nvPr>
            <p:ph type="dt" sz="half" idx="10"/>
          </p:nvPr>
        </p:nvSpPr>
        <p:spPr/>
        <p:txBody>
          <a:bodyPr/>
          <a:lstStyle/>
          <a:p>
            <a:fld id="{30894FB7-FBBB-4002-B0BD-7BDFB53B7CFA}" type="datetimeFigureOut">
              <a:rPr lang="en-US" smtClean="0"/>
              <a:t>10/27/2022</a:t>
            </a:fld>
            <a:endParaRPr lang="en-US"/>
          </a:p>
        </p:txBody>
      </p:sp>
      <p:sp>
        <p:nvSpPr>
          <p:cNvPr id="6" name="Footer Placeholder 5">
            <a:extLst>
              <a:ext uri="{FF2B5EF4-FFF2-40B4-BE49-F238E27FC236}">
                <a16:creationId xmlns:a16="http://schemas.microsoft.com/office/drawing/2014/main" id="{112DCA14-E2D7-95FA-A952-F4D8D6D87B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55EB5D-F397-E81F-1FD6-12961B66EF42}"/>
              </a:ext>
            </a:extLst>
          </p:cNvPr>
          <p:cNvSpPr>
            <a:spLocks noGrp="1"/>
          </p:cNvSpPr>
          <p:nvPr>
            <p:ph type="sldNum" sz="quarter" idx="12"/>
          </p:nvPr>
        </p:nvSpPr>
        <p:spPr/>
        <p:txBody>
          <a:bodyPr/>
          <a:lstStyle/>
          <a:p>
            <a:fld id="{232C6652-EF6E-45D7-9B43-A2945537DF20}" type="slidenum">
              <a:rPr lang="en-US" smtClean="0"/>
              <a:t>‹#›</a:t>
            </a:fld>
            <a:endParaRPr lang="en-US"/>
          </a:p>
        </p:txBody>
      </p:sp>
    </p:spTree>
    <p:extLst>
      <p:ext uri="{BB962C8B-B14F-4D97-AF65-F5344CB8AC3E}">
        <p14:creationId xmlns:p14="http://schemas.microsoft.com/office/powerpoint/2010/main" val="285192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B7B1-8389-0F2F-7908-D64FFBCA8A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17F8B6-F00D-E5EA-E72D-4C47829954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2D1D8C-C511-C2A3-656F-A0FC8FC803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2649FA-76FA-4C6D-061F-D6C30CB9B798}"/>
              </a:ext>
            </a:extLst>
          </p:cNvPr>
          <p:cNvSpPr>
            <a:spLocks noGrp="1"/>
          </p:cNvSpPr>
          <p:nvPr>
            <p:ph type="dt" sz="half" idx="10"/>
          </p:nvPr>
        </p:nvSpPr>
        <p:spPr/>
        <p:txBody>
          <a:bodyPr/>
          <a:lstStyle/>
          <a:p>
            <a:fld id="{30894FB7-FBBB-4002-B0BD-7BDFB53B7CFA}" type="datetimeFigureOut">
              <a:rPr lang="en-US" smtClean="0"/>
              <a:t>10/27/2022</a:t>
            </a:fld>
            <a:endParaRPr lang="en-US"/>
          </a:p>
        </p:txBody>
      </p:sp>
      <p:sp>
        <p:nvSpPr>
          <p:cNvPr id="6" name="Footer Placeholder 5">
            <a:extLst>
              <a:ext uri="{FF2B5EF4-FFF2-40B4-BE49-F238E27FC236}">
                <a16:creationId xmlns:a16="http://schemas.microsoft.com/office/drawing/2014/main" id="{3318FD86-A969-98B3-882D-F2333C5B16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CF2025-901F-3142-0C72-89C7D889A901}"/>
              </a:ext>
            </a:extLst>
          </p:cNvPr>
          <p:cNvSpPr>
            <a:spLocks noGrp="1"/>
          </p:cNvSpPr>
          <p:nvPr>
            <p:ph type="sldNum" sz="quarter" idx="12"/>
          </p:nvPr>
        </p:nvSpPr>
        <p:spPr/>
        <p:txBody>
          <a:bodyPr/>
          <a:lstStyle/>
          <a:p>
            <a:fld id="{232C6652-EF6E-45D7-9B43-A2945537DF20}" type="slidenum">
              <a:rPr lang="en-US" smtClean="0"/>
              <a:t>‹#›</a:t>
            </a:fld>
            <a:endParaRPr lang="en-US"/>
          </a:p>
        </p:txBody>
      </p:sp>
    </p:spTree>
    <p:extLst>
      <p:ext uri="{BB962C8B-B14F-4D97-AF65-F5344CB8AC3E}">
        <p14:creationId xmlns:p14="http://schemas.microsoft.com/office/powerpoint/2010/main" val="4181967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21A7A6-045B-1BC7-49D2-5BEA30CCED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D8F3A3-EA66-2378-F2F7-647BC82E1D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C9C21-5ED1-D8BB-EA55-25C1B01507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94FB7-FBBB-4002-B0BD-7BDFB53B7CFA}" type="datetimeFigureOut">
              <a:rPr lang="en-US" smtClean="0"/>
              <a:t>10/27/2022</a:t>
            </a:fld>
            <a:endParaRPr lang="en-US"/>
          </a:p>
        </p:txBody>
      </p:sp>
      <p:sp>
        <p:nvSpPr>
          <p:cNvPr id="5" name="Footer Placeholder 4">
            <a:extLst>
              <a:ext uri="{FF2B5EF4-FFF2-40B4-BE49-F238E27FC236}">
                <a16:creationId xmlns:a16="http://schemas.microsoft.com/office/drawing/2014/main" id="{391FA08B-3C8E-5652-C878-6EA1FDE70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D429C3-9EF6-A0D1-7224-4A14656192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C6652-EF6E-45D7-9B43-A2945537DF20}" type="slidenum">
              <a:rPr lang="en-US" smtClean="0"/>
              <a:t>‹#›</a:t>
            </a:fld>
            <a:endParaRPr lang="en-US"/>
          </a:p>
        </p:txBody>
      </p:sp>
    </p:spTree>
    <p:extLst>
      <p:ext uri="{BB962C8B-B14F-4D97-AF65-F5344CB8AC3E}">
        <p14:creationId xmlns:p14="http://schemas.microsoft.com/office/powerpoint/2010/main" val="632146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atptour.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github.com/JeffSackmann/tennis_at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B70354-DFDC-9818-0A62-7809E0352AFF}"/>
              </a:ext>
            </a:extLst>
          </p:cNvPr>
          <p:cNvSpPr txBox="1"/>
          <p:nvPr/>
        </p:nvSpPr>
        <p:spPr>
          <a:xfrm>
            <a:off x="810227" y="2361232"/>
            <a:ext cx="10395995" cy="1200329"/>
          </a:xfrm>
          <a:prstGeom prst="rect">
            <a:avLst/>
          </a:prstGeom>
          <a:noFill/>
        </p:spPr>
        <p:txBody>
          <a:bodyPr wrap="square" rtlCol="0">
            <a:spAutoFit/>
          </a:bodyPr>
          <a:lstStyle/>
          <a:p>
            <a:r>
              <a:rPr lang="en-US" sz="3600" dirty="0"/>
              <a:t>What Factors are Key to Successfully Predicting Match Outcomes in Top Level Men’s Professional Tennis?</a:t>
            </a:r>
          </a:p>
        </p:txBody>
      </p:sp>
      <p:sp>
        <p:nvSpPr>
          <p:cNvPr id="3" name="TextBox 2">
            <a:extLst>
              <a:ext uri="{FF2B5EF4-FFF2-40B4-BE49-F238E27FC236}">
                <a16:creationId xmlns:a16="http://schemas.microsoft.com/office/drawing/2014/main" id="{84AD5C4A-BBAB-4BE7-C6EB-18F6CC082AF1}"/>
              </a:ext>
            </a:extLst>
          </p:cNvPr>
          <p:cNvSpPr txBox="1"/>
          <p:nvPr/>
        </p:nvSpPr>
        <p:spPr>
          <a:xfrm>
            <a:off x="601884" y="4583575"/>
            <a:ext cx="2079415" cy="830997"/>
          </a:xfrm>
          <a:prstGeom prst="rect">
            <a:avLst/>
          </a:prstGeom>
          <a:noFill/>
        </p:spPr>
        <p:txBody>
          <a:bodyPr wrap="none" rtlCol="0">
            <a:spAutoFit/>
          </a:bodyPr>
          <a:lstStyle/>
          <a:p>
            <a:r>
              <a:rPr lang="en-US" sz="2400" dirty="0"/>
              <a:t>Jon Raksin</a:t>
            </a:r>
          </a:p>
          <a:p>
            <a:r>
              <a:rPr lang="en-US" sz="2400" dirty="0"/>
              <a:t>10/06/2022      </a:t>
            </a:r>
          </a:p>
        </p:txBody>
      </p:sp>
    </p:spTree>
    <p:extLst>
      <p:ext uri="{BB962C8B-B14F-4D97-AF65-F5344CB8AC3E}">
        <p14:creationId xmlns:p14="http://schemas.microsoft.com/office/powerpoint/2010/main" val="1234388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F1BF70-1527-6ECB-4B02-B23E92FF26C7}"/>
              </a:ext>
            </a:extLst>
          </p:cNvPr>
          <p:cNvSpPr txBox="1"/>
          <p:nvPr/>
        </p:nvSpPr>
        <p:spPr>
          <a:xfrm>
            <a:off x="752354" y="2844225"/>
            <a:ext cx="10509813" cy="1077218"/>
          </a:xfrm>
          <a:prstGeom prst="rect">
            <a:avLst/>
          </a:prstGeom>
          <a:noFill/>
        </p:spPr>
        <p:txBody>
          <a:bodyPr wrap="square" rtlCol="0">
            <a:spAutoFit/>
          </a:bodyPr>
          <a:lstStyle/>
          <a:p>
            <a:r>
              <a:rPr lang="en-US" sz="3200" dirty="0"/>
              <a:t>Key Finding #4: Inclusion of more data did not necessarily lead to improved match outcome prediction quality  </a:t>
            </a:r>
          </a:p>
        </p:txBody>
      </p:sp>
    </p:spTree>
    <p:extLst>
      <p:ext uri="{BB962C8B-B14F-4D97-AF65-F5344CB8AC3E}">
        <p14:creationId xmlns:p14="http://schemas.microsoft.com/office/powerpoint/2010/main" val="1560519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a:extLst>
              <a:ext uri="{FF2B5EF4-FFF2-40B4-BE49-F238E27FC236}">
                <a16:creationId xmlns:a16="http://schemas.microsoft.com/office/drawing/2014/main" id="{5EEAD6A1-BE94-5A2D-28D1-A4AE48B71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432" y="1798369"/>
            <a:ext cx="5804265" cy="39319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8DE8271-8E33-808B-7840-2E38AA99321D}"/>
              </a:ext>
            </a:extLst>
          </p:cNvPr>
          <p:cNvSpPr txBox="1"/>
          <p:nvPr/>
        </p:nvSpPr>
        <p:spPr>
          <a:xfrm>
            <a:off x="318557" y="128719"/>
            <a:ext cx="11753841" cy="954107"/>
          </a:xfrm>
          <a:prstGeom prst="rect">
            <a:avLst/>
          </a:prstGeom>
          <a:noFill/>
        </p:spPr>
        <p:txBody>
          <a:bodyPr wrap="square" rtlCol="0">
            <a:spAutoFit/>
          </a:bodyPr>
          <a:lstStyle/>
          <a:p>
            <a:r>
              <a:rPr lang="en-US" sz="2800" dirty="0"/>
              <a:t>Prediction Quality Did Improved With Increasing Previous Matches Played Threshold for Modeling Inclusion, Provided Minimum Data Availability </a:t>
            </a:r>
          </a:p>
        </p:txBody>
      </p:sp>
      <p:sp>
        <p:nvSpPr>
          <p:cNvPr id="26" name="TextBox 25">
            <a:extLst>
              <a:ext uri="{FF2B5EF4-FFF2-40B4-BE49-F238E27FC236}">
                <a16:creationId xmlns:a16="http://schemas.microsoft.com/office/drawing/2014/main" id="{65F6CBAE-F4AC-D1B7-B37E-197A2D3AF22A}"/>
              </a:ext>
            </a:extLst>
          </p:cNvPr>
          <p:cNvSpPr txBox="1"/>
          <p:nvPr/>
        </p:nvSpPr>
        <p:spPr>
          <a:xfrm>
            <a:off x="2335310" y="1588760"/>
            <a:ext cx="2217905" cy="369332"/>
          </a:xfrm>
          <a:prstGeom prst="rect">
            <a:avLst/>
          </a:prstGeom>
          <a:noFill/>
        </p:spPr>
        <p:txBody>
          <a:bodyPr wrap="square">
            <a:spAutoFit/>
          </a:bodyPr>
          <a:lstStyle/>
          <a:p>
            <a:r>
              <a:rPr lang="en-US" sz="1800" b="1" dirty="0">
                <a:solidFill>
                  <a:srgbClr val="2218F0"/>
                </a:solidFill>
              </a:rPr>
              <a:t>Hard Court Model</a:t>
            </a:r>
          </a:p>
        </p:txBody>
      </p:sp>
      <p:sp>
        <p:nvSpPr>
          <p:cNvPr id="5" name="TextBox 4">
            <a:extLst>
              <a:ext uri="{FF2B5EF4-FFF2-40B4-BE49-F238E27FC236}">
                <a16:creationId xmlns:a16="http://schemas.microsoft.com/office/drawing/2014/main" id="{1CEBF74E-B50F-216E-784C-09F9903ABBF9}"/>
              </a:ext>
            </a:extLst>
          </p:cNvPr>
          <p:cNvSpPr txBox="1"/>
          <p:nvPr/>
        </p:nvSpPr>
        <p:spPr>
          <a:xfrm rot="16200000">
            <a:off x="-1031987" y="3477286"/>
            <a:ext cx="2447593" cy="369332"/>
          </a:xfrm>
          <a:prstGeom prst="rect">
            <a:avLst/>
          </a:prstGeom>
          <a:noFill/>
        </p:spPr>
        <p:txBody>
          <a:bodyPr wrap="none" rtlCol="0">
            <a:spAutoFit/>
          </a:bodyPr>
          <a:lstStyle/>
          <a:p>
            <a:r>
              <a:rPr lang="en-US" b="1" dirty="0"/>
              <a:t>Training Error % (RMSE)</a:t>
            </a:r>
          </a:p>
        </p:txBody>
      </p:sp>
      <p:sp>
        <p:nvSpPr>
          <p:cNvPr id="6" name="TextBox 5">
            <a:extLst>
              <a:ext uri="{FF2B5EF4-FFF2-40B4-BE49-F238E27FC236}">
                <a16:creationId xmlns:a16="http://schemas.microsoft.com/office/drawing/2014/main" id="{15B591D4-3DC4-3E7B-8034-35315E83F7C9}"/>
              </a:ext>
            </a:extLst>
          </p:cNvPr>
          <p:cNvSpPr txBox="1"/>
          <p:nvPr/>
        </p:nvSpPr>
        <p:spPr>
          <a:xfrm>
            <a:off x="376432" y="5791239"/>
            <a:ext cx="11499193" cy="369332"/>
          </a:xfrm>
          <a:prstGeom prst="rect">
            <a:avLst/>
          </a:prstGeom>
          <a:noFill/>
        </p:spPr>
        <p:txBody>
          <a:bodyPr wrap="square" rtlCol="0">
            <a:spAutoFit/>
          </a:bodyPr>
          <a:lstStyle/>
          <a:p>
            <a:r>
              <a:rPr lang="en-US" b="1" dirty="0"/>
              <a:t>       Inclusion Threshold for Modeling Stage: Minimum Matches Played By Each Player Prior to Match Being Predicted</a:t>
            </a:r>
          </a:p>
        </p:txBody>
      </p:sp>
      <p:sp>
        <p:nvSpPr>
          <p:cNvPr id="9" name="TextBox 8">
            <a:extLst>
              <a:ext uri="{FF2B5EF4-FFF2-40B4-BE49-F238E27FC236}">
                <a16:creationId xmlns:a16="http://schemas.microsoft.com/office/drawing/2014/main" id="{E934BDD6-0A1C-B305-56FF-4A9EB4B3A7AC}"/>
              </a:ext>
            </a:extLst>
          </p:cNvPr>
          <p:cNvSpPr txBox="1"/>
          <p:nvPr/>
        </p:nvSpPr>
        <p:spPr>
          <a:xfrm>
            <a:off x="801657" y="3141580"/>
            <a:ext cx="550151" cy="307777"/>
          </a:xfrm>
          <a:prstGeom prst="rect">
            <a:avLst/>
          </a:prstGeom>
          <a:noFill/>
        </p:spPr>
        <p:txBody>
          <a:bodyPr wrap="none" rtlCol="0">
            <a:spAutoFit/>
          </a:bodyPr>
          <a:lstStyle/>
          <a:p>
            <a:r>
              <a:rPr lang="en-US" sz="1400" dirty="0"/>
              <a:t>~11K</a:t>
            </a:r>
          </a:p>
        </p:txBody>
      </p:sp>
      <p:sp>
        <p:nvSpPr>
          <p:cNvPr id="35" name="TextBox 34">
            <a:extLst>
              <a:ext uri="{FF2B5EF4-FFF2-40B4-BE49-F238E27FC236}">
                <a16:creationId xmlns:a16="http://schemas.microsoft.com/office/drawing/2014/main" id="{71CB4B11-724E-F480-DCEC-5FA0719159AE}"/>
              </a:ext>
            </a:extLst>
          </p:cNvPr>
          <p:cNvSpPr txBox="1"/>
          <p:nvPr/>
        </p:nvSpPr>
        <p:spPr>
          <a:xfrm>
            <a:off x="1174669" y="3403797"/>
            <a:ext cx="458780" cy="307777"/>
          </a:xfrm>
          <a:prstGeom prst="rect">
            <a:avLst/>
          </a:prstGeom>
          <a:noFill/>
        </p:spPr>
        <p:txBody>
          <a:bodyPr wrap="none" rtlCol="0">
            <a:spAutoFit/>
          </a:bodyPr>
          <a:lstStyle/>
          <a:p>
            <a:r>
              <a:rPr lang="en-US" sz="1400" dirty="0"/>
              <a:t>~9K</a:t>
            </a:r>
          </a:p>
        </p:txBody>
      </p:sp>
      <p:sp>
        <p:nvSpPr>
          <p:cNvPr id="37" name="TextBox 36">
            <a:extLst>
              <a:ext uri="{FF2B5EF4-FFF2-40B4-BE49-F238E27FC236}">
                <a16:creationId xmlns:a16="http://schemas.microsoft.com/office/drawing/2014/main" id="{3571BEEC-32A5-B043-D8FF-9A30C276EDE3}"/>
              </a:ext>
            </a:extLst>
          </p:cNvPr>
          <p:cNvSpPr txBox="1"/>
          <p:nvPr/>
        </p:nvSpPr>
        <p:spPr>
          <a:xfrm>
            <a:off x="1482348" y="3781592"/>
            <a:ext cx="458780" cy="307777"/>
          </a:xfrm>
          <a:prstGeom prst="rect">
            <a:avLst/>
          </a:prstGeom>
          <a:noFill/>
        </p:spPr>
        <p:txBody>
          <a:bodyPr wrap="none" rtlCol="0">
            <a:spAutoFit/>
          </a:bodyPr>
          <a:lstStyle/>
          <a:p>
            <a:r>
              <a:rPr lang="en-US" sz="1400" dirty="0"/>
              <a:t>~8K</a:t>
            </a:r>
          </a:p>
        </p:txBody>
      </p:sp>
      <p:sp>
        <p:nvSpPr>
          <p:cNvPr id="39" name="TextBox 38">
            <a:extLst>
              <a:ext uri="{FF2B5EF4-FFF2-40B4-BE49-F238E27FC236}">
                <a16:creationId xmlns:a16="http://schemas.microsoft.com/office/drawing/2014/main" id="{DC0980F9-8139-5865-8CA3-29CAEE1E6DBD}"/>
              </a:ext>
            </a:extLst>
          </p:cNvPr>
          <p:cNvSpPr txBox="1"/>
          <p:nvPr/>
        </p:nvSpPr>
        <p:spPr>
          <a:xfrm>
            <a:off x="1785656" y="3518496"/>
            <a:ext cx="458780" cy="307777"/>
          </a:xfrm>
          <a:prstGeom prst="rect">
            <a:avLst/>
          </a:prstGeom>
          <a:noFill/>
        </p:spPr>
        <p:txBody>
          <a:bodyPr wrap="none" rtlCol="0">
            <a:spAutoFit/>
          </a:bodyPr>
          <a:lstStyle/>
          <a:p>
            <a:r>
              <a:rPr lang="en-US" sz="1400" dirty="0"/>
              <a:t>~7K</a:t>
            </a:r>
          </a:p>
        </p:txBody>
      </p:sp>
      <p:sp>
        <p:nvSpPr>
          <p:cNvPr id="40" name="TextBox 39">
            <a:extLst>
              <a:ext uri="{FF2B5EF4-FFF2-40B4-BE49-F238E27FC236}">
                <a16:creationId xmlns:a16="http://schemas.microsoft.com/office/drawing/2014/main" id="{8BA786FA-D438-8A2E-0561-A1E898912F4C}"/>
              </a:ext>
            </a:extLst>
          </p:cNvPr>
          <p:cNvSpPr txBox="1"/>
          <p:nvPr/>
        </p:nvSpPr>
        <p:spPr>
          <a:xfrm>
            <a:off x="2113221" y="3775904"/>
            <a:ext cx="458780" cy="307777"/>
          </a:xfrm>
          <a:prstGeom prst="rect">
            <a:avLst/>
          </a:prstGeom>
          <a:noFill/>
        </p:spPr>
        <p:txBody>
          <a:bodyPr wrap="none" rtlCol="0">
            <a:spAutoFit/>
          </a:bodyPr>
          <a:lstStyle/>
          <a:p>
            <a:r>
              <a:rPr lang="en-US" sz="1400" dirty="0"/>
              <a:t>~6K</a:t>
            </a:r>
          </a:p>
        </p:txBody>
      </p:sp>
      <p:sp>
        <p:nvSpPr>
          <p:cNvPr id="41" name="TextBox 40">
            <a:extLst>
              <a:ext uri="{FF2B5EF4-FFF2-40B4-BE49-F238E27FC236}">
                <a16:creationId xmlns:a16="http://schemas.microsoft.com/office/drawing/2014/main" id="{B01B6E78-6BBA-F036-FF61-A9E9798080E9}"/>
              </a:ext>
            </a:extLst>
          </p:cNvPr>
          <p:cNvSpPr txBox="1"/>
          <p:nvPr/>
        </p:nvSpPr>
        <p:spPr>
          <a:xfrm>
            <a:off x="2452361" y="3658543"/>
            <a:ext cx="458780" cy="307777"/>
          </a:xfrm>
          <a:prstGeom prst="rect">
            <a:avLst/>
          </a:prstGeom>
          <a:noFill/>
        </p:spPr>
        <p:txBody>
          <a:bodyPr wrap="none" rtlCol="0">
            <a:spAutoFit/>
          </a:bodyPr>
          <a:lstStyle/>
          <a:p>
            <a:r>
              <a:rPr lang="en-US" sz="1400" dirty="0"/>
              <a:t>~5K</a:t>
            </a:r>
          </a:p>
        </p:txBody>
      </p:sp>
      <p:sp>
        <p:nvSpPr>
          <p:cNvPr id="42" name="TextBox 41">
            <a:extLst>
              <a:ext uri="{FF2B5EF4-FFF2-40B4-BE49-F238E27FC236}">
                <a16:creationId xmlns:a16="http://schemas.microsoft.com/office/drawing/2014/main" id="{F22DACCB-7DAF-36B1-51AD-516C8DF10E0B}"/>
              </a:ext>
            </a:extLst>
          </p:cNvPr>
          <p:cNvSpPr txBox="1"/>
          <p:nvPr/>
        </p:nvSpPr>
        <p:spPr>
          <a:xfrm>
            <a:off x="3227302" y="3754036"/>
            <a:ext cx="458780" cy="307777"/>
          </a:xfrm>
          <a:prstGeom prst="rect">
            <a:avLst/>
          </a:prstGeom>
          <a:noFill/>
        </p:spPr>
        <p:txBody>
          <a:bodyPr wrap="none" rtlCol="0">
            <a:spAutoFit/>
          </a:bodyPr>
          <a:lstStyle/>
          <a:p>
            <a:r>
              <a:rPr lang="en-US" sz="1400" dirty="0"/>
              <a:t>~4K</a:t>
            </a:r>
          </a:p>
        </p:txBody>
      </p:sp>
      <p:sp>
        <p:nvSpPr>
          <p:cNvPr id="43" name="TextBox 42">
            <a:extLst>
              <a:ext uri="{FF2B5EF4-FFF2-40B4-BE49-F238E27FC236}">
                <a16:creationId xmlns:a16="http://schemas.microsoft.com/office/drawing/2014/main" id="{95DDE6CB-DBE5-9422-9020-6E6C2CBF8FFB}"/>
              </a:ext>
            </a:extLst>
          </p:cNvPr>
          <p:cNvSpPr txBox="1"/>
          <p:nvPr/>
        </p:nvSpPr>
        <p:spPr>
          <a:xfrm>
            <a:off x="4024525" y="4344402"/>
            <a:ext cx="458780" cy="307777"/>
          </a:xfrm>
          <a:prstGeom prst="rect">
            <a:avLst/>
          </a:prstGeom>
          <a:noFill/>
        </p:spPr>
        <p:txBody>
          <a:bodyPr wrap="none" rtlCol="0">
            <a:spAutoFit/>
          </a:bodyPr>
          <a:lstStyle/>
          <a:p>
            <a:r>
              <a:rPr lang="en-US" sz="1400" dirty="0"/>
              <a:t>~2K</a:t>
            </a:r>
          </a:p>
        </p:txBody>
      </p:sp>
      <p:sp>
        <p:nvSpPr>
          <p:cNvPr id="44" name="TextBox 43">
            <a:extLst>
              <a:ext uri="{FF2B5EF4-FFF2-40B4-BE49-F238E27FC236}">
                <a16:creationId xmlns:a16="http://schemas.microsoft.com/office/drawing/2014/main" id="{EF6558F1-C61E-D5C3-CC32-267827565521}"/>
              </a:ext>
            </a:extLst>
          </p:cNvPr>
          <p:cNvSpPr txBox="1"/>
          <p:nvPr/>
        </p:nvSpPr>
        <p:spPr>
          <a:xfrm>
            <a:off x="5594838" y="3291778"/>
            <a:ext cx="458780" cy="307777"/>
          </a:xfrm>
          <a:prstGeom prst="rect">
            <a:avLst/>
          </a:prstGeom>
          <a:noFill/>
        </p:spPr>
        <p:txBody>
          <a:bodyPr wrap="square" rtlCol="0">
            <a:spAutoFit/>
          </a:bodyPr>
          <a:lstStyle/>
          <a:p>
            <a:r>
              <a:rPr lang="en-US" sz="1400" dirty="0"/>
              <a:t>~1K</a:t>
            </a:r>
          </a:p>
        </p:txBody>
      </p:sp>
      <p:sp>
        <p:nvSpPr>
          <p:cNvPr id="10" name="TextBox 9">
            <a:extLst>
              <a:ext uri="{FF2B5EF4-FFF2-40B4-BE49-F238E27FC236}">
                <a16:creationId xmlns:a16="http://schemas.microsoft.com/office/drawing/2014/main" id="{64B8E0DA-0F92-FA33-AC9E-836C4F6685F9}"/>
              </a:ext>
            </a:extLst>
          </p:cNvPr>
          <p:cNvSpPr txBox="1"/>
          <p:nvPr/>
        </p:nvSpPr>
        <p:spPr>
          <a:xfrm>
            <a:off x="947850" y="2713840"/>
            <a:ext cx="2889637" cy="307777"/>
          </a:xfrm>
          <a:prstGeom prst="rect">
            <a:avLst/>
          </a:prstGeom>
          <a:noFill/>
        </p:spPr>
        <p:txBody>
          <a:bodyPr wrap="none" rtlCol="0">
            <a:spAutoFit/>
          </a:bodyPr>
          <a:lstStyle/>
          <a:p>
            <a:r>
              <a:rPr lang="en-US" sz="1400" u="sng" dirty="0"/>
              <a:t>Training Set Sample Ns Per Threshold</a:t>
            </a:r>
          </a:p>
        </p:txBody>
      </p:sp>
      <p:sp>
        <p:nvSpPr>
          <p:cNvPr id="46" name="TextBox 45">
            <a:extLst>
              <a:ext uri="{FF2B5EF4-FFF2-40B4-BE49-F238E27FC236}">
                <a16:creationId xmlns:a16="http://schemas.microsoft.com/office/drawing/2014/main" id="{48E4AE02-0247-9828-1781-8B42EECB872B}"/>
              </a:ext>
            </a:extLst>
          </p:cNvPr>
          <p:cNvSpPr txBox="1"/>
          <p:nvPr/>
        </p:nvSpPr>
        <p:spPr>
          <a:xfrm>
            <a:off x="8130134" y="1614419"/>
            <a:ext cx="2217905" cy="369332"/>
          </a:xfrm>
          <a:prstGeom prst="rect">
            <a:avLst/>
          </a:prstGeom>
          <a:noFill/>
        </p:spPr>
        <p:txBody>
          <a:bodyPr wrap="square">
            <a:spAutoFit/>
          </a:bodyPr>
          <a:lstStyle/>
          <a:p>
            <a:r>
              <a:rPr lang="en-US" b="1" dirty="0">
                <a:solidFill>
                  <a:srgbClr val="860000"/>
                </a:solidFill>
              </a:rPr>
              <a:t>Clay</a:t>
            </a:r>
            <a:r>
              <a:rPr lang="en-US" sz="1800" b="1" dirty="0">
                <a:solidFill>
                  <a:srgbClr val="860000"/>
                </a:solidFill>
              </a:rPr>
              <a:t> Court Model</a:t>
            </a:r>
          </a:p>
        </p:txBody>
      </p:sp>
      <p:pic>
        <p:nvPicPr>
          <p:cNvPr id="3082" name="Picture 10">
            <a:extLst>
              <a:ext uri="{FF2B5EF4-FFF2-40B4-BE49-F238E27FC236}">
                <a16:creationId xmlns:a16="http://schemas.microsoft.com/office/drawing/2014/main" id="{8A81FDB1-5E72-E270-271D-D13607EF17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387" y="1846471"/>
            <a:ext cx="5804265" cy="393192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715C8FCD-52CD-7636-470F-EC346FFE0E02}"/>
              </a:ext>
            </a:extLst>
          </p:cNvPr>
          <p:cNvSpPr txBox="1"/>
          <p:nvPr/>
        </p:nvSpPr>
        <p:spPr>
          <a:xfrm>
            <a:off x="6567785" y="2437451"/>
            <a:ext cx="550151" cy="307777"/>
          </a:xfrm>
          <a:prstGeom prst="rect">
            <a:avLst/>
          </a:prstGeom>
          <a:noFill/>
        </p:spPr>
        <p:txBody>
          <a:bodyPr wrap="none" rtlCol="0">
            <a:spAutoFit/>
          </a:bodyPr>
          <a:lstStyle/>
          <a:p>
            <a:r>
              <a:rPr lang="en-US" sz="1400" dirty="0"/>
              <a:t>~10K</a:t>
            </a:r>
          </a:p>
        </p:txBody>
      </p:sp>
      <p:sp>
        <p:nvSpPr>
          <p:cNvPr id="48" name="TextBox 47">
            <a:extLst>
              <a:ext uri="{FF2B5EF4-FFF2-40B4-BE49-F238E27FC236}">
                <a16:creationId xmlns:a16="http://schemas.microsoft.com/office/drawing/2014/main" id="{EE30B3A6-665A-29D3-0D5C-CAC57FAE0AE6}"/>
              </a:ext>
            </a:extLst>
          </p:cNvPr>
          <p:cNvSpPr txBox="1"/>
          <p:nvPr/>
        </p:nvSpPr>
        <p:spPr>
          <a:xfrm>
            <a:off x="6940797" y="2294556"/>
            <a:ext cx="458780" cy="307777"/>
          </a:xfrm>
          <a:prstGeom prst="rect">
            <a:avLst/>
          </a:prstGeom>
          <a:noFill/>
        </p:spPr>
        <p:txBody>
          <a:bodyPr wrap="none" rtlCol="0">
            <a:spAutoFit/>
          </a:bodyPr>
          <a:lstStyle/>
          <a:p>
            <a:r>
              <a:rPr lang="en-US" sz="1400" dirty="0"/>
              <a:t>~7K</a:t>
            </a:r>
          </a:p>
        </p:txBody>
      </p:sp>
      <p:sp>
        <p:nvSpPr>
          <p:cNvPr id="49" name="TextBox 48">
            <a:extLst>
              <a:ext uri="{FF2B5EF4-FFF2-40B4-BE49-F238E27FC236}">
                <a16:creationId xmlns:a16="http://schemas.microsoft.com/office/drawing/2014/main" id="{1FF26139-2636-AAB9-1A28-3DEFBA879DD0}"/>
              </a:ext>
            </a:extLst>
          </p:cNvPr>
          <p:cNvSpPr txBox="1"/>
          <p:nvPr/>
        </p:nvSpPr>
        <p:spPr>
          <a:xfrm>
            <a:off x="7202176" y="2464001"/>
            <a:ext cx="595035" cy="307777"/>
          </a:xfrm>
          <a:prstGeom prst="rect">
            <a:avLst/>
          </a:prstGeom>
          <a:noFill/>
        </p:spPr>
        <p:txBody>
          <a:bodyPr wrap="none" rtlCol="0">
            <a:spAutoFit/>
          </a:bodyPr>
          <a:lstStyle/>
          <a:p>
            <a:r>
              <a:rPr lang="en-US" sz="1400" dirty="0"/>
              <a:t>~5.5K</a:t>
            </a:r>
          </a:p>
        </p:txBody>
      </p:sp>
      <p:sp>
        <p:nvSpPr>
          <p:cNvPr id="50" name="TextBox 49">
            <a:extLst>
              <a:ext uri="{FF2B5EF4-FFF2-40B4-BE49-F238E27FC236}">
                <a16:creationId xmlns:a16="http://schemas.microsoft.com/office/drawing/2014/main" id="{01197B82-55C4-76EE-6A67-02700D3C72DC}"/>
              </a:ext>
            </a:extLst>
          </p:cNvPr>
          <p:cNvSpPr txBox="1"/>
          <p:nvPr/>
        </p:nvSpPr>
        <p:spPr>
          <a:xfrm>
            <a:off x="7551784" y="2316655"/>
            <a:ext cx="458780" cy="307777"/>
          </a:xfrm>
          <a:prstGeom prst="rect">
            <a:avLst/>
          </a:prstGeom>
          <a:noFill/>
        </p:spPr>
        <p:txBody>
          <a:bodyPr wrap="none" rtlCol="0">
            <a:spAutoFit/>
          </a:bodyPr>
          <a:lstStyle/>
          <a:p>
            <a:r>
              <a:rPr lang="en-US" sz="1400" dirty="0"/>
              <a:t>~4K</a:t>
            </a:r>
          </a:p>
        </p:txBody>
      </p:sp>
      <p:sp>
        <p:nvSpPr>
          <p:cNvPr id="51" name="TextBox 50">
            <a:extLst>
              <a:ext uri="{FF2B5EF4-FFF2-40B4-BE49-F238E27FC236}">
                <a16:creationId xmlns:a16="http://schemas.microsoft.com/office/drawing/2014/main" id="{23BF338F-B91E-1D25-B00B-435C9BCD93A7}"/>
              </a:ext>
            </a:extLst>
          </p:cNvPr>
          <p:cNvSpPr txBox="1"/>
          <p:nvPr/>
        </p:nvSpPr>
        <p:spPr>
          <a:xfrm>
            <a:off x="7833049" y="2215246"/>
            <a:ext cx="595035" cy="307777"/>
          </a:xfrm>
          <a:prstGeom prst="rect">
            <a:avLst/>
          </a:prstGeom>
          <a:noFill/>
        </p:spPr>
        <p:txBody>
          <a:bodyPr wrap="none" rtlCol="0">
            <a:spAutoFit/>
          </a:bodyPr>
          <a:lstStyle/>
          <a:p>
            <a:r>
              <a:rPr lang="en-US" sz="1400" dirty="0"/>
              <a:t>~3.5K</a:t>
            </a:r>
          </a:p>
        </p:txBody>
      </p:sp>
      <p:sp>
        <p:nvSpPr>
          <p:cNvPr id="52" name="TextBox 51">
            <a:extLst>
              <a:ext uri="{FF2B5EF4-FFF2-40B4-BE49-F238E27FC236}">
                <a16:creationId xmlns:a16="http://schemas.microsoft.com/office/drawing/2014/main" id="{3EFFF1F5-D694-7C2C-7CBB-D40833D9D4F1}"/>
              </a:ext>
            </a:extLst>
          </p:cNvPr>
          <p:cNvSpPr txBox="1"/>
          <p:nvPr/>
        </p:nvSpPr>
        <p:spPr>
          <a:xfrm>
            <a:off x="8160614" y="2815521"/>
            <a:ext cx="595035" cy="307777"/>
          </a:xfrm>
          <a:prstGeom prst="rect">
            <a:avLst/>
          </a:prstGeom>
          <a:noFill/>
        </p:spPr>
        <p:txBody>
          <a:bodyPr wrap="none" rtlCol="0">
            <a:spAutoFit/>
          </a:bodyPr>
          <a:lstStyle/>
          <a:p>
            <a:r>
              <a:rPr lang="en-US" sz="1400" dirty="0"/>
              <a:t>~2.5K</a:t>
            </a:r>
          </a:p>
        </p:txBody>
      </p:sp>
      <p:sp>
        <p:nvSpPr>
          <p:cNvPr id="53" name="TextBox 52">
            <a:extLst>
              <a:ext uri="{FF2B5EF4-FFF2-40B4-BE49-F238E27FC236}">
                <a16:creationId xmlns:a16="http://schemas.microsoft.com/office/drawing/2014/main" id="{22F4F0B3-C6FA-CBD0-ADBB-61966E8AE88F}"/>
              </a:ext>
            </a:extLst>
          </p:cNvPr>
          <p:cNvSpPr txBox="1"/>
          <p:nvPr/>
        </p:nvSpPr>
        <p:spPr>
          <a:xfrm>
            <a:off x="8657763" y="2239676"/>
            <a:ext cx="595035" cy="307777"/>
          </a:xfrm>
          <a:prstGeom prst="rect">
            <a:avLst/>
          </a:prstGeom>
          <a:noFill/>
        </p:spPr>
        <p:txBody>
          <a:bodyPr wrap="none" rtlCol="0">
            <a:spAutoFit/>
          </a:bodyPr>
          <a:lstStyle/>
          <a:p>
            <a:r>
              <a:rPr lang="en-US" sz="1400" dirty="0"/>
              <a:t>~1.5K</a:t>
            </a:r>
          </a:p>
        </p:txBody>
      </p:sp>
      <p:sp>
        <p:nvSpPr>
          <p:cNvPr id="54" name="TextBox 53">
            <a:extLst>
              <a:ext uri="{FF2B5EF4-FFF2-40B4-BE49-F238E27FC236}">
                <a16:creationId xmlns:a16="http://schemas.microsoft.com/office/drawing/2014/main" id="{D7FAF517-DE31-8B9D-3E14-11F48E5DC327}"/>
              </a:ext>
            </a:extLst>
          </p:cNvPr>
          <p:cNvSpPr txBox="1"/>
          <p:nvPr/>
        </p:nvSpPr>
        <p:spPr>
          <a:xfrm>
            <a:off x="9598087" y="2065351"/>
            <a:ext cx="458780" cy="307777"/>
          </a:xfrm>
          <a:prstGeom prst="rect">
            <a:avLst/>
          </a:prstGeom>
          <a:noFill/>
        </p:spPr>
        <p:txBody>
          <a:bodyPr wrap="none" rtlCol="0">
            <a:spAutoFit/>
          </a:bodyPr>
          <a:lstStyle/>
          <a:p>
            <a:r>
              <a:rPr lang="en-US" sz="1400" dirty="0"/>
              <a:t>~1K</a:t>
            </a:r>
          </a:p>
        </p:txBody>
      </p:sp>
      <p:sp>
        <p:nvSpPr>
          <p:cNvPr id="55" name="TextBox 54">
            <a:extLst>
              <a:ext uri="{FF2B5EF4-FFF2-40B4-BE49-F238E27FC236}">
                <a16:creationId xmlns:a16="http://schemas.microsoft.com/office/drawing/2014/main" id="{A47C6EBE-12B3-C572-44D3-7E2946711044}"/>
              </a:ext>
            </a:extLst>
          </p:cNvPr>
          <p:cNvSpPr txBox="1"/>
          <p:nvPr/>
        </p:nvSpPr>
        <p:spPr>
          <a:xfrm>
            <a:off x="11101552" y="2867728"/>
            <a:ext cx="595034" cy="307777"/>
          </a:xfrm>
          <a:prstGeom prst="rect">
            <a:avLst/>
          </a:prstGeom>
          <a:noFill/>
        </p:spPr>
        <p:txBody>
          <a:bodyPr wrap="square" rtlCol="0">
            <a:spAutoFit/>
          </a:bodyPr>
          <a:lstStyle/>
          <a:p>
            <a:r>
              <a:rPr lang="en-US" sz="1400" dirty="0"/>
              <a:t>~100</a:t>
            </a:r>
          </a:p>
        </p:txBody>
      </p:sp>
    </p:spTree>
    <p:extLst>
      <p:ext uri="{BB962C8B-B14F-4D97-AF65-F5344CB8AC3E}">
        <p14:creationId xmlns:p14="http://schemas.microsoft.com/office/powerpoint/2010/main" val="2875864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a:extLst>
              <a:ext uri="{FF2B5EF4-FFF2-40B4-BE49-F238E27FC236}">
                <a16:creationId xmlns:a16="http://schemas.microsoft.com/office/drawing/2014/main" id="{C9C89539-92A0-D555-2885-8500CA789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123" y="1556424"/>
            <a:ext cx="5804265" cy="393192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8DE8271-8E33-808B-7840-2E38AA99321D}"/>
              </a:ext>
            </a:extLst>
          </p:cNvPr>
          <p:cNvSpPr txBox="1"/>
          <p:nvPr/>
        </p:nvSpPr>
        <p:spPr>
          <a:xfrm>
            <a:off x="521891" y="340468"/>
            <a:ext cx="11440824" cy="584775"/>
          </a:xfrm>
          <a:prstGeom prst="rect">
            <a:avLst/>
          </a:prstGeom>
          <a:noFill/>
        </p:spPr>
        <p:txBody>
          <a:bodyPr wrap="none" rtlCol="0">
            <a:spAutoFit/>
          </a:bodyPr>
          <a:lstStyle/>
          <a:p>
            <a:r>
              <a:rPr lang="en-US" sz="3200" dirty="0"/>
              <a:t>However, More Data Only Improves Prediction if It’s “Recent” Data  </a:t>
            </a:r>
          </a:p>
        </p:txBody>
      </p:sp>
      <p:sp>
        <p:nvSpPr>
          <p:cNvPr id="5" name="TextBox 4">
            <a:extLst>
              <a:ext uri="{FF2B5EF4-FFF2-40B4-BE49-F238E27FC236}">
                <a16:creationId xmlns:a16="http://schemas.microsoft.com/office/drawing/2014/main" id="{C1D96E48-4FA1-A348-01E2-BF347BDB2E40}"/>
              </a:ext>
            </a:extLst>
          </p:cNvPr>
          <p:cNvSpPr txBox="1"/>
          <p:nvPr/>
        </p:nvSpPr>
        <p:spPr>
          <a:xfrm>
            <a:off x="2542775" y="1320447"/>
            <a:ext cx="2217905" cy="369332"/>
          </a:xfrm>
          <a:prstGeom prst="rect">
            <a:avLst/>
          </a:prstGeom>
          <a:noFill/>
        </p:spPr>
        <p:txBody>
          <a:bodyPr wrap="square">
            <a:spAutoFit/>
          </a:bodyPr>
          <a:lstStyle/>
          <a:p>
            <a:r>
              <a:rPr lang="en-US" sz="1800" b="1" dirty="0">
                <a:solidFill>
                  <a:srgbClr val="2218F0"/>
                </a:solidFill>
              </a:rPr>
              <a:t>Hard Court Model</a:t>
            </a:r>
          </a:p>
        </p:txBody>
      </p:sp>
      <p:sp>
        <p:nvSpPr>
          <p:cNvPr id="6" name="TextBox 5">
            <a:extLst>
              <a:ext uri="{FF2B5EF4-FFF2-40B4-BE49-F238E27FC236}">
                <a16:creationId xmlns:a16="http://schemas.microsoft.com/office/drawing/2014/main" id="{9042BB4E-0904-4E28-F645-7FFD13C9E502}"/>
              </a:ext>
            </a:extLst>
          </p:cNvPr>
          <p:cNvSpPr txBox="1"/>
          <p:nvPr/>
        </p:nvSpPr>
        <p:spPr>
          <a:xfrm rot="16200000">
            <a:off x="-871190" y="3326337"/>
            <a:ext cx="2447593" cy="369332"/>
          </a:xfrm>
          <a:prstGeom prst="rect">
            <a:avLst/>
          </a:prstGeom>
          <a:noFill/>
        </p:spPr>
        <p:txBody>
          <a:bodyPr wrap="none" rtlCol="0">
            <a:spAutoFit/>
          </a:bodyPr>
          <a:lstStyle/>
          <a:p>
            <a:r>
              <a:rPr lang="en-US" b="1" dirty="0"/>
              <a:t>Training Error % (RMSE)</a:t>
            </a:r>
          </a:p>
        </p:txBody>
      </p:sp>
      <p:sp>
        <p:nvSpPr>
          <p:cNvPr id="7" name="TextBox 6">
            <a:extLst>
              <a:ext uri="{FF2B5EF4-FFF2-40B4-BE49-F238E27FC236}">
                <a16:creationId xmlns:a16="http://schemas.microsoft.com/office/drawing/2014/main" id="{1857435C-7E2B-918C-27EE-CBEF6A243D02}"/>
              </a:ext>
            </a:extLst>
          </p:cNvPr>
          <p:cNvSpPr txBox="1"/>
          <p:nvPr/>
        </p:nvSpPr>
        <p:spPr>
          <a:xfrm>
            <a:off x="2371351" y="5464282"/>
            <a:ext cx="8102279" cy="369332"/>
          </a:xfrm>
          <a:prstGeom prst="rect">
            <a:avLst/>
          </a:prstGeom>
          <a:noFill/>
        </p:spPr>
        <p:txBody>
          <a:bodyPr wrap="square" rtlCol="0">
            <a:spAutoFit/>
          </a:bodyPr>
          <a:lstStyle/>
          <a:p>
            <a:r>
              <a:rPr lang="en-US" b="1" dirty="0"/>
              <a:t>Earliest Year Included in Modeling Stage (all Include Earliest Year Through 2019)</a:t>
            </a:r>
          </a:p>
        </p:txBody>
      </p:sp>
      <p:sp>
        <p:nvSpPr>
          <p:cNvPr id="8" name="TextBox 7">
            <a:extLst>
              <a:ext uri="{FF2B5EF4-FFF2-40B4-BE49-F238E27FC236}">
                <a16:creationId xmlns:a16="http://schemas.microsoft.com/office/drawing/2014/main" id="{97AB6729-1813-BBB0-2149-0205F6F529DA}"/>
              </a:ext>
            </a:extLst>
          </p:cNvPr>
          <p:cNvSpPr txBox="1"/>
          <p:nvPr/>
        </p:nvSpPr>
        <p:spPr>
          <a:xfrm>
            <a:off x="1053701" y="1787343"/>
            <a:ext cx="3145092" cy="307777"/>
          </a:xfrm>
          <a:prstGeom prst="rect">
            <a:avLst/>
          </a:prstGeom>
          <a:noFill/>
        </p:spPr>
        <p:txBody>
          <a:bodyPr wrap="none" rtlCol="0">
            <a:spAutoFit/>
          </a:bodyPr>
          <a:lstStyle/>
          <a:p>
            <a:r>
              <a:rPr lang="en-US" sz="1400" u="sng" dirty="0"/>
              <a:t>Training Set Ns Per Earliest Year Included</a:t>
            </a:r>
          </a:p>
        </p:txBody>
      </p:sp>
      <p:sp>
        <p:nvSpPr>
          <p:cNvPr id="9" name="TextBox 8">
            <a:extLst>
              <a:ext uri="{FF2B5EF4-FFF2-40B4-BE49-F238E27FC236}">
                <a16:creationId xmlns:a16="http://schemas.microsoft.com/office/drawing/2014/main" id="{1463562F-4649-F886-6DF0-E8903FBA807A}"/>
              </a:ext>
            </a:extLst>
          </p:cNvPr>
          <p:cNvSpPr txBox="1"/>
          <p:nvPr/>
        </p:nvSpPr>
        <p:spPr>
          <a:xfrm>
            <a:off x="984778" y="2964771"/>
            <a:ext cx="550151" cy="307777"/>
          </a:xfrm>
          <a:prstGeom prst="rect">
            <a:avLst/>
          </a:prstGeom>
          <a:noFill/>
        </p:spPr>
        <p:txBody>
          <a:bodyPr wrap="none" rtlCol="0">
            <a:spAutoFit/>
          </a:bodyPr>
          <a:lstStyle/>
          <a:p>
            <a:r>
              <a:rPr lang="en-US" sz="1400" dirty="0"/>
              <a:t>~16K</a:t>
            </a:r>
          </a:p>
        </p:txBody>
      </p:sp>
      <p:sp>
        <p:nvSpPr>
          <p:cNvPr id="10" name="TextBox 9">
            <a:extLst>
              <a:ext uri="{FF2B5EF4-FFF2-40B4-BE49-F238E27FC236}">
                <a16:creationId xmlns:a16="http://schemas.microsoft.com/office/drawing/2014/main" id="{0FEBEA87-6328-E33E-BB0C-3DA1455EF360}"/>
              </a:ext>
            </a:extLst>
          </p:cNvPr>
          <p:cNvSpPr txBox="1"/>
          <p:nvPr/>
        </p:nvSpPr>
        <p:spPr>
          <a:xfrm>
            <a:off x="1510332" y="3272548"/>
            <a:ext cx="550151" cy="307777"/>
          </a:xfrm>
          <a:prstGeom prst="rect">
            <a:avLst/>
          </a:prstGeom>
          <a:noFill/>
        </p:spPr>
        <p:txBody>
          <a:bodyPr wrap="none" rtlCol="0">
            <a:spAutoFit/>
          </a:bodyPr>
          <a:lstStyle/>
          <a:p>
            <a:r>
              <a:rPr lang="en-US" sz="1400" dirty="0"/>
              <a:t>~15K</a:t>
            </a:r>
          </a:p>
        </p:txBody>
      </p:sp>
      <p:sp>
        <p:nvSpPr>
          <p:cNvPr id="11" name="TextBox 10">
            <a:extLst>
              <a:ext uri="{FF2B5EF4-FFF2-40B4-BE49-F238E27FC236}">
                <a16:creationId xmlns:a16="http://schemas.microsoft.com/office/drawing/2014/main" id="{B3307518-2E7F-2512-ADE7-5A8ACA2FEC36}"/>
              </a:ext>
            </a:extLst>
          </p:cNvPr>
          <p:cNvSpPr txBox="1"/>
          <p:nvPr/>
        </p:nvSpPr>
        <p:spPr>
          <a:xfrm>
            <a:off x="2032374" y="3294465"/>
            <a:ext cx="550151" cy="307777"/>
          </a:xfrm>
          <a:prstGeom prst="rect">
            <a:avLst/>
          </a:prstGeom>
          <a:noFill/>
        </p:spPr>
        <p:txBody>
          <a:bodyPr wrap="none" rtlCol="0">
            <a:spAutoFit/>
          </a:bodyPr>
          <a:lstStyle/>
          <a:p>
            <a:r>
              <a:rPr lang="en-US" sz="1400" dirty="0"/>
              <a:t>~13K</a:t>
            </a:r>
          </a:p>
        </p:txBody>
      </p:sp>
      <p:sp>
        <p:nvSpPr>
          <p:cNvPr id="12" name="TextBox 11">
            <a:extLst>
              <a:ext uri="{FF2B5EF4-FFF2-40B4-BE49-F238E27FC236}">
                <a16:creationId xmlns:a16="http://schemas.microsoft.com/office/drawing/2014/main" id="{86808743-F183-C99E-D9D3-29DB04CE72DC}"/>
              </a:ext>
            </a:extLst>
          </p:cNvPr>
          <p:cNvSpPr txBox="1"/>
          <p:nvPr/>
        </p:nvSpPr>
        <p:spPr>
          <a:xfrm>
            <a:off x="2579934" y="3388664"/>
            <a:ext cx="550151" cy="307777"/>
          </a:xfrm>
          <a:prstGeom prst="rect">
            <a:avLst/>
          </a:prstGeom>
          <a:noFill/>
        </p:spPr>
        <p:txBody>
          <a:bodyPr wrap="none" rtlCol="0">
            <a:spAutoFit/>
          </a:bodyPr>
          <a:lstStyle/>
          <a:p>
            <a:r>
              <a:rPr lang="en-US" sz="1400" dirty="0"/>
              <a:t>~11K</a:t>
            </a:r>
          </a:p>
        </p:txBody>
      </p:sp>
      <p:sp>
        <p:nvSpPr>
          <p:cNvPr id="13" name="TextBox 12">
            <a:extLst>
              <a:ext uri="{FF2B5EF4-FFF2-40B4-BE49-F238E27FC236}">
                <a16:creationId xmlns:a16="http://schemas.microsoft.com/office/drawing/2014/main" id="{1F9B446E-725E-67E2-966C-8BA72040CBEB}"/>
              </a:ext>
            </a:extLst>
          </p:cNvPr>
          <p:cNvSpPr txBox="1"/>
          <p:nvPr/>
        </p:nvSpPr>
        <p:spPr>
          <a:xfrm>
            <a:off x="3122748" y="3343657"/>
            <a:ext cx="550151" cy="307777"/>
          </a:xfrm>
          <a:prstGeom prst="rect">
            <a:avLst/>
          </a:prstGeom>
          <a:noFill/>
        </p:spPr>
        <p:txBody>
          <a:bodyPr wrap="none" rtlCol="0">
            <a:spAutoFit/>
          </a:bodyPr>
          <a:lstStyle/>
          <a:p>
            <a:r>
              <a:rPr lang="en-US" sz="1400" dirty="0"/>
              <a:t>~10K</a:t>
            </a:r>
          </a:p>
        </p:txBody>
      </p:sp>
      <p:sp>
        <p:nvSpPr>
          <p:cNvPr id="15" name="TextBox 14">
            <a:extLst>
              <a:ext uri="{FF2B5EF4-FFF2-40B4-BE49-F238E27FC236}">
                <a16:creationId xmlns:a16="http://schemas.microsoft.com/office/drawing/2014/main" id="{568DC004-B1EF-ECBB-4468-24D4BE34F3E0}"/>
              </a:ext>
            </a:extLst>
          </p:cNvPr>
          <p:cNvSpPr txBox="1"/>
          <p:nvPr/>
        </p:nvSpPr>
        <p:spPr>
          <a:xfrm>
            <a:off x="3663359" y="3476517"/>
            <a:ext cx="458780" cy="307777"/>
          </a:xfrm>
          <a:prstGeom prst="rect">
            <a:avLst/>
          </a:prstGeom>
          <a:noFill/>
        </p:spPr>
        <p:txBody>
          <a:bodyPr wrap="none" rtlCol="0">
            <a:spAutoFit/>
          </a:bodyPr>
          <a:lstStyle/>
          <a:p>
            <a:r>
              <a:rPr lang="en-US" sz="1400" dirty="0"/>
              <a:t>~8K</a:t>
            </a:r>
          </a:p>
        </p:txBody>
      </p:sp>
      <p:sp>
        <p:nvSpPr>
          <p:cNvPr id="16" name="TextBox 15">
            <a:extLst>
              <a:ext uri="{FF2B5EF4-FFF2-40B4-BE49-F238E27FC236}">
                <a16:creationId xmlns:a16="http://schemas.microsoft.com/office/drawing/2014/main" id="{3B1F95C0-FF81-2261-4591-B663884E2B1D}"/>
              </a:ext>
            </a:extLst>
          </p:cNvPr>
          <p:cNvSpPr txBox="1"/>
          <p:nvPr/>
        </p:nvSpPr>
        <p:spPr>
          <a:xfrm>
            <a:off x="4110889" y="3062429"/>
            <a:ext cx="595035" cy="307777"/>
          </a:xfrm>
          <a:prstGeom prst="rect">
            <a:avLst/>
          </a:prstGeom>
          <a:noFill/>
        </p:spPr>
        <p:txBody>
          <a:bodyPr wrap="none" rtlCol="0">
            <a:spAutoFit/>
          </a:bodyPr>
          <a:lstStyle/>
          <a:p>
            <a:r>
              <a:rPr lang="en-US" sz="1400" dirty="0"/>
              <a:t>~6.5K</a:t>
            </a:r>
          </a:p>
        </p:txBody>
      </p:sp>
      <p:sp>
        <p:nvSpPr>
          <p:cNvPr id="17" name="TextBox 16">
            <a:extLst>
              <a:ext uri="{FF2B5EF4-FFF2-40B4-BE49-F238E27FC236}">
                <a16:creationId xmlns:a16="http://schemas.microsoft.com/office/drawing/2014/main" id="{2517228D-1DF0-9267-6A52-326CAD923038}"/>
              </a:ext>
            </a:extLst>
          </p:cNvPr>
          <p:cNvSpPr txBox="1"/>
          <p:nvPr/>
        </p:nvSpPr>
        <p:spPr>
          <a:xfrm>
            <a:off x="4718008" y="3080887"/>
            <a:ext cx="458780" cy="307777"/>
          </a:xfrm>
          <a:prstGeom prst="rect">
            <a:avLst/>
          </a:prstGeom>
          <a:noFill/>
        </p:spPr>
        <p:txBody>
          <a:bodyPr wrap="none" rtlCol="0">
            <a:spAutoFit/>
          </a:bodyPr>
          <a:lstStyle/>
          <a:p>
            <a:r>
              <a:rPr lang="en-US" sz="1400" dirty="0"/>
              <a:t>~5K</a:t>
            </a:r>
          </a:p>
        </p:txBody>
      </p:sp>
      <p:sp>
        <p:nvSpPr>
          <p:cNvPr id="18" name="TextBox 17">
            <a:extLst>
              <a:ext uri="{FF2B5EF4-FFF2-40B4-BE49-F238E27FC236}">
                <a16:creationId xmlns:a16="http://schemas.microsoft.com/office/drawing/2014/main" id="{C0F0FC41-B6B5-D8B0-476D-1FDC42DB3496}"/>
              </a:ext>
            </a:extLst>
          </p:cNvPr>
          <p:cNvSpPr txBox="1"/>
          <p:nvPr/>
        </p:nvSpPr>
        <p:spPr>
          <a:xfrm>
            <a:off x="5245123" y="2617253"/>
            <a:ext cx="458780" cy="307777"/>
          </a:xfrm>
          <a:prstGeom prst="rect">
            <a:avLst/>
          </a:prstGeom>
          <a:noFill/>
        </p:spPr>
        <p:txBody>
          <a:bodyPr wrap="none" rtlCol="0">
            <a:spAutoFit/>
          </a:bodyPr>
          <a:lstStyle/>
          <a:p>
            <a:r>
              <a:rPr lang="en-US" sz="1400" dirty="0"/>
              <a:t>~3K</a:t>
            </a:r>
          </a:p>
        </p:txBody>
      </p:sp>
      <p:sp>
        <p:nvSpPr>
          <p:cNvPr id="19" name="TextBox 18">
            <a:extLst>
              <a:ext uri="{FF2B5EF4-FFF2-40B4-BE49-F238E27FC236}">
                <a16:creationId xmlns:a16="http://schemas.microsoft.com/office/drawing/2014/main" id="{E5F04776-C95C-92C5-3EEE-29B765AD2DFE}"/>
              </a:ext>
            </a:extLst>
          </p:cNvPr>
          <p:cNvSpPr txBox="1"/>
          <p:nvPr/>
        </p:nvSpPr>
        <p:spPr>
          <a:xfrm>
            <a:off x="5670115" y="3035880"/>
            <a:ext cx="595035" cy="307777"/>
          </a:xfrm>
          <a:prstGeom prst="rect">
            <a:avLst/>
          </a:prstGeom>
          <a:noFill/>
        </p:spPr>
        <p:txBody>
          <a:bodyPr wrap="none" rtlCol="0">
            <a:spAutoFit/>
          </a:bodyPr>
          <a:lstStyle/>
          <a:p>
            <a:r>
              <a:rPr lang="en-US" sz="1400" dirty="0"/>
              <a:t>~1.5K</a:t>
            </a:r>
          </a:p>
        </p:txBody>
      </p:sp>
      <p:sp>
        <p:nvSpPr>
          <p:cNvPr id="2" name="TextBox 1">
            <a:extLst>
              <a:ext uri="{FF2B5EF4-FFF2-40B4-BE49-F238E27FC236}">
                <a16:creationId xmlns:a16="http://schemas.microsoft.com/office/drawing/2014/main" id="{002FEC85-5BC3-7CB9-5A7F-B879EA844CE1}"/>
              </a:ext>
            </a:extLst>
          </p:cNvPr>
          <p:cNvSpPr txBox="1"/>
          <p:nvPr/>
        </p:nvSpPr>
        <p:spPr>
          <a:xfrm>
            <a:off x="0" y="6491796"/>
            <a:ext cx="10688695" cy="276999"/>
          </a:xfrm>
          <a:prstGeom prst="rect">
            <a:avLst/>
          </a:prstGeom>
          <a:noFill/>
        </p:spPr>
        <p:txBody>
          <a:bodyPr wrap="none" rtlCol="0">
            <a:spAutoFit/>
          </a:bodyPr>
          <a:lstStyle/>
          <a:p>
            <a:r>
              <a:rPr lang="en-US" sz="1200" dirty="0"/>
              <a:t>* The above was generated using a minimum threshold of  20 previous surface-specific matches for BOTH players in a given match being predicted (see previous slide) </a:t>
            </a:r>
          </a:p>
        </p:txBody>
      </p:sp>
      <p:pic>
        <p:nvPicPr>
          <p:cNvPr id="4102" name="Picture 6">
            <a:extLst>
              <a:ext uri="{FF2B5EF4-FFF2-40B4-BE49-F238E27FC236}">
                <a16:creationId xmlns:a16="http://schemas.microsoft.com/office/drawing/2014/main" id="{2C30D897-9096-5F5E-15A2-9ABA63D60E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6771" y="1578799"/>
            <a:ext cx="5804265" cy="393192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BB3F6E4F-AD9F-7F33-B184-824A7BE9B3E1}"/>
              </a:ext>
            </a:extLst>
          </p:cNvPr>
          <p:cNvSpPr txBox="1"/>
          <p:nvPr/>
        </p:nvSpPr>
        <p:spPr>
          <a:xfrm>
            <a:off x="6847708" y="2155663"/>
            <a:ext cx="458780" cy="307777"/>
          </a:xfrm>
          <a:prstGeom prst="rect">
            <a:avLst/>
          </a:prstGeom>
          <a:noFill/>
        </p:spPr>
        <p:txBody>
          <a:bodyPr wrap="none" rtlCol="0">
            <a:spAutoFit/>
          </a:bodyPr>
          <a:lstStyle/>
          <a:p>
            <a:r>
              <a:rPr lang="en-US" sz="1400" dirty="0"/>
              <a:t>~7K</a:t>
            </a:r>
          </a:p>
        </p:txBody>
      </p:sp>
      <p:sp>
        <p:nvSpPr>
          <p:cNvPr id="23" name="TextBox 22">
            <a:extLst>
              <a:ext uri="{FF2B5EF4-FFF2-40B4-BE49-F238E27FC236}">
                <a16:creationId xmlns:a16="http://schemas.microsoft.com/office/drawing/2014/main" id="{1A7AB8EA-BBF8-5DE2-970C-FC74B57FE2D7}"/>
              </a:ext>
            </a:extLst>
          </p:cNvPr>
          <p:cNvSpPr txBox="1"/>
          <p:nvPr/>
        </p:nvSpPr>
        <p:spPr>
          <a:xfrm>
            <a:off x="7341721" y="2342660"/>
            <a:ext cx="458780" cy="307777"/>
          </a:xfrm>
          <a:prstGeom prst="rect">
            <a:avLst/>
          </a:prstGeom>
          <a:noFill/>
        </p:spPr>
        <p:txBody>
          <a:bodyPr wrap="none" rtlCol="0">
            <a:spAutoFit/>
          </a:bodyPr>
          <a:lstStyle/>
          <a:p>
            <a:r>
              <a:rPr lang="en-US" sz="1400" dirty="0"/>
              <a:t>~6K</a:t>
            </a:r>
          </a:p>
        </p:txBody>
      </p:sp>
      <p:sp>
        <p:nvSpPr>
          <p:cNvPr id="24" name="TextBox 23">
            <a:extLst>
              <a:ext uri="{FF2B5EF4-FFF2-40B4-BE49-F238E27FC236}">
                <a16:creationId xmlns:a16="http://schemas.microsoft.com/office/drawing/2014/main" id="{04B82795-46E4-B0F6-3218-EC9F56FA9A98}"/>
              </a:ext>
            </a:extLst>
          </p:cNvPr>
          <p:cNvSpPr txBox="1"/>
          <p:nvPr/>
        </p:nvSpPr>
        <p:spPr>
          <a:xfrm>
            <a:off x="7821297" y="2185769"/>
            <a:ext cx="595035" cy="307777"/>
          </a:xfrm>
          <a:prstGeom prst="rect">
            <a:avLst/>
          </a:prstGeom>
          <a:noFill/>
        </p:spPr>
        <p:txBody>
          <a:bodyPr wrap="none" rtlCol="0">
            <a:spAutoFit/>
          </a:bodyPr>
          <a:lstStyle/>
          <a:p>
            <a:r>
              <a:rPr lang="en-US" sz="1400" dirty="0"/>
              <a:t>~5.5K</a:t>
            </a:r>
          </a:p>
        </p:txBody>
      </p:sp>
      <p:sp>
        <p:nvSpPr>
          <p:cNvPr id="25" name="TextBox 24">
            <a:extLst>
              <a:ext uri="{FF2B5EF4-FFF2-40B4-BE49-F238E27FC236}">
                <a16:creationId xmlns:a16="http://schemas.microsoft.com/office/drawing/2014/main" id="{E029F1C6-F743-FDF0-75C5-E7B1FC5ADDC2}"/>
              </a:ext>
            </a:extLst>
          </p:cNvPr>
          <p:cNvSpPr txBox="1"/>
          <p:nvPr/>
        </p:nvSpPr>
        <p:spPr>
          <a:xfrm>
            <a:off x="8441817" y="2279941"/>
            <a:ext cx="458780" cy="307777"/>
          </a:xfrm>
          <a:prstGeom prst="rect">
            <a:avLst/>
          </a:prstGeom>
          <a:noFill/>
        </p:spPr>
        <p:txBody>
          <a:bodyPr wrap="none" rtlCol="0">
            <a:spAutoFit/>
          </a:bodyPr>
          <a:lstStyle/>
          <a:p>
            <a:r>
              <a:rPr lang="en-US" sz="1400" dirty="0"/>
              <a:t>~5K</a:t>
            </a:r>
          </a:p>
        </p:txBody>
      </p:sp>
      <p:sp>
        <p:nvSpPr>
          <p:cNvPr id="26" name="TextBox 25">
            <a:extLst>
              <a:ext uri="{FF2B5EF4-FFF2-40B4-BE49-F238E27FC236}">
                <a16:creationId xmlns:a16="http://schemas.microsoft.com/office/drawing/2014/main" id="{CE909300-1E76-CC6A-0ED7-F0A08BE5077B}"/>
              </a:ext>
            </a:extLst>
          </p:cNvPr>
          <p:cNvSpPr txBox="1"/>
          <p:nvPr/>
        </p:nvSpPr>
        <p:spPr>
          <a:xfrm>
            <a:off x="8928083" y="2365748"/>
            <a:ext cx="458780" cy="307777"/>
          </a:xfrm>
          <a:prstGeom prst="rect">
            <a:avLst/>
          </a:prstGeom>
          <a:noFill/>
        </p:spPr>
        <p:txBody>
          <a:bodyPr wrap="none" rtlCol="0">
            <a:spAutoFit/>
          </a:bodyPr>
          <a:lstStyle/>
          <a:p>
            <a:r>
              <a:rPr lang="en-US" sz="1400" dirty="0"/>
              <a:t>~4K</a:t>
            </a:r>
          </a:p>
        </p:txBody>
      </p:sp>
      <p:sp>
        <p:nvSpPr>
          <p:cNvPr id="27" name="TextBox 26">
            <a:extLst>
              <a:ext uri="{FF2B5EF4-FFF2-40B4-BE49-F238E27FC236}">
                <a16:creationId xmlns:a16="http://schemas.microsoft.com/office/drawing/2014/main" id="{9D4AE696-F6B4-6053-9F55-D930CD04E75F}"/>
              </a:ext>
            </a:extLst>
          </p:cNvPr>
          <p:cNvSpPr txBox="1"/>
          <p:nvPr/>
        </p:nvSpPr>
        <p:spPr>
          <a:xfrm>
            <a:off x="9453463" y="2219789"/>
            <a:ext cx="595035" cy="307777"/>
          </a:xfrm>
          <a:prstGeom prst="rect">
            <a:avLst/>
          </a:prstGeom>
          <a:noFill/>
        </p:spPr>
        <p:txBody>
          <a:bodyPr wrap="none" rtlCol="0">
            <a:spAutoFit/>
          </a:bodyPr>
          <a:lstStyle/>
          <a:p>
            <a:r>
              <a:rPr lang="en-US" sz="1400" dirty="0"/>
              <a:t>~3.5K</a:t>
            </a:r>
          </a:p>
        </p:txBody>
      </p:sp>
      <p:sp>
        <p:nvSpPr>
          <p:cNvPr id="28" name="TextBox 27">
            <a:extLst>
              <a:ext uri="{FF2B5EF4-FFF2-40B4-BE49-F238E27FC236}">
                <a16:creationId xmlns:a16="http://schemas.microsoft.com/office/drawing/2014/main" id="{D6C491E2-34C5-B88D-9D5F-C6240E60330F}"/>
              </a:ext>
            </a:extLst>
          </p:cNvPr>
          <p:cNvSpPr txBox="1"/>
          <p:nvPr/>
        </p:nvSpPr>
        <p:spPr>
          <a:xfrm>
            <a:off x="9978843" y="2339452"/>
            <a:ext cx="595035" cy="307777"/>
          </a:xfrm>
          <a:prstGeom prst="rect">
            <a:avLst/>
          </a:prstGeom>
          <a:noFill/>
        </p:spPr>
        <p:txBody>
          <a:bodyPr wrap="none" rtlCol="0">
            <a:spAutoFit/>
          </a:bodyPr>
          <a:lstStyle/>
          <a:p>
            <a:r>
              <a:rPr lang="en-US" sz="1400" dirty="0"/>
              <a:t>~2.5K</a:t>
            </a:r>
          </a:p>
        </p:txBody>
      </p:sp>
      <p:sp>
        <p:nvSpPr>
          <p:cNvPr id="29" name="TextBox 28">
            <a:extLst>
              <a:ext uri="{FF2B5EF4-FFF2-40B4-BE49-F238E27FC236}">
                <a16:creationId xmlns:a16="http://schemas.microsoft.com/office/drawing/2014/main" id="{7C067FF7-B3A6-DF93-B77C-DF62426A3A08}"/>
              </a:ext>
            </a:extLst>
          </p:cNvPr>
          <p:cNvSpPr txBox="1"/>
          <p:nvPr/>
        </p:nvSpPr>
        <p:spPr>
          <a:xfrm>
            <a:off x="10489548" y="1936702"/>
            <a:ext cx="458780" cy="307777"/>
          </a:xfrm>
          <a:prstGeom prst="rect">
            <a:avLst/>
          </a:prstGeom>
          <a:noFill/>
        </p:spPr>
        <p:txBody>
          <a:bodyPr wrap="none" rtlCol="0">
            <a:spAutoFit/>
          </a:bodyPr>
          <a:lstStyle/>
          <a:p>
            <a:r>
              <a:rPr lang="en-US" sz="1400" dirty="0"/>
              <a:t>~2K</a:t>
            </a:r>
          </a:p>
        </p:txBody>
      </p:sp>
      <p:sp>
        <p:nvSpPr>
          <p:cNvPr id="30" name="TextBox 29">
            <a:extLst>
              <a:ext uri="{FF2B5EF4-FFF2-40B4-BE49-F238E27FC236}">
                <a16:creationId xmlns:a16="http://schemas.microsoft.com/office/drawing/2014/main" id="{2CBCE1B5-A8C7-73B1-F280-27802979D27C}"/>
              </a:ext>
            </a:extLst>
          </p:cNvPr>
          <p:cNvSpPr txBox="1"/>
          <p:nvPr/>
        </p:nvSpPr>
        <p:spPr>
          <a:xfrm>
            <a:off x="10992216" y="1955424"/>
            <a:ext cx="595035" cy="307777"/>
          </a:xfrm>
          <a:prstGeom prst="rect">
            <a:avLst/>
          </a:prstGeom>
          <a:noFill/>
        </p:spPr>
        <p:txBody>
          <a:bodyPr wrap="none" rtlCol="0">
            <a:spAutoFit/>
          </a:bodyPr>
          <a:lstStyle/>
          <a:p>
            <a:r>
              <a:rPr lang="en-US" sz="1400" dirty="0"/>
              <a:t>~1.2K</a:t>
            </a:r>
          </a:p>
        </p:txBody>
      </p:sp>
      <p:sp>
        <p:nvSpPr>
          <p:cNvPr id="31" name="TextBox 30">
            <a:extLst>
              <a:ext uri="{FF2B5EF4-FFF2-40B4-BE49-F238E27FC236}">
                <a16:creationId xmlns:a16="http://schemas.microsoft.com/office/drawing/2014/main" id="{506B4152-8FF5-9125-DFCC-8835C204CD84}"/>
              </a:ext>
            </a:extLst>
          </p:cNvPr>
          <p:cNvSpPr txBox="1"/>
          <p:nvPr/>
        </p:nvSpPr>
        <p:spPr>
          <a:xfrm>
            <a:off x="11509327" y="1782813"/>
            <a:ext cx="548548" cy="307777"/>
          </a:xfrm>
          <a:prstGeom prst="rect">
            <a:avLst/>
          </a:prstGeom>
          <a:noFill/>
        </p:spPr>
        <p:txBody>
          <a:bodyPr wrap="none" rtlCol="0">
            <a:spAutoFit/>
          </a:bodyPr>
          <a:lstStyle/>
          <a:p>
            <a:r>
              <a:rPr lang="en-US" sz="1400" dirty="0"/>
              <a:t>~600</a:t>
            </a:r>
          </a:p>
        </p:txBody>
      </p:sp>
      <p:sp>
        <p:nvSpPr>
          <p:cNvPr id="32" name="TextBox 31">
            <a:extLst>
              <a:ext uri="{FF2B5EF4-FFF2-40B4-BE49-F238E27FC236}">
                <a16:creationId xmlns:a16="http://schemas.microsoft.com/office/drawing/2014/main" id="{DD73ADDE-D63C-BE7E-2934-33E8135FB6CD}"/>
              </a:ext>
            </a:extLst>
          </p:cNvPr>
          <p:cNvSpPr txBox="1"/>
          <p:nvPr/>
        </p:nvSpPr>
        <p:spPr>
          <a:xfrm>
            <a:off x="8424833" y="1350927"/>
            <a:ext cx="2217905" cy="369332"/>
          </a:xfrm>
          <a:prstGeom prst="rect">
            <a:avLst/>
          </a:prstGeom>
          <a:noFill/>
        </p:spPr>
        <p:txBody>
          <a:bodyPr wrap="square">
            <a:spAutoFit/>
          </a:bodyPr>
          <a:lstStyle/>
          <a:p>
            <a:r>
              <a:rPr lang="en-US" b="1" dirty="0">
                <a:solidFill>
                  <a:srgbClr val="860000"/>
                </a:solidFill>
              </a:rPr>
              <a:t>Clay </a:t>
            </a:r>
            <a:r>
              <a:rPr lang="en-US" sz="1800" b="1" dirty="0">
                <a:solidFill>
                  <a:srgbClr val="860000"/>
                </a:solidFill>
              </a:rPr>
              <a:t>Court Model</a:t>
            </a:r>
          </a:p>
        </p:txBody>
      </p:sp>
    </p:spTree>
    <p:extLst>
      <p:ext uri="{BB962C8B-B14F-4D97-AF65-F5344CB8AC3E}">
        <p14:creationId xmlns:p14="http://schemas.microsoft.com/office/powerpoint/2010/main" val="3375347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F1BF70-1527-6ECB-4B02-B23E92FF26C7}"/>
              </a:ext>
            </a:extLst>
          </p:cNvPr>
          <p:cNvSpPr txBox="1"/>
          <p:nvPr/>
        </p:nvSpPr>
        <p:spPr>
          <a:xfrm>
            <a:off x="752354" y="1333479"/>
            <a:ext cx="10509813" cy="1569660"/>
          </a:xfrm>
          <a:prstGeom prst="rect">
            <a:avLst/>
          </a:prstGeom>
          <a:noFill/>
        </p:spPr>
        <p:txBody>
          <a:bodyPr wrap="square" rtlCol="0">
            <a:spAutoFit/>
          </a:bodyPr>
          <a:lstStyle/>
          <a:p>
            <a:r>
              <a:rPr lang="en-US" sz="3200" dirty="0"/>
              <a:t>Key Finding #4: </a:t>
            </a:r>
            <a:r>
              <a:rPr lang="en-US" sz="3200" b="0" i="0" dirty="0">
                <a:solidFill>
                  <a:srgbClr val="24292F"/>
                </a:solidFill>
                <a:effectLst/>
                <a:latin typeface="-apple-system"/>
              </a:rPr>
              <a:t>Inclusion of player implied win probabilities as a predictive feature resulted in small improvements in target feature prediction for best model on each surface</a:t>
            </a:r>
            <a:endParaRPr lang="en-US" sz="3200" dirty="0"/>
          </a:p>
        </p:txBody>
      </p:sp>
    </p:spTree>
    <p:extLst>
      <p:ext uri="{BB962C8B-B14F-4D97-AF65-F5344CB8AC3E}">
        <p14:creationId xmlns:p14="http://schemas.microsoft.com/office/powerpoint/2010/main" val="2946415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D02B63E5-A506-B48A-891D-AA595A0E3D5E}"/>
              </a:ext>
            </a:extLst>
          </p:cNvPr>
          <p:cNvSpPr txBox="1"/>
          <p:nvPr/>
        </p:nvSpPr>
        <p:spPr>
          <a:xfrm rot="16200000">
            <a:off x="-1025252" y="3365947"/>
            <a:ext cx="2445991" cy="369332"/>
          </a:xfrm>
          <a:prstGeom prst="rect">
            <a:avLst/>
          </a:prstGeom>
          <a:noFill/>
        </p:spPr>
        <p:txBody>
          <a:bodyPr wrap="none" rtlCol="0">
            <a:spAutoFit/>
          </a:bodyPr>
          <a:lstStyle/>
          <a:p>
            <a:r>
              <a:rPr lang="en-US" b="1" dirty="0"/>
              <a:t>Training Error % (RMSE)</a:t>
            </a:r>
          </a:p>
        </p:txBody>
      </p:sp>
      <p:sp>
        <p:nvSpPr>
          <p:cNvPr id="35" name="TextBox 34">
            <a:extLst>
              <a:ext uri="{FF2B5EF4-FFF2-40B4-BE49-F238E27FC236}">
                <a16:creationId xmlns:a16="http://schemas.microsoft.com/office/drawing/2014/main" id="{4DE8C9CA-EF05-DA2B-650A-7B702E9B5833}"/>
              </a:ext>
            </a:extLst>
          </p:cNvPr>
          <p:cNvSpPr txBox="1"/>
          <p:nvPr/>
        </p:nvSpPr>
        <p:spPr>
          <a:xfrm>
            <a:off x="4075451" y="6447216"/>
            <a:ext cx="4112470" cy="369332"/>
          </a:xfrm>
          <a:prstGeom prst="rect">
            <a:avLst/>
          </a:prstGeom>
          <a:noFill/>
        </p:spPr>
        <p:txBody>
          <a:bodyPr wrap="square" rtlCol="0">
            <a:spAutoFit/>
          </a:bodyPr>
          <a:lstStyle/>
          <a:p>
            <a:r>
              <a:rPr lang="en-US" b="1" dirty="0"/>
              <a:t>Feature Set Included in Model Prediction</a:t>
            </a:r>
          </a:p>
        </p:txBody>
      </p:sp>
      <p:sp>
        <p:nvSpPr>
          <p:cNvPr id="37" name="TextBox 36">
            <a:extLst>
              <a:ext uri="{FF2B5EF4-FFF2-40B4-BE49-F238E27FC236}">
                <a16:creationId xmlns:a16="http://schemas.microsoft.com/office/drawing/2014/main" id="{799C0F75-15D9-31E8-E31B-A15DC1163CB4}"/>
              </a:ext>
            </a:extLst>
          </p:cNvPr>
          <p:cNvSpPr txBox="1"/>
          <p:nvPr/>
        </p:nvSpPr>
        <p:spPr>
          <a:xfrm>
            <a:off x="1176935" y="5204883"/>
            <a:ext cx="1197315" cy="369332"/>
          </a:xfrm>
          <a:prstGeom prst="rect">
            <a:avLst/>
          </a:prstGeom>
          <a:noFill/>
        </p:spPr>
        <p:txBody>
          <a:bodyPr wrap="square" rtlCol="0">
            <a:spAutoFit/>
          </a:bodyPr>
          <a:lstStyle/>
          <a:p>
            <a:pPr algn="ctr"/>
            <a:r>
              <a:rPr lang="en-US" dirty="0"/>
              <a:t>   Full Set</a:t>
            </a:r>
          </a:p>
        </p:txBody>
      </p:sp>
      <p:sp>
        <p:nvSpPr>
          <p:cNvPr id="39" name="TextBox 38">
            <a:extLst>
              <a:ext uri="{FF2B5EF4-FFF2-40B4-BE49-F238E27FC236}">
                <a16:creationId xmlns:a16="http://schemas.microsoft.com/office/drawing/2014/main" id="{309AAF0C-69F4-9278-1DBC-2290494A6FD9}"/>
              </a:ext>
            </a:extLst>
          </p:cNvPr>
          <p:cNvSpPr txBox="1"/>
          <p:nvPr/>
        </p:nvSpPr>
        <p:spPr>
          <a:xfrm>
            <a:off x="2738967" y="5187216"/>
            <a:ext cx="1491650" cy="923330"/>
          </a:xfrm>
          <a:prstGeom prst="rect">
            <a:avLst/>
          </a:prstGeom>
          <a:noFill/>
        </p:spPr>
        <p:txBody>
          <a:bodyPr wrap="square" rtlCol="0">
            <a:spAutoFit/>
          </a:bodyPr>
          <a:lstStyle/>
          <a:p>
            <a:pPr algn="ctr"/>
            <a:r>
              <a:rPr lang="en-US" dirty="0"/>
              <a:t>   Full Set +</a:t>
            </a:r>
          </a:p>
          <a:p>
            <a:pPr algn="ctr"/>
            <a:r>
              <a:rPr lang="en-US" dirty="0"/>
              <a:t>Implied Probabilities</a:t>
            </a:r>
          </a:p>
        </p:txBody>
      </p:sp>
      <p:sp>
        <p:nvSpPr>
          <p:cNvPr id="40" name="TextBox 39">
            <a:extLst>
              <a:ext uri="{FF2B5EF4-FFF2-40B4-BE49-F238E27FC236}">
                <a16:creationId xmlns:a16="http://schemas.microsoft.com/office/drawing/2014/main" id="{A0DA1FCD-52B5-3AE8-5976-8CD463EE288A}"/>
              </a:ext>
            </a:extLst>
          </p:cNvPr>
          <p:cNvSpPr txBox="1"/>
          <p:nvPr/>
        </p:nvSpPr>
        <p:spPr>
          <a:xfrm>
            <a:off x="4369278" y="5176728"/>
            <a:ext cx="1780055" cy="1200329"/>
          </a:xfrm>
          <a:prstGeom prst="rect">
            <a:avLst/>
          </a:prstGeom>
          <a:noFill/>
        </p:spPr>
        <p:txBody>
          <a:bodyPr wrap="square" rtlCol="0">
            <a:spAutoFit/>
          </a:bodyPr>
          <a:lstStyle/>
          <a:p>
            <a:pPr algn="ctr"/>
            <a:r>
              <a:rPr lang="en-US" dirty="0"/>
              <a:t>Implied Probabilities </a:t>
            </a:r>
            <a:r>
              <a:rPr lang="en-US" i="1" dirty="0"/>
              <a:t>Only</a:t>
            </a:r>
            <a:r>
              <a:rPr lang="en-US" dirty="0"/>
              <a:t> Player Feature</a:t>
            </a:r>
          </a:p>
        </p:txBody>
      </p:sp>
      <p:sp>
        <p:nvSpPr>
          <p:cNvPr id="45" name="TextBox 44">
            <a:extLst>
              <a:ext uri="{FF2B5EF4-FFF2-40B4-BE49-F238E27FC236}">
                <a16:creationId xmlns:a16="http://schemas.microsoft.com/office/drawing/2014/main" id="{D7E98E6D-1613-51AA-43D5-2EA80E11BDCF}"/>
              </a:ext>
            </a:extLst>
          </p:cNvPr>
          <p:cNvSpPr txBox="1"/>
          <p:nvPr/>
        </p:nvSpPr>
        <p:spPr>
          <a:xfrm>
            <a:off x="2408629" y="1216524"/>
            <a:ext cx="2704854" cy="369332"/>
          </a:xfrm>
          <a:prstGeom prst="rect">
            <a:avLst/>
          </a:prstGeom>
          <a:noFill/>
        </p:spPr>
        <p:txBody>
          <a:bodyPr wrap="square" rtlCol="0">
            <a:spAutoFit/>
          </a:bodyPr>
          <a:lstStyle/>
          <a:p>
            <a:r>
              <a:rPr lang="en-US" b="1" dirty="0">
                <a:solidFill>
                  <a:srgbClr val="2218F0"/>
                </a:solidFill>
              </a:rPr>
              <a:t>Hard Court Model</a:t>
            </a:r>
          </a:p>
        </p:txBody>
      </p:sp>
      <p:sp>
        <p:nvSpPr>
          <p:cNvPr id="2" name="TextBox 1">
            <a:extLst>
              <a:ext uri="{FF2B5EF4-FFF2-40B4-BE49-F238E27FC236}">
                <a16:creationId xmlns:a16="http://schemas.microsoft.com/office/drawing/2014/main" id="{75BA99CC-59D8-BA34-BA65-881BBEF01CE6}"/>
              </a:ext>
            </a:extLst>
          </p:cNvPr>
          <p:cNvSpPr txBox="1"/>
          <p:nvPr/>
        </p:nvSpPr>
        <p:spPr>
          <a:xfrm>
            <a:off x="8317253" y="1216524"/>
            <a:ext cx="2217905" cy="369332"/>
          </a:xfrm>
          <a:prstGeom prst="rect">
            <a:avLst/>
          </a:prstGeom>
          <a:noFill/>
        </p:spPr>
        <p:txBody>
          <a:bodyPr wrap="square">
            <a:spAutoFit/>
          </a:bodyPr>
          <a:lstStyle/>
          <a:p>
            <a:r>
              <a:rPr lang="en-US" b="1" dirty="0">
                <a:solidFill>
                  <a:srgbClr val="860000"/>
                </a:solidFill>
              </a:rPr>
              <a:t>Clay </a:t>
            </a:r>
            <a:r>
              <a:rPr lang="en-US" sz="1800" b="1" dirty="0">
                <a:solidFill>
                  <a:srgbClr val="860000"/>
                </a:solidFill>
              </a:rPr>
              <a:t>Court Model</a:t>
            </a:r>
          </a:p>
        </p:txBody>
      </p:sp>
      <p:pic>
        <p:nvPicPr>
          <p:cNvPr id="1026" name="Picture 2">
            <a:extLst>
              <a:ext uri="{FF2B5EF4-FFF2-40B4-BE49-F238E27FC236}">
                <a16:creationId xmlns:a16="http://schemas.microsoft.com/office/drawing/2014/main" id="{9A6043A0-41E1-0753-83CB-9A5E24543B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55" b="12023"/>
          <a:stretch/>
        </p:blipFill>
        <p:spPr bwMode="auto">
          <a:xfrm>
            <a:off x="510460" y="1528921"/>
            <a:ext cx="5699953"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621F0EB-A617-79E6-F47B-6852C853F1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863" b="12228"/>
          <a:stretch/>
        </p:blipFill>
        <p:spPr bwMode="auto">
          <a:xfrm>
            <a:off x="6286859" y="1528921"/>
            <a:ext cx="5724952" cy="3657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032FF7D-79ED-1869-043A-074B5739B2D3}"/>
              </a:ext>
            </a:extLst>
          </p:cNvPr>
          <p:cNvSpPr txBox="1"/>
          <p:nvPr/>
        </p:nvSpPr>
        <p:spPr>
          <a:xfrm>
            <a:off x="6974865" y="5217861"/>
            <a:ext cx="1197315" cy="369332"/>
          </a:xfrm>
          <a:prstGeom prst="rect">
            <a:avLst/>
          </a:prstGeom>
          <a:noFill/>
        </p:spPr>
        <p:txBody>
          <a:bodyPr wrap="square" rtlCol="0">
            <a:spAutoFit/>
          </a:bodyPr>
          <a:lstStyle/>
          <a:p>
            <a:pPr algn="ctr"/>
            <a:r>
              <a:rPr lang="en-US" dirty="0"/>
              <a:t>   Full Set</a:t>
            </a:r>
          </a:p>
        </p:txBody>
      </p:sp>
      <p:sp>
        <p:nvSpPr>
          <p:cNvPr id="9" name="TextBox 8">
            <a:extLst>
              <a:ext uri="{FF2B5EF4-FFF2-40B4-BE49-F238E27FC236}">
                <a16:creationId xmlns:a16="http://schemas.microsoft.com/office/drawing/2014/main" id="{8DA4919C-B4CC-F026-EC32-F6EFBEB5AC94}"/>
              </a:ext>
            </a:extLst>
          </p:cNvPr>
          <p:cNvSpPr txBox="1"/>
          <p:nvPr/>
        </p:nvSpPr>
        <p:spPr>
          <a:xfrm>
            <a:off x="8601445" y="5200194"/>
            <a:ext cx="1491650" cy="923330"/>
          </a:xfrm>
          <a:prstGeom prst="rect">
            <a:avLst/>
          </a:prstGeom>
          <a:noFill/>
        </p:spPr>
        <p:txBody>
          <a:bodyPr wrap="square" rtlCol="0">
            <a:spAutoFit/>
          </a:bodyPr>
          <a:lstStyle/>
          <a:p>
            <a:pPr algn="ctr"/>
            <a:r>
              <a:rPr lang="en-US" dirty="0"/>
              <a:t>   Full Set +</a:t>
            </a:r>
          </a:p>
          <a:p>
            <a:pPr algn="ctr"/>
            <a:r>
              <a:rPr lang="en-US" dirty="0"/>
              <a:t>Implied Probabilities</a:t>
            </a:r>
          </a:p>
        </p:txBody>
      </p:sp>
      <p:sp>
        <p:nvSpPr>
          <p:cNvPr id="10" name="TextBox 9">
            <a:extLst>
              <a:ext uri="{FF2B5EF4-FFF2-40B4-BE49-F238E27FC236}">
                <a16:creationId xmlns:a16="http://schemas.microsoft.com/office/drawing/2014/main" id="{89A3EA74-2C31-3D10-B7E0-36A3F0C05F99}"/>
              </a:ext>
            </a:extLst>
          </p:cNvPr>
          <p:cNvSpPr txBox="1"/>
          <p:nvPr/>
        </p:nvSpPr>
        <p:spPr>
          <a:xfrm>
            <a:off x="10231756" y="5189706"/>
            <a:ext cx="1780055" cy="1200329"/>
          </a:xfrm>
          <a:prstGeom prst="rect">
            <a:avLst/>
          </a:prstGeom>
          <a:noFill/>
        </p:spPr>
        <p:txBody>
          <a:bodyPr wrap="square" rtlCol="0">
            <a:spAutoFit/>
          </a:bodyPr>
          <a:lstStyle/>
          <a:p>
            <a:pPr algn="ctr"/>
            <a:r>
              <a:rPr lang="en-US" dirty="0"/>
              <a:t>Implied Probabilities </a:t>
            </a:r>
            <a:r>
              <a:rPr lang="en-US" i="1" dirty="0"/>
              <a:t>Only</a:t>
            </a:r>
            <a:r>
              <a:rPr lang="en-US" dirty="0"/>
              <a:t> Player Feature</a:t>
            </a:r>
          </a:p>
        </p:txBody>
      </p:sp>
      <p:sp>
        <p:nvSpPr>
          <p:cNvPr id="4" name="TextBox 3">
            <a:extLst>
              <a:ext uri="{FF2B5EF4-FFF2-40B4-BE49-F238E27FC236}">
                <a16:creationId xmlns:a16="http://schemas.microsoft.com/office/drawing/2014/main" id="{6DB548FF-78FF-70A1-50C4-48666916DC0B}"/>
              </a:ext>
            </a:extLst>
          </p:cNvPr>
          <p:cNvSpPr txBox="1"/>
          <p:nvPr/>
        </p:nvSpPr>
        <p:spPr>
          <a:xfrm>
            <a:off x="241734" y="148484"/>
            <a:ext cx="11809590" cy="954107"/>
          </a:xfrm>
          <a:prstGeom prst="rect">
            <a:avLst/>
          </a:prstGeom>
          <a:noFill/>
        </p:spPr>
        <p:txBody>
          <a:bodyPr wrap="square">
            <a:spAutoFit/>
          </a:bodyPr>
          <a:lstStyle/>
          <a:p>
            <a:r>
              <a:rPr lang="en-US" sz="2800" b="0" i="0" dirty="0">
                <a:solidFill>
                  <a:srgbClr val="24292F"/>
                </a:solidFill>
                <a:effectLst/>
              </a:rPr>
              <a:t>Inclusion of Player </a:t>
            </a:r>
            <a:r>
              <a:rPr lang="en-US" sz="2800" dirty="0">
                <a:solidFill>
                  <a:srgbClr val="24292F"/>
                </a:solidFill>
              </a:rPr>
              <a:t>I</a:t>
            </a:r>
            <a:r>
              <a:rPr lang="en-US" sz="2800" b="0" i="0" dirty="0">
                <a:solidFill>
                  <a:srgbClr val="24292F"/>
                </a:solidFill>
                <a:effectLst/>
              </a:rPr>
              <a:t>mplied </a:t>
            </a:r>
            <a:r>
              <a:rPr lang="en-US" sz="2800" dirty="0">
                <a:solidFill>
                  <a:srgbClr val="24292F"/>
                </a:solidFill>
              </a:rPr>
              <a:t>W</a:t>
            </a:r>
            <a:r>
              <a:rPr lang="en-US" sz="2800" b="0" i="0" dirty="0">
                <a:solidFill>
                  <a:srgbClr val="24292F"/>
                </a:solidFill>
                <a:effectLst/>
              </a:rPr>
              <a:t>in </a:t>
            </a:r>
            <a:r>
              <a:rPr lang="en-US" sz="2800" dirty="0">
                <a:solidFill>
                  <a:srgbClr val="24292F"/>
                </a:solidFill>
              </a:rPr>
              <a:t>P</a:t>
            </a:r>
            <a:r>
              <a:rPr lang="en-US" sz="2800" b="0" i="0" dirty="0">
                <a:solidFill>
                  <a:srgbClr val="24292F"/>
                </a:solidFill>
                <a:effectLst/>
              </a:rPr>
              <a:t>robabilities as a Predictive </a:t>
            </a:r>
            <a:r>
              <a:rPr lang="en-US" sz="2800" dirty="0">
                <a:solidFill>
                  <a:srgbClr val="24292F"/>
                </a:solidFill>
              </a:rPr>
              <a:t>F</a:t>
            </a:r>
            <a:r>
              <a:rPr lang="en-US" sz="2800" b="0" i="0" dirty="0">
                <a:solidFill>
                  <a:srgbClr val="24292F"/>
                </a:solidFill>
                <a:effectLst/>
              </a:rPr>
              <a:t>eature </a:t>
            </a:r>
            <a:r>
              <a:rPr lang="en-US" sz="2800" dirty="0">
                <a:solidFill>
                  <a:srgbClr val="24292F"/>
                </a:solidFill>
              </a:rPr>
              <a:t>R</a:t>
            </a:r>
            <a:r>
              <a:rPr lang="en-US" sz="2800" b="0" i="0" dirty="0">
                <a:solidFill>
                  <a:srgbClr val="24292F"/>
                </a:solidFill>
                <a:effectLst/>
              </a:rPr>
              <a:t>esulted in Small </a:t>
            </a:r>
            <a:r>
              <a:rPr lang="en-US" sz="2800" dirty="0">
                <a:solidFill>
                  <a:srgbClr val="24292F"/>
                </a:solidFill>
              </a:rPr>
              <a:t>I</a:t>
            </a:r>
            <a:r>
              <a:rPr lang="en-US" sz="2800" b="0" i="0" dirty="0">
                <a:solidFill>
                  <a:srgbClr val="24292F"/>
                </a:solidFill>
                <a:effectLst/>
              </a:rPr>
              <a:t>mprovements in Target </a:t>
            </a:r>
            <a:r>
              <a:rPr lang="en-US" sz="2800" dirty="0">
                <a:solidFill>
                  <a:srgbClr val="24292F"/>
                </a:solidFill>
              </a:rPr>
              <a:t>F</a:t>
            </a:r>
            <a:r>
              <a:rPr lang="en-US" sz="2800" b="0" i="0" dirty="0">
                <a:solidFill>
                  <a:srgbClr val="24292F"/>
                </a:solidFill>
                <a:effectLst/>
              </a:rPr>
              <a:t>eature </a:t>
            </a:r>
            <a:r>
              <a:rPr lang="en-US" sz="2800" dirty="0">
                <a:solidFill>
                  <a:srgbClr val="24292F"/>
                </a:solidFill>
              </a:rPr>
              <a:t>P</a:t>
            </a:r>
            <a:r>
              <a:rPr lang="en-US" sz="2800" b="0" i="0" dirty="0">
                <a:solidFill>
                  <a:srgbClr val="24292F"/>
                </a:solidFill>
                <a:effectLst/>
              </a:rPr>
              <a:t>rediction for Best </a:t>
            </a:r>
            <a:r>
              <a:rPr lang="en-US" sz="2800" dirty="0">
                <a:solidFill>
                  <a:srgbClr val="24292F"/>
                </a:solidFill>
              </a:rPr>
              <a:t>M</a:t>
            </a:r>
            <a:r>
              <a:rPr lang="en-US" sz="2800" b="0" i="0" dirty="0">
                <a:solidFill>
                  <a:srgbClr val="24292F"/>
                </a:solidFill>
                <a:effectLst/>
              </a:rPr>
              <a:t>odel on Each </a:t>
            </a:r>
            <a:r>
              <a:rPr lang="en-US" sz="2800" dirty="0">
                <a:solidFill>
                  <a:srgbClr val="24292F"/>
                </a:solidFill>
              </a:rPr>
              <a:t>S</a:t>
            </a:r>
            <a:r>
              <a:rPr lang="en-US" sz="2800" b="0" i="0" dirty="0">
                <a:solidFill>
                  <a:srgbClr val="24292F"/>
                </a:solidFill>
                <a:effectLst/>
              </a:rPr>
              <a:t>urface</a:t>
            </a:r>
            <a:endParaRPr lang="en-US" sz="2800" dirty="0"/>
          </a:p>
        </p:txBody>
      </p:sp>
    </p:spTree>
    <p:extLst>
      <p:ext uri="{BB962C8B-B14F-4D97-AF65-F5344CB8AC3E}">
        <p14:creationId xmlns:p14="http://schemas.microsoft.com/office/powerpoint/2010/main" val="2360423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8DE8271-8E33-808B-7840-2E38AA99321D}"/>
              </a:ext>
            </a:extLst>
          </p:cNvPr>
          <p:cNvSpPr txBox="1"/>
          <p:nvPr/>
        </p:nvSpPr>
        <p:spPr>
          <a:xfrm>
            <a:off x="-114300" y="349528"/>
            <a:ext cx="11456696" cy="523220"/>
          </a:xfrm>
          <a:prstGeom prst="rect">
            <a:avLst/>
          </a:prstGeom>
          <a:noFill/>
        </p:spPr>
        <p:txBody>
          <a:bodyPr wrap="square" rtlCol="0">
            <a:spAutoFit/>
          </a:bodyPr>
          <a:lstStyle/>
          <a:p>
            <a:r>
              <a:rPr lang="en-US" sz="2800" dirty="0"/>
              <a:t>                                 Client Recommendations Based on Key Findings I</a:t>
            </a:r>
          </a:p>
        </p:txBody>
      </p:sp>
      <p:sp>
        <p:nvSpPr>
          <p:cNvPr id="2" name="TextBox 1">
            <a:extLst>
              <a:ext uri="{FF2B5EF4-FFF2-40B4-BE49-F238E27FC236}">
                <a16:creationId xmlns:a16="http://schemas.microsoft.com/office/drawing/2014/main" id="{C6B70354-DFDC-9818-0A62-7809E0352AFF}"/>
              </a:ext>
            </a:extLst>
          </p:cNvPr>
          <p:cNvSpPr txBox="1"/>
          <p:nvPr/>
        </p:nvSpPr>
        <p:spPr>
          <a:xfrm>
            <a:off x="185195" y="1238489"/>
            <a:ext cx="11713580" cy="5539978"/>
          </a:xfrm>
          <a:prstGeom prst="rect">
            <a:avLst/>
          </a:prstGeom>
          <a:noFill/>
        </p:spPr>
        <p:txBody>
          <a:bodyPr wrap="square" rtlCol="0">
            <a:spAutoFit/>
          </a:bodyPr>
          <a:lstStyle/>
          <a:p>
            <a:pPr marL="285750" indent="-285750">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Maintain the separation of hard court and clay court models moving forward, and continue to strike a balance for data inclusion between maximal </a:t>
            </a:r>
            <a:r>
              <a:rPr lang="en-US" sz="2400" dirty="0">
                <a:latin typeface="Calibri" panose="020F0502020204030204" pitchFamily="34" charset="0"/>
                <a:ea typeface="Calibri" panose="020F0502020204030204" pitchFamily="34" charset="0"/>
                <a:cs typeface="Times New Roman" panose="02020603050405020304" pitchFamily="18" charset="0"/>
              </a:rPr>
              <a:t>sample size</a:t>
            </a:r>
            <a:r>
              <a:rPr lang="en-US" sz="2400" dirty="0">
                <a:effectLst/>
                <a:latin typeface="Calibri" panose="020F0502020204030204" pitchFamily="34" charset="0"/>
                <a:ea typeface="Calibri" panose="020F0502020204030204" pitchFamily="34" charset="0"/>
                <a:cs typeface="Times New Roman" panose="02020603050405020304" pitchFamily="18" charset="0"/>
              </a:rPr>
              <a:t> and maximal relevance</a:t>
            </a:r>
          </a:p>
          <a:p>
            <a:pPr marL="822960" lvl="3" indent="-365760">
              <a:buFont typeface="Courier New" panose="02070309020205020404" pitchFamily="49" charset="0"/>
              <a:buChar char="o"/>
            </a:pPr>
            <a:r>
              <a:rPr lang="en-US" sz="2200" dirty="0">
                <a:ea typeface="Calibri" panose="020F0502020204030204" pitchFamily="34" charset="0"/>
                <a:cs typeface="Times New Roman" panose="02020603050405020304" pitchFamily="18" charset="0"/>
              </a:rPr>
              <a:t>H</a:t>
            </a:r>
            <a:r>
              <a:rPr lang="en-US" sz="2200" dirty="0">
                <a:effectLst/>
                <a:ea typeface="Calibri" panose="020F0502020204030204" pitchFamily="34" charset="0"/>
                <a:cs typeface="Times New Roman" panose="02020603050405020304" pitchFamily="18" charset="0"/>
              </a:rPr>
              <a:t>ard court tennis was modeled more accurately, and with less variability, even when the sample size of matches was reduced to that of clay court matches </a:t>
            </a:r>
          </a:p>
          <a:p>
            <a:pPr marL="822960" lvl="3" indent="-365760">
              <a:buFont typeface="Courier New" panose="02070309020205020404" pitchFamily="49" charset="0"/>
              <a:buChar char="o"/>
            </a:pPr>
            <a:r>
              <a:rPr lang="en-US" sz="2200" dirty="0">
                <a:effectLst/>
                <a:ea typeface="Calibri" panose="020F0502020204030204" pitchFamily="34" charset="0"/>
                <a:cs typeface="Times New Roman" panose="02020603050405020304" pitchFamily="18" charset="0"/>
              </a:rPr>
              <a:t>Whether or not hard court tennis will be more profitable to invest in will depend on the accuracy of the respective surface models </a:t>
            </a:r>
            <a:r>
              <a:rPr lang="en-US" sz="2200" i="1" dirty="0">
                <a:effectLst/>
                <a:ea typeface="Calibri" panose="020F0502020204030204" pitchFamily="34" charset="0"/>
                <a:cs typeface="Times New Roman" panose="02020603050405020304" pitchFamily="18" charset="0"/>
              </a:rPr>
              <a:t>relative to the market</a:t>
            </a:r>
            <a:r>
              <a:rPr lang="en-US" sz="2200" dirty="0">
                <a:effectLst/>
                <a:ea typeface="Calibri" panose="020F0502020204030204" pitchFamily="34" charset="0"/>
                <a:cs typeface="Times New Roman" panose="02020603050405020304" pitchFamily="18" charset="0"/>
              </a:rPr>
              <a:t>. This will require comparison of model predictions </a:t>
            </a:r>
            <a:r>
              <a:rPr lang="en-US" sz="2200" dirty="0">
                <a:ea typeface="Calibri" panose="020F0502020204030204" pitchFamily="34" charset="0"/>
                <a:cs typeface="Times New Roman" panose="02020603050405020304" pitchFamily="18" charset="0"/>
              </a:rPr>
              <a:t>to those derived from historical </a:t>
            </a:r>
            <a:r>
              <a:rPr lang="en-US" sz="2200" dirty="0">
                <a:effectLst/>
                <a:ea typeface="Calibri" panose="020F0502020204030204" pitchFamily="34" charset="0"/>
                <a:cs typeface="Times New Roman" panose="02020603050405020304" pitchFamily="18" charset="0"/>
              </a:rPr>
              <a:t>pre-match wagering. Preliminary evidence in this regard suggests that the market, in the aggregate, is less accurate in prediction of clay court vs hard court outcomes roughly proportionally to the dichotomy seen between my own best surface models.</a:t>
            </a:r>
          </a:p>
          <a:p>
            <a:pPr marL="822960" lvl="3" indent="-365760">
              <a:buFont typeface="Courier New" panose="02070309020205020404" pitchFamily="49" charset="0"/>
              <a:buChar char="o"/>
            </a:pPr>
            <a:r>
              <a:rPr lang="en-US" sz="2200" dirty="0"/>
              <a:t>We also recommend to continue to limit the time range of modeling data inclusion to ~5 years (slightly more with the lower  clay courts) and to exclude matches between players with very limited previous experience (&lt;20 matches on the same surface)</a:t>
            </a:r>
          </a:p>
          <a:p>
            <a:pPr marL="1280160" lvl="5" indent="-365760">
              <a:buFont typeface="Wingdings" panose="05000000000000000000" pitchFamily="2" charset="2"/>
              <a:buChar char="§"/>
            </a:pPr>
            <a:r>
              <a:rPr lang="en-US" sz="2000" dirty="0"/>
              <a:t>This will ensure modeled data remain relevant to the current game, and that the model will not be overly influenced by either extremely experienced players or by players with too little previous data to accurately estimate performance  features</a:t>
            </a:r>
            <a:r>
              <a:rPr lang="en-US" sz="2400" dirty="0"/>
              <a:t>	</a:t>
            </a:r>
          </a:p>
        </p:txBody>
      </p:sp>
    </p:spTree>
    <p:extLst>
      <p:ext uri="{BB962C8B-B14F-4D97-AF65-F5344CB8AC3E}">
        <p14:creationId xmlns:p14="http://schemas.microsoft.com/office/powerpoint/2010/main" val="3565045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8DE8271-8E33-808B-7840-2E38AA99321D}"/>
              </a:ext>
            </a:extLst>
          </p:cNvPr>
          <p:cNvSpPr txBox="1"/>
          <p:nvPr/>
        </p:nvSpPr>
        <p:spPr>
          <a:xfrm>
            <a:off x="-114300" y="349528"/>
            <a:ext cx="11456696" cy="523220"/>
          </a:xfrm>
          <a:prstGeom prst="rect">
            <a:avLst/>
          </a:prstGeom>
          <a:noFill/>
        </p:spPr>
        <p:txBody>
          <a:bodyPr wrap="square" rtlCol="0">
            <a:spAutoFit/>
          </a:bodyPr>
          <a:lstStyle/>
          <a:p>
            <a:r>
              <a:rPr lang="en-US" sz="2800" dirty="0"/>
              <a:t>                                 Client Recommendations Based on Key Findings II</a:t>
            </a:r>
          </a:p>
        </p:txBody>
      </p:sp>
      <p:sp>
        <p:nvSpPr>
          <p:cNvPr id="2" name="TextBox 1">
            <a:extLst>
              <a:ext uri="{FF2B5EF4-FFF2-40B4-BE49-F238E27FC236}">
                <a16:creationId xmlns:a16="http://schemas.microsoft.com/office/drawing/2014/main" id="{C6B70354-DFDC-9818-0A62-7809E0352AFF}"/>
              </a:ext>
            </a:extLst>
          </p:cNvPr>
          <p:cNvSpPr txBox="1"/>
          <p:nvPr/>
        </p:nvSpPr>
        <p:spPr>
          <a:xfrm>
            <a:off x="185195" y="1238489"/>
            <a:ext cx="11713580" cy="283154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Obtain and integrate “micro-conditions” data into current model</a:t>
            </a:r>
          </a:p>
          <a:p>
            <a:pPr marL="822960" lvl="3" indent="-365760">
              <a:buFont typeface="Courier New" panose="02070309020205020404" pitchFamily="49" charset="0"/>
              <a:buChar char="o"/>
            </a:pPr>
            <a:r>
              <a:rPr lang="en-US" sz="2200" dirty="0">
                <a:effectLst/>
                <a:ea typeface="Calibri" panose="020F0502020204030204" pitchFamily="34" charset="0"/>
                <a:cs typeface="Times New Roman" panose="02020603050405020304" pitchFamily="18" charset="0"/>
              </a:rPr>
              <a:t>Current model lacks data-wise in match specific conditions that would be known only in the immediate lead-up to a given match to be predicted (“micro-conditions” data)</a:t>
            </a:r>
          </a:p>
          <a:p>
            <a:pPr marL="822960" lvl="3" indent="-365760">
              <a:buFont typeface="Courier New" panose="02070309020205020404" pitchFamily="49" charset="0"/>
              <a:buChar char="o"/>
            </a:pPr>
            <a:r>
              <a:rPr lang="en-US" sz="2200" dirty="0">
                <a:ea typeface="Calibri" panose="020F0502020204030204" pitchFamily="34" charset="0"/>
                <a:cs typeface="Times New Roman" panose="02020603050405020304" pitchFamily="18" charset="0"/>
              </a:rPr>
              <a:t>These data would include weather variables (e.g., humidity, temperature, wind), court speed and ball bounce height estimation derived from “on the ground” sources (the current, obviously non-ideal, proxies are derived from outcomes data from the previous year at the same tournament), and real-time injury/other personal information on individual players as a tournament evolves</a:t>
            </a:r>
          </a:p>
        </p:txBody>
      </p:sp>
    </p:spTree>
    <p:extLst>
      <p:ext uri="{BB962C8B-B14F-4D97-AF65-F5344CB8AC3E}">
        <p14:creationId xmlns:p14="http://schemas.microsoft.com/office/powerpoint/2010/main" val="3480404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8DE8271-8E33-808B-7840-2E38AA99321D}"/>
              </a:ext>
            </a:extLst>
          </p:cNvPr>
          <p:cNvSpPr txBox="1"/>
          <p:nvPr/>
        </p:nvSpPr>
        <p:spPr>
          <a:xfrm>
            <a:off x="-114300" y="349528"/>
            <a:ext cx="11456696" cy="523220"/>
          </a:xfrm>
          <a:prstGeom prst="rect">
            <a:avLst/>
          </a:prstGeom>
          <a:noFill/>
        </p:spPr>
        <p:txBody>
          <a:bodyPr wrap="square" rtlCol="0">
            <a:spAutoFit/>
          </a:bodyPr>
          <a:lstStyle/>
          <a:p>
            <a:r>
              <a:rPr lang="en-US" sz="2800" dirty="0"/>
              <a:t>                                 Client Recommendations Based on Key Findings II</a:t>
            </a:r>
          </a:p>
        </p:txBody>
      </p:sp>
      <p:sp>
        <p:nvSpPr>
          <p:cNvPr id="2" name="TextBox 1">
            <a:extLst>
              <a:ext uri="{FF2B5EF4-FFF2-40B4-BE49-F238E27FC236}">
                <a16:creationId xmlns:a16="http://schemas.microsoft.com/office/drawing/2014/main" id="{C6B70354-DFDC-9818-0A62-7809E0352AFF}"/>
              </a:ext>
            </a:extLst>
          </p:cNvPr>
          <p:cNvSpPr txBox="1"/>
          <p:nvPr/>
        </p:nvSpPr>
        <p:spPr>
          <a:xfrm>
            <a:off x="185195" y="1238489"/>
            <a:ext cx="11713580" cy="5262979"/>
          </a:xfrm>
          <a:prstGeom prst="rect">
            <a:avLst/>
          </a:prstGeom>
          <a:noFill/>
        </p:spPr>
        <p:txBody>
          <a:bodyPr wrap="square" rtlCol="0">
            <a:spAutoFit/>
          </a:bodyPr>
          <a:lstStyle/>
          <a:p>
            <a:pPr marL="285750" indent="-285750">
              <a:buFont typeface="Arial" panose="020B0604020202020204" pitchFamily="34" charset="0"/>
              <a:buChar char="•"/>
            </a:pPr>
            <a:r>
              <a:rPr lang="en-US" sz="2400" i="0" dirty="0">
                <a:solidFill>
                  <a:srgbClr val="24292F"/>
                </a:solidFill>
                <a:effectLst/>
              </a:rPr>
              <a:t>Build a model more directly aimed at the wagering market, and run simulations to test its theoretical profitability</a:t>
            </a:r>
          </a:p>
          <a:p>
            <a:pPr marL="800100" lvl="1" indent="-342900">
              <a:buFont typeface="Courier New" panose="02070309020205020404" pitchFamily="49" charset="0"/>
              <a:buChar char="o"/>
            </a:pPr>
            <a:r>
              <a:rPr lang="en-US" sz="2400" dirty="0"/>
              <a:t>It is encouraging that the present models were only slightly improved with incorporation of the collective wisdom of the markets (closing lines)</a:t>
            </a:r>
          </a:p>
          <a:p>
            <a:pPr marL="800100" lvl="1" indent="-342900">
              <a:buFont typeface="Courier New" panose="02070309020205020404" pitchFamily="49" charset="0"/>
              <a:buChar char="o"/>
            </a:pPr>
            <a:r>
              <a:rPr lang="en-US" sz="2400" dirty="0"/>
              <a:t>We should build models that directly estimate win probability per player/match, and then evaluate performance on fresh data at a given threshold theoretical advantage over the market (e.g., bet players with &gt;2% edge on closing line)</a:t>
            </a:r>
          </a:p>
          <a:p>
            <a:pPr marL="800100" lvl="1" indent="-342900">
              <a:buFont typeface="Courier New" panose="02070309020205020404" pitchFamily="49" charset="0"/>
              <a:buChar char="o"/>
            </a:pPr>
            <a:r>
              <a:rPr lang="en-US" sz="2400" dirty="0"/>
              <a:t>Incorporation of implied win probabilities from opening lines will be critical to evaluating and improving the models as well. </a:t>
            </a:r>
          </a:p>
          <a:p>
            <a:pPr marL="1257300" lvl="2" indent="-342900">
              <a:buFont typeface="Courier New" panose="02070309020205020404" pitchFamily="49" charset="0"/>
              <a:buChar char="o"/>
            </a:pPr>
            <a:r>
              <a:rPr lang="en-US" sz="2400" dirty="0"/>
              <a:t>As these lines are available well ahead of matches, they can actually be incorporated into model training as a way of regressing the model to the market</a:t>
            </a:r>
          </a:p>
          <a:p>
            <a:pPr marL="1257300" lvl="2" indent="-342900">
              <a:buFont typeface="Courier New" panose="02070309020205020404" pitchFamily="49" charset="0"/>
              <a:buChar char="o"/>
            </a:pPr>
            <a:r>
              <a:rPr lang="en-US" sz="2400" dirty="0"/>
              <a:t>Also, models can potentially be improved by filtering out matches with large line movement from opening to close from the training set. These matches were likely influenced by unique events that will weaken estimate of stats-based models.</a:t>
            </a:r>
          </a:p>
        </p:txBody>
      </p:sp>
    </p:spTree>
    <p:extLst>
      <p:ext uri="{BB962C8B-B14F-4D97-AF65-F5344CB8AC3E}">
        <p14:creationId xmlns:p14="http://schemas.microsoft.com/office/powerpoint/2010/main" val="1322916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32FD64-555A-EAFD-E4C4-DAB6EB66D23C}"/>
              </a:ext>
            </a:extLst>
          </p:cNvPr>
          <p:cNvSpPr txBox="1"/>
          <p:nvPr/>
        </p:nvSpPr>
        <p:spPr>
          <a:xfrm>
            <a:off x="4789170" y="3291840"/>
            <a:ext cx="2254913" cy="646331"/>
          </a:xfrm>
          <a:prstGeom prst="rect">
            <a:avLst/>
          </a:prstGeom>
          <a:noFill/>
        </p:spPr>
        <p:txBody>
          <a:bodyPr wrap="none" rtlCol="0">
            <a:spAutoFit/>
          </a:bodyPr>
          <a:lstStyle/>
          <a:p>
            <a:r>
              <a:rPr lang="en-US" sz="3600" dirty="0"/>
              <a:t>Thank You!</a:t>
            </a:r>
          </a:p>
        </p:txBody>
      </p:sp>
    </p:spTree>
    <p:extLst>
      <p:ext uri="{BB962C8B-B14F-4D97-AF65-F5344CB8AC3E}">
        <p14:creationId xmlns:p14="http://schemas.microsoft.com/office/powerpoint/2010/main" val="393381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8DE8271-8E33-808B-7840-2E38AA99321D}"/>
              </a:ext>
            </a:extLst>
          </p:cNvPr>
          <p:cNvSpPr txBox="1"/>
          <p:nvPr/>
        </p:nvSpPr>
        <p:spPr>
          <a:xfrm>
            <a:off x="-277790" y="361102"/>
            <a:ext cx="10659490" cy="523220"/>
          </a:xfrm>
          <a:prstGeom prst="rect">
            <a:avLst/>
          </a:prstGeom>
          <a:noFill/>
        </p:spPr>
        <p:txBody>
          <a:bodyPr wrap="square" rtlCol="0">
            <a:spAutoFit/>
          </a:bodyPr>
          <a:lstStyle/>
          <a:p>
            <a:r>
              <a:rPr lang="en-US" sz="2800" dirty="0"/>
              <a:t>                                         Introduction and Business Case Scenario* </a:t>
            </a:r>
          </a:p>
        </p:txBody>
      </p:sp>
      <p:sp>
        <p:nvSpPr>
          <p:cNvPr id="2" name="TextBox 1">
            <a:extLst>
              <a:ext uri="{FF2B5EF4-FFF2-40B4-BE49-F238E27FC236}">
                <a16:creationId xmlns:a16="http://schemas.microsoft.com/office/drawing/2014/main" id="{C6B70354-DFDC-9818-0A62-7809E0352AFF}"/>
              </a:ext>
            </a:extLst>
          </p:cNvPr>
          <p:cNvSpPr txBox="1"/>
          <p:nvPr/>
        </p:nvSpPr>
        <p:spPr>
          <a:xfrm>
            <a:off x="173620" y="1041715"/>
            <a:ext cx="11713580" cy="5555367"/>
          </a:xfrm>
          <a:prstGeom prst="rect">
            <a:avLst/>
          </a:prstGeom>
          <a:noFill/>
        </p:spPr>
        <p:txBody>
          <a:bodyPr wrap="square" rtlCol="0">
            <a:spAutoFit/>
          </a:bodyPr>
          <a:lstStyle/>
          <a:p>
            <a:pPr marL="285750" indent="-285750">
              <a:buFont typeface="Arial" panose="020B0604020202020204" pitchFamily="34" charset="0"/>
              <a:buChar char="•"/>
            </a:pPr>
            <a:r>
              <a:rPr lang="en-US" sz="2200" dirty="0"/>
              <a:t>Our consultancy has been approached by LV Sports Consultants (LVSC), a group providing recommendations on wagering lines and betting limits to a number of Las Vegas sports books</a:t>
            </a:r>
          </a:p>
          <a:p>
            <a:pPr marL="342900" indent="-342900">
              <a:spcBef>
                <a:spcPts val="600"/>
              </a:spcBef>
              <a:buFont typeface="Arial" panose="020B0604020202020204" pitchFamily="34" charset="0"/>
              <a:buChar char="•"/>
            </a:pPr>
            <a:r>
              <a:rPr lang="en-US" sz="2200" dirty="0"/>
              <a:t>LVSC requests us to build a quantitative model of the outcomes of tennis matches, and provide a semi-technical summary report on aspects of the model useful in generating accurate predictions</a:t>
            </a:r>
          </a:p>
          <a:p>
            <a:pPr marL="342900" indent="-342900">
              <a:spcBef>
                <a:spcPts val="600"/>
              </a:spcBef>
              <a:buFont typeface="Arial" panose="020B0604020202020204" pitchFamily="34" charset="0"/>
              <a:buChar char="•"/>
            </a:pPr>
            <a:r>
              <a:rPr lang="en-US" sz="2200" dirty="0"/>
              <a:t>We decided to focus on the top level of men’s professional singles tennis, the </a:t>
            </a:r>
            <a:r>
              <a:rPr lang="en-US" sz="2200" dirty="0">
                <a:hlinkClick r:id="rId3"/>
              </a:rPr>
              <a:t>Association of Tennis Professionals</a:t>
            </a:r>
            <a:r>
              <a:rPr lang="en-US" sz="2200" dirty="0"/>
              <a:t> main tour, and have obtained a large amount of raw match outcomes data going back over a decade from the </a:t>
            </a:r>
            <a:r>
              <a:rPr lang="en-US" sz="2200" dirty="0">
                <a:hlinkClick r:id="rId4"/>
              </a:rPr>
              <a:t>Github site </a:t>
            </a:r>
            <a:r>
              <a:rPr lang="en-US" sz="2200" dirty="0"/>
              <a:t>of a well-regarded tennis statistician</a:t>
            </a:r>
          </a:p>
          <a:p>
            <a:pPr marL="342900" indent="-342900">
              <a:spcBef>
                <a:spcPts val="600"/>
              </a:spcBef>
              <a:buFont typeface="Arial" panose="020B0604020202020204" pitchFamily="34" charset="0"/>
              <a:buChar char="•"/>
            </a:pPr>
            <a:r>
              <a:rPr lang="en-US" sz="2200" dirty="0"/>
              <a:t>Using this data archive (~35,000 matches from 2008-2019) and our knowledge of the game, we built a large set (~150) of individual player performance, player demographic, and match conditions-derived features to predict the outcomes of individual matches at the level of percent points won per player [0-100%] </a:t>
            </a:r>
          </a:p>
          <a:p>
            <a:pPr marL="800100" lvl="1" indent="-342900">
              <a:spcBef>
                <a:spcPts val="600"/>
              </a:spcBef>
              <a:buFont typeface="Arial" panose="020B0604020202020204" pitchFamily="34" charset="0"/>
              <a:buChar char="•"/>
            </a:pPr>
            <a:r>
              <a:rPr lang="en-US" sz="2200" dirty="0"/>
              <a:t>Utmost care was taken to ensure that all information used to predict the outcome of a given match was available </a:t>
            </a:r>
            <a:r>
              <a:rPr lang="en-US" sz="2200" i="1" dirty="0"/>
              <a:t>prior to </a:t>
            </a:r>
            <a:r>
              <a:rPr lang="en-US" sz="2200" dirty="0"/>
              <a:t>that match being played</a:t>
            </a:r>
          </a:p>
          <a:p>
            <a:pPr marL="800100" lvl="1" indent="-342900">
              <a:spcBef>
                <a:spcPts val="600"/>
              </a:spcBef>
              <a:buFont typeface="Arial" panose="020B0604020202020204" pitchFamily="34" charset="0"/>
              <a:buChar char="•"/>
            </a:pPr>
            <a:r>
              <a:rPr lang="en-US" sz="2200" dirty="0"/>
              <a:t>We built two models (one per court surface) as the final stage of the initial project, and presently share the main findings and proposed next steps with the LVSC team      </a:t>
            </a:r>
          </a:p>
        </p:txBody>
      </p:sp>
      <p:sp>
        <p:nvSpPr>
          <p:cNvPr id="3" name="TextBox 2">
            <a:extLst>
              <a:ext uri="{FF2B5EF4-FFF2-40B4-BE49-F238E27FC236}">
                <a16:creationId xmlns:a16="http://schemas.microsoft.com/office/drawing/2014/main" id="{BC0ABC5D-667F-BCF1-B5C2-EFCA8C064CF9}"/>
              </a:ext>
            </a:extLst>
          </p:cNvPr>
          <p:cNvSpPr txBox="1"/>
          <p:nvPr/>
        </p:nvSpPr>
        <p:spPr>
          <a:xfrm>
            <a:off x="0" y="6600586"/>
            <a:ext cx="10804304" cy="307777"/>
          </a:xfrm>
          <a:prstGeom prst="rect">
            <a:avLst/>
          </a:prstGeom>
          <a:noFill/>
        </p:spPr>
        <p:txBody>
          <a:bodyPr wrap="none" rtlCol="0">
            <a:spAutoFit/>
          </a:bodyPr>
          <a:lstStyle/>
          <a:p>
            <a:r>
              <a:rPr lang="en-US" sz="1400" dirty="0"/>
              <a:t>*Note that this is a purely hypothetical scenario for narrative and “real world relevance” purposes. I, Jon Raksin, did all of the work on this project. </a:t>
            </a:r>
          </a:p>
        </p:txBody>
      </p:sp>
    </p:spTree>
    <p:extLst>
      <p:ext uri="{BB962C8B-B14F-4D97-AF65-F5344CB8AC3E}">
        <p14:creationId xmlns:p14="http://schemas.microsoft.com/office/powerpoint/2010/main" val="297997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3">
            <a:extLst>
              <a:ext uri="{FF2B5EF4-FFF2-40B4-BE49-F238E27FC236}">
                <a16:creationId xmlns:a16="http://schemas.microsoft.com/office/drawing/2014/main" id="{43091BD4-AC75-033A-0B05-0FDC8DE89737}"/>
              </a:ext>
            </a:extLst>
          </p:cNvPr>
          <p:cNvGraphicFramePr>
            <a:graphicFrameLocks noGrp="1"/>
          </p:cNvGraphicFramePr>
          <p:nvPr>
            <p:extLst>
              <p:ext uri="{D42A27DB-BD31-4B8C-83A1-F6EECF244321}">
                <p14:modId xmlns:p14="http://schemas.microsoft.com/office/powerpoint/2010/main" val="1240175569"/>
              </p:ext>
            </p:extLst>
          </p:nvPr>
        </p:nvGraphicFramePr>
        <p:xfrm>
          <a:off x="126456" y="1365058"/>
          <a:ext cx="11997448" cy="3879649"/>
        </p:xfrm>
        <a:graphic>
          <a:graphicData uri="http://schemas.openxmlformats.org/drawingml/2006/table">
            <a:tbl>
              <a:tblPr firstRow="1" bandRow="1">
                <a:tableStyleId>{5C22544A-7EE6-4342-B048-85BDC9FD1C3A}</a:tableStyleId>
              </a:tblPr>
              <a:tblGrid>
                <a:gridCol w="2014578">
                  <a:extLst>
                    <a:ext uri="{9D8B030D-6E8A-4147-A177-3AD203B41FA5}">
                      <a16:colId xmlns:a16="http://schemas.microsoft.com/office/drawing/2014/main" val="3017946215"/>
                    </a:ext>
                  </a:extLst>
                </a:gridCol>
                <a:gridCol w="3035419">
                  <a:extLst>
                    <a:ext uri="{9D8B030D-6E8A-4147-A177-3AD203B41FA5}">
                      <a16:colId xmlns:a16="http://schemas.microsoft.com/office/drawing/2014/main" val="4257568105"/>
                    </a:ext>
                  </a:extLst>
                </a:gridCol>
                <a:gridCol w="6947451">
                  <a:extLst>
                    <a:ext uri="{9D8B030D-6E8A-4147-A177-3AD203B41FA5}">
                      <a16:colId xmlns:a16="http://schemas.microsoft.com/office/drawing/2014/main" val="619551885"/>
                    </a:ext>
                  </a:extLst>
                </a:gridCol>
              </a:tblGrid>
              <a:tr h="307977">
                <a:tc>
                  <a:txBody>
                    <a:bodyPr/>
                    <a:lstStyle/>
                    <a:p>
                      <a:r>
                        <a:rPr lang="en-US" sz="1600" dirty="0"/>
                        <a:t>Feature Class (n/140)</a:t>
                      </a:r>
                    </a:p>
                  </a:txBody>
                  <a:tcPr/>
                </a:tc>
                <a:tc>
                  <a:txBody>
                    <a:bodyPr/>
                    <a:lstStyle/>
                    <a:p>
                      <a:r>
                        <a:rPr lang="en-US" sz="1600" dirty="0"/>
                        <a:t>Examples in Class</a:t>
                      </a:r>
                    </a:p>
                  </a:txBody>
                  <a:tcPr/>
                </a:tc>
                <a:tc>
                  <a:txBody>
                    <a:bodyPr/>
                    <a:lstStyle/>
                    <a:p>
                      <a:r>
                        <a:rPr lang="en-US" sz="1600" dirty="0"/>
                        <a:t>Time-Sensitive Adjustments</a:t>
                      </a:r>
                    </a:p>
                  </a:txBody>
                  <a:tcPr/>
                </a:tc>
                <a:extLst>
                  <a:ext uri="{0D108BD9-81ED-4DB2-BD59-A6C34878D82A}">
                    <a16:rowId xmlns:a16="http://schemas.microsoft.com/office/drawing/2014/main" val="2566458280"/>
                  </a:ext>
                </a:extLst>
              </a:tr>
              <a:tr h="307977">
                <a:tc>
                  <a:txBody>
                    <a:bodyPr/>
                    <a:lstStyle/>
                    <a:p>
                      <a:r>
                        <a:rPr lang="en-US" sz="1600" dirty="0">
                          <a:solidFill>
                            <a:srgbClr val="0070C0"/>
                          </a:solidFill>
                        </a:rPr>
                        <a:t>Match: Conditions (9)</a:t>
                      </a:r>
                    </a:p>
                  </a:txBody>
                  <a:tcPr/>
                </a:tc>
                <a:tc>
                  <a:txBody>
                    <a:bodyPr/>
                    <a:lstStyle/>
                    <a:p>
                      <a:r>
                        <a:rPr lang="en-US" sz="1600" dirty="0">
                          <a:solidFill>
                            <a:srgbClr val="0070C0"/>
                          </a:solidFill>
                        </a:rPr>
                        <a:t>Locale, Court Speed, Altitude </a:t>
                      </a:r>
                    </a:p>
                  </a:txBody>
                  <a:tcPr/>
                </a:tc>
                <a:tc>
                  <a:txBody>
                    <a:bodyPr/>
                    <a:lstStyle/>
                    <a:p>
                      <a:r>
                        <a:rPr lang="en-US" sz="1600" dirty="0">
                          <a:solidFill>
                            <a:srgbClr val="0070C0"/>
                          </a:solidFill>
                        </a:rPr>
                        <a:t>N/A</a:t>
                      </a:r>
                    </a:p>
                  </a:txBody>
                  <a:tcPr/>
                </a:tc>
                <a:extLst>
                  <a:ext uri="{0D108BD9-81ED-4DB2-BD59-A6C34878D82A}">
                    <a16:rowId xmlns:a16="http://schemas.microsoft.com/office/drawing/2014/main" val="1012097422"/>
                  </a:ext>
                </a:extLst>
              </a:tr>
              <a:tr h="979927">
                <a:tc>
                  <a:txBody>
                    <a:bodyPr/>
                    <a:lstStyle/>
                    <a:p>
                      <a:r>
                        <a:rPr lang="en-US" sz="1600" dirty="0">
                          <a:solidFill>
                            <a:srgbClr val="FF0000"/>
                          </a:solidFill>
                        </a:rPr>
                        <a:t>Player: Non-Adjusted Demographic &amp; Past Performance (47)</a:t>
                      </a:r>
                    </a:p>
                  </a:txBody>
                  <a:tcPr/>
                </a:tc>
                <a:tc>
                  <a:txBody>
                    <a:bodyPr/>
                    <a:lstStyle/>
                    <a:p>
                      <a:r>
                        <a:rPr lang="en-US" sz="1600" dirty="0">
                          <a:solidFill>
                            <a:srgbClr val="FF0000"/>
                          </a:solidFill>
                        </a:rPr>
                        <a:t>Ranking, Height, Handedness, Home Court Advantage, Head-to-Head Past Performance vs Current Opponent, Height, Age </a:t>
                      </a:r>
                    </a:p>
                  </a:txBody>
                  <a:tcPr/>
                </a:tc>
                <a:tc>
                  <a:txBody>
                    <a:bodyPr/>
                    <a:lstStyle/>
                    <a:p>
                      <a:r>
                        <a:rPr lang="en-US" sz="1600" dirty="0">
                          <a:solidFill>
                            <a:srgbClr val="FF0000"/>
                          </a:solidFill>
                        </a:rPr>
                        <a:t>N/A</a:t>
                      </a:r>
                    </a:p>
                  </a:txBody>
                  <a:tcPr/>
                </a:tc>
                <a:extLst>
                  <a:ext uri="{0D108BD9-81ED-4DB2-BD59-A6C34878D82A}">
                    <a16:rowId xmlns:a16="http://schemas.microsoft.com/office/drawing/2014/main" val="1747249386"/>
                  </a:ext>
                </a:extLst>
              </a:tr>
              <a:tr h="1075489">
                <a:tc>
                  <a:txBody>
                    <a:bodyPr/>
                    <a:lstStyle/>
                    <a:p>
                      <a:r>
                        <a:rPr lang="en-US" sz="1600" dirty="0">
                          <a:solidFill>
                            <a:srgbClr val="008E40"/>
                          </a:solidFill>
                        </a:rPr>
                        <a:t>Player: Adjusted Past Performance (64)</a:t>
                      </a:r>
                    </a:p>
                  </a:txBody>
                  <a:tcPr/>
                </a:tc>
                <a:tc>
                  <a:txBody>
                    <a:bodyPr/>
                    <a:lstStyle/>
                    <a:p>
                      <a:r>
                        <a:rPr lang="en-US" sz="1600" dirty="0">
                          <a:solidFill>
                            <a:srgbClr val="008E40"/>
                          </a:solidFill>
                        </a:rPr>
                        <a:t>Past % Serve Pts Won, Past %</a:t>
                      </a:r>
                    </a:p>
                    <a:p>
                      <a:r>
                        <a:rPr lang="en-US" sz="1600" dirty="0">
                          <a:solidFill>
                            <a:srgbClr val="008E40"/>
                          </a:solidFill>
                        </a:rPr>
                        <a:t>Return Pts Won, Past Ace%, Past Break Pt% (Short and Long-term forms of each)</a:t>
                      </a:r>
                    </a:p>
                  </a:txBody>
                  <a:tcPr/>
                </a:tc>
                <a:tc>
                  <a:txBody>
                    <a:bodyPr/>
                    <a:lstStyle/>
                    <a:p>
                      <a:pPr marL="342900" indent="-342900">
                        <a:buFont typeface="Arial" panose="020B0604020202020204" pitchFamily="34" charset="0"/>
                        <a:buAutoNum type="arabicParenR"/>
                      </a:pPr>
                      <a:r>
                        <a:rPr lang="en-US" sz="1600" dirty="0">
                          <a:solidFill>
                            <a:srgbClr val="008E40"/>
                          </a:solidFill>
                        </a:rPr>
                        <a:t>Short (previous 10 matches on surface) or Long (last 60 matches on surface) term stats time-decay weighted (more recent = more weight) </a:t>
                      </a:r>
                    </a:p>
                    <a:p>
                      <a:pPr marL="342900" indent="-342900">
                        <a:buFont typeface="Arial" panose="020B0604020202020204" pitchFamily="34" charset="0"/>
                        <a:buAutoNum type="arabicParenR"/>
                      </a:pPr>
                      <a:r>
                        <a:rPr lang="en-US" sz="1600" dirty="0">
                          <a:solidFill>
                            <a:srgbClr val="008E40"/>
                          </a:solidFill>
                        </a:rPr>
                        <a:t>Time-weighted stats adjusted by average strength of opponents over measurement interval on same stat (“SOS Adjustment”)  </a:t>
                      </a:r>
                    </a:p>
                  </a:txBody>
                  <a:tcPr/>
                </a:tc>
                <a:extLst>
                  <a:ext uri="{0D108BD9-81ED-4DB2-BD59-A6C34878D82A}">
                    <a16:rowId xmlns:a16="http://schemas.microsoft.com/office/drawing/2014/main" val="1423432530"/>
                  </a:ext>
                </a:extLst>
              </a:tr>
              <a:tr h="979927">
                <a:tc>
                  <a:txBody>
                    <a:bodyPr/>
                    <a:lstStyle/>
                    <a:p>
                      <a:r>
                        <a:rPr lang="en-US" sz="1600" dirty="0">
                          <a:solidFill>
                            <a:srgbClr val="7030A0"/>
                          </a:solidFill>
                        </a:rPr>
                        <a:t>Player: Adjusted Fatigue &amp; Stamina (20)</a:t>
                      </a:r>
                    </a:p>
                  </a:txBody>
                  <a:tcPr/>
                </a:tc>
                <a:tc>
                  <a:txBody>
                    <a:bodyPr/>
                    <a:lstStyle/>
                    <a:p>
                      <a:r>
                        <a:rPr lang="en-US" sz="1600" dirty="0">
                          <a:solidFill>
                            <a:srgbClr val="7030A0"/>
                          </a:solidFill>
                        </a:rPr>
                        <a:t>Fatigue (within tourney): Total Time on Court, Total Pts Played;  Stamina (full sample): # Past Matches Played</a:t>
                      </a:r>
                    </a:p>
                  </a:txBody>
                  <a:tcPr/>
                </a:tc>
                <a:tc>
                  <a:txBody>
                    <a:bodyPr/>
                    <a:lstStyle/>
                    <a:p>
                      <a:pPr marL="342900" indent="-342900">
                        <a:buAutoNum type="arabicParenR"/>
                      </a:pPr>
                      <a:r>
                        <a:rPr lang="en-US" sz="1600" dirty="0">
                          <a:solidFill>
                            <a:srgbClr val="7030A0"/>
                          </a:solidFill>
                        </a:rPr>
                        <a:t>Fatigue metrics across all previous matches in same tournament as match being predicted on are time-decay weighted</a:t>
                      </a:r>
                    </a:p>
                    <a:p>
                      <a:pPr marL="342900" indent="-342900">
                        <a:buAutoNum type="arabicParenR"/>
                      </a:pPr>
                      <a:r>
                        <a:rPr lang="en-US" sz="1600" dirty="0">
                          <a:solidFill>
                            <a:srgbClr val="7030A0"/>
                          </a:solidFill>
                        </a:rPr>
                        <a:t>“Body Battery” integrates time-weighted fatigue metrics with stamina metrics (longer past = “bigger battery”)</a:t>
                      </a:r>
                    </a:p>
                  </a:txBody>
                  <a:tcPr/>
                </a:tc>
                <a:extLst>
                  <a:ext uri="{0D108BD9-81ED-4DB2-BD59-A6C34878D82A}">
                    <a16:rowId xmlns:a16="http://schemas.microsoft.com/office/drawing/2014/main" val="1801352052"/>
                  </a:ext>
                </a:extLst>
              </a:tr>
            </a:tbl>
          </a:graphicData>
        </a:graphic>
      </p:graphicFrame>
      <p:sp>
        <p:nvSpPr>
          <p:cNvPr id="14" name="TextBox 13">
            <a:extLst>
              <a:ext uri="{FF2B5EF4-FFF2-40B4-BE49-F238E27FC236}">
                <a16:creationId xmlns:a16="http://schemas.microsoft.com/office/drawing/2014/main" id="{F8DE8271-8E33-808B-7840-2E38AA99321D}"/>
              </a:ext>
            </a:extLst>
          </p:cNvPr>
          <p:cNvSpPr txBox="1"/>
          <p:nvPr/>
        </p:nvSpPr>
        <p:spPr>
          <a:xfrm>
            <a:off x="1243029" y="340468"/>
            <a:ext cx="9744847" cy="584775"/>
          </a:xfrm>
          <a:prstGeom prst="rect">
            <a:avLst/>
          </a:prstGeom>
          <a:noFill/>
        </p:spPr>
        <p:txBody>
          <a:bodyPr wrap="none" rtlCol="0">
            <a:spAutoFit/>
          </a:bodyPr>
          <a:lstStyle/>
          <a:p>
            <a:r>
              <a:rPr lang="en-US" sz="3200" dirty="0"/>
              <a:t>Methodology: Summary of Predictive Feature Generation </a:t>
            </a:r>
          </a:p>
        </p:txBody>
      </p:sp>
      <p:sp>
        <p:nvSpPr>
          <p:cNvPr id="15" name="TextBox 14">
            <a:extLst>
              <a:ext uri="{FF2B5EF4-FFF2-40B4-BE49-F238E27FC236}">
                <a16:creationId xmlns:a16="http://schemas.microsoft.com/office/drawing/2014/main" id="{C5C7EA9E-309A-0759-DC98-15A2C455D691}"/>
              </a:ext>
            </a:extLst>
          </p:cNvPr>
          <p:cNvSpPr txBox="1"/>
          <p:nvPr/>
        </p:nvSpPr>
        <p:spPr>
          <a:xfrm>
            <a:off x="22381" y="5452805"/>
            <a:ext cx="12182278" cy="707886"/>
          </a:xfrm>
          <a:prstGeom prst="rect">
            <a:avLst/>
          </a:prstGeom>
          <a:noFill/>
        </p:spPr>
        <p:txBody>
          <a:bodyPr wrap="square" rtlCol="0">
            <a:spAutoFit/>
          </a:bodyPr>
          <a:lstStyle/>
          <a:p>
            <a:pPr marL="285750" indent="-285750">
              <a:buFont typeface="Arial" panose="020B0604020202020204" pitchFamily="34" charset="0"/>
              <a:buChar char="•"/>
            </a:pPr>
            <a:r>
              <a:rPr lang="en-US" sz="2000" b="1" dirty="0"/>
              <a:t>Target feature (TF): % of total points played [0-100] won by a given player in a given match </a:t>
            </a:r>
          </a:p>
          <a:p>
            <a:pPr marL="285750" indent="-285750">
              <a:buFont typeface="Arial" panose="020B0604020202020204" pitchFamily="34" charset="0"/>
              <a:buChar char="•"/>
            </a:pPr>
            <a:r>
              <a:rPr lang="en-US" sz="2000" b="1" dirty="0"/>
              <a:t>TF predicted by 140 features in 4 classes, derived from data available </a:t>
            </a:r>
            <a:r>
              <a:rPr lang="en-US" sz="2000" b="1" u="sng" dirty="0"/>
              <a:t>prior to </a:t>
            </a:r>
            <a:r>
              <a:rPr lang="en-US" sz="2000" b="1" dirty="0"/>
              <a:t>match being predicted on:    </a:t>
            </a:r>
          </a:p>
        </p:txBody>
      </p:sp>
    </p:spTree>
    <p:extLst>
      <p:ext uri="{BB962C8B-B14F-4D97-AF65-F5344CB8AC3E}">
        <p14:creationId xmlns:p14="http://schemas.microsoft.com/office/powerpoint/2010/main" val="471825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F1BF70-1527-6ECB-4B02-B23E92FF26C7}"/>
              </a:ext>
            </a:extLst>
          </p:cNvPr>
          <p:cNvSpPr txBox="1"/>
          <p:nvPr/>
        </p:nvSpPr>
        <p:spPr>
          <a:xfrm>
            <a:off x="752354" y="2844225"/>
            <a:ext cx="10509813" cy="1077218"/>
          </a:xfrm>
          <a:prstGeom prst="rect">
            <a:avLst/>
          </a:prstGeom>
          <a:noFill/>
        </p:spPr>
        <p:txBody>
          <a:bodyPr wrap="square" rtlCol="0">
            <a:spAutoFit/>
          </a:bodyPr>
          <a:lstStyle/>
          <a:p>
            <a:r>
              <a:rPr lang="en-US" sz="3200" dirty="0"/>
              <a:t>Key Finding #1: Hard Court Tennis Match Outcomes Were Modeled More Accurately Than Those on Clay Courts</a:t>
            </a:r>
          </a:p>
        </p:txBody>
      </p:sp>
    </p:spTree>
    <p:extLst>
      <p:ext uri="{BB962C8B-B14F-4D97-AF65-F5344CB8AC3E}">
        <p14:creationId xmlns:p14="http://schemas.microsoft.com/office/powerpoint/2010/main" val="1374960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8DE8271-8E33-808B-7840-2E38AA99321D}"/>
              </a:ext>
            </a:extLst>
          </p:cNvPr>
          <p:cNvSpPr txBox="1"/>
          <p:nvPr/>
        </p:nvSpPr>
        <p:spPr>
          <a:xfrm>
            <a:off x="620516" y="155641"/>
            <a:ext cx="11237501" cy="1077218"/>
          </a:xfrm>
          <a:prstGeom prst="rect">
            <a:avLst/>
          </a:prstGeom>
          <a:noFill/>
        </p:spPr>
        <p:txBody>
          <a:bodyPr wrap="square" rtlCol="0">
            <a:spAutoFit/>
          </a:bodyPr>
          <a:lstStyle/>
          <a:p>
            <a:r>
              <a:rPr lang="en-US" sz="3200" dirty="0"/>
              <a:t>Best Model Prediction Quality Was For Hard Court Tennis Alone, Even When Sample Size Was Made Equivalent For The Surfaces    </a:t>
            </a:r>
          </a:p>
        </p:txBody>
      </p:sp>
      <p:pic>
        <p:nvPicPr>
          <p:cNvPr id="6146" name="Picture 2">
            <a:extLst>
              <a:ext uri="{FF2B5EF4-FFF2-40B4-BE49-F238E27FC236}">
                <a16:creationId xmlns:a16="http://schemas.microsoft.com/office/drawing/2014/main" id="{213A7AF3-BF35-C19A-15C6-B07D4987EA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72" b="12038"/>
          <a:stretch/>
        </p:blipFill>
        <p:spPr bwMode="auto">
          <a:xfrm>
            <a:off x="510628" y="1813382"/>
            <a:ext cx="5854742" cy="374904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D02B63E5-A506-B48A-891D-AA595A0E3D5E}"/>
              </a:ext>
            </a:extLst>
          </p:cNvPr>
          <p:cNvSpPr txBox="1"/>
          <p:nvPr/>
        </p:nvSpPr>
        <p:spPr>
          <a:xfrm rot="16200000">
            <a:off x="-917672" y="3603035"/>
            <a:ext cx="2445991" cy="369332"/>
          </a:xfrm>
          <a:prstGeom prst="rect">
            <a:avLst/>
          </a:prstGeom>
          <a:noFill/>
        </p:spPr>
        <p:txBody>
          <a:bodyPr wrap="none" rtlCol="0">
            <a:spAutoFit/>
          </a:bodyPr>
          <a:lstStyle/>
          <a:p>
            <a:r>
              <a:rPr lang="en-US" b="1" dirty="0"/>
              <a:t>Training Error % (RMSE)</a:t>
            </a:r>
          </a:p>
        </p:txBody>
      </p:sp>
      <p:sp>
        <p:nvSpPr>
          <p:cNvPr id="35" name="TextBox 34">
            <a:extLst>
              <a:ext uri="{FF2B5EF4-FFF2-40B4-BE49-F238E27FC236}">
                <a16:creationId xmlns:a16="http://schemas.microsoft.com/office/drawing/2014/main" id="{4DE8C9CA-EF05-DA2B-650A-7B702E9B5833}"/>
              </a:ext>
            </a:extLst>
          </p:cNvPr>
          <p:cNvSpPr txBox="1"/>
          <p:nvPr/>
        </p:nvSpPr>
        <p:spPr>
          <a:xfrm>
            <a:off x="4183031" y="5866714"/>
            <a:ext cx="4112470" cy="369332"/>
          </a:xfrm>
          <a:prstGeom prst="rect">
            <a:avLst/>
          </a:prstGeom>
          <a:noFill/>
        </p:spPr>
        <p:txBody>
          <a:bodyPr wrap="square" rtlCol="0">
            <a:spAutoFit/>
          </a:bodyPr>
          <a:lstStyle/>
          <a:p>
            <a:r>
              <a:rPr lang="en-US" b="1" dirty="0"/>
              <a:t>Surface(s) Included in Model Prediction</a:t>
            </a:r>
          </a:p>
        </p:txBody>
      </p:sp>
      <p:sp>
        <p:nvSpPr>
          <p:cNvPr id="37" name="TextBox 36">
            <a:extLst>
              <a:ext uri="{FF2B5EF4-FFF2-40B4-BE49-F238E27FC236}">
                <a16:creationId xmlns:a16="http://schemas.microsoft.com/office/drawing/2014/main" id="{799C0F75-15D9-31E8-E31B-A15DC1163CB4}"/>
              </a:ext>
            </a:extLst>
          </p:cNvPr>
          <p:cNvSpPr txBox="1"/>
          <p:nvPr/>
        </p:nvSpPr>
        <p:spPr>
          <a:xfrm>
            <a:off x="1112387" y="5485003"/>
            <a:ext cx="1197315" cy="369332"/>
          </a:xfrm>
          <a:prstGeom prst="rect">
            <a:avLst/>
          </a:prstGeom>
          <a:noFill/>
        </p:spPr>
        <p:txBody>
          <a:bodyPr wrap="square" rtlCol="0">
            <a:spAutoFit/>
          </a:bodyPr>
          <a:lstStyle/>
          <a:p>
            <a:pPr algn="ctr"/>
            <a:r>
              <a:rPr lang="en-US" dirty="0"/>
              <a:t>   Hard</a:t>
            </a:r>
          </a:p>
        </p:txBody>
      </p:sp>
      <p:sp>
        <p:nvSpPr>
          <p:cNvPr id="39" name="TextBox 38">
            <a:extLst>
              <a:ext uri="{FF2B5EF4-FFF2-40B4-BE49-F238E27FC236}">
                <a16:creationId xmlns:a16="http://schemas.microsoft.com/office/drawing/2014/main" id="{309AAF0C-69F4-9278-1DBC-2290494A6FD9}"/>
              </a:ext>
            </a:extLst>
          </p:cNvPr>
          <p:cNvSpPr txBox="1"/>
          <p:nvPr/>
        </p:nvSpPr>
        <p:spPr>
          <a:xfrm>
            <a:off x="2925730" y="5467336"/>
            <a:ext cx="1197315" cy="369332"/>
          </a:xfrm>
          <a:prstGeom prst="rect">
            <a:avLst/>
          </a:prstGeom>
          <a:noFill/>
        </p:spPr>
        <p:txBody>
          <a:bodyPr wrap="square" rtlCol="0">
            <a:spAutoFit/>
          </a:bodyPr>
          <a:lstStyle/>
          <a:p>
            <a:pPr algn="ctr"/>
            <a:r>
              <a:rPr lang="en-US" dirty="0"/>
              <a:t>   Clay</a:t>
            </a:r>
          </a:p>
        </p:txBody>
      </p:sp>
      <p:sp>
        <p:nvSpPr>
          <p:cNvPr id="40" name="TextBox 39">
            <a:extLst>
              <a:ext uri="{FF2B5EF4-FFF2-40B4-BE49-F238E27FC236}">
                <a16:creationId xmlns:a16="http://schemas.microsoft.com/office/drawing/2014/main" id="{A0DA1FCD-52B5-3AE8-5976-8CD463EE288A}"/>
              </a:ext>
            </a:extLst>
          </p:cNvPr>
          <p:cNvSpPr txBox="1"/>
          <p:nvPr/>
        </p:nvSpPr>
        <p:spPr>
          <a:xfrm>
            <a:off x="4605953" y="5478362"/>
            <a:ext cx="1397445" cy="369332"/>
          </a:xfrm>
          <a:prstGeom prst="rect">
            <a:avLst/>
          </a:prstGeom>
          <a:noFill/>
        </p:spPr>
        <p:txBody>
          <a:bodyPr wrap="square" rtlCol="0">
            <a:spAutoFit/>
          </a:bodyPr>
          <a:lstStyle/>
          <a:p>
            <a:pPr algn="ctr"/>
            <a:r>
              <a:rPr lang="en-US" dirty="0"/>
              <a:t>   Hard + Clay</a:t>
            </a:r>
          </a:p>
        </p:txBody>
      </p:sp>
      <p:sp>
        <p:nvSpPr>
          <p:cNvPr id="41" name="TextBox 40">
            <a:extLst>
              <a:ext uri="{FF2B5EF4-FFF2-40B4-BE49-F238E27FC236}">
                <a16:creationId xmlns:a16="http://schemas.microsoft.com/office/drawing/2014/main" id="{8B298539-1D67-1010-1F60-537FC2C83E69}"/>
              </a:ext>
            </a:extLst>
          </p:cNvPr>
          <p:cNvSpPr txBox="1"/>
          <p:nvPr/>
        </p:nvSpPr>
        <p:spPr>
          <a:xfrm>
            <a:off x="962513" y="2041571"/>
            <a:ext cx="1879297" cy="307777"/>
          </a:xfrm>
          <a:prstGeom prst="rect">
            <a:avLst/>
          </a:prstGeom>
          <a:noFill/>
        </p:spPr>
        <p:txBody>
          <a:bodyPr wrap="none" rtlCol="0">
            <a:spAutoFit/>
          </a:bodyPr>
          <a:lstStyle/>
          <a:p>
            <a:r>
              <a:rPr lang="en-US" sz="1400" u="sng" dirty="0"/>
              <a:t>Training Set Sample Ns</a:t>
            </a:r>
          </a:p>
        </p:txBody>
      </p:sp>
      <p:sp>
        <p:nvSpPr>
          <p:cNvPr id="5" name="TextBox 4">
            <a:extLst>
              <a:ext uri="{FF2B5EF4-FFF2-40B4-BE49-F238E27FC236}">
                <a16:creationId xmlns:a16="http://schemas.microsoft.com/office/drawing/2014/main" id="{244015BB-3EA3-E907-95BE-39DE6A3893C7}"/>
              </a:ext>
            </a:extLst>
          </p:cNvPr>
          <p:cNvSpPr txBox="1"/>
          <p:nvPr/>
        </p:nvSpPr>
        <p:spPr>
          <a:xfrm>
            <a:off x="1481810" y="3986010"/>
            <a:ext cx="537327" cy="369332"/>
          </a:xfrm>
          <a:prstGeom prst="rect">
            <a:avLst/>
          </a:prstGeom>
          <a:noFill/>
        </p:spPr>
        <p:txBody>
          <a:bodyPr wrap="none" rtlCol="0">
            <a:spAutoFit/>
          </a:bodyPr>
          <a:lstStyle/>
          <a:p>
            <a:r>
              <a:rPr lang="en-US" dirty="0"/>
              <a:t>~8K</a:t>
            </a:r>
          </a:p>
        </p:txBody>
      </p:sp>
      <p:sp>
        <p:nvSpPr>
          <p:cNvPr id="42" name="TextBox 41">
            <a:extLst>
              <a:ext uri="{FF2B5EF4-FFF2-40B4-BE49-F238E27FC236}">
                <a16:creationId xmlns:a16="http://schemas.microsoft.com/office/drawing/2014/main" id="{E02B418D-57C3-8FC9-4225-5B541C1B23ED}"/>
              </a:ext>
            </a:extLst>
          </p:cNvPr>
          <p:cNvSpPr txBox="1"/>
          <p:nvPr/>
        </p:nvSpPr>
        <p:spPr>
          <a:xfrm>
            <a:off x="2874834" y="2237850"/>
            <a:ext cx="712054" cy="369332"/>
          </a:xfrm>
          <a:prstGeom prst="rect">
            <a:avLst/>
          </a:prstGeom>
          <a:noFill/>
        </p:spPr>
        <p:txBody>
          <a:bodyPr wrap="none" rtlCol="0">
            <a:spAutoFit/>
          </a:bodyPr>
          <a:lstStyle/>
          <a:p>
            <a:r>
              <a:rPr lang="en-US" dirty="0"/>
              <a:t>~3.2K</a:t>
            </a:r>
          </a:p>
        </p:txBody>
      </p:sp>
      <p:sp>
        <p:nvSpPr>
          <p:cNvPr id="43" name="TextBox 42">
            <a:extLst>
              <a:ext uri="{FF2B5EF4-FFF2-40B4-BE49-F238E27FC236}">
                <a16:creationId xmlns:a16="http://schemas.microsoft.com/office/drawing/2014/main" id="{A1C758E8-7410-5E9B-55FE-4129528B654E}"/>
              </a:ext>
            </a:extLst>
          </p:cNvPr>
          <p:cNvSpPr txBox="1"/>
          <p:nvPr/>
        </p:nvSpPr>
        <p:spPr>
          <a:xfrm>
            <a:off x="4795469" y="3161010"/>
            <a:ext cx="829073" cy="369332"/>
          </a:xfrm>
          <a:prstGeom prst="rect">
            <a:avLst/>
          </a:prstGeom>
          <a:noFill/>
        </p:spPr>
        <p:txBody>
          <a:bodyPr wrap="none" rtlCol="0">
            <a:spAutoFit/>
          </a:bodyPr>
          <a:lstStyle/>
          <a:p>
            <a:r>
              <a:rPr lang="en-US" dirty="0"/>
              <a:t>~11.2K</a:t>
            </a:r>
          </a:p>
        </p:txBody>
      </p:sp>
      <p:sp>
        <p:nvSpPr>
          <p:cNvPr id="45" name="TextBox 44">
            <a:extLst>
              <a:ext uri="{FF2B5EF4-FFF2-40B4-BE49-F238E27FC236}">
                <a16:creationId xmlns:a16="http://schemas.microsoft.com/office/drawing/2014/main" id="{D7E98E6D-1613-51AA-43D5-2EA80E11BDCF}"/>
              </a:ext>
            </a:extLst>
          </p:cNvPr>
          <p:cNvSpPr txBox="1"/>
          <p:nvPr/>
        </p:nvSpPr>
        <p:spPr>
          <a:xfrm>
            <a:off x="2171961" y="1453612"/>
            <a:ext cx="2704854" cy="369332"/>
          </a:xfrm>
          <a:prstGeom prst="rect">
            <a:avLst/>
          </a:prstGeom>
          <a:noFill/>
        </p:spPr>
        <p:txBody>
          <a:bodyPr wrap="square" rtlCol="0">
            <a:spAutoFit/>
          </a:bodyPr>
          <a:lstStyle/>
          <a:p>
            <a:r>
              <a:rPr lang="en-US" b="1" dirty="0"/>
              <a:t>Full Sample Per Surface*</a:t>
            </a:r>
          </a:p>
        </p:txBody>
      </p:sp>
      <p:sp>
        <p:nvSpPr>
          <p:cNvPr id="8" name="TextBox 7">
            <a:extLst>
              <a:ext uri="{FF2B5EF4-FFF2-40B4-BE49-F238E27FC236}">
                <a16:creationId xmlns:a16="http://schemas.microsoft.com/office/drawing/2014/main" id="{02E6AECF-9838-B530-0DAC-0254AB7A9A36}"/>
              </a:ext>
            </a:extLst>
          </p:cNvPr>
          <p:cNvSpPr txBox="1"/>
          <p:nvPr/>
        </p:nvSpPr>
        <p:spPr>
          <a:xfrm>
            <a:off x="0" y="6393118"/>
            <a:ext cx="12052570" cy="461665"/>
          </a:xfrm>
          <a:prstGeom prst="rect">
            <a:avLst/>
          </a:prstGeom>
          <a:noFill/>
        </p:spPr>
        <p:txBody>
          <a:bodyPr wrap="square" rtlCol="0">
            <a:spAutoFit/>
          </a:bodyPr>
          <a:lstStyle/>
          <a:p>
            <a:r>
              <a:rPr lang="en-US" sz="1200" dirty="0"/>
              <a:t>* This model iteration included data from 2015-2019 (data from 2012-2014 were also used to accrue predictive stats and features prior to modeling stage). A minimum threshold for previous matches (20) played by both players in a given match being predicted (specific to surface predicted match is on) was also applied. These filters will be discussed later in the presentation.  </a:t>
            </a:r>
          </a:p>
        </p:txBody>
      </p:sp>
      <p:sp>
        <p:nvSpPr>
          <p:cNvPr id="46" name="TextBox 45">
            <a:extLst>
              <a:ext uri="{FF2B5EF4-FFF2-40B4-BE49-F238E27FC236}">
                <a16:creationId xmlns:a16="http://schemas.microsoft.com/office/drawing/2014/main" id="{89E6E6DF-5B87-96AF-5BF5-5DF2D2E05A40}"/>
              </a:ext>
            </a:extLst>
          </p:cNvPr>
          <p:cNvSpPr txBox="1"/>
          <p:nvPr/>
        </p:nvSpPr>
        <p:spPr>
          <a:xfrm>
            <a:off x="7996131" y="1453612"/>
            <a:ext cx="2879387" cy="369332"/>
          </a:xfrm>
          <a:prstGeom prst="rect">
            <a:avLst/>
          </a:prstGeom>
          <a:noFill/>
        </p:spPr>
        <p:txBody>
          <a:bodyPr wrap="square" rtlCol="0">
            <a:spAutoFit/>
          </a:bodyPr>
          <a:lstStyle/>
          <a:p>
            <a:r>
              <a:rPr lang="en-US" b="1" dirty="0"/>
              <a:t>Equal Samples Per Surface*</a:t>
            </a:r>
          </a:p>
        </p:txBody>
      </p:sp>
      <p:pic>
        <p:nvPicPr>
          <p:cNvPr id="6148" name="Picture 4">
            <a:extLst>
              <a:ext uri="{FF2B5EF4-FFF2-40B4-BE49-F238E27FC236}">
                <a16:creationId xmlns:a16="http://schemas.microsoft.com/office/drawing/2014/main" id="{33B527C0-202B-1616-8DB9-D54F2CD0AF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82" b="11791"/>
          <a:stretch/>
        </p:blipFill>
        <p:spPr bwMode="auto">
          <a:xfrm>
            <a:off x="6438752" y="1813382"/>
            <a:ext cx="5683433" cy="3766092"/>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6B52FE7E-CA94-6D6B-422F-40C4D3396BFB}"/>
              </a:ext>
            </a:extLst>
          </p:cNvPr>
          <p:cNvSpPr txBox="1"/>
          <p:nvPr/>
        </p:nvSpPr>
        <p:spPr>
          <a:xfrm>
            <a:off x="7031468" y="5515049"/>
            <a:ext cx="1197315" cy="369332"/>
          </a:xfrm>
          <a:prstGeom prst="rect">
            <a:avLst/>
          </a:prstGeom>
          <a:noFill/>
        </p:spPr>
        <p:txBody>
          <a:bodyPr wrap="square" rtlCol="0">
            <a:spAutoFit/>
          </a:bodyPr>
          <a:lstStyle/>
          <a:p>
            <a:pPr algn="ctr"/>
            <a:r>
              <a:rPr lang="en-US" dirty="0"/>
              <a:t>   Hard</a:t>
            </a:r>
          </a:p>
        </p:txBody>
      </p:sp>
      <p:sp>
        <p:nvSpPr>
          <p:cNvPr id="48" name="TextBox 47">
            <a:extLst>
              <a:ext uri="{FF2B5EF4-FFF2-40B4-BE49-F238E27FC236}">
                <a16:creationId xmlns:a16="http://schemas.microsoft.com/office/drawing/2014/main" id="{ED334D8D-6FCB-2E85-8448-9B67EC0652F1}"/>
              </a:ext>
            </a:extLst>
          </p:cNvPr>
          <p:cNvSpPr txBox="1"/>
          <p:nvPr/>
        </p:nvSpPr>
        <p:spPr>
          <a:xfrm>
            <a:off x="8776715" y="5497382"/>
            <a:ext cx="1197315" cy="369332"/>
          </a:xfrm>
          <a:prstGeom prst="rect">
            <a:avLst/>
          </a:prstGeom>
          <a:noFill/>
        </p:spPr>
        <p:txBody>
          <a:bodyPr wrap="square" rtlCol="0">
            <a:spAutoFit/>
          </a:bodyPr>
          <a:lstStyle/>
          <a:p>
            <a:pPr algn="ctr"/>
            <a:r>
              <a:rPr lang="en-US" dirty="0"/>
              <a:t>   Clay</a:t>
            </a:r>
          </a:p>
        </p:txBody>
      </p:sp>
      <p:sp>
        <p:nvSpPr>
          <p:cNvPr id="49" name="TextBox 48">
            <a:extLst>
              <a:ext uri="{FF2B5EF4-FFF2-40B4-BE49-F238E27FC236}">
                <a16:creationId xmlns:a16="http://schemas.microsoft.com/office/drawing/2014/main" id="{C0CD0E4F-FEA5-FCD4-AEDE-7BF8B4C1899C}"/>
              </a:ext>
            </a:extLst>
          </p:cNvPr>
          <p:cNvSpPr txBox="1"/>
          <p:nvPr/>
        </p:nvSpPr>
        <p:spPr>
          <a:xfrm>
            <a:off x="10466666" y="5508408"/>
            <a:ext cx="1397445" cy="369332"/>
          </a:xfrm>
          <a:prstGeom prst="rect">
            <a:avLst/>
          </a:prstGeom>
          <a:noFill/>
        </p:spPr>
        <p:txBody>
          <a:bodyPr wrap="square" rtlCol="0">
            <a:spAutoFit/>
          </a:bodyPr>
          <a:lstStyle/>
          <a:p>
            <a:pPr algn="ctr"/>
            <a:r>
              <a:rPr lang="en-US" dirty="0"/>
              <a:t>   Hard + Clay</a:t>
            </a:r>
          </a:p>
        </p:txBody>
      </p:sp>
      <p:sp>
        <p:nvSpPr>
          <p:cNvPr id="50" name="TextBox 49">
            <a:extLst>
              <a:ext uri="{FF2B5EF4-FFF2-40B4-BE49-F238E27FC236}">
                <a16:creationId xmlns:a16="http://schemas.microsoft.com/office/drawing/2014/main" id="{816B5152-48DA-D987-22C8-85A74480F923}"/>
              </a:ext>
            </a:extLst>
          </p:cNvPr>
          <p:cNvSpPr txBox="1"/>
          <p:nvPr/>
        </p:nvSpPr>
        <p:spPr>
          <a:xfrm>
            <a:off x="8729576" y="2063555"/>
            <a:ext cx="712054" cy="369332"/>
          </a:xfrm>
          <a:prstGeom prst="rect">
            <a:avLst/>
          </a:prstGeom>
          <a:noFill/>
        </p:spPr>
        <p:txBody>
          <a:bodyPr wrap="none" rtlCol="0">
            <a:spAutoFit/>
          </a:bodyPr>
          <a:lstStyle/>
          <a:p>
            <a:r>
              <a:rPr lang="en-US" dirty="0"/>
              <a:t>~3.2K</a:t>
            </a:r>
          </a:p>
        </p:txBody>
      </p:sp>
      <p:sp>
        <p:nvSpPr>
          <p:cNvPr id="51" name="TextBox 50">
            <a:extLst>
              <a:ext uri="{FF2B5EF4-FFF2-40B4-BE49-F238E27FC236}">
                <a16:creationId xmlns:a16="http://schemas.microsoft.com/office/drawing/2014/main" id="{FE3F641A-BCFF-891B-5ACC-A76090ECB6BE}"/>
              </a:ext>
            </a:extLst>
          </p:cNvPr>
          <p:cNvSpPr txBox="1"/>
          <p:nvPr/>
        </p:nvSpPr>
        <p:spPr>
          <a:xfrm>
            <a:off x="7274098" y="3986010"/>
            <a:ext cx="712054" cy="369332"/>
          </a:xfrm>
          <a:prstGeom prst="rect">
            <a:avLst/>
          </a:prstGeom>
          <a:noFill/>
        </p:spPr>
        <p:txBody>
          <a:bodyPr wrap="none" rtlCol="0">
            <a:spAutoFit/>
          </a:bodyPr>
          <a:lstStyle/>
          <a:p>
            <a:r>
              <a:rPr lang="en-US" dirty="0"/>
              <a:t>~3.2K</a:t>
            </a:r>
          </a:p>
        </p:txBody>
      </p:sp>
      <p:sp>
        <p:nvSpPr>
          <p:cNvPr id="52" name="TextBox 51">
            <a:extLst>
              <a:ext uri="{FF2B5EF4-FFF2-40B4-BE49-F238E27FC236}">
                <a16:creationId xmlns:a16="http://schemas.microsoft.com/office/drawing/2014/main" id="{D92A3BA9-E2A0-B642-7FC9-15D65EF38A16}"/>
              </a:ext>
            </a:extLst>
          </p:cNvPr>
          <p:cNvSpPr txBox="1"/>
          <p:nvPr/>
        </p:nvSpPr>
        <p:spPr>
          <a:xfrm>
            <a:off x="10789905" y="2976344"/>
            <a:ext cx="712054" cy="369332"/>
          </a:xfrm>
          <a:prstGeom prst="rect">
            <a:avLst/>
          </a:prstGeom>
          <a:noFill/>
        </p:spPr>
        <p:txBody>
          <a:bodyPr wrap="none" rtlCol="0">
            <a:spAutoFit/>
          </a:bodyPr>
          <a:lstStyle/>
          <a:p>
            <a:r>
              <a:rPr lang="en-US" dirty="0"/>
              <a:t>~6.4K</a:t>
            </a:r>
          </a:p>
        </p:txBody>
      </p:sp>
    </p:spTree>
    <p:extLst>
      <p:ext uri="{BB962C8B-B14F-4D97-AF65-F5344CB8AC3E}">
        <p14:creationId xmlns:p14="http://schemas.microsoft.com/office/powerpoint/2010/main" val="2849723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8DE8271-8E33-808B-7840-2E38AA99321D}"/>
              </a:ext>
            </a:extLst>
          </p:cNvPr>
          <p:cNvSpPr txBox="1"/>
          <p:nvPr/>
        </p:nvSpPr>
        <p:spPr>
          <a:xfrm>
            <a:off x="1257125" y="340468"/>
            <a:ext cx="9744975" cy="584775"/>
          </a:xfrm>
          <a:prstGeom prst="rect">
            <a:avLst/>
          </a:prstGeom>
          <a:noFill/>
        </p:spPr>
        <p:txBody>
          <a:bodyPr wrap="none" rtlCol="0">
            <a:spAutoFit/>
          </a:bodyPr>
          <a:lstStyle/>
          <a:p>
            <a:r>
              <a:rPr lang="en-US" sz="3200" dirty="0"/>
              <a:t>Hard Court and Clay Court Tennis Are Different Animals I  </a:t>
            </a:r>
          </a:p>
        </p:txBody>
      </p:sp>
      <p:pic>
        <p:nvPicPr>
          <p:cNvPr id="1028" name="Picture 4">
            <a:extLst>
              <a:ext uri="{FF2B5EF4-FFF2-40B4-BE49-F238E27FC236}">
                <a16:creationId xmlns:a16="http://schemas.microsoft.com/office/drawing/2014/main" id="{7F2BAAC0-4B41-8825-2041-00F87087F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36" y="1438267"/>
            <a:ext cx="3581400" cy="2495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D13BC1F-18C9-E1D6-4E1D-19777448B456}"/>
              </a:ext>
            </a:extLst>
          </p:cNvPr>
          <p:cNvSpPr txBox="1"/>
          <p:nvPr/>
        </p:nvSpPr>
        <p:spPr>
          <a:xfrm>
            <a:off x="1724233" y="1040360"/>
            <a:ext cx="809837" cy="369332"/>
          </a:xfrm>
          <a:prstGeom prst="rect">
            <a:avLst/>
          </a:prstGeom>
          <a:noFill/>
        </p:spPr>
        <p:txBody>
          <a:bodyPr wrap="none" rtlCol="0">
            <a:spAutoFit/>
          </a:bodyPr>
          <a:lstStyle/>
          <a:p>
            <a:r>
              <a:rPr lang="en-US" b="1" dirty="0"/>
              <a:t>Ace % </a:t>
            </a:r>
          </a:p>
        </p:txBody>
      </p:sp>
      <p:pic>
        <p:nvPicPr>
          <p:cNvPr id="1030" name="Picture 6">
            <a:extLst>
              <a:ext uri="{FF2B5EF4-FFF2-40B4-BE49-F238E27FC236}">
                <a16:creationId xmlns:a16="http://schemas.microsoft.com/office/drawing/2014/main" id="{AB99BF15-F9EE-8492-EA3B-4A6F5FDADF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74" y="1438267"/>
            <a:ext cx="3733800" cy="25336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8F9C868-8EC6-D3C9-7F66-B3A8451CA9A9}"/>
              </a:ext>
            </a:extLst>
          </p:cNvPr>
          <p:cNvSpPr txBox="1"/>
          <p:nvPr/>
        </p:nvSpPr>
        <p:spPr>
          <a:xfrm>
            <a:off x="5230131" y="1068935"/>
            <a:ext cx="1839543" cy="369332"/>
          </a:xfrm>
          <a:prstGeom prst="rect">
            <a:avLst/>
          </a:prstGeom>
          <a:noFill/>
        </p:spPr>
        <p:txBody>
          <a:bodyPr wrap="none" rtlCol="0">
            <a:spAutoFit/>
          </a:bodyPr>
          <a:lstStyle/>
          <a:p>
            <a:r>
              <a:rPr lang="en-US" b="1" dirty="0"/>
              <a:t>Serve Pts Won % </a:t>
            </a:r>
          </a:p>
        </p:txBody>
      </p:sp>
      <p:pic>
        <p:nvPicPr>
          <p:cNvPr id="1032" name="Picture 8">
            <a:extLst>
              <a:ext uri="{FF2B5EF4-FFF2-40B4-BE49-F238E27FC236}">
                <a16:creationId xmlns:a16="http://schemas.microsoft.com/office/drawing/2014/main" id="{5C884CF4-ABF9-89AE-F05E-5A794418B2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4994" y="1438267"/>
            <a:ext cx="3638550" cy="25431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E0A35DE-91C8-0D8D-6254-8B5901E43CDC}"/>
              </a:ext>
            </a:extLst>
          </p:cNvPr>
          <p:cNvSpPr txBox="1"/>
          <p:nvPr/>
        </p:nvSpPr>
        <p:spPr>
          <a:xfrm>
            <a:off x="9192530" y="1068935"/>
            <a:ext cx="1958037" cy="369332"/>
          </a:xfrm>
          <a:prstGeom prst="rect">
            <a:avLst/>
          </a:prstGeom>
          <a:noFill/>
        </p:spPr>
        <p:txBody>
          <a:bodyPr wrap="none" rtlCol="0">
            <a:spAutoFit/>
          </a:bodyPr>
          <a:lstStyle/>
          <a:p>
            <a:r>
              <a:rPr lang="en-US" b="1" dirty="0"/>
              <a:t>Return Pts Won % </a:t>
            </a:r>
          </a:p>
        </p:txBody>
      </p:sp>
      <p:pic>
        <p:nvPicPr>
          <p:cNvPr id="1034" name="Picture 10">
            <a:extLst>
              <a:ext uri="{FF2B5EF4-FFF2-40B4-BE49-F238E27FC236}">
                <a16:creationId xmlns:a16="http://schemas.microsoft.com/office/drawing/2014/main" id="{EFE4C691-F1BB-7A99-C503-A351C69A9B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248152"/>
            <a:ext cx="3638550" cy="26670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7E58399-F10C-971D-1844-52D1E11559A4}"/>
              </a:ext>
            </a:extLst>
          </p:cNvPr>
          <p:cNvSpPr txBox="1"/>
          <p:nvPr/>
        </p:nvSpPr>
        <p:spPr>
          <a:xfrm>
            <a:off x="938414" y="4006334"/>
            <a:ext cx="2363789" cy="369332"/>
          </a:xfrm>
          <a:prstGeom prst="rect">
            <a:avLst/>
          </a:prstGeom>
          <a:noFill/>
        </p:spPr>
        <p:txBody>
          <a:bodyPr wrap="none" rtlCol="0">
            <a:spAutoFit/>
          </a:bodyPr>
          <a:lstStyle/>
          <a:p>
            <a:r>
              <a:rPr lang="en-US" b="1" dirty="0"/>
              <a:t>Break Point Convert % </a:t>
            </a:r>
          </a:p>
        </p:txBody>
      </p:sp>
      <p:pic>
        <p:nvPicPr>
          <p:cNvPr id="1036" name="Picture 12">
            <a:extLst>
              <a:ext uri="{FF2B5EF4-FFF2-40B4-BE49-F238E27FC236}">
                <a16:creationId xmlns:a16="http://schemas.microsoft.com/office/drawing/2014/main" id="{ECE6D85E-765C-871E-A666-7514532EB3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8415" y="4314827"/>
            <a:ext cx="3705225" cy="253365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C702036-B2E0-B86A-F823-B8199A6B08BF}"/>
              </a:ext>
            </a:extLst>
          </p:cNvPr>
          <p:cNvSpPr txBox="1"/>
          <p:nvPr/>
        </p:nvSpPr>
        <p:spPr>
          <a:xfrm>
            <a:off x="4662681" y="4010017"/>
            <a:ext cx="2891754" cy="369332"/>
          </a:xfrm>
          <a:prstGeom prst="rect">
            <a:avLst/>
          </a:prstGeom>
          <a:noFill/>
        </p:spPr>
        <p:txBody>
          <a:bodyPr wrap="none" rtlCol="0">
            <a:spAutoFit/>
          </a:bodyPr>
          <a:lstStyle/>
          <a:p>
            <a:r>
              <a:rPr lang="en-US" b="1" dirty="0"/>
              <a:t>Non-GS Match Length (min) </a:t>
            </a:r>
          </a:p>
        </p:txBody>
      </p:sp>
      <p:pic>
        <p:nvPicPr>
          <p:cNvPr id="1038" name="Picture 14">
            <a:extLst>
              <a:ext uri="{FF2B5EF4-FFF2-40B4-BE49-F238E27FC236}">
                <a16:creationId xmlns:a16="http://schemas.microsoft.com/office/drawing/2014/main" id="{24580612-FCA4-3452-EDBF-B5EA61FBEE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08319" y="4314827"/>
            <a:ext cx="3705225" cy="253365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4EB7150A-7594-544F-214C-77259CC69A76}"/>
              </a:ext>
            </a:extLst>
          </p:cNvPr>
          <p:cNvSpPr txBox="1"/>
          <p:nvPr/>
        </p:nvSpPr>
        <p:spPr>
          <a:xfrm>
            <a:off x="9075541" y="4006333"/>
            <a:ext cx="2422073" cy="369332"/>
          </a:xfrm>
          <a:prstGeom prst="rect">
            <a:avLst/>
          </a:prstGeom>
          <a:noFill/>
        </p:spPr>
        <p:txBody>
          <a:bodyPr wrap="none" rtlCol="0">
            <a:spAutoFit/>
          </a:bodyPr>
          <a:lstStyle/>
          <a:p>
            <a:r>
              <a:rPr lang="en-US" b="1" dirty="0"/>
              <a:t>GS Match Length (min) </a:t>
            </a:r>
          </a:p>
        </p:txBody>
      </p:sp>
      <p:sp>
        <p:nvSpPr>
          <p:cNvPr id="3" name="TextBox 2">
            <a:extLst>
              <a:ext uri="{FF2B5EF4-FFF2-40B4-BE49-F238E27FC236}">
                <a16:creationId xmlns:a16="http://schemas.microsoft.com/office/drawing/2014/main" id="{B8B566D7-535A-582F-774F-678C38D41AE0}"/>
              </a:ext>
            </a:extLst>
          </p:cNvPr>
          <p:cNvSpPr txBox="1"/>
          <p:nvPr/>
        </p:nvSpPr>
        <p:spPr>
          <a:xfrm>
            <a:off x="214139" y="1054648"/>
            <a:ext cx="324128" cy="369332"/>
          </a:xfrm>
          <a:prstGeom prst="rect">
            <a:avLst/>
          </a:prstGeom>
          <a:noFill/>
        </p:spPr>
        <p:txBody>
          <a:bodyPr wrap="none" rtlCol="0">
            <a:spAutoFit/>
          </a:bodyPr>
          <a:lstStyle/>
          <a:p>
            <a:r>
              <a:rPr lang="en-US" b="1" dirty="0"/>
              <a:t>A</a:t>
            </a:r>
          </a:p>
        </p:txBody>
      </p:sp>
      <p:sp>
        <p:nvSpPr>
          <p:cNvPr id="19" name="TextBox 18">
            <a:extLst>
              <a:ext uri="{FF2B5EF4-FFF2-40B4-BE49-F238E27FC236}">
                <a16:creationId xmlns:a16="http://schemas.microsoft.com/office/drawing/2014/main" id="{F5695687-1C31-9757-F9F1-A1FCE5A461C2}"/>
              </a:ext>
            </a:extLst>
          </p:cNvPr>
          <p:cNvSpPr txBox="1"/>
          <p:nvPr/>
        </p:nvSpPr>
        <p:spPr>
          <a:xfrm>
            <a:off x="4096319" y="1054648"/>
            <a:ext cx="314510" cy="369332"/>
          </a:xfrm>
          <a:prstGeom prst="rect">
            <a:avLst/>
          </a:prstGeom>
          <a:noFill/>
        </p:spPr>
        <p:txBody>
          <a:bodyPr wrap="none" rtlCol="0">
            <a:spAutoFit/>
          </a:bodyPr>
          <a:lstStyle/>
          <a:p>
            <a:r>
              <a:rPr lang="en-US" b="1" dirty="0"/>
              <a:t>B</a:t>
            </a:r>
          </a:p>
        </p:txBody>
      </p:sp>
      <p:sp>
        <p:nvSpPr>
          <p:cNvPr id="20" name="TextBox 19">
            <a:extLst>
              <a:ext uri="{FF2B5EF4-FFF2-40B4-BE49-F238E27FC236}">
                <a16:creationId xmlns:a16="http://schemas.microsoft.com/office/drawing/2014/main" id="{A1D5AB6B-DD47-0248-DFA8-6D40965DA378}"/>
              </a:ext>
            </a:extLst>
          </p:cNvPr>
          <p:cNvSpPr txBox="1"/>
          <p:nvPr/>
        </p:nvSpPr>
        <p:spPr>
          <a:xfrm>
            <a:off x="8051064" y="1054648"/>
            <a:ext cx="306494" cy="369332"/>
          </a:xfrm>
          <a:prstGeom prst="rect">
            <a:avLst/>
          </a:prstGeom>
          <a:noFill/>
        </p:spPr>
        <p:txBody>
          <a:bodyPr wrap="none" rtlCol="0">
            <a:spAutoFit/>
          </a:bodyPr>
          <a:lstStyle/>
          <a:p>
            <a:r>
              <a:rPr lang="en-US" b="1" dirty="0"/>
              <a:t>C</a:t>
            </a:r>
          </a:p>
        </p:txBody>
      </p:sp>
      <p:sp>
        <p:nvSpPr>
          <p:cNvPr id="21" name="TextBox 20">
            <a:extLst>
              <a:ext uri="{FF2B5EF4-FFF2-40B4-BE49-F238E27FC236}">
                <a16:creationId xmlns:a16="http://schemas.microsoft.com/office/drawing/2014/main" id="{8C7F247B-6B5F-EC54-F268-8B4145683127}"/>
              </a:ext>
            </a:extLst>
          </p:cNvPr>
          <p:cNvSpPr txBox="1"/>
          <p:nvPr/>
        </p:nvSpPr>
        <p:spPr>
          <a:xfrm>
            <a:off x="214139" y="3835948"/>
            <a:ext cx="330540" cy="369332"/>
          </a:xfrm>
          <a:prstGeom prst="rect">
            <a:avLst/>
          </a:prstGeom>
          <a:noFill/>
        </p:spPr>
        <p:txBody>
          <a:bodyPr wrap="none" rtlCol="0">
            <a:spAutoFit/>
          </a:bodyPr>
          <a:lstStyle/>
          <a:p>
            <a:r>
              <a:rPr lang="en-US" b="1" dirty="0"/>
              <a:t>D</a:t>
            </a:r>
          </a:p>
        </p:txBody>
      </p:sp>
      <p:sp>
        <p:nvSpPr>
          <p:cNvPr id="22" name="TextBox 21">
            <a:extLst>
              <a:ext uri="{FF2B5EF4-FFF2-40B4-BE49-F238E27FC236}">
                <a16:creationId xmlns:a16="http://schemas.microsoft.com/office/drawing/2014/main" id="{99748FB2-C19B-873D-20EF-8F907F6A159A}"/>
              </a:ext>
            </a:extLst>
          </p:cNvPr>
          <p:cNvSpPr txBox="1"/>
          <p:nvPr/>
        </p:nvSpPr>
        <p:spPr>
          <a:xfrm>
            <a:off x="4096319" y="3835948"/>
            <a:ext cx="296876" cy="369332"/>
          </a:xfrm>
          <a:prstGeom prst="rect">
            <a:avLst/>
          </a:prstGeom>
          <a:noFill/>
        </p:spPr>
        <p:txBody>
          <a:bodyPr wrap="none" rtlCol="0">
            <a:spAutoFit/>
          </a:bodyPr>
          <a:lstStyle/>
          <a:p>
            <a:r>
              <a:rPr lang="en-US" b="1" dirty="0"/>
              <a:t>E</a:t>
            </a:r>
          </a:p>
        </p:txBody>
      </p:sp>
      <p:sp>
        <p:nvSpPr>
          <p:cNvPr id="23" name="TextBox 22">
            <a:extLst>
              <a:ext uri="{FF2B5EF4-FFF2-40B4-BE49-F238E27FC236}">
                <a16:creationId xmlns:a16="http://schemas.microsoft.com/office/drawing/2014/main" id="{4CF4C09E-126F-EFED-77B3-A3EA2AD89224}"/>
              </a:ext>
            </a:extLst>
          </p:cNvPr>
          <p:cNvSpPr txBox="1"/>
          <p:nvPr/>
        </p:nvSpPr>
        <p:spPr>
          <a:xfrm>
            <a:off x="8051064" y="3835948"/>
            <a:ext cx="290464" cy="369332"/>
          </a:xfrm>
          <a:prstGeom prst="rect">
            <a:avLst/>
          </a:prstGeom>
          <a:noFill/>
        </p:spPr>
        <p:txBody>
          <a:bodyPr wrap="none" rtlCol="0">
            <a:spAutoFit/>
          </a:bodyPr>
          <a:lstStyle/>
          <a:p>
            <a:r>
              <a:rPr lang="en-US" b="1" dirty="0"/>
              <a:t>F</a:t>
            </a:r>
          </a:p>
        </p:txBody>
      </p:sp>
    </p:spTree>
    <p:extLst>
      <p:ext uri="{BB962C8B-B14F-4D97-AF65-F5344CB8AC3E}">
        <p14:creationId xmlns:p14="http://schemas.microsoft.com/office/powerpoint/2010/main" val="758023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8DE8271-8E33-808B-7840-2E38AA99321D}"/>
              </a:ext>
            </a:extLst>
          </p:cNvPr>
          <p:cNvSpPr txBox="1"/>
          <p:nvPr/>
        </p:nvSpPr>
        <p:spPr>
          <a:xfrm>
            <a:off x="1257125" y="340468"/>
            <a:ext cx="9849171" cy="584775"/>
          </a:xfrm>
          <a:prstGeom prst="rect">
            <a:avLst/>
          </a:prstGeom>
          <a:noFill/>
        </p:spPr>
        <p:txBody>
          <a:bodyPr wrap="none" rtlCol="0">
            <a:spAutoFit/>
          </a:bodyPr>
          <a:lstStyle/>
          <a:p>
            <a:r>
              <a:rPr lang="en-US" sz="3200" dirty="0"/>
              <a:t>Hard Court and Clay Court Tennis Are Different Animals II  </a:t>
            </a:r>
          </a:p>
        </p:txBody>
      </p:sp>
      <p:pic>
        <p:nvPicPr>
          <p:cNvPr id="19" name="Picture 2">
            <a:extLst>
              <a:ext uri="{FF2B5EF4-FFF2-40B4-BE49-F238E27FC236}">
                <a16:creationId xmlns:a16="http://schemas.microsoft.com/office/drawing/2014/main" id="{A49AC59C-5425-DE8E-5EF2-B6717BC465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936" t="740" r="9544" b="93589"/>
          <a:stretch/>
        </p:blipFill>
        <p:spPr bwMode="auto">
          <a:xfrm>
            <a:off x="194554" y="1793279"/>
            <a:ext cx="11997446" cy="7884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E6A7CEA-A414-F7CC-5AD6-4EFB4C0DD49E}"/>
              </a:ext>
            </a:extLst>
          </p:cNvPr>
          <p:cNvSpPr txBox="1"/>
          <p:nvPr/>
        </p:nvSpPr>
        <p:spPr>
          <a:xfrm>
            <a:off x="632298" y="1050586"/>
            <a:ext cx="11167353" cy="707886"/>
          </a:xfrm>
          <a:prstGeom prst="rect">
            <a:avLst/>
          </a:prstGeom>
          <a:noFill/>
        </p:spPr>
        <p:txBody>
          <a:bodyPr wrap="square" rtlCol="0">
            <a:spAutoFit/>
          </a:bodyPr>
          <a:lstStyle/>
          <a:p>
            <a:r>
              <a:rPr lang="en-US" sz="2000" dirty="0"/>
              <a:t>Features with High Correlations to % Pts Won in “Current Match” (Target) on </a:t>
            </a:r>
            <a:r>
              <a:rPr lang="en-US" sz="2000" dirty="0">
                <a:solidFill>
                  <a:srgbClr val="2218F0"/>
                </a:solidFill>
              </a:rPr>
              <a:t>Hard Courts</a:t>
            </a:r>
          </a:p>
          <a:p>
            <a:pPr marL="285750" indent="-285750">
              <a:buFont typeface="Arial" panose="020B0604020202020204" pitchFamily="34" charset="0"/>
              <a:buChar char="•"/>
            </a:pPr>
            <a:r>
              <a:rPr lang="en-US" sz="2000" dirty="0"/>
              <a:t>All are for </a:t>
            </a:r>
            <a:r>
              <a:rPr lang="en-US" sz="2000" b="1" dirty="0"/>
              <a:t>Differential</a:t>
            </a:r>
            <a:r>
              <a:rPr lang="en-US" sz="2000" dirty="0"/>
              <a:t> </a:t>
            </a:r>
            <a:r>
              <a:rPr lang="en-US" sz="2000" b="1" dirty="0"/>
              <a:t>Features</a:t>
            </a:r>
            <a:r>
              <a:rPr lang="en-US" sz="2000" dirty="0"/>
              <a:t> (Player Raw Feature Value - Opponent Raw Feature Value)</a:t>
            </a:r>
          </a:p>
        </p:txBody>
      </p:sp>
      <p:sp>
        <p:nvSpPr>
          <p:cNvPr id="4" name="TextBox 3">
            <a:extLst>
              <a:ext uri="{FF2B5EF4-FFF2-40B4-BE49-F238E27FC236}">
                <a16:creationId xmlns:a16="http://schemas.microsoft.com/office/drawing/2014/main" id="{CBD74FD9-A580-BE21-3392-84BA36243B25}"/>
              </a:ext>
            </a:extLst>
          </p:cNvPr>
          <p:cNvSpPr txBox="1"/>
          <p:nvPr/>
        </p:nvSpPr>
        <p:spPr>
          <a:xfrm>
            <a:off x="1020169" y="2612577"/>
            <a:ext cx="935091" cy="1169551"/>
          </a:xfrm>
          <a:prstGeom prst="rect">
            <a:avLst/>
          </a:prstGeom>
          <a:noFill/>
        </p:spPr>
        <p:txBody>
          <a:bodyPr wrap="square" rtlCol="0">
            <a:spAutoFit/>
          </a:bodyPr>
          <a:lstStyle/>
          <a:p>
            <a:r>
              <a:rPr lang="en-US" sz="1400" dirty="0">
                <a:solidFill>
                  <a:srgbClr val="00B050"/>
                </a:solidFill>
              </a:rPr>
              <a:t>Adjusted</a:t>
            </a:r>
          </a:p>
          <a:p>
            <a:r>
              <a:rPr lang="en-US" sz="1400" dirty="0">
                <a:solidFill>
                  <a:srgbClr val="00B050"/>
                </a:solidFill>
              </a:rPr>
              <a:t>Past Pts</a:t>
            </a:r>
          </a:p>
          <a:p>
            <a:r>
              <a:rPr lang="en-US" sz="1400" dirty="0">
                <a:solidFill>
                  <a:srgbClr val="00B050"/>
                </a:solidFill>
              </a:rPr>
              <a:t>Won % (Long Term)</a:t>
            </a:r>
          </a:p>
        </p:txBody>
      </p:sp>
      <p:sp>
        <p:nvSpPr>
          <p:cNvPr id="21" name="TextBox 20">
            <a:extLst>
              <a:ext uri="{FF2B5EF4-FFF2-40B4-BE49-F238E27FC236}">
                <a16:creationId xmlns:a16="http://schemas.microsoft.com/office/drawing/2014/main" id="{51BB1237-295E-B191-39DC-A09C2F22AC2F}"/>
              </a:ext>
            </a:extLst>
          </p:cNvPr>
          <p:cNvSpPr txBox="1"/>
          <p:nvPr/>
        </p:nvSpPr>
        <p:spPr>
          <a:xfrm>
            <a:off x="1853506" y="2602848"/>
            <a:ext cx="935091" cy="1169551"/>
          </a:xfrm>
          <a:prstGeom prst="rect">
            <a:avLst/>
          </a:prstGeom>
          <a:noFill/>
        </p:spPr>
        <p:txBody>
          <a:bodyPr wrap="square" rtlCol="0">
            <a:spAutoFit/>
          </a:bodyPr>
          <a:lstStyle/>
          <a:p>
            <a:r>
              <a:rPr lang="en-US" sz="1400" dirty="0">
                <a:solidFill>
                  <a:srgbClr val="00B050"/>
                </a:solidFill>
              </a:rPr>
              <a:t>Adjusted</a:t>
            </a:r>
          </a:p>
          <a:p>
            <a:r>
              <a:rPr lang="en-US" sz="1400" dirty="0">
                <a:solidFill>
                  <a:srgbClr val="00B050"/>
                </a:solidFill>
              </a:rPr>
              <a:t>Past Pts</a:t>
            </a:r>
          </a:p>
          <a:p>
            <a:r>
              <a:rPr lang="en-US" sz="1400" dirty="0">
                <a:solidFill>
                  <a:srgbClr val="00B050"/>
                </a:solidFill>
              </a:rPr>
              <a:t>Won % (Short Term)</a:t>
            </a:r>
          </a:p>
        </p:txBody>
      </p:sp>
      <p:sp>
        <p:nvSpPr>
          <p:cNvPr id="22" name="TextBox 21">
            <a:extLst>
              <a:ext uri="{FF2B5EF4-FFF2-40B4-BE49-F238E27FC236}">
                <a16:creationId xmlns:a16="http://schemas.microsoft.com/office/drawing/2014/main" id="{FC15BB52-1B3A-2747-9E07-FB1A95D8142C}"/>
              </a:ext>
            </a:extLst>
          </p:cNvPr>
          <p:cNvSpPr txBox="1"/>
          <p:nvPr/>
        </p:nvSpPr>
        <p:spPr>
          <a:xfrm>
            <a:off x="2778869" y="2578441"/>
            <a:ext cx="935091" cy="523220"/>
          </a:xfrm>
          <a:prstGeom prst="rect">
            <a:avLst/>
          </a:prstGeom>
          <a:noFill/>
        </p:spPr>
        <p:txBody>
          <a:bodyPr wrap="square" rtlCol="0">
            <a:spAutoFit/>
          </a:bodyPr>
          <a:lstStyle/>
          <a:p>
            <a:r>
              <a:rPr lang="en-US" sz="1400" dirty="0">
                <a:solidFill>
                  <a:srgbClr val="FF0000"/>
                </a:solidFill>
              </a:rPr>
              <a:t>Log of </a:t>
            </a:r>
          </a:p>
          <a:p>
            <a:r>
              <a:rPr lang="en-US" sz="1400" dirty="0">
                <a:solidFill>
                  <a:srgbClr val="FF0000"/>
                </a:solidFill>
              </a:rPr>
              <a:t>Ranking</a:t>
            </a:r>
          </a:p>
        </p:txBody>
      </p:sp>
      <p:sp>
        <p:nvSpPr>
          <p:cNvPr id="23" name="TextBox 22">
            <a:extLst>
              <a:ext uri="{FF2B5EF4-FFF2-40B4-BE49-F238E27FC236}">
                <a16:creationId xmlns:a16="http://schemas.microsoft.com/office/drawing/2014/main" id="{43F35CC1-E7E9-8BEF-7ADA-266E4257BB54}"/>
              </a:ext>
            </a:extLst>
          </p:cNvPr>
          <p:cNvSpPr txBox="1"/>
          <p:nvPr/>
        </p:nvSpPr>
        <p:spPr>
          <a:xfrm>
            <a:off x="158267" y="2593122"/>
            <a:ext cx="935091" cy="1169551"/>
          </a:xfrm>
          <a:prstGeom prst="rect">
            <a:avLst/>
          </a:prstGeom>
          <a:noFill/>
        </p:spPr>
        <p:txBody>
          <a:bodyPr wrap="square" rtlCol="0">
            <a:spAutoFit/>
          </a:bodyPr>
          <a:lstStyle/>
          <a:p>
            <a:r>
              <a:rPr lang="en-US" sz="1400" b="1" i="1" dirty="0"/>
              <a:t>Player Pts</a:t>
            </a:r>
          </a:p>
          <a:p>
            <a:r>
              <a:rPr lang="en-US" sz="1400" b="1" i="1" dirty="0"/>
              <a:t>Won% in</a:t>
            </a:r>
          </a:p>
          <a:p>
            <a:r>
              <a:rPr lang="en-US" sz="1400" b="1" i="1" dirty="0"/>
              <a:t>“Current</a:t>
            </a:r>
          </a:p>
          <a:p>
            <a:r>
              <a:rPr lang="en-US" sz="1400" b="1" i="1" dirty="0"/>
              <a:t>Match”</a:t>
            </a:r>
          </a:p>
          <a:p>
            <a:r>
              <a:rPr lang="en-US" sz="1400" b="1" i="1" dirty="0"/>
              <a:t>(Target)</a:t>
            </a:r>
          </a:p>
        </p:txBody>
      </p:sp>
      <p:sp>
        <p:nvSpPr>
          <p:cNvPr id="24" name="TextBox 23">
            <a:extLst>
              <a:ext uri="{FF2B5EF4-FFF2-40B4-BE49-F238E27FC236}">
                <a16:creationId xmlns:a16="http://schemas.microsoft.com/office/drawing/2014/main" id="{955A45FA-ED5B-DDDF-AFB9-FA64D70BDEE5}"/>
              </a:ext>
            </a:extLst>
          </p:cNvPr>
          <p:cNvSpPr txBox="1"/>
          <p:nvPr/>
        </p:nvSpPr>
        <p:spPr>
          <a:xfrm>
            <a:off x="3590745" y="2574376"/>
            <a:ext cx="935091" cy="523220"/>
          </a:xfrm>
          <a:prstGeom prst="rect">
            <a:avLst/>
          </a:prstGeom>
          <a:noFill/>
        </p:spPr>
        <p:txBody>
          <a:bodyPr wrap="square" rtlCol="0">
            <a:spAutoFit/>
          </a:bodyPr>
          <a:lstStyle/>
          <a:p>
            <a:r>
              <a:rPr lang="en-US" sz="1400" dirty="0">
                <a:solidFill>
                  <a:srgbClr val="FF0000"/>
                </a:solidFill>
              </a:rPr>
              <a:t>Ranking</a:t>
            </a:r>
          </a:p>
          <a:p>
            <a:r>
              <a:rPr lang="en-US" sz="1400" dirty="0">
                <a:solidFill>
                  <a:srgbClr val="FF0000"/>
                </a:solidFill>
              </a:rPr>
              <a:t>Points</a:t>
            </a:r>
          </a:p>
        </p:txBody>
      </p:sp>
      <p:sp>
        <p:nvSpPr>
          <p:cNvPr id="25" name="TextBox 24">
            <a:extLst>
              <a:ext uri="{FF2B5EF4-FFF2-40B4-BE49-F238E27FC236}">
                <a16:creationId xmlns:a16="http://schemas.microsoft.com/office/drawing/2014/main" id="{9DD0D697-A293-30B0-88AF-0B319DE67456}"/>
              </a:ext>
            </a:extLst>
          </p:cNvPr>
          <p:cNvSpPr txBox="1"/>
          <p:nvPr/>
        </p:nvSpPr>
        <p:spPr>
          <a:xfrm>
            <a:off x="4327185" y="2581725"/>
            <a:ext cx="935091" cy="1384995"/>
          </a:xfrm>
          <a:prstGeom prst="rect">
            <a:avLst/>
          </a:prstGeom>
          <a:noFill/>
        </p:spPr>
        <p:txBody>
          <a:bodyPr wrap="square" rtlCol="0">
            <a:spAutoFit/>
          </a:bodyPr>
          <a:lstStyle/>
          <a:p>
            <a:r>
              <a:rPr lang="en-US" sz="1400" dirty="0">
                <a:solidFill>
                  <a:srgbClr val="00B050"/>
                </a:solidFill>
              </a:rPr>
              <a:t>Adjusted</a:t>
            </a:r>
          </a:p>
          <a:p>
            <a:r>
              <a:rPr lang="en-US" sz="1400" dirty="0">
                <a:solidFill>
                  <a:srgbClr val="00B050"/>
                </a:solidFill>
              </a:rPr>
              <a:t>Past Serve Pts</a:t>
            </a:r>
          </a:p>
          <a:p>
            <a:r>
              <a:rPr lang="en-US" sz="1400" dirty="0">
                <a:solidFill>
                  <a:srgbClr val="00B050"/>
                </a:solidFill>
              </a:rPr>
              <a:t>Won % (Long Term)</a:t>
            </a:r>
          </a:p>
        </p:txBody>
      </p:sp>
      <p:sp>
        <p:nvSpPr>
          <p:cNvPr id="27" name="TextBox 26">
            <a:extLst>
              <a:ext uri="{FF2B5EF4-FFF2-40B4-BE49-F238E27FC236}">
                <a16:creationId xmlns:a16="http://schemas.microsoft.com/office/drawing/2014/main" id="{C708209D-FCEA-8BFD-F5D6-30304D55967B}"/>
              </a:ext>
            </a:extLst>
          </p:cNvPr>
          <p:cNvSpPr txBox="1"/>
          <p:nvPr/>
        </p:nvSpPr>
        <p:spPr>
          <a:xfrm>
            <a:off x="5223364" y="2574376"/>
            <a:ext cx="935091" cy="2031325"/>
          </a:xfrm>
          <a:prstGeom prst="rect">
            <a:avLst/>
          </a:prstGeom>
          <a:noFill/>
        </p:spPr>
        <p:txBody>
          <a:bodyPr wrap="square" rtlCol="0">
            <a:spAutoFit/>
          </a:bodyPr>
          <a:lstStyle/>
          <a:p>
            <a:r>
              <a:rPr lang="en-US" sz="1400" dirty="0">
                <a:solidFill>
                  <a:srgbClr val="00B050"/>
                </a:solidFill>
              </a:rPr>
              <a:t>Adjusted</a:t>
            </a:r>
          </a:p>
          <a:p>
            <a:r>
              <a:rPr lang="en-US" sz="1400" dirty="0">
                <a:solidFill>
                  <a:srgbClr val="00B050"/>
                </a:solidFill>
              </a:rPr>
              <a:t>Past Serve Pts</a:t>
            </a:r>
          </a:p>
          <a:p>
            <a:r>
              <a:rPr lang="en-US" sz="1400" dirty="0">
                <a:solidFill>
                  <a:srgbClr val="00B050"/>
                </a:solidFill>
              </a:rPr>
              <a:t>Won % vs Opponent Return Pts Won % (Long Term)</a:t>
            </a:r>
          </a:p>
        </p:txBody>
      </p:sp>
      <p:sp>
        <p:nvSpPr>
          <p:cNvPr id="28" name="TextBox 27">
            <a:extLst>
              <a:ext uri="{FF2B5EF4-FFF2-40B4-BE49-F238E27FC236}">
                <a16:creationId xmlns:a16="http://schemas.microsoft.com/office/drawing/2014/main" id="{416A14B8-CB2D-E055-F5B1-A9E8CDE03A01}"/>
              </a:ext>
            </a:extLst>
          </p:cNvPr>
          <p:cNvSpPr txBox="1"/>
          <p:nvPr/>
        </p:nvSpPr>
        <p:spPr>
          <a:xfrm>
            <a:off x="6080637" y="2574375"/>
            <a:ext cx="935091" cy="2246769"/>
          </a:xfrm>
          <a:prstGeom prst="rect">
            <a:avLst/>
          </a:prstGeom>
          <a:noFill/>
        </p:spPr>
        <p:txBody>
          <a:bodyPr wrap="square" rtlCol="0">
            <a:spAutoFit/>
          </a:bodyPr>
          <a:lstStyle/>
          <a:p>
            <a:r>
              <a:rPr lang="en-US" sz="1400" dirty="0">
                <a:solidFill>
                  <a:srgbClr val="00B050"/>
                </a:solidFill>
              </a:rPr>
              <a:t>Adjusted</a:t>
            </a:r>
          </a:p>
          <a:p>
            <a:r>
              <a:rPr lang="en-US" sz="1400" dirty="0">
                <a:solidFill>
                  <a:srgbClr val="00B050"/>
                </a:solidFill>
              </a:rPr>
              <a:t>Past Return Pts</a:t>
            </a:r>
          </a:p>
          <a:p>
            <a:r>
              <a:rPr lang="en-US" sz="1400" dirty="0">
                <a:solidFill>
                  <a:srgbClr val="00B050"/>
                </a:solidFill>
              </a:rPr>
              <a:t>Won % vs Opponent Serve Pts Won % (Long Term)</a:t>
            </a:r>
          </a:p>
        </p:txBody>
      </p:sp>
      <p:sp>
        <p:nvSpPr>
          <p:cNvPr id="29" name="TextBox 28">
            <a:extLst>
              <a:ext uri="{FF2B5EF4-FFF2-40B4-BE49-F238E27FC236}">
                <a16:creationId xmlns:a16="http://schemas.microsoft.com/office/drawing/2014/main" id="{D346816A-62C0-73EF-B3E9-C2C3AB7C06E2}"/>
              </a:ext>
            </a:extLst>
          </p:cNvPr>
          <p:cNvSpPr txBox="1"/>
          <p:nvPr/>
        </p:nvSpPr>
        <p:spPr>
          <a:xfrm>
            <a:off x="7722933" y="2538955"/>
            <a:ext cx="1147464" cy="1384995"/>
          </a:xfrm>
          <a:prstGeom prst="rect">
            <a:avLst/>
          </a:prstGeom>
          <a:noFill/>
        </p:spPr>
        <p:txBody>
          <a:bodyPr wrap="square" rtlCol="0">
            <a:spAutoFit/>
          </a:bodyPr>
          <a:lstStyle/>
          <a:p>
            <a:r>
              <a:rPr lang="en-US" sz="1400" dirty="0">
                <a:solidFill>
                  <a:srgbClr val="FF0000"/>
                </a:solidFill>
              </a:rPr>
              <a:t>Head to Head Past</a:t>
            </a:r>
          </a:p>
          <a:p>
            <a:r>
              <a:rPr lang="en-US" sz="1400" dirty="0">
                <a:solidFill>
                  <a:srgbClr val="FF0000"/>
                </a:solidFill>
              </a:rPr>
              <a:t>Performance vs Current Opponent</a:t>
            </a:r>
          </a:p>
          <a:p>
            <a:r>
              <a:rPr lang="en-US" sz="1400" dirty="0">
                <a:solidFill>
                  <a:srgbClr val="FF0000"/>
                </a:solidFill>
              </a:rPr>
              <a:t>(% Pts Won</a:t>
            </a:r>
          </a:p>
        </p:txBody>
      </p:sp>
      <p:sp>
        <p:nvSpPr>
          <p:cNvPr id="30" name="TextBox 29">
            <a:extLst>
              <a:ext uri="{FF2B5EF4-FFF2-40B4-BE49-F238E27FC236}">
                <a16:creationId xmlns:a16="http://schemas.microsoft.com/office/drawing/2014/main" id="{E6A80B48-AE05-A247-C5EF-57A2D7DA4312}"/>
              </a:ext>
            </a:extLst>
          </p:cNvPr>
          <p:cNvSpPr txBox="1"/>
          <p:nvPr/>
        </p:nvSpPr>
        <p:spPr>
          <a:xfrm>
            <a:off x="8740624" y="2538987"/>
            <a:ext cx="1064864" cy="1384995"/>
          </a:xfrm>
          <a:prstGeom prst="rect">
            <a:avLst/>
          </a:prstGeom>
          <a:noFill/>
        </p:spPr>
        <p:txBody>
          <a:bodyPr wrap="square" rtlCol="0">
            <a:spAutoFit/>
          </a:bodyPr>
          <a:lstStyle/>
          <a:p>
            <a:r>
              <a:rPr lang="en-US" sz="1400" dirty="0">
                <a:solidFill>
                  <a:srgbClr val="00B050"/>
                </a:solidFill>
              </a:rPr>
              <a:t>Adjusted</a:t>
            </a:r>
          </a:p>
          <a:p>
            <a:r>
              <a:rPr lang="en-US" sz="1400" dirty="0">
                <a:solidFill>
                  <a:srgbClr val="00B050"/>
                </a:solidFill>
              </a:rPr>
              <a:t>Past Break Point Conversion% (Long Term)</a:t>
            </a:r>
          </a:p>
        </p:txBody>
      </p:sp>
      <p:sp>
        <p:nvSpPr>
          <p:cNvPr id="31" name="TextBox 30">
            <a:extLst>
              <a:ext uri="{FF2B5EF4-FFF2-40B4-BE49-F238E27FC236}">
                <a16:creationId xmlns:a16="http://schemas.microsoft.com/office/drawing/2014/main" id="{EC0881A4-8D65-9698-8622-2654A7AFD8D1}"/>
              </a:ext>
            </a:extLst>
          </p:cNvPr>
          <p:cNvSpPr txBox="1"/>
          <p:nvPr/>
        </p:nvSpPr>
        <p:spPr>
          <a:xfrm>
            <a:off x="9629706" y="2552279"/>
            <a:ext cx="935091" cy="738664"/>
          </a:xfrm>
          <a:prstGeom prst="rect">
            <a:avLst/>
          </a:prstGeom>
          <a:noFill/>
        </p:spPr>
        <p:txBody>
          <a:bodyPr wrap="square" rtlCol="0">
            <a:spAutoFit/>
          </a:bodyPr>
          <a:lstStyle/>
          <a:p>
            <a:r>
              <a:rPr lang="en-US" sz="1400" dirty="0">
                <a:solidFill>
                  <a:srgbClr val="7030A0"/>
                </a:solidFill>
              </a:rPr>
              <a:t>Total Matches</a:t>
            </a:r>
          </a:p>
          <a:p>
            <a:r>
              <a:rPr lang="en-US" sz="1400" dirty="0">
                <a:solidFill>
                  <a:srgbClr val="7030A0"/>
                </a:solidFill>
              </a:rPr>
              <a:t>Played</a:t>
            </a:r>
          </a:p>
        </p:txBody>
      </p:sp>
      <p:sp>
        <p:nvSpPr>
          <p:cNvPr id="32" name="TextBox 31">
            <a:extLst>
              <a:ext uri="{FF2B5EF4-FFF2-40B4-BE49-F238E27FC236}">
                <a16:creationId xmlns:a16="http://schemas.microsoft.com/office/drawing/2014/main" id="{6593CC0A-1A60-08D6-BC02-82E90B7152FF}"/>
              </a:ext>
            </a:extLst>
          </p:cNvPr>
          <p:cNvSpPr txBox="1"/>
          <p:nvPr/>
        </p:nvSpPr>
        <p:spPr>
          <a:xfrm>
            <a:off x="6976816" y="2558410"/>
            <a:ext cx="935091" cy="1600438"/>
          </a:xfrm>
          <a:prstGeom prst="rect">
            <a:avLst/>
          </a:prstGeom>
          <a:noFill/>
        </p:spPr>
        <p:txBody>
          <a:bodyPr wrap="square" rtlCol="0">
            <a:spAutoFit/>
          </a:bodyPr>
          <a:lstStyle/>
          <a:p>
            <a:r>
              <a:rPr lang="en-US" sz="1400" dirty="0">
                <a:solidFill>
                  <a:srgbClr val="00B050"/>
                </a:solidFill>
              </a:rPr>
              <a:t>Adjusted</a:t>
            </a:r>
          </a:p>
          <a:p>
            <a:r>
              <a:rPr lang="en-US" sz="1400" dirty="0">
                <a:solidFill>
                  <a:srgbClr val="00B050"/>
                </a:solidFill>
              </a:rPr>
              <a:t>Past Return Pts</a:t>
            </a:r>
          </a:p>
          <a:p>
            <a:r>
              <a:rPr lang="en-US" sz="1400" dirty="0">
                <a:solidFill>
                  <a:srgbClr val="00B050"/>
                </a:solidFill>
              </a:rPr>
              <a:t>Won % (Long Term)</a:t>
            </a:r>
          </a:p>
        </p:txBody>
      </p:sp>
      <p:sp>
        <p:nvSpPr>
          <p:cNvPr id="33" name="TextBox 32">
            <a:extLst>
              <a:ext uri="{FF2B5EF4-FFF2-40B4-BE49-F238E27FC236}">
                <a16:creationId xmlns:a16="http://schemas.microsoft.com/office/drawing/2014/main" id="{A9250BAB-50E3-107B-BD54-808E224E2BD4}"/>
              </a:ext>
            </a:extLst>
          </p:cNvPr>
          <p:cNvSpPr txBox="1"/>
          <p:nvPr/>
        </p:nvSpPr>
        <p:spPr>
          <a:xfrm>
            <a:off x="10373007" y="2552279"/>
            <a:ext cx="935091" cy="738664"/>
          </a:xfrm>
          <a:prstGeom prst="rect">
            <a:avLst/>
          </a:prstGeom>
          <a:noFill/>
        </p:spPr>
        <p:txBody>
          <a:bodyPr wrap="square" rtlCol="0">
            <a:spAutoFit/>
          </a:bodyPr>
          <a:lstStyle/>
          <a:p>
            <a:r>
              <a:rPr lang="en-US" sz="1400" dirty="0">
                <a:solidFill>
                  <a:srgbClr val="7030A0"/>
                </a:solidFill>
              </a:rPr>
              <a:t>Stamina </a:t>
            </a:r>
          </a:p>
          <a:p>
            <a:r>
              <a:rPr lang="en-US" sz="1400" dirty="0">
                <a:solidFill>
                  <a:srgbClr val="7030A0"/>
                </a:solidFill>
              </a:rPr>
              <a:t>Adjusted</a:t>
            </a:r>
          </a:p>
          <a:p>
            <a:r>
              <a:rPr lang="en-US" sz="1400" dirty="0">
                <a:solidFill>
                  <a:srgbClr val="7030A0"/>
                </a:solidFill>
              </a:rPr>
              <a:t>Fatigue</a:t>
            </a:r>
          </a:p>
        </p:txBody>
      </p:sp>
      <p:sp>
        <p:nvSpPr>
          <p:cNvPr id="34" name="TextBox 33">
            <a:extLst>
              <a:ext uri="{FF2B5EF4-FFF2-40B4-BE49-F238E27FC236}">
                <a16:creationId xmlns:a16="http://schemas.microsoft.com/office/drawing/2014/main" id="{F37279D3-5A80-7E34-4D41-4417CEE4C56D}"/>
              </a:ext>
            </a:extLst>
          </p:cNvPr>
          <p:cNvSpPr txBox="1"/>
          <p:nvPr/>
        </p:nvSpPr>
        <p:spPr>
          <a:xfrm>
            <a:off x="11167847" y="2552279"/>
            <a:ext cx="935091" cy="954107"/>
          </a:xfrm>
          <a:prstGeom prst="rect">
            <a:avLst/>
          </a:prstGeom>
          <a:noFill/>
        </p:spPr>
        <p:txBody>
          <a:bodyPr wrap="square" rtlCol="0">
            <a:spAutoFit/>
          </a:bodyPr>
          <a:lstStyle/>
          <a:p>
            <a:r>
              <a:rPr lang="en-US" sz="1400" dirty="0">
                <a:solidFill>
                  <a:srgbClr val="00B050"/>
                </a:solidFill>
              </a:rPr>
              <a:t>Adjusted</a:t>
            </a:r>
          </a:p>
          <a:p>
            <a:r>
              <a:rPr lang="en-US" sz="1400" dirty="0">
                <a:solidFill>
                  <a:srgbClr val="00B050"/>
                </a:solidFill>
              </a:rPr>
              <a:t>Past Aced % (Long Term)</a:t>
            </a:r>
          </a:p>
        </p:txBody>
      </p:sp>
      <p:sp>
        <p:nvSpPr>
          <p:cNvPr id="36" name="TextBox 35">
            <a:extLst>
              <a:ext uri="{FF2B5EF4-FFF2-40B4-BE49-F238E27FC236}">
                <a16:creationId xmlns:a16="http://schemas.microsoft.com/office/drawing/2014/main" id="{1B2135CD-732D-322F-D9BC-1A85BE6094B4}"/>
              </a:ext>
            </a:extLst>
          </p:cNvPr>
          <p:cNvSpPr txBox="1"/>
          <p:nvPr/>
        </p:nvSpPr>
        <p:spPr>
          <a:xfrm>
            <a:off x="670017" y="4832485"/>
            <a:ext cx="11256095" cy="400110"/>
          </a:xfrm>
          <a:prstGeom prst="rect">
            <a:avLst/>
          </a:prstGeom>
          <a:noFill/>
        </p:spPr>
        <p:txBody>
          <a:bodyPr wrap="square">
            <a:spAutoFit/>
          </a:bodyPr>
          <a:lstStyle/>
          <a:p>
            <a:r>
              <a:rPr lang="en-US" sz="2000" dirty="0"/>
              <a:t>Correlations for Same Set of Features on </a:t>
            </a:r>
            <a:r>
              <a:rPr lang="en-US" sz="2000" dirty="0">
                <a:solidFill>
                  <a:srgbClr val="860000"/>
                </a:solidFill>
              </a:rPr>
              <a:t>Clay Courts</a:t>
            </a:r>
          </a:p>
        </p:txBody>
      </p:sp>
      <p:pic>
        <p:nvPicPr>
          <p:cNvPr id="2052" name="Picture 4">
            <a:extLst>
              <a:ext uri="{FF2B5EF4-FFF2-40B4-BE49-F238E27FC236}">
                <a16:creationId xmlns:a16="http://schemas.microsoft.com/office/drawing/2014/main" id="{C82D0255-1BE5-6E72-ABB6-D858F6E6FF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957" t="646" r="9900" b="93608"/>
          <a:stretch/>
        </p:blipFill>
        <p:spPr bwMode="auto">
          <a:xfrm>
            <a:off x="176826" y="5189825"/>
            <a:ext cx="11997446" cy="78844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28AA2F3-1E2A-C78C-B36C-0C20B03CE11D}"/>
              </a:ext>
            </a:extLst>
          </p:cNvPr>
          <p:cNvSpPr/>
          <p:nvPr/>
        </p:nvSpPr>
        <p:spPr>
          <a:xfrm>
            <a:off x="6957360" y="5240424"/>
            <a:ext cx="875889" cy="703126"/>
          </a:xfrm>
          <a:prstGeom prst="rect">
            <a:avLst/>
          </a:prstGeom>
          <a:noFill/>
          <a:ln w="444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0976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F1BF70-1527-6ECB-4B02-B23E92FF26C7}"/>
              </a:ext>
            </a:extLst>
          </p:cNvPr>
          <p:cNvSpPr txBox="1"/>
          <p:nvPr/>
        </p:nvSpPr>
        <p:spPr>
          <a:xfrm>
            <a:off x="752354" y="1333479"/>
            <a:ext cx="10509813" cy="1569660"/>
          </a:xfrm>
          <a:prstGeom prst="rect">
            <a:avLst/>
          </a:prstGeom>
          <a:noFill/>
        </p:spPr>
        <p:txBody>
          <a:bodyPr wrap="square" rtlCol="0">
            <a:spAutoFit/>
          </a:bodyPr>
          <a:lstStyle/>
          <a:p>
            <a:r>
              <a:rPr lang="en-US" sz="3200" dirty="0"/>
              <a:t>Key Finding #2: Models including “Differential” predictive features had substantially superior prediction quality relative to those including only “Raw” features </a:t>
            </a:r>
          </a:p>
        </p:txBody>
      </p:sp>
      <p:sp>
        <p:nvSpPr>
          <p:cNvPr id="2" name="TextBox 1">
            <a:extLst>
              <a:ext uri="{FF2B5EF4-FFF2-40B4-BE49-F238E27FC236}">
                <a16:creationId xmlns:a16="http://schemas.microsoft.com/office/drawing/2014/main" id="{BF803B3E-2FD1-3850-C8DE-7688F1FAAFAF}"/>
              </a:ext>
            </a:extLst>
          </p:cNvPr>
          <p:cNvSpPr txBox="1"/>
          <p:nvPr/>
        </p:nvSpPr>
        <p:spPr>
          <a:xfrm>
            <a:off x="752354" y="3429000"/>
            <a:ext cx="10509813" cy="2062103"/>
          </a:xfrm>
          <a:prstGeom prst="rect">
            <a:avLst/>
          </a:prstGeom>
          <a:noFill/>
        </p:spPr>
        <p:txBody>
          <a:bodyPr wrap="square" rtlCol="0">
            <a:spAutoFit/>
          </a:bodyPr>
          <a:lstStyle/>
          <a:p>
            <a:r>
              <a:rPr lang="en-US" sz="3200" dirty="0"/>
              <a:t>Key Finding #3: Models including ranking alone (an derivatives thereof) as measures of past player performance yielded substantially poorer predictions than those including predictive features derived from past match stats</a:t>
            </a:r>
          </a:p>
        </p:txBody>
      </p:sp>
    </p:spTree>
    <p:extLst>
      <p:ext uri="{BB962C8B-B14F-4D97-AF65-F5344CB8AC3E}">
        <p14:creationId xmlns:p14="http://schemas.microsoft.com/office/powerpoint/2010/main" val="203101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917F2B-F5B6-25EE-F79C-6FA565AE6E74}"/>
              </a:ext>
            </a:extLst>
          </p:cNvPr>
          <p:cNvPicPr>
            <a:picLocks noChangeAspect="1"/>
          </p:cNvPicPr>
          <p:nvPr/>
        </p:nvPicPr>
        <p:blipFill>
          <a:blip r:embed="rId3"/>
          <a:stretch>
            <a:fillRect/>
          </a:stretch>
        </p:blipFill>
        <p:spPr>
          <a:xfrm>
            <a:off x="537930" y="1065873"/>
            <a:ext cx="10753909" cy="5303520"/>
          </a:xfrm>
          <a:prstGeom prst="rect">
            <a:avLst/>
          </a:prstGeom>
        </p:spPr>
      </p:pic>
      <p:sp>
        <p:nvSpPr>
          <p:cNvPr id="5" name="TextBox 4">
            <a:extLst>
              <a:ext uri="{FF2B5EF4-FFF2-40B4-BE49-F238E27FC236}">
                <a16:creationId xmlns:a16="http://schemas.microsoft.com/office/drawing/2014/main" id="{1E3D7699-3AA0-B958-8552-A931F85B6ED3}"/>
              </a:ext>
            </a:extLst>
          </p:cNvPr>
          <p:cNvSpPr txBox="1"/>
          <p:nvPr/>
        </p:nvSpPr>
        <p:spPr>
          <a:xfrm>
            <a:off x="150471" y="153514"/>
            <a:ext cx="11925782" cy="553998"/>
          </a:xfrm>
          <a:prstGeom prst="rect">
            <a:avLst/>
          </a:prstGeom>
          <a:noFill/>
        </p:spPr>
        <p:txBody>
          <a:bodyPr wrap="square" rtlCol="0">
            <a:spAutoFit/>
          </a:bodyPr>
          <a:lstStyle/>
          <a:p>
            <a:r>
              <a:rPr lang="en-US" sz="3000" dirty="0"/>
              <a:t>Prediction Quality Depended on Many Features, But Several Were Critical  </a:t>
            </a:r>
          </a:p>
        </p:txBody>
      </p:sp>
      <p:sp>
        <p:nvSpPr>
          <p:cNvPr id="6" name="TextBox 5">
            <a:extLst>
              <a:ext uri="{FF2B5EF4-FFF2-40B4-BE49-F238E27FC236}">
                <a16:creationId xmlns:a16="http://schemas.microsoft.com/office/drawing/2014/main" id="{43CB32CA-91F9-490A-6061-FD3C29A4D6E5}"/>
              </a:ext>
            </a:extLst>
          </p:cNvPr>
          <p:cNvSpPr txBox="1"/>
          <p:nvPr/>
        </p:nvSpPr>
        <p:spPr>
          <a:xfrm>
            <a:off x="3783951" y="741145"/>
            <a:ext cx="6102626" cy="369332"/>
          </a:xfrm>
          <a:prstGeom prst="rect">
            <a:avLst/>
          </a:prstGeom>
          <a:noFill/>
        </p:spPr>
        <p:txBody>
          <a:bodyPr wrap="square">
            <a:spAutoFit/>
          </a:bodyPr>
          <a:lstStyle/>
          <a:p>
            <a:r>
              <a:rPr lang="en-US" sz="1800" dirty="0">
                <a:solidFill>
                  <a:srgbClr val="2218F0"/>
                </a:solidFill>
              </a:rPr>
              <a:t>Feature Subtraction Analysis on Hard Court Model</a:t>
            </a:r>
          </a:p>
        </p:txBody>
      </p:sp>
      <p:sp>
        <p:nvSpPr>
          <p:cNvPr id="7" name="TextBox 6">
            <a:extLst>
              <a:ext uri="{FF2B5EF4-FFF2-40B4-BE49-F238E27FC236}">
                <a16:creationId xmlns:a16="http://schemas.microsoft.com/office/drawing/2014/main" id="{CE738D1F-B184-3C9F-88B7-CA656BAF9BD1}"/>
              </a:ext>
            </a:extLst>
          </p:cNvPr>
          <p:cNvSpPr txBox="1"/>
          <p:nvPr/>
        </p:nvSpPr>
        <p:spPr>
          <a:xfrm>
            <a:off x="1764250" y="6324953"/>
            <a:ext cx="9259746" cy="400110"/>
          </a:xfrm>
          <a:prstGeom prst="rect">
            <a:avLst/>
          </a:prstGeom>
          <a:noFill/>
        </p:spPr>
        <p:txBody>
          <a:bodyPr wrap="square" rtlCol="0">
            <a:spAutoFit/>
          </a:bodyPr>
          <a:lstStyle/>
          <a:p>
            <a:r>
              <a:rPr lang="en-US" sz="2000" b="1" dirty="0"/>
              <a:t>Impact of Individual (Non-Cumulative) Subtractions on Model Prediction Quality </a:t>
            </a:r>
          </a:p>
        </p:txBody>
      </p:sp>
    </p:spTree>
    <p:extLst>
      <p:ext uri="{BB962C8B-B14F-4D97-AF65-F5344CB8AC3E}">
        <p14:creationId xmlns:p14="http://schemas.microsoft.com/office/powerpoint/2010/main" val="3366319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10677</TotalTime>
  <Words>3511</Words>
  <Application>Microsoft Office PowerPoint</Application>
  <PresentationFormat>Widescreen</PresentationFormat>
  <Paragraphs>254</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Raksin</dc:creator>
  <cp:lastModifiedBy>Jonathan Raksin</cp:lastModifiedBy>
  <cp:revision>55</cp:revision>
  <dcterms:created xsi:type="dcterms:W3CDTF">2022-06-07T14:39:57Z</dcterms:created>
  <dcterms:modified xsi:type="dcterms:W3CDTF">2022-10-27T15:16:11Z</dcterms:modified>
</cp:coreProperties>
</file>