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56" r:id="rId3"/>
    <p:sldId id="257" r:id="rId4"/>
    <p:sldId id="260" r:id="rId5"/>
    <p:sldId id="258" r:id="rId6"/>
    <p:sldId id="288" r:id="rId7"/>
    <p:sldId id="259" r:id="rId8"/>
    <p:sldId id="295" r:id="rId9"/>
    <p:sldId id="298" r:id="rId10"/>
    <p:sldId id="292" r:id="rId11"/>
    <p:sldId id="293" r:id="rId12"/>
    <p:sldId id="275" r:id="rId13"/>
    <p:sldId id="300" r:id="rId14"/>
    <p:sldId id="301" r:id="rId15"/>
    <p:sldId id="303" r:id="rId16"/>
    <p:sldId id="302" r:id="rId17"/>
    <p:sldId id="297" r:id="rId18"/>
    <p:sldId id="304" r:id="rId19"/>
    <p:sldId id="289" r:id="rId20"/>
    <p:sldId id="299" r:id="rId21"/>
    <p:sldId id="30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F81"/>
    <a:srgbClr val="F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041" autoAdjust="0"/>
  </p:normalViewPr>
  <p:slideViewPr>
    <p:cSldViewPr snapToGrid="0">
      <p:cViewPr varScale="1">
        <p:scale>
          <a:sx n="90" d="100"/>
          <a:sy n="90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18F4-5B17-40DF-9DE1-87169175549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E899-F762-4C23-9BE5-15BA0696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5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in summary (one day subtracted each run)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2A9F-5E44-4019-B909-111C951B70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297E8-A08E-5917-71A8-B54107045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687CB-AFB3-7324-D47E-20F947F75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0F4C1-3E35-DE8C-1D33-9BC2B11C8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B0E6-E587-5ADC-6CD5-34B27282F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2D8C3-0066-101D-4129-1B4D837E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B497-9881-1CB4-532D-2B033CDBE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9B58CA-4315-62C2-A510-3BABFA31B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F85C-620E-0854-D43D-53687569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7-1310-5580-10A0-E38B738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E54E-9436-43EC-B6CF-6F39856E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9F05-3EB9-AA3E-3B70-FF92567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DF6-32D2-E9EB-1EF1-05A2DE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037-9CC6-7A43-D07A-DF8E4028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7D8F-AA57-1610-AE8B-50E6280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1507-6BBE-0701-A877-0DDAD46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B3F-DCF2-E58B-4731-308874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0165-B6A6-2824-E623-6447243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C53F-ED88-243C-15AD-9259DFB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DC79-778A-27E6-65CB-D14FA400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A39F-C078-1124-5D17-3CE9DA98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0E-E262-F537-AC89-CDDECA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B4B-ED5F-C18A-9A54-E8F745D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DA9F-C318-DCBA-29A6-02AD736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DD-FCEA-ADC7-30A9-6B21572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117-151D-9D97-A802-99B91157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CEC-6B20-DB9C-08AC-AD167EF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92E-5C73-E03A-300D-7E8B61E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B3F4-149D-97D4-8062-15CC383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90E-9882-8380-B58D-2E51A9BE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EB78-B02B-0CFB-DBDA-7E0C53E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ABD4-691A-9500-234C-939394D0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9FAD-6080-070F-5006-100D437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8FF-3CA7-FCB0-165F-CD1F1BB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003-73CF-72EF-7E14-61862D1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ABF-86F3-593C-1A3F-235A198F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3A67-49C4-A7E4-6F03-0E5D6C8D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47C-64A3-3FE6-3507-D1C9BBA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B34C-135F-EAC5-CDD1-B89BB1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4381-9705-69F3-DF74-1B9D638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24B-8336-82D8-210A-96D9B68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A2E6-A407-DEAD-8CF7-794B39A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34D0-89D7-3E0E-3A66-58CD4CE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FE3E-4ABD-D3A7-90E1-2A417BF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F062-B756-F454-930F-0D243D11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A68B-6F0B-215C-A934-0FF7705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FA2B-910E-4742-07EB-5880806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6D54-7395-46E5-87A0-9D995D7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00-3E85-51E1-8DA0-54D4748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B222-8F63-0FA5-0F69-DA62231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1DB2-E49E-4065-E7CA-6C56200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252-7384-1494-EC38-23C3684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D258-3FD6-FDA7-3138-4FD5E94E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B384-DDA9-BAAB-952D-8849D41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528-18A6-7918-97B0-CD0E9D4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AC8-E19F-1234-4835-9D383D9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5BDB-3D72-36F9-0AA0-2063CB9C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E080-24BB-A74A-1ECA-9CD16D1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643-C194-8AED-FFAB-CB4613F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3C19-21CC-BB1B-F2C9-4552015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E2F2-0B52-95CE-690A-85AFCE1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A5-161D-18AB-ADDA-047F8A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C633-7A79-FD84-B82D-7EA3B8DB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D95D-937D-29EF-A530-1AB154AB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CF20-1B32-9B96-A25E-B91FC96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F14B-077D-2C4F-F50E-E7F13DA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2486B-20BA-427D-D9C2-97E2492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FD1D-D65F-E162-C140-BCBA977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9EFE-4E85-7524-E6A4-572D7616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512-10EE-7330-AF82-1FD8C223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DAB-104D-4A34-92C1-982EC081E5F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615F-76D8-F3E9-A57D-DA5B7236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40E-9700-8B60-BA56-B017F98D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CD0D8-BAE3-A67F-3F03-313629A5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192EEA-06B1-95F4-89CB-B729C7379A9D}"/>
              </a:ext>
            </a:extLst>
          </p:cNvPr>
          <p:cNvSpPr/>
          <p:nvPr/>
        </p:nvSpPr>
        <p:spPr>
          <a:xfrm>
            <a:off x="7281204" y="765302"/>
            <a:ext cx="2989402" cy="151243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(n=9)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Decay-Time Weighted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(n=6/9)</a:t>
            </a:r>
            <a:r>
              <a:rPr lang="en-US" dirty="0"/>
              <a:t>Dem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7378D1-82BF-9A05-D45A-45D6467D5236}"/>
              </a:ext>
            </a:extLst>
          </p:cNvPr>
          <p:cNvCxnSpPr>
            <a:cxnSpLocks/>
          </p:cNvCxnSpPr>
          <p:nvPr/>
        </p:nvCxnSpPr>
        <p:spPr>
          <a:xfrm rot="10800000">
            <a:off x="6265636" y="1521520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4FCABF6-2EB9-22EE-6565-5B1DF8D82752}"/>
              </a:ext>
            </a:extLst>
          </p:cNvPr>
          <p:cNvSpPr/>
          <p:nvPr/>
        </p:nvSpPr>
        <p:spPr>
          <a:xfrm>
            <a:off x="7281204" y="2374249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AE5922-0E7D-8605-1588-5DCB5284F1DC}"/>
              </a:ext>
            </a:extLst>
          </p:cNvPr>
          <p:cNvSpPr/>
          <p:nvPr/>
        </p:nvSpPr>
        <p:spPr>
          <a:xfrm>
            <a:off x="7281204" y="3979522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36F78A-EC02-E44C-FF24-2094F31A0139}"/>
              </a:ext>
            </a:extLst>
          </p:cNvPr>
          <p:cNvSpPr>
            <a:spLocks/>
          </p:cNvSpPr>
          <p:nvPr/>
        </p:nvSpPr>
        <p:spPr>
          <a:xfrm>
            <a:off x="10005001" y="3277019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201DC61-4DCC-982C-9FA5-226E3EA4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" y="1068122"/>
            <a:ext cx="6316003" cy="5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1EAEB-7280-1F64-0E6D-A663F5632B52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0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493562" y="2825323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138206" y="23258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38206" y="4543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38206" y="39908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138206" y="17837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138206" y="28861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33000-09B7-2139-E4B2-6BA0034B3705}"/>
              </a:ext>
            </a:extLst>
          </p:cNvPr>
          <p:cNvSpPr txBox="1"/>
          <p:nvPr/>
        </p:nvSpPr>
        <p:spPr>
          <a:xfrm>
            <a:off x="3138206" y="34566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6AB6FD-B147-E09F-439E-86C7AAA9EDC8}"/>
              </a:ext>
            </a:extLst>
          </p:cNvPr>
          <p:cNvSpPr txBox="1"/>
          <p:nvPr/>
        </p:nvSpPr>
        <p:spPr>
          <a:xfrm>
            <a:off x="3138206" y="1231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64239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GMST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70597" y="4764239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84752" y="476423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305512" y="5035682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90126" y="5035682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9AC6982-C2B2-3E75-F53B-A4C82BF1D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b="12236"/>
          <a:stretch/>
        </p:blipFill>
        <p:spPr bwMode="auto">
          <a:xfrm>
            <a:off x="3338366" y="1231983"/>
            <a:ext cx="5303520" cy="35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9EAAD07-D991-71DF-1A0B-8367F49BF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b="5698"/>
          <a:stretch/>
        </p:blipFill>
        <p:spPr bwMode="auto">
          <a:xfrm>
            <a:off x="894944" y="623888"/>
            <a:ext cx="10763655" cy="52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190482" y="3160131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9D872-0088-43AC-A155-D211DBAEFA70}"/>
              </a:ext>
            </a:extLst>
          </p:cNvPr>
          <p:cNvSpPr txBox="1"/>
          <p:nvPr/>
        </p:nvSpPr>
        <p:spPr>
          <a:xfrm>
            <a:off x="605168" y="116004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FEF0-D9C5-6D77-F1DE-1F39F6112BF8}"/>
              </a:ext>
            </a:extLst>
          </p:cNvPr>
          <p:cNvSpPr txBox="1"/>
          <p:nvPr/>
        </p:nvSpPr>
        <p:spPr>
          <a:xfrm>
            <a:off x="605168" y="198405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A3DB-7261-6296-9BCC-66214A8EE303}"/>
              </a:ext>
            </a:extLst>
          </p:cNvPr>
          <p:cNvSpPr txBox="1"/>
          <p:nvPr/>
        </p:nvSpPr>
        <p:spPr>
          <a:xfrm>
            <a:off x="605168" y="281450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44280-5A32-2B66-BFF0-D5D882DD209F}"/>
              </a:ext>
            </a:extLst>
          </p:cNvPr>
          <p:cNvSpPr txBox="1"/>
          <p:nvPr/>
        </p:nvSpPr>
        <p:spPr>
          <a:xfrm>
            <a:off x="605168" y="365503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FEFBD-59CB-CF7A-F7B9-FA5C01AF7B67}"/>
              </a:ext>
            </a:extLst>
          </p:cNvPr>
          <p:cNvSpPr txBox="1"/>
          <p:nvPr/>
        </p:nvSpPr>
        <p:spPr>
          <a:xfrm>
            <a:off x="605168" y="446896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605168" y="53074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1070042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198858" y="6398832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572471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4113454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5617544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7128852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CC6EC-0054-08D7-1246-2A2F4DCD518C}"/>
              </a:ext>
            </a:extLst>
          </p:cNvPr>
          <p:cNvSpPr txBox="1"/>
          <p:nvPr/>
        </p:nvSpPr>
        <p:spPr>
          <a:xfrm>
            <a:off x="8671495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10173925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Decay-Time Weighting</a:t>
            </a:r>
          </a:p>
        </p:txBody>
      </p:sp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186778" y="5593400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422602" y="6260944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2952707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5C08-BB35-463A-EC07-6F34AC55564E}"/>
              </a:ext>
            </a:extLst>
          </p:cNvPr>
          <p:cNvSpPr txBox="1"/>
          <p:nvPr/>
        </p:nvSpPr>
        <p:spPr>
          <a:xfrm>
            <a:off x="6460993" y="5593400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8288156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10062571" y="5593400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504A-28F2-2DAA-CCF3-08B0FC49B6D4}"/>
              </a:ext>
            </a:extLst>
          </p:cNvPr>
          <p:cNvSpPr txBox="1"/>
          <p:nvPr/>
        </p:nvSpPr>
        <p:spPr>
          <a:xfrm>
            <a:off x="595447" y="8390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72F57-4B2C-13E8-9FAF-242B497AA5D6}"/>
              </a:ext>
            </a:extLst>
          </p:cNvPr>
          <p:cNvSpPr txBox="1"/>
          <p:nvPr/>
        </p:nvSpPr>
        <p:spPr>
          <a:xfrm>
            <a:off x="595447" y="166303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941DF-1492-3621-6C80-75AF7FDDEB02}"/>
              </a:ext>
            </a:extLst>
          </p:cNvPr>
          <p:cNvSpPr txBox="1"/>
          <p:nvPr/>
        </p:nvSpPr>
        <p:spPr>
          <a:xfrm>
            <a:off x="595447" y="24934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B432D-D7F5-B047-27EF-4521C03B4C1D}"/>
              </a:ext>
            </a:extLst>
          </p:cNvPr>
          <p:cNvSpPr txBox="1"/>
          <p:nvPr/>
        </p:nvSpPr>
        <p:spPr>
          <a:xfrm>
            <a:off x="595447" y="333402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0D6E0-4977-4B4A-DFF2-2A25563837EF}"/>
              </a:ext>
            </a:extLst>
          </p:cNvPr>
          <p:cNvSpPr txBox="1"/>
          <p:nvPr/>
        </p:nvSpPr>
        <p:spPr>
          <a:xfrm>
            <a:off x="595447" y="414795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F0554-99A1-890A-D840-AC8DDBDEB164}"/>
              </a:ext>
            </a:extLst>
          </p:cNvPr>
          <p:cNvSpPr txBox="1"/>
          <p:nvPr/>
        </p:nvSpPr>
        <p:spPr>
          <a:xfrm>
            <a:off x="595447" y="49864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04C0449-92F8-D34F-6CA9-E60D0A829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b="5698"/>
          <a:stretch/>
        </p:blipFill>
        <p:spPr bwMode="auto">
          <a:xfrm>
            <a:off x="910722" y="302871"/>
            <a:ext cx="10763655" cy="52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1190482" y="2839114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4695064" y="5593400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6DFC86BF-BC44-E3C1-B1C2-211E80027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b="5525"/>
          <a:stretch/>
        </p:blipFill>
        <p:spPr bwMode="auto">
          <a:xfrm>
            <a:off x="936767" y="614160"/>
            <a:ext cx="10753927" cy="53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186778" y="591441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2976854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77463" y="591441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Wordplay #</a:t>
            </a:r>
          </a:p>
          <a:p>
            <a:pPr algn="ctr"/>
            <a:r>
              <a:rPr lang="en-US" sz="1300" dirty="0"/>
              <a:t>(Clue)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2068504" y="6406860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39E6F1-AB9D-6E83-E409-408A4175D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09" y="1271208"/>
            <a:ext cx="3051069" cy="3565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2EF347-9E0B-2469-1D9F-7511C67D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0" y="1222459"/>
            <a:ext cx="6525345" cy="36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5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03327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52958-AEF0-3854-D0C9-D48EF2D2A122}"/>
              </a:ext>
            </a:extLst>
          </p:cNvPr>
          <p:cNvSpPr txBox="1"/>
          <p:nvPr/>
        </p:nvSpPr>
        <p:spPr>
          <a:xfrm>
            <a:off x="2531507" y="280814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362052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3982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20304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44442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40BE4E-67D9-63B5-AF6E-D7A80524D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 b="11719"/>
          <a:stretch/>
        </p:blipFill>
        <p:spPr bwMode="auto">
          <a:xfrm>
            <a:off x="2826956" y="1202923"/>
            <a:ext cx="6333501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56F1AC-0D43-BAB6-7620-74DB25D8C86F}"/>
              </a:ext>
            </a:extLst>
          </p:cNvPr>
          <p:cNvSpPr txBox="1"/>
          <p:nvPr/>
        </p:nvSpPr>
        <p:spPr>
          <a:xfrm>
            <a:off x="2531507" y="123210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41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55994"/>
              </p:ext>
            </p:extLst>
          </p:nvPr>
        </p:nvGraphicFramePr>
        <p:xfrm>
          <a:off x="204282" y="75854"/>
          <a:ext cx="11819106" cy="11758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288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358729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72689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GMST(m)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Global Median Solve Time found from ~1K-2K individual solves for each puzzle by Matt (XWStats)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10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25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755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GMST) 40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3604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GMS_RPB_l10_stdev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GMS_pds_l10_dw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GMS_RPB_l25_stdev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GMS_pds_l25_dw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4436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GMS_RPB_l40_stdev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time-decay weighted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GMS_pds_l40_dw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3100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GMS </a:t>
                      </a:r>
                      <a:r>
                        <a:rPr lang="en-US" sz="1200" dirty="0"/>
                        <a:t>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specific constructor team; normalized to account for recent (past 40 puzzles) performance baseline per puzzle day (RPB) and past puzzle day mix for constructor(s)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515FE20-5079-E223-EF12-D2CE636E2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4" b="3030"/>
          <a:stretch/>
        </p:blipFill>
        <p:spPr bwMode="auto">
          <a:xfrm>
            <a:off x="3529013" y="1634247"/>
            <a:ext cx="5133975" cy="38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F57CCC7-7975-99EC-2FFA-1CBC8769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0" y="165464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1A1E9E-13FB-DDA7-AE81-E58794477059}"/>
              </a:ext>
            </a:extLst>
          </p:cNvPr>
          <p:cNvGrpSpPr/>
          <p:nvPr/>
        </p:nvGrpSpPr>
        <p:grpSpPr>
          <a:xfrm>
            <a:off x="6124472" y="165464"/>
            <a:ext cx="5876925" cy="4390777"/>
            <a:chOff x="6173112" y="719947"/>
            <a:chExt cx="5876925" cy="4390777"/>
          </a:xfrm>
        </p:grpSpPr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E10CD646-BE5D-93AB-F24D-1314955456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446"/>
            <a:stretch/>
          </p:blipFill>
          <p:spPr bwMode="auto">
            <a:xfrm>
              <a:off x="6173112" y="719947"/>
              <a:ext cx="5876925" cy="2889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E1A175-4B68-2193-DCF3-61CDAAD50C67}"/>
                </a:ext>
              </a:extLst>
            </p:cNvPr>
            <p:cNvSpPr txBox="1"/>
            <p:nvPr/>
          </p:nvSpPr>
          <p:spPr>
            <a:xfrm rot="16200000">
              <a:off x="6502171" y="367571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RPB_l40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E476A-1F88-F1AE-9175-0FFEEB7F1EDF}"/>
                </a:ext>
              </a:extLst>
            </p:cNvPr>
            <p:cNvSpPr txBox="1"/>
            <p:nvPr/>
          </p:nvSpPr>
          <p:spPr>
            <a:xfrm rot="16200000">
              <a:off x="6664124" y="3750256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DOW_num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9FBFEF-875A-39E7-467B-100F5DCAF84E}"/>
                </a:ext>
              </a:extLst>
            </p:cNvPr>
            <p:cNvSpPr txBox="1"/>
            <p:nvPr/>
          </p:nvSpPr>
          <p:spPr>
            <a:xfrm rot="16200000">
              <a:off x="6862853" y="3761477"/>
              <a:ext cx="7857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Wordplay #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6D420-3552-9A39-B0D2-962B9A2D0ACD}"/>
                </a:ext>
              </a:extLst>
            </p:cNvPr>
            <p:cNvSpPr txBox="1"/>
            <p:nvPr/>
          </p:nvSpPr>
          <p:spPr>
            <a:xfrm rot="16200000">
              <a:off x="6952562" y="389853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Freshness Factor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64C72F-DDD6-57B4-9F15-5F44987756FA}"/>
                </a:ext>
              </a:extLst>
            </p:cNvPr>
            <p:cNvSpPr txBox="1"/>
            <p:nvPr/>
          </p:nvSpPr>
          <p:spPr>
            <a:xfrm rot="16200000">
              <a:off x="7431218" y="3666098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Rebus #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392C46-265F-AD75-5BFE-D569CE553D52}"/>
                </a:ext>
              </a:extLst>
            </p:cNvPr>
            <p:cNvSpPr txBox="1"/>
            <p:nvPr/>
          </p:nvSpPr>
          <p:spPr>
            <a:xfrm rot="16200000">
              <a:off x="7448577" y="3868877"/>
              <a:ext cx="10005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Rebus Unique 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F50B3-37CB-C5E0-C71B-285C8BA7866D}"/>
                </a:ext>
              </a:extLst>
            </p:cNvPr>
            <p:cNvSpPr txBox="1"/>
            <p:nvPr/>
          </p:nvSpPr>
          <p:spPr>
            <a:xfrm rot="16200000">
              <a:off x="7834626" y="3702966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Answer #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3838D-5B94-F7B0-B10A-67F7F1CE31F9}"/>
                </a:ext>
              </a:extLst>
            </p:cNvPr>
            <p:cNvSpPr txBox="1"/>
            <p:nvPr/>
          </p:nvSpPr>
          <p:spPr>
            <a:xfrm rot="16200000">
              <a:off x="7878067" y="3905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Unique Answer #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C50DDB-0916-428B-015D-3E07B8ED264B}"/>
                </a:ext>
              </a:extLst>
            </p:cNvPr>
            <p:cNvSpPr txBox="1"/>
            <p:nvPr/>
          </p:nvSpPr>
          <p:spPr>
            <a:xfrm rot="16200000">
              <a:off x="8049424" y="3964256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Past Perf vs Constr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F8444F-5D8E-2AB8-00E3-2D7B33A869D1}"/>
                </a:ext>
              </a:extLst>
            </p:cNvPr>
            <p:cNvSpPr txBox="1"/>
            <p:nvPr/>
          </p:nvSpPr>
          <p:spPr>
            <a:xfrm rot="16200000">
              <a:off x="8581346" y="3652472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Circle #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4F3A00-2CAD-EC72-8859-77D45D8F1B2E}"/>
                </a:ext>
              </a:extLst>
            </p:cNvPr>
            <p:cNvSpPr txBox="1"/>
            <p:nvPr/>
          </p:nvSpPr>
          <p:spPr>
            <a:xfrm rot="16200000">
              <a:off x="8810572" y="3671708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Blocks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9624CF-E832-47A5-0584-E94CD8F6A769}"/>
                </a:ext>
              </a:extLst>
            </p:cNvPr>
            <p:cNvSpPr txBox="1"/>
            <p:nvPr/>
          </p:nvSpPr>
          <p:spPr>
            <a:xfrm rot="16200000">
              <a:off x="8793740" y="3916166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Fill-in-the-Blank #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4B8101-6E67-167D-FE54-9AB6D34F1D7E}"/>
                </a:ext>
              </a:extLst>
            </p:cNvPr>
            <p:cNvSpPr txBox="1"/>
            <p:nvPr/>
          </p:nvSpPr>
          <p:spPr>
            <a:xfrm rot="16200000">
              <a:off x="9083022" y="3870480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Open Squares #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27FD5C-6D25-0BE5-AB7B-BA43579C2C26}"/>
                </a:ext>
              </a:extLst>
            </p:cNvPr>
            <p:cNvSpPr txBox="1"/>
            <p:nvPr/>
          </p:nvSpPr>
          <p:spPr>
            <a:xfrm rot="16200000">
              <a:off x="9493012" y="3666899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Shade #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706277-2AE4-F10D-8E70-804E747A1002}"/>
                </a:ext>
              </a:extLst>
            </p:cNvPr>
            <p:cNvSpPr txBox="1"/>
            <p:nvPr/>
          </p:nvSpPr>
          <p:spPr>
            <a:xfrm rot="16200000">
              <a:off x="9784480" y="3844030"/>
              <a:ext cx="9509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Scrabble Score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11182F-B251-5E09-06F7-E611E8643959}"/>
                </a:ext>
              </a:extLst>
            </p:cNvPr>
            <p:cNvSpPr txBox="1"/>
            <p:nvPr/>
          </p:nvSpPr>
          <p:spPr>
            <a:xfrm rot="16200000">
              <a:off x="9455098" y="3941012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Prior Solves-NDS #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7DE43B-7896-A0E9-CCB2-5B3C587B67D0}"/>
                </a:ext>
              </a:extLst>
            </p:cNvPr>
            <p:cNvSpPr txBox="1"/>
            <p:nvPr/>
          </p:nvSpPr>
          <p:spPr>
            <a:xfrm rot="16200000">
              <a:off x="9821314" y="4039597"/>
              <a:ext cx="13420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Overall Freshness %ile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1759E1-05A7-6DC1-E04F-0CD649ADCEE4}"/>
                </a:ext>
              </a:extLst>
            </p:cNvPr>
            <p:cNvSpPr txBox="1"/>
            <p:nvPr/>
          </p:nvSpPr>
          <p:spPr>
            <a:xfrm rot="16200000">
              <a:off x="10301786" y="3787925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RPB_l40_std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563474-B515-9F8B-6DE9-B35D5F7508F6}"/>
                </a:ext>
              </a:extLst>
            </p:cNvPr>
            <p:cNvSpPr txBox="1"/>
            <p:nvPr/>
          </p:nvSpPr>
          <p:spPr>
            <a:xfrm rot="16200000">
              <a:off x="10248236" y="4081275"/>
              <a:ext cx="1425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Cross Reference Clues #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4ABDA5-E41E-4CDA-E3F1-FE112F996F9F}"/>
                </a:ext>
              </a:extLst>
            </p:cNvPr>
            <p:cNvSpPr txBox="1"/>
            <p:nvPr/>
          </p:nvSpPr>
          <p:spPr>
            <a:xfrm rot="16200000">
              <a:off x="10670748" y="3897731"/>
              <a:ext cx="10583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Scrabble Illegal #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FA3876-176C-33F4-70F4-01A654BC48D1}"/>
                </a:ext>
              </a:extLst>
            </p:cNvPr>
            <p:cNvSpPr txBox="1"/>
            <p:nvPr/>
          </p:nvSpPr>
          <p:spPr>
            <a:xfrm rot="16200000">
              <a:off x="10858617" y="3935402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Cheater Squares #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5CAC69-FF1C-3D96-CDBB-D7D283380B0F}"/>
                </a:ext>
              </a:extLst>
            </p:cNvPr>
            <p:cNvSpPr txBox="1"/>
            <p:nvPr/>
          </p:nvSpPr>
          <p:spPr>
            <a:xfrm rot="16200000">
              <a:off x="11140906" y="3899334"/>
              <a:ext cx="10615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Prior Solves-DS #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A78E73-C5EC-53EA-6D45-D0B20F3AD5A8}"/>
                </a:ext>
              </a:extLst>
            </p:cNvPr>
            <p:cNvSpPr txBox="1"/>
            <p:nvPr/>
          </p:nvSpPr>
          <p:spPr>
            <a:xfrm rot="16200000">
              <a:off x="11176484" y="4077268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Average Answer Length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2D0807-B58D-4194-2CD3-B0A37EDEF155}"/>
                </a:ext>
              </a:extLst>
            </p:cNvPr>
            <p:cNvSpPr txBox="1"/>
            <p:nvPr/>
          </p:nvSpPr>
          <p:spPr>
            <a:xfrm>
              <a:off x="9297950" y="4833725"/>
              <a:ext cx="722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1D5170E-7972-E4A1-AF58-7E35BC7D0445}"/>
              </a:ext>
            </a:extLst>
          </p:cNvPr>
          <p:cNvSpPr txBox="1"/>
          <p:nvPr/>
        </p:nvSpPr>
        <p:spPr>
          <a:xfrm>
            <a:off x="191633" y="97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68BB-CB84-747F-4E8E-B05E3B1308F9}"/>
              </a:ext>
            </a:extLst>
          </p:cNvPr>
          <p:cNvSpPr txBox="1"/>
          <p:nvPr/>
        </p:nvSpPr>
        <p:spPr>
          <a:xfrm>
            <a:off x="6213008" y="972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EAA7463-BD6D-2FA7-6460-42FE1C35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2" y="3405483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33720-E8EF-46A5-3754-A2813BE6DC7F}"/>
              </a:ext>
            </a:extLst>
          </p:cNvPr>
          <p:cNvSpPr txBox="1"/>
          <p:nvPr/>
        </p:nvSpPr>
        <p:spPr>
          <a:xfrm>
            <a:off x="198045" y="33431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B93D3-6114-A611-4DD2-8B5FF8D07F4B}"/>
              </a:ext>
            </a:extLst>
          </p:cNvPr>
          <p:cNvSpPr txBox="1"/>
          <p:nvPr/>
        </p:nvSpPr>
        <p:spPr>
          <a:xfrm>
            <a:off x="4836681" y="2598003"/>
            <a:ext cx="2518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160490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463F-BDAD-3922-F118-D3CA0B058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" b="12308"/>
          <a:stretch/>
        </p:blipFill>
        <p:spPr bwMode="auto">
          <a:xfrm>
            <a:off x="2556387" y="844955"/>
            <a:ext cx="6850083" cy="46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13238-4003-A647-3DA7-AF326997844E}"/>
              </a:ext>
            </a:extLst>
          </p:cNvPr>
          <p:cNvSpPr txBox="1"/>
          <p:nvPr/>
        </p:nvSpPr>
        <p:spPr>
          <a:xfrm>
            <a:off x="2576051" y="5456904"/>
            <a:ext cx="115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  <a:p>
            <a:pPr algn="ctr"/>
            <a:r>
              <a:rPr lang="en-US" sz="1400" b="1" dirty="0"/>
              <a:t>(matched 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E1BC7-4372-0B9F-F22C-3F707F69A2C4}"/>
              </a:ext>
            </a:extLst>
          </p:cNvPr>
          <p:cNvSpPr txBox="1"/>
          <p:nvPr/>
        </p:nvSpPr>
        <p:spPr>
          <a:xfrm rot="16200000">
            <a:off x="-6682" y="2991484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BD6BE-559E-A44E-9B6D-BB8D305C879E}"/>
              </a:ext>
            </a:extLst>
          </p:cNvPr>
          <p:cNvSpPr txBox="1"/>
          <p:nvPr/>
        </p:nvSpPr>
        <p:spPr>
          <a:xfrm>
            <a:off x="2282796" y="26207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B79EA-E0CB-C442-C2E0-7BE9F21C0D33}"/>
              </a:ext>
            </a:extLst>
          </p:cNvPr>
          <p:cNvSpPr txBox="1"/>
          <p:nvPr/>
        </p:nvSpPr>
        <p:spPr>
          <a:xfrm>
            <a:off x="2282796" y="51634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E2462-D576-168C-568D-8E1040B3AE98}"/>
              </a:ext>
            </a:extLst>
          </p:cNvPr>
          <p:cNvSpPr txBox="1"/>
          <p:nvPr/>
        </p:nvSpPr>
        <p:spPr>
          <a:xfrm>
            <a:off x="2282796" y="174440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E9DC-0B1B-3FE7-BA83-24C878C784AF}"/>
              </a:ext>
            </a:extLst>
          </p:cNvPr>
          <p:cNvSpPr txBox="1"/>
          <p:nvPr/>
        </p:nvSpPr>
        <p:spPr>
          <a:xfrm>
            <a:off x="2282796" y="34466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D3D8E-3EB8-92A5-1482-AAC5B969871A}"/>
              </a:ext>
            </a:extLst>
          </p:cNvPr>
          <p:cNvSpPr txBox="1"/>
          <p:nvPr/>
        </p:nvSpPr>
        <p:spPr>
          <a:xfrm>
            <a:off x="2282796" y="43050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8E96E-E1CA-9CCB-1780-3113E0CD87D6}"/>
              </a:ext>
            </a:extLst>
          </p:cNvPr>
          <p:cNvSpPr txBox="1"/>
          <p:nvPr/>
        </p:nvSpPr>
        <p:spPr>
          <a:xfrm>
            <a:off x="2282796" y="8976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411AF-04BB-6873-93B4-0C26EA105326}"/>
              </a:ext>
            </a:extLst>
          </p:cNvPr>
          <p:cNvSpPr txBox="1"/>
          <p:nvPr/>
        </p:nvSpPr>
        <p:spPr>
          <a:xfrm>
            <a:off x="3524104" y="545690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C9BF1-4082-9809-5E16-09560BD318DA}"/>
              </a:ext>
            </a:extLst>
          </p:cNvPr>
          <p:cNvSpPr txBox="1"/>
          <p:nvPr/>
        </p:nvSpPr>
        <p:spPr>
          <a:xfrm>
            <a:off x="4441316" y="545690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C3E65-310A-4875-245F-4C0B72DD9D50}"/>
              </a:ext>
            </a:extLst>
          </p:cNvPr>
          <p:cNvSpPr txBox="1"/>
          <p:nvPr/>
        </p:nvSpPr>
        <p:spPr>
          <a:xfrm>
            <a:off x="5389369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9B2A1-7E11-D557-92B1-D901A4E97B02}"/>
              </a:ext>
            </a:extLst>
          </p:cNvPr>
          <p:cNvSpPr txBox="1"/>
          <p:nvPr/>
        </p:nvSpPr>
        <p:spPr>
          <a:xfrm>
            <a:off x="6324721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3B4A5-5262-56D4-61BA-9A12568BC4C0}"/>
              </a:ext>
            </a:extLst>
          </p:cNvPr>
          <p:cNvSpPr txBox="1"/>
          <p:nvPr/>
        </p:nvSpPr>
        <p:spPr>
          <a:xfrm>
            <a:off x="7287568" y="5456902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B0D9-E883-5C16-62A7-C01D7AC8E96A}"/>
              </a:ext>
            </a:extLst>
          </p:cNvPr>
          <p:cNvSpPr txBox="1"/>
          <p:nvPr/>
        </p:nvSpPr>
        <p:spPr>
          <a:xfrm>
            <a:off x="8250416" y="5456901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96FDCC-0758-55E9-B2BC-D54CD42ED236}"/>
              </a:ext>
            </a:extLst>
          </p:cNvPr>
          <p:cNvGrpSpPr/>
          <p:nvPr/>
        </p:nvGrpSpPr>
        <p:grpSpPr>
          <a:xfrm>
            <a:off x="3684929" y="5774879"/>
            <a:ext cx="5486400" cy="282102"/>
            <a:chOff x="3714425" y="5735551"/>
            <a:chExt cx="3099816" cy="28210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B35E60-4AD9-D10B-C53A-C9E95675DCCE}"/>
                </a:ext>
              </a:extLst>
            </p:cNvPr>
            <p:cNvCxnSpPr/>
            <p:nvPr/>
          </p:nvCxnSpPr>
          <p:spPr>
            <a:xfrm>
              <a:off x="3720842" y="5735551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A12FE8-9C3A-8892-5AF5-9E27F7E83E4C}"/>
                </a:ext>
              </a:extLst>
            </p:cNvPr>
            <p:cNvCxnSpPr/>
            <p:nvPr/>
          </p:nvCxnSpPr>
          <p:spPr>
            <a:xfrm>
              <a:off x="6812378" y="5745279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B0F8DB-1354-66E0-AC02-4101F039EF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64333" y="4458017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B63201-B8E3-363F-DE08-A29AB07281A1}"/>
              </a:ext>
            </a:extLst>
          </p:cNvPr>
          <p:cNvSpPr txBox="1"/>
          <p:nvPr/>
        </p:nvSpPr>
        <p:spPr>
          <a:xfrm>
            <a:off x="5244612" y="5725719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Puzzle Day Subtracted</a:t>
            </a:r>
          </a:p>
        </p:txBody>
      </p:sp>
    </p:spTree>
    <p:extLst>
      <p:ext uri="{BB962C8B-B14F-4D97-AF65-F5344CB8AC3E}">
        <p14:creationId xmlns:p14="http://schemas.microsoft.com/office/powerpoint/2010/main" val="414381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EA97160-8E34-4197-209D-C615A81F4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2" y="2100266"/>
            <a:ext cx="3301587" cy="23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AE6C8FA-64E9-20A6-0EED-6C9A3777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8" y="4320899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C13E16-5895-4AA5-62B1-548336FAD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4692309" y="4320899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44F0526-FCA8-6B34-F583-5E64CDD7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22" y="249345"/>
            <a:ext cx="8724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892F7EF-213C-832F-ACF1-18EC91620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7167717" y="4320898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5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F207E6A-E1DE-DA08-0677-6F21F49B3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63"/>
            <a:ext cx="12192000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C0A6A13-8EF5-FF9E-68C5-A2902A64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" y="556500"/>
            <a:ext cx="5102794" cy="54502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B7C90C-2A45-5675-8EDC-13B146F6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54" y="81907"/>
            <a:ext cx="6912854" cy="35607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54CA72-B0B5-BC86-3A26-C9F446847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978" y="3678520"/>
            <a:ext cx="6912854" cy="35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910EC-BB95-93B3-7ECB-0FB25C3E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8"/>
          <a:stretch/>
        </p:blipFill>
        <p:spPr>
          <a:xfrm>
            <a:off x="4863870" y="110897"/>
            <a:ext cx="6475484" cy="667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60AAD-D22E-2DEB-1BCD-AE095683793C}"/>
              </a:ext>
            </a:extLst>
          </p:cNvPr>
          <p:cNvSpPr/>
          <p:nvPr/>
        </p:nvSpPr>
        <p:spPr>
          <a:xfrm>
            <a:off x="4883326" y="43623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51AF6-644F-08C9-966F-D0B82550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" y="300138"/>
            <a:ext cx="4741254" cy="52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3618D8-4FA8-0719-64B0-20230066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D2B8986-417C-45D3-0D3E-9939FC8B20D8}"/>
              </a:ext>
            </a:extLst>
          </p:cNvPr>
          <p:cNvSpPr/>
          <p:nvPr/>
        </p:nvSpPr>
        <p:spPr>
          <a:xfrm>
            <a:off x="7329844" y="580476"/>
            <a:ext cx="2989402" cy="151243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(n=7)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Decay-Time Weighted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       (n=2/7)</a:t>
            </a:r>
            <a:r>
              <a:rPr lang="en-US" dirty="0"/>
              <a:t>Dem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780CED-6DF0-7564-B283-0F303245BE31}"/>
              </a:ext>
            </a:extLst>
          </p:cNvPr>
          <p:cNvCxnSpPr>
            <a:cxnSpLocks/>
          </p:cNvCxnSpPr>
          <p:nvPr/>
        </p:nvCxnSpPr>
        <p:spPr>
          <a:xfrm rot="10800000">
            <a:off x="5283142" y="1336694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3885DE9-263B-BDC2-71A6-BDA9398D44F1}"/>
              </a:ext>
            </a:extLst>
          </p:cNvPr>
          <p:cNvSpPr/>
          <p:nvPr/>
        </p:nvSpPr>
        <p:spPr>
          <a:xfrm>
            <a:off x="7329844" y="2189423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ECFED5-5316-DEF0-F1B2-5B1EA21C3139}"/>
              </a:ext>
            </a:extLst>
          </p:cNvPr>
          <p:cNvSpPr/>
          <p:nvPr/>
        </p:nvSpPr>
        <p:spPr>
          <a:xfrm>
            <a:off x="7329844" y="3794696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A90D82-75C8-97D8-F00C-97EE69110E81}"/>
              </a:ext>
            </a:extLst>
          </p:cNvPr>
          <p:cNvSpPr>
            <a:spLocks/>
          </p:cNvSpPr>
          <p:nvPr/>
        </p:nvSpPr>
        <p:spPr>
          <a:xfrm>
            <a:off x="10053641" y="3092193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E8446-E414-1FED-8994-EC09BE8930FA}"/>
              </a:ext>
            </a:extLst>
          </p:cNvPr>
          <p:cNvSpPr txBox="1"/>
          <p:nvPr/>
        </p:nvSpPr>
        <p:spPr>
          <a:xfrm>
            <a:off x="2979507" y="565854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-40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2CBCD8-4D66-48FE-F21B-8745E490D5A1}"/>
              </a:ext>
            </a:extLst>
          </p:cNvPr>
          <p:cNvGrpSpPr>
            <a:grpSpLocks noChangeAspect="1"/>
          </p:cNvGrpSpPr>
          <p:nvPr/>
        </p:nvGrpSpPr>
        <p:grpSpPr>
          <a:xfrm>
            <a:off x="315132" y="756159"/>
            <a:ext cx="6059384" cy="5112992"/>
            <a:chOff x="-40478" y="556743"/>
            <a:chExt cx="7141337" cy="60259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CC29CF-9C1E-6533-EF28-D6FDADB79689}"/>
                </a:ext>
              </a:extLst>
            </p:cNvPr>
            <p:cNvSpPr txBox="1"/>
            <p:nvPr/>
          </p:nvSpPr>
          <p:spPr>
            <a:xfrm>
              <a:off x="-40478" y="1332580"/>
              <a:ext cx="355555" cy="43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DDB402-BBFD-DEE2-52A2-31C2B4A94FFC}"/>
                </a:ext>
              </a:extLst>
            </p:cNvPr>
            <p:cNvSpPr txBox="1"/>
            <p:nvPr/>
          </p:nvSpPr>
          <p:spPr>
            <a:xfrm>
              <a:off x="426565" y="2420359"/>
              <a:ext cx="651535" cy="43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-10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3E32D1-088A-8642-650F-338D8C2FC906}"/>
                </a:ext>
              </a:extLst>
            </p:cNvPr>
            <p:cNvGrpSpPr/>
            <p:nvPr/>
          </p:nvGrpSpPr>
          <p:grpSpPr>
            <a:xfrm>
              <a:off x="231647" y="556743"/>
              <a:ext cx="6869212" cy="6025956"/>
              <a:chOff x="235800" y="556743"/>
              <a:chExt cx="7980909" cy="60259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61F56AC-A200-D29E-F8B0-370C854566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5602" y="556743"/>
                <a:ext cx="7891107" cy="6025956"/>
                <a:chOff x="1330163" y="-510310"/>
                <a:chExt cx="9541182" cy="7286020"/>
              </a:xfrm>
            </p:grpSpPr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1E2A73A9-2F1A-CA4D-3AEE-159872A8D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330164" y="653802"/>
                  <a:ext cx="9531672" cy="6121908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444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C236279-4827-6689-1832-C7968C1EC3B0}"/>
                    </a:ext>
                  </a:extLst>
                </p:cNvPr>
                <p:cNvSpPr/>
                <p:nvPr/>
              </p:nvSpPr>
              <p:spPr>
                <a:xfrm>
                  <a:off x="1330163" y="-510310"/>
                  <a:ext cx="9541182" cy="1100546"/>
                </a:xfrm>
                <a:prstGeom prst="rect">
                  <a:avLst/>
                </a:prstGeom>
                <a:solidFill>
                  <a:srgbClr val="002060"/>
                </a:solidFill>
                <a:ln w="444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PREDICTED 15x15 PUZZLE </a:t>
                  </a:r>
                </a:p>
                <a:p>
                  <a:pPr algn="ctr"/>
                  <a:r>
                    <a:rPr lang="en-US" sz="1600" dirty="0"/>
                    <a:t>(TARGET FEATURE: % TOTAL POINTS PLAYED WON PER PLAYER)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2757425-F653-97B1-7D38-682EF23C4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967" y="2614411"/>
                <a:ext cx="6181859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D102FC-7B4C-30AA-9B6B-B9122BB77149}"/>
                  </a:ext>
                </a:extLst>
              </p:cNvPr>
              <p:cNvSpPr txBox="1"/>
              <p:nvPr/>
            </p:nvSpPr>
            <p:spPr>
              <a:xfrm>
                <a:off x="942072" y="1768382"/>
                <a:ext cx="6609089" cy="689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SHORT-TERM PAST PERFORMANCE FEATURES ACCRUED</a:t>
                </a:r>
              </a:p>
              <a:p>
                <a:r>
                  <a:rPr lang="en-US" sz="1600" dirty="0"/>
                  <a:t>                          (Prior 10 Day-Specific Puzzles)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3F8D6-3415-754A-FCAE-D36B83A95020}"/>
                  </a:ext>
                </a:extLst>
              </p:cNvPr>
              <p:cNvSpPr txBox="1"/>
              <p:nvPr/>
            </p:nvSpPr>
            <p:spPr>
              <a:xfrm>
                <a:off x="933309" y="2669145"/>
                <a:ext cx="6609089" cy="97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                     INTERMEDIATE-TERM PAST </a:t>
                </a:r>
              </a:p>
              <a:p>
                <a:r>
                  <a:rPr lang="en-US" sz="1600" dirty="0"/>
                  <a:t>                          PERFORMANCE FEATURES</a:t>
                </a:r>
              </a:p>
              <a:p>
                <a:r>
                  <a:rPr lang="en-US" sz="1600" dirty="0"/>
                  <a:t>                                          (Prior 25) 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DF1A1E-B70B-A611-1C20-C6BFAEC1473C}"/>
                  </a:ext>
                </a:extLst>
              </p:cNvPr>
              <p:cNvSpPr txBox="1"/>
              <p:nvPr/>
            </p:nvSpPr>
            <p:spPr>
              <a:xfrm>
                <a:off x="235800" y="4351597"/>
                <a:ext cx="2026521" cy="141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# Day-Specific Puzzle Prior to Predicted   Puzzle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7CA3D3-C6EF-7C76-DA21-C8D57D333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8845" y="1701912"/>
                <a:ext cx="0" cy="4876514"/>
              </a:xfrm>
              <a:prstGeom prst="straightConnector1">
                <a:avLst/>
              </a:prstGeom>
              <a:ln w="698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2F49E-A32F-DE1A-194F-5B2D7C541A47}"/>
                  </a:ext>
                </a:extLst>
              </p:cNvPr>
              <p:cNvSpPr txBox="1"/>
              <p:nvPr/>
            </p:nvSpPr>
            <p:spPr>
              <a:xfrm>
                <a:off x="6569804" y="3759299"/>
                <a:ext cx="1551875" cy="76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Increasing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 Weight</a:t>
                </a:r>
              </a:p>
            </p:txBody>
          </p:sp>
        </p:grp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68F710-A8B3-4D96-115F-1F42F8F2167E}"/>
              </a:ext>
            </a:extLst>
          </p:cNvPr>
          <p:cNvCxnSpPr>
            <a:cxnSpLocks/>
          </p:cNvCxnSpPr>
          <p:nvPr/>
        </p:nvCxnSpPr>
        <p:spPr>
          <a:xfrm>
            <a:off x="1937607" y="3450100"/>
            <a:ext cx="3108960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C716F2-7D91-CF67-4552-6CF571ECC7F3}"/>
              </a:ext>
            </a:extLst>
          </p:cNvPr>
          <p:cNvSpPr txBox="1"/>
          <p:nvPr/>
        </p:nvSpPr>
        <p:spPr>
          <a:xfrm>
            <a:off x="1507100" y="3567326"/>
            <a:ext cx="4826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       LONG-TERM PAST </a:t>
            </a:r>
          </a:p>
          <a:p>
            <a:r>
              <a:rPr lang="en-US" sz="1600" dirty="0"/>
              <a:t>                  PERFORMANCE FEATURES</a:t>
            </a:r>
          </a:p>
          <a:p>
            <a:r>
              <a:rPr lang="en-US" sz="1600" dirty="0"/>
              <a:t>                                (Prior 40)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FA6511-DE8C-36D1-7064-F5C16D4ED5DD}"/>
              </a:ext>
            </a:extLst>
          </p:cNvPr>
          <p:cNvSpPr txBox="1"/>
          <p:nvPr/>
        </p:nvSpPr>
        <p:spPr>
          <a:xfrm>
            <a:off x="1350304" y="32887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-25</a:t>
            </a:r>
          </a:p>
        </p:txBody>
      </p:sp>
    </p:spTree>
    <p:extLst>
      <p:ext uri="{BB962C8B-B14F-4D97-AF65-F5344CB8AC3E}">
        <p14:creationId xmlns:p14="http://schemas.microsoft.com/office/powerpoint/2010/main" val="40065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10346</TotalTime>
  <Words>1458</Words>
  <Application>Microsoft Office PowerPoint</Application>
  <PresentationFormat>Widescreen</PresentationFormat>
  <Paragraphs>345</Paragraphs>
  <Slides>22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17</cp:revision>
  <dcterms:created xsi:type="dcterms:W3CDTF">2024-02-05T20:17:52Z</dcterms:created>
  <dcterms:modified xsi:type="dcterms:W3CDTF">2024-02-13T15:04:26Z</dcterms:modified>
</cp:coreProperties>
</file>