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4" r:id="rId2"/>
    <p:sldId id="256" r:id="rId3"/>
    <p:sldId id="257" r:id="rId4"/>
    <p:sldId id="260" r:id="rId5"/>
    <p:sldId id="258" r:id="rId6"/>
    <p:sldId id="288" r:id="rId7"/>
    <p:sldId id="259" r:id="rId8"/>
    <p:sldId id="295" r:id="rId9"/>
    <p:sldId id="298" r:id="rId10"/>
    <p:sldId id="292" r:id="rId11"/>
    <p:sldId id="293" r:id="rId12"/>
    <p:sldId id="275" r:id="rId13"/>
    <p:sldId id="300" r:id="rId14"/>
    <p:sldId id="301" r:id="rId15"/>
    <p:sldId id="303" r:id="rId16"/>
    <p:sldId id="302" r:id="rId17"/>
    <p:sldId id="297" r:id="rId18"/>
    <p:sldId id="304" r:id="rId19"/>
    <p:sldId id="289" r:id="rId20"/>
    <p:sldId id="299" r:id="rId21"/>
    <p:sldId id="305" r:id="rId22"/>
    <p:sldId id="2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3F81"/>
    <a:srgbClr val="FD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5041" autoAdjust="0"/>
  </p:normalViewPr>
  <p:slideViewPr>
    <p:cSldViewPr snapToGrid="0">
      <p:cViewPr varScale="1">
        <p:scale>
          <a:sx n="90" d="100"/>
          <a:sy n="90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C18F4-5B17-40DF-9DE1-87169175549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1E899-F762-4C23-9BE5-15BA0696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8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7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28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35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B71D4-C8E4-3D8D-877B-A94F434E7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F99EF7-E7A9-DF0E-88CC-4617F49EA0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B6EB2B-987D-CDA1-C4A5-37672D881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21A7A-396F-EDB5-6F24-439746B07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36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Supp. Table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Supplementary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2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in summary (one day subtracted each run)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56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62A9F-5E44-4019-B909-111C951B70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25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18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33983-AC15-4E71-AFAD-882C565C96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60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6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297E8-A08E-5917-71A8-B54107045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8687CB-AFB3-7324-D47E-20F947F75F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90F4C1-3E35-DE8C-1D33-9BC2B11C8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Fig.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AB0E6-E587-5ADC-6CD5-34B27282F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1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2D8C3-0066-101D-4129-1B4D837E7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B2B497-9881-1CB4-532D-2B033CDBE5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9B58CA-4315-62C2-A510-3BABFA31B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Fig.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7F85C-620E-0854-D43D-5368756939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71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0" dirty="0">
                <a:latin typeface="+mn-lt"/>
              </a:rPr>
              <a:t>Fig. 7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3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5E87-1310-5580-10A0-E38B738BE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DE54E-9436-43EC-B6CF-6F39856ED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39F05-3EB9-AA3E-3B70-FF92567D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46DF6-32D2-E9EB-1EF1-05A2DE88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0037-9CC6-7A43-D07A-DF8E4028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6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7D8F-AA57-1610-AE8B-50E6280C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61507-6BBE-0701-A877-0DDAD46BB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C8B3F-DCF2-E58B-4731-308874A1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0165-B6A6-2824-E623-64472433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BC53F-ED88-243C-15AD-9259DFB1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4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2DC79-778A-27E6-65CB-D14FA4002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1A39F-C078-1124-5D17-3CE9DA989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31F0E-E262-F537-AC89-CDDECA1F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05B4B-ED5F-C18A-9A54-E8F745D1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1DA9F-C318-DCBA-29A6-02AD7366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6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B6DD-FCEA-ADC7-30A9-6B21572A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DE117-151D-9D97-A802-99B91157B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3FCEC-6B20-DB9C-08AC-AD167EF7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A92E-5C73-E03A-300D-7E8B61E8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B3F4-149D-97D4-8062-15CC3837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690E-9882-8380-B58D-2E51A9BE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9EB78-B02B-0CFB-DBDA-7E0C53E3D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6ABD4-691A-9500-234C-939394D0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99FAD-6080-070F-5006-100D4372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658FF-3CA7-FCB0-165F-CD1F1BB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5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8003-73CF-72EF-7E14-61862D1E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6ABF-86F3-593C-1A3F-235A198FD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C3A67-49C4-A7E4-6F03-0E5D6C8D6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5A47C-64A3-3FE6-3507-D1C9BBAE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EB34C-135F-EAC5-CDD1-B89BB189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84381-9705-69F3-DF74-1B9D6380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4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624B-8336-82D8-210A-96D9B689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FA2E6-A407-DEAD-8CF7-794B39AF9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734D0-89D7-3E0E-3A66-58CD4CE7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CFE3E-4ABD-D3A7-90E1-2A417BFA0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6F062-B756-F454-930F-0D243D11C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FA68B-6F0B-215C-A934-0FF7705F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8FA2B-910E-4742-07EB-58808067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66D54-7395-46E5-87A0-9D995D7B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0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0000-3E85-51E1-8DA0-54D47482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4B222-8F63-0FA5-0F69-DA62231B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B1DB2-E49E-4065-E7CA-6C56200E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52252-7384-1494-EC38-23C36847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FD258-3FD6-FDA7-3138-4FD5E94E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CB384-DDA9-BAAB-952D-8849D41C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DB528-18A6-7918-97B0-CD0E9D4B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BAC8-E19F-1234-4835-9D383D98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5BDB-3D72-36F9-0AA0-2063CB9CD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4E080-24BB-A74A-1ECA-9CD16D152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7E643-C194-8AED-FFAB-CB4613F0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B3C19-21CC-BB1B-F2C9-45520150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8E2F2-0B52-95CE-690A-85AFCE1A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2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E5A5-161D-18AB-ADDA-047F8AD3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5C633-7A79-FD84-B82D-7EA3B8DBE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4D95D-937D-29EF-A530-1AB154AB8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1CF20-1B32-9B96-A25E-B91FC96A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5F14B-077D-2C4F-F50E-E7F13DA3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2486B-20BA-427D-D9C2-97E24922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9FD1D-D65F-E162-C140-BCBA9777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B9EFE-4E85-7524-E6A4-572D76168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3F512-10EE-7330-AF82-1FD8C223D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A6DAB-104D-4A34-92C1-982EC081E5FE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9615F-76D8-F3E9-A57D-DA5B72367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2340E-9700-8B60-BA56-B017F98D5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5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71528-7667-3961-D649-7BB4C1241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73BD8E-9470-DBEB-B25E-172C88862073}"/>
              </a:ext>
            </a:extLst>
          </p:cNvPr>
          <p:cNvSpPr txBox="1"/>
          <p:nvPr/>
        </p:nvSpPr>
        <p:spPr>
          <a:xfrm>
            <a:off x="5009745" y="2598003"/>
            <a:ext cx="1395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00709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CD0D8-BAE3-A67F-3F03-313629A5C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2192EEA-06B1-95F4-89CB-B729C7379A9D}"/>
              </a:ext>
            </a:extLst>
          </p:cNvPr>
          <p:cNvSpPr/>
          <p:nvPr/>
        </p:nvSpPr>
        <p:spPr>
          <a:xfrm>
            <a:off x="7281204" y="765302"/>
            <a:ext cx="2989402" cy="151243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Solver Past Performance Features (n=9)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Decay-Time Weighted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      (n=6/9)</a:t>
            </a:r>
            <a:r>
              <a:rPr lang="en-US" dirty="0"/>
              <a:t>Dem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7378D1-82BF-9A05-D45A-45D6467D5236}"/>
              </a:ext>
            </a:extLst>
          </p:cNvPr>
          <p:cNvCxnSpPr>
            <a:cxnSpLocks/>
          </p:cNvCxnSpPr>
          <p:nvPr/>
        </p:nvCxnSpPr>
        <p:spPr>
          <a:xfrm rot="10800000">
            <a:off x="6265636" y="1521520"/>
            <a:ext cx="1005840" cy="0"/>
          </a:xfrm>
          <a:prstGeom prst="straightConnector1">
            <a:avLst/>
          </a:prstGeom>
          <a:ln w="984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4FCABF6-2EB9-22EE-6565-5B1DF8D82752}"/>
              </a:ext>
            </a:extLst>
          </p:cNvPr>
          <p:cNvSpPr/>
          <p:nvPr/>
        </p:nvSpPr>
        <p:spPr>
          <a:xfrm>
            <a:off x="7281204" y="2374249"/>
            <a:ext cx="2989402" cy="1508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Puzzle: Clue or Answer Features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(n=19)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AE5922-0E7D-8605-1588-5DCB5284F1DC}"/>
              </a:ext>
            </a:extLst>
          </p:cNvPr>
          <p:cNvSpPr/>
          <p:nvPr/>
        </p:nvSpPr>
        <p:spPr>
          <a:xfrm>
            <a:off x="7281204" y="3979522"/>
            <a:ext cx="2989402" cy="1508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Puzzle: Grid Features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(n=11)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C36F78A-EC02-E44C-FF24-2094F31A0139}"/>
              </a:ext>
            </a:extLst>
          </p:cNvPr>
          <p:cNvSpPr>
            <a:spLocks/>
          </p:cNvSpPr>
          <p:nvPr/>
        </p:nvSpPr>
        <p:spPr>
          <a:xfrm>
            <a:off x="10005001" y="3277019"/>
            <a:ext cx="1510692" cy="130849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Puzzle Day of Week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(n=1)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B3025C-89FA-D28A-AD66-36E669BFA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6" y="1135975"/>
            <a:ext cx="6316003" cy="53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88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1EAEB-7280-1F64-0E6D-A663F5632B52}"/>
              </a:ext>
            </a:extLst>
          </p:cNvPr>
          <p:cNvSpPr txBox="1"/>
          <p:nvPr/>
        </p:nvSpPr>
        <p:spPr>
          <a:xfrm>
            <a:off x="5009745" y="2598003"/>
            <a:ext cx="1967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5200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02B63E5-A506-B48A-891D-AA595A0E3D5E}"/>
              </a:ext>
            </a:extLst>
          </p:cNvPr>
          <p:cNvSpPr txBox="1"/>
          <p:nvPr/>
        </p:nvSpPr>
        <p:spPr>
          <a:xfrm rot="16200000">
            <a:off x="1493562" y="2825323"/>
            <a:ext cx="2949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Error in minutes (RMSE)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2C1FD3-3F42-C0A0-8040-0E1ECB1DB7C4}"/>
              </a:ext>
            </a:extLst>
          </p:cNvPr>
          <p:cNvSpPr txBox="1"/>
          <p:nvPr/>
        </p:nvSpPr>
        <p:spPr>
          <a:xfrm>
            <a:off x="3138206" y="232581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88308F-1153-6715-693C-C2679EB99FD9}"/>
              </a:ext>
            </a:extLst>
          </p:cNvPr>
          <p:cNvSpPr txBox="1"/>
          <p:nvPr/>
        </p:nvSpPr>
        <p:spPr>
          <a:xfrm>
            <a:off x="3138206" y="4543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347122-EDA8-A37B-40BF-358B10DFFDF6}"/>
              </a:ext>
            </a:extLst>
          </p:cNvPr>
          <p:cNvSpPr txBox="1"/>
          <p:nvPr/>
        </p:nvSpPr>
        <p:spPr>
          <a:xfrm>
            <a:off x="3138206" y="39908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EF9003-8F13-2943-AC50-83FD3ED2AABC}"/>
              </a:ext>
            </a:extLst>
          </p:cNvPr>
          <p:cNvSpPr txBox="1"/>
          <p:nvPr/>
        </p:nvSpPr>
        <p:spPr>
          <a:xfrm>
            <a:off x="3138206" y="17837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1CB243-D384-C1EC-0916-D68A7C4F7F51}"/>
              </a:ext>
            </a:extLst>
          </p:cNvPr>
          <p:cNvSpPr txBox="1"/>
          <p:nvPr/>
        </p:nvSpPr>
        <p:spPr>
          <a:xfrm>
            <a:off x="3138206" y="28861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E33000-09B7-2139-E4B2-6BA0034B3705}"/>
              </a:ext>
            </a:extLst>
          </p:cNvPr>
          <p:cNvSpPr txBox="1"/>
          <p:nvPr/>
        </p:nvSpPr>
        <p:spPr>
          <a:xfrm>
            <a:off x="3138206" y="345660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6AB6FD-B147-E09F-439E-86C7AAA9EDC8}"/>
              </a:ext>
            </a:extLst>
          </p:cNvPr>
          <p:cNvSpPr txBox="1"/>
          <p:nvPr/>
        </p:nvSpPr>
        <p:spPr>
          <a:xfrm>
            <a:off x="3138206" y="12319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7FD30A-F2D8-1485-29BD-811EB0D35C8F}"/>
              </a:ext>
            </a:extLst>
          </p:cNvPr>
          <p:cNvSpPr txBox="1"/>
          <p:nvPr/>
        </p:nvSpPr>
        <p:spPr>
          <a:xfrm>
            <a:off x="5138509" y="4764239"/>
            <a:ext cx="16427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Mean PDS GMST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954591-C4B1-0556-0A42-F5E443F018EB}"/>
              </a:ext>
            </a:extLst>
          </p:cNvPr>
          <p:cNvSpPr txBox="1"/>
          <p:nvPr/>
        </p:nvSpPr>
        <p:spPr>
          <a:xfrm>
            <a:off x="6870597" y="4764239"/>
            <a:ext cx="16427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 Dummy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22461F-8981-ADF6-A2E0-B7BB28A61214}"/>
              </a:ext>
            </a:extLst>
          </p:cNvPr>
          <p:cNvSpPr txBox="1"/>
          <p:nvPr/>
        </p:nvSpPr>
        <p:spPr>
          <a:xfrm>
            <a:off x="3684752" y="4764239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Best Model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6AA218-2E0B-B41A-3518-65B4A2616A98}"/>
              </a:ext>
            </a:extLst>
          </p:cNvPr>
          <p:cNvGrpSpPr/>
          <p:nvPr/>
        </p:nvGrpSpPr>
        <p:grpSpPr>
          <a:xfrm>
            <a:off x="5305512" y="5035682"/>
            <a:ext cx="3060275" cy="282102"/>
            <a:chOff x="5305512" y="5035682"/>
            <a:chExt cx="3099816" cy="28210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62960C-089B-2793-4001-9063BAA89978}"/>
                </a:ext>
              </a:extLst>
            </p:cNvPr>
            <p:cNvCxnSpPr/>
            <p:nvPr/>
          </p:nvCxnSpPr>
          <p:spPr>
            <a:xfrm>
              <a:off x="5311929" y="5035682"/>
              <a:ext cx="0" cy="272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834545-1A8E-D6A6-0E2E-9A4B9D07A92C}"/>
                </a:ext>
              </a:extLst>
            </p:cNvPr>
            <p:cNvCxnSpPr/>
            <p:nvPr/>
          </p:nvCxnSpPr>
          <p:spPr>
            <a:xfrm>
              <a:off x="8392355" y="5045410"/>
              <a:ext cx="0" cy="272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30EE5F3-DAA0-AA6F-D684-947FA8DC698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55420" y="3758148"/>
              <a:ext cx="0" cy="309981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1D671FD-A5DD-9B48-0C0D-6872CB8CB9CC}"/>
              </a:ext>
            </a:extLst>
          </p:cNvPr>
          <p:cNvSpPr txBox="1"/>
          <p:nvPr/>
        </p:nvSpPr>
        <p:spPr>
          <a:xfrm>
            <a:off x="5990126" y="5035682"/>
            <a:ext cx="1789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Benchmark Models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C9AC6982-C2B2-3E75-F53B-A4C82BF1D1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2" b="12236"/>
          <a:stretch/>
        </p:blipFill>
        <p:spPr bwMode="auto">
          <a:xfrm>
            <a:off x="3338366" y="1231983"/>
            <a:ext cx="5303520" cy="359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72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9EAAD07-D991-71DF-1A0B-8367F49BFF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" b="5698"/>
          <a:stretch/>
        </p:blipFill>
        <p:spPr bwMode="auto">
          <a:xfrm>
            <a:off x="894944" y="623888"/>
            <a:ext cx="10763655" cy="529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AB35DD-551D-D72A-8370-B1791C543023}"/>
              </a:ext>
            </a:extLst>
          </p:cNvPr>
          <p:cNvSpPr txBox="1"/>
          <p:nvPr/>
        </p:nvSpPr>
        <p:spPr>
          <a:xfrm rot="16200000">
            <a:off x="-1190482" y="3160131"/>
            <a:ext cx="32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Error in minutes (RMSE)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9D872-0088-43AC-A155-D211DBAEFA70}"/>
              </a:ext>
            </a:extLst>
          </p:cNvPr>
          <p:cNvSpPr txBox="1"/>
          <p:nvPr/>
        </p:nvSpPr>
        <p:spPr>
          <a:xfrm>
            <a:off x="605168" y="116004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DFEF0-D9C5-6D77-F1DE-1F39F6112BF8}"/>
              </a:ext>
            </a:extLst>
          </p:cNvPr>
          <p:cNvSpPr txBox="1"/>
          <p:nvPr/>
        </p:nvSpPr>
        <p:spPr>
          <a:xfrm>
            <a:off x="605168" y="198405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3A3DB-7261-6296-9BCC-66214A8EE303}"/>
              </a:ext>
            </a:extLst>
          </p:cNvPr>
          <p:cNvSpPr txBox="1"/>
          <p:nvPr/>
        </p:nvSpPr>
        <p:spPr>
          <a:xfrm>
            <a:off x="605168" y="281450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44280-5A32-2B66-BFF0-D5D882DD209F}"/>
              </a:ext>
            </a:extLst>
          </p:cNvPr>
          <p:cNvSpPr txBox="1"/>
          <p:nvPr/>
        </p:nvSpPr>
        <p:spPr>
          <a:xfrm>
            <a:off x="605168" y="365503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FEFBD-59CB-CF7A-F7B9-FA5C01AF7B67}"/>
              </a:ext>
            </a:extLst>
          </p:cNvPr>
          <p:cNvSpPr txBox="1"/>
          <p:nvPr/>
        </p:nvSpPr>
        <p:spPr>
          <a:xfrm>
            <a:off x="605168" y="446896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3FC3E-D7CF-C9C5-A2E5-A0F7B2365AF4}"/>
              </a:ext>
            </a:extLst>
          </p:cNvPr>
          <p:cNvSpPr txBox="1"/>
          <p:nvPr/>
        </p:nvSpPr>
        <p:spPr>
          <a:xfrm>
            <a:off x="605168" y="530747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BB807-F728-38E2-844A-88B46511CA3B}"/>
              </a:ext>
            </a:extLst>
          </p:cNvPr>
          <p:cNvSpPr txBox="1"/>
          <p:nvPr/>
        </p:nvSpPr>
        <p:spPr>
          <a:xfrm>
            <a:off x="1070042" y="5914417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Full Best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F94042-A029-C2C3-0158-CA29B3AB41CE}"/>
              </a:ext>
            </a:extLst>
          </p:cNvPr>
          <p:cNvSpPr txBox="1"/>
          <p:nvPr/>
        </p:nvSpPr>
        <p:spPr>
          <a:xfrm>
            <a:off x="4198858" y="6398832"/>
            <a:ext cx="480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Subtracted Feature Class or Adjustment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FFAD7-C9AB-3346-4C5C-633A65476D43}"/>
              </a:ext>
            </a:extLst>
          </p:cNvPr>
          <p:cNvSpPr txBox="1"/>
          <p:nvPr/>
        </p:nvSpPr>
        <p:spPr>
          <a:xfrm>
            <a:off x="2572471" y="5914417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Past Performance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0AE472-5BC2-8043-F882-F1A6A3B10D41}"/>
              </a:ext>
            </a:extLst>
          </p:cNvPr>
          <p:cNvSpPr txBox="1"/>
          <p:nvPr/>
        </p:nvSpPr>
        <p:spPr>
          <a:xfrm>
            <a:off x="4113454" y="5914417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Answer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CC923-6F10-372A-CF47-923A1D865958}"/>
              </a:ext>
            </a:extLst>
          </p:cNvPr>
          <p:cNvSpPr txBox="1"/>
          <p:nvPr/>
        </p:nvSpPr>
        <p:spPr>
          <a:xfrm>
            <a:off x="5617544" y="5914417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Clue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B92F2-B6F1-5D99-BC13-32F542694944}"/>
              </a:ext>
            </a:extLst>
          </p:cNvPr>
          <p:cNvSpPr txBox="1"/>
          <p:nvPr/>
        </p:nvSpPr>
        <p:spPr>
          <a:xfrm>
            <a:off x="7128852" y="5914417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Grid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BCC6EC-0054-08D7-1246-2A2F4DCD518C}"/>
              </a:ext>
            </a:extLst>
          </p:cNvPr>
          <p:cNvSpPr txBox="1"/>
          <p:nvPr/>
        </p:nvSpPr>
        <p:spPr>
          <a:xfrm>
            <a:off x="8671495" y="5914417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Puzzle Day of Week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0335BE-D6F4-0E46-0B56-803B7B44F0C9}"/>
              </a:ext>
            </a:extLst>
          </p:cNvPr>
          <p:cNvSpPr txBox="1"/>
          <p:nvPr/>
        </p:nvSpPr>
        <p:spPr>
          <a:xfrm>
            <a:off x="10173925" y="5914417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Decay-Time Weighting</a:t>
            </a:r>
          </a:p>
        </p:txBody>
      </p:sp>
    </p:spTree>
    <p:extLst>
      <p:ext uri="{BB962C8B-B14F-4D97-AF65-F5344CB8AC3E}">
        <p14:creationId xmlns:p14="http://schemas.microsoft.com/office/powerpoint/2010/main" val="155956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361ED6-E595-D79E-1AFF-6B1E104CF68C}"/>
              </a:ext>
            </a:extLst>
          </p:cNvPr>
          <p:cNvSpPr txBox="1"/>
          <p:nvPr/>
        </p:nvSpPr>
        <p:spPr>
          <a:xfrm>
            <a:off x="1186778" y="5593400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Full Best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F8CDC-0D0A-83E5-37F4-087C14468F3E}"/>
              </a:ext>
            </a:extLst>
          </p:cNvPr>
          <p:cNvSpPr txBox="1"/>
          <p:nvPr/>
        </p:nvSpPr>
        <p:spPr>
          <a:xfrm>
            <a:off x="4422602" y="6260944"/>
            <a:ext cx="480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Subtracted Past Performance Feature(s)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CF270-418F-999E-4E76-ECC6BC894B6D}"/>
              </a:ext>
            </a:extLst>
          </p:cNvPr>
          <p:cNvSpPr txBox="1"/>
          <p:nvPr/>
        </p:nvSpPr>
        <p:spPr>
          <a:xfrm>
            <a:off x="2952707" y="5593400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All</a:t>
            </a:r>
            <a:r>
              <a:rPr lang="en-US" sz="1300" dirty="0"/>
              <a:t> Past Performance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F5C08-BB35-463A-EC07-6F34AC55564E}"/>
              </a:ext>
            </a:extLst>
          </p:cNvPr>
          <p:cNvSpPr txBox="1"/>
          <p:nvPr/>
        </p:nvSpPr>
        <p:spPr>
          <a:xfrm>
            <a:off x="6460993" y="5593400"/>
            <a:ext cx="1467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Recent Performance Baseline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CA051-CFA2-7F25-BC5B-3F7046ABFD0B}"/>
              </a:ext>
            </a:extLst>
          </p:cNvPr>
          <p:cNvSpPr txBox="1"/>
          <p:nvPr/>
        </p:nvSpPr>
        <p:spPr>
          <a:xfrm>
            <a:off x="8288156" y="5593400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# Past Solves</a:t>
            </a:r>
          </a:p>
          <a:p>
            <a:pPr algn="ctr"/>
            <a:r>
              <a:rPr lang="en-US" sz="1300" dirty="0"/>
              <a:t>(Day Specific or Non-DS)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2D41D-1312-6DC2-6E80-052359E602F5}"/>
              </a:ext>
            </a:extLst>
          </p:cNvPr>
          <p:cNvSpPr txBox="1"/>
          <p:nvPr/>
        </p:nvSpPr>
        <p:spPr>
          <a:xfrm>
            <a:off x="10062571" y="5593400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Std of Recent Performance Baseline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A8504A-28F2-2DAA-CCF3-08B0FC49B6D4}"/>
              </a:ext>
            </a:extLst>
          </p:cNvPr>
          <p:cNvSpPr txBox="1"/>
          <p:nvPr/>
        </p:nvSpPr>
        <p:spPr>
          <a:xfrm>
            <a:off x="595447" y="83903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72F57-4B2C-13E8-9FAF-242B497AA5D6}"/>
              </a:ext>
            </a:extLst>
          </p:cNvPr>
          <p:cNvSpPr txBox="1"/>
          <p:nvPr/>
        </p:nvSpPr>
        <p:spPr>
          <a:xfrm>
            <a:off x="595447" y="166303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0941DF-1492-3621-6C80-75AF7FDDEB02}"/>
              </a:ext>
            </a:extLst>
          </p:cNvPr>
          <p:cNvSpPr txBox="1"/>
          <p:nvPr/>
        </p:nvSpPr>
        <p:spPr>
          <a:xfrm>
            <a:off x="595447" y="249349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6B432D-D7F5-B047-27EF-4521C03B4C1D}"/>
              </a:ext>
            </a:extLst>
          </p:cNvPr>
          <p:cNvSpPr txBox="1"/>
          <p:nvPr/>
        </p:nvSpPr>
        <p:spPr>
          <a:xfrm>
            <a:off x="595447" y="333402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A0D6E0-4977-4B4A-DFF2-2A25563837EF}"/>
              </a:ext>
            </a:extLst>
          </p:cNvPr>
          <p:cNvSpPr txBox="1"/>
          <p:nvPr/>
        </p:nvSpPr>
        <p:spPr>
          <a:xfrm>
            <a:off x="595447" y="414795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F0554-99A1-890A-D840-AC8DDBDEB164}"/>
              </a:ext>
            </a:extLst>
          </p:cNvPr>
          <p:cNvSpPr txBox="1"/>
          <p:nvPr/>
        </p:nvSpPr>
        <p:spPr>
          <a:xfrm>
            <a:off x="595447" y="498645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3.6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404C0449-92F8-D34F-6CA9-E60D0A829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" b="5698"/>
          <a:stretch/>
        </p:blipFill>
        <p:spPr bwMode="auto">
          <a:xfrm>
            <a:off x="910722" y="302871"/>
            <a:ext cx="10763655" cy="529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72E568-1222-D5AE-34A6-B916A813E2CE}"/>
              </a:ext>
            </a:extLst>
          </p:cNvPr>
          <p:cNvSpPr txBox="1"/>
          <p:nvPr/>
        </p:nvSpPr>
        <p:spPr>
          <a:xfrm rot="16200000">
            <a:off x="-1190482" y="2839114"/>
            <a:ext cx="32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Error in minutes (RMSE)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59D6BC-9DA6-0046-7BEF-361530D3DDFF}"/>
              </a:ext>
            </a:extLst>
          </p:cNvPr>
          <p:cNvSpPr txBox="1"/>
          <p:nvPr/>
        </p:nvSpPr>
        <p:spPr>
          <a:xfrm>
            <a:off x="4695064" y="5593400"/>
            <a:ext cx="14672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Past Performance vs Constructor(s)</a:t>
            </a:r>
          </a:p>
        </p:txBody>
      </p:sp>
    </p:spTree>
    <p:extLst>
      <p:ext uri="{BB962C8B-B14F-4D97-AF65-F5344CB8AC3E}">
        <p14:creationId xmlns:p14="http://schemas.microsoft.com/office/powerpoint/2010/main" val="775906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6DFC86BF-BC44-E3C1-B1C2-211E80027A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7" b="5525"/>
          <a:stretch/>
        </p:blipFill>
        <p:spPr bwMode="auto">
          <a:xfrm>
            <a:off x="936767" y="614160"/>
            <a:ext cx="10753927" cy="530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5A1806-76CF-5113-8E6C-D8F2624539C7}"/>
              </a:ext>
            </a:extLst>
          </p:cNvPr>
          <p:cNvSpPr txBox="1"/>
          <p:nvPr/>
        </p:nvSpPr>
        <p:spPr>
          <a:xfrm>
            <a:off x="1186778" y="5914417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Full Best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83D27-AB86-026F-A93C-E02D4CE0C483}"/>
              </a:ext>
            </a:extLst>
          </p:cNvPr>
          <p:cNvSpPr txBox="1"/>
          <p:nvPr/>
        </p:nvSpPr>
        <p:spPr>
          <a:xfrm>
            <a:off x="2976854" y="5914417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Freshness Factor</a:t>
            </a:r>
          </a:p>
          <a:p>
            <a:pPr algn="ctr"/>
            <a:r>
              <a:rPr lang="en-US" sz="1300" dirty="0"/>
              <a:t>(Answer)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4A4AE0-2DDF-12C6-F7AE-9C77EAEBE962}"/>
              </a:ext>
            </a:extLst>
          </p:cNvPr>
          <p:cNvSpPr txBox="1"/>
          <p:nvPr/>
        </p:nvSpPr>
        <p:spPr>
          <a:xfrm>
            <a:off x="4777463" y="5914417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Wordplay #</a:t>
            </a:r>
          </a:p>
          <a:p>
            <a:pPr algn="ctr"/>
            <a:r>
              <a:rPr lang="en-US" sz="1300" dirty="0"/>
              <a:t>(Clue)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91872-7515-86B5-D34C-E33823959A3C}"/>
              </a:ext>
            </a:extLst>
          </p:cNvPr>
          <p:cNvSpPr txBox="1"/>
          <p:nvPr/>
        </p:nvSpPr>
        <p:spPr>
          <a:xfrm>
            <a:off x="2068504" y="6406860"/>
            <a:ext cx="333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Subtracted Other Class Feature(s)</a:t>
            </a:r>
          </a:p>
        </p:txBody>
      </p:sp>
    </p:spTree>
    <p:extLst>
      <p:ext uri="{BB962C8B-B14F-4D97-AF65-F5344CB8AC3E}">
        <p14:creationId xmlns:p14="http://schemas.microsoft.com/office/powerpoint/2010/main" val="2949227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C39E6F1-AB9D-6E83-E409-408A4175D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09" y="1271208"/>
            <a:ext cx="3051069" cy="35653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2EF347-9E0B-2469-1D9F-7511C67D9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40" y="1222459"/>
            <a:ext cx="6525345" cy="365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58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63483-34A0-F26D-029A-6259D5D78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2C712-C174-353D-1997-243CE5DA3DB3}"/>
              </a:ext>
            </a:extLst>
          </p:cNvPr>
          <p:cNvSpPr txBox="1"/>
          <p:nvPr/>
        </p:nvSpPr>
        <p:spPr>
          <a:xfrm rot="16200000">
            <a:off x="333853" y="3203327"/>
            <a:ext cx="402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Error as % of mean solve time (RMSE)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52958-AEF0-3854-D0C9-D48EF2D2A122}"/>
              </a:ext>
            </a:extLst>
          </p:cNvPr>
          <p:cNvSpPr txBox="1"/>
          <p:nvPr/>
        </p:nvSpPr>
        <p:spPr>
          <a:xfrm>
            <a:off x="2531507" y="280814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6FD7D-7EE7-418B-6D60-7C7C9AE37B65}"/>
              </a:ext>
            </a:extLst>
          </p:cNvPr>
          <p:cNvSpPr txBox="1"/>
          <p:nvPr/>
        </p:nvSpPr>
        <p:spPr>
          <a:xfrm>
            <a:off x="2531507" y="520720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29A71-0CF6-1AE9-520A-4366E8A28BDD}"/>
              </a:ext>
            </a:extLst>
          </p:cNvPr>
          <p:cNvSpPr txBox="1"/>
          <p:nvPr/>
        </p:nvSpPr>
        <p:spPr>
          <a:xfrm>
            <a:off x="2531507" y="362052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D5D72-8E4E-2ECB-CE35-349C393FEA6B}"/>
              </a:ext>
            </a:extLst>
          </p:cNvPr>
          <p:cNvSpPr txBox="1"/>
          <p:nvPr/>
        </p:nvSpPr>
        <p:spPr>
          <a:xfrm>
            <a:off x="2531507" y="439824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C0D5DC-157A-025B-9265-3FB90647E4F0}"/>
              </a:ext>
            </a:extLst>
          </p:cNvPr>
          <p:cNvSpPr txBox="1"/>
          <p:nvPr/>
        </p:nvSpPr>
        <p:spPr>
          <a:xfrm>
            <a:off x="2531507" y="203042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3DE2B7-690C-1654-0C5E-E002469AF8BD}"/>
              </a:ext>
            </a:extLst>
          </p:cNvPr>
          <p:cNvSpPr txBox="1"/>
          <p:nvPr/>
        </p:nvSpPr>
        <p:spPr>
          <a:xfrm>
            <a:off x="3652944" y="5429028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324C6-F9C5-3DBD-24C3-B63CFBA2CAF2}"/>
              </a:ext>
            </a:extLst>
          </p:cNvPr>
          <p:cNvSpPr txBox="1"/>
          <p:nvPr/>
        </p:nvSpPr>
        <p:spPr>
          <a:xfrm>
            <a:off x="4516293" y="5429027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E702D-EFBB-E1FE-76AB-34DFF563BEE7}"/>
              </a:ext>
            </a:extLst>
          </p:cNvPr>
          <p:cNvSpPr txBox="1"/>
          <p:nvPr/>
        </p:nvSpPr>
        <p:spPr>
          <a:xfrm>
            <a:off x="5397597" y="5429026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28AB05-22B4-FEC3-23F9-F13B9639739F}"/>
              </a:ext>
            </a:extLst>
          </p:cNvPr>
          <p:cNvSpPr txBox="1"/>
          <p:nvPr/>
        </p:nvSpPr>
        <p:spPr>
          <a:xfrm>
            <a:off x="6286752" y="5429025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E0B31E-6E91-3ED8-23F7-CA37640D978D}"/>
              </a:ext>
            </a:extLst>
          </p:cNvPr>
          <p:cNvSpPr txBox="1"/>
          <p:nvPr/>
        </p:nvSpPr>
        <p:spPr>
          <a:xfrm>
            <a:off x="7179755" y="5429024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Fri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57D792-AC5B-6D5C-AD43-A0CBD2445B08}"/>
              </a:ext>
            </a:extLst>
          </p:cNvPr>
          <p:cNvSpPr txBox="1"/>
          <p:nvPr/>
        </p:nvSpPr>
        <p:spPr>
          <a:xfrm>
            <a:off x="8044442" y="5424913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854D6-3E97-3D1F-74B2-9D6B098591E0}"/>
              </a:ext>
            </a:extLst>
          </p:cNvPr>
          <p:cNvSpPr txBox="1"/>
          <p:nvPr/>
        </p:nvSpPr>
        <p:spPr>
          <a:xfrm>
            <a:off x="2789125" y="5429029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EBD00-FC2F-14E0-019E-D31FF2B256ED}"/>
              </a:ext>
            </a:extLst>
          </p:cNvPr>
          <p:cNvSpPr txBox="1"/>
          <p:nvPr/>
        </p:nvSpPr>
        <p:spPr>
          <a:xfrm>
            <a:off x="4887580" y="5723341"/>
            <a:ext cx="2212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Puzzle Day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240BE4E-67D9-63B5-AF6E-D7A80524D0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3" b="11719"/>
          <a:stretch/>
        </p:blipFill>
        <p:spPr bwMode="auto">
          <a:xfrm>
            <a:off x="2826956" y="1202923"/>
            <a:ext cx="6333501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56F1AC-0D43-BAB6-7620-74DB25D8C86F}"/>
              </a:ext>
            </a:extLst>
          </p:cNvPr>
          <p:cNvSpPr txBox="1"/>
          <p:nvPr/>
        </p:nvSpPr>
        <p:spPr>
          <a:xfrm>
            <a:off x="2531507" y="123210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441892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D68BC1-0E1A-2CCE-046C-55E5AF3AE669}"/>
              </a:ext>
            </a:extLst>
          </p:cNvPr>
          <p:cNvSpPr txBox="1"/>
          <p:nvPr/>
        </p:nvSpPr>
        <p:spPr>
          <a:xfrm>
            <a:off x="3841055" y="2598003"/>
            <a:ext cx="4509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Data Supplement</a:t>
            </a:r>
          </a:p>
        </p:txBody>
      </p:sp>
    </p:spTree>
    <p:extLst>
      <p:ext uri="{BB962C8B-B14F-4D97-AF65-F5344CB8AC3E}">
        <p14:creationId xmlns:p14="http://schemas.microsoft.com/office/powerpoint/2010/main" val="2615917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FF0E0E-664C-CA61-02FE-4E3233B06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455994"/>
              </p:ext>
            </p:extLst>
          </p:nvPr>
        </p:nvGraphicFramePr>
        <p:xfrm>
          <a:off x="204282" y="75854"/>
          <a:ext cx="11819106" cy="117588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3288">
                  <a:extLst>
                    <a:ext uri="{9D8B030D-6E8A-4147-A177-3AD203B41FA5}">
                      <a16:colId xmlns:a16="http://schemas.microsoft.com/office/drawing/2014/main" val="2044757986"/>
                    </a:ext>
                  </a:extLst>
                </a:gridCol>
                <a:gridCol w="1358729">
                  <a:extLst>
                    <a:ext uri="{9D8B030D-6E8A-4147-A177-3AD203B41FA5}">
                      <a16:colId xmlns:a16="http://schemas.microsoft.com/office/drawing/2014/main" val="66421159"/>
                    </a:ext>
                  </a:extLst>
                </a:gridCol>
                <a:gridCol w="1072689">
                  <a:extLst>
                    <a:ext uri="{9D8B030D-6E8A-4147-A177-3AD203B41FA5}">
                      <a16:colId xmlns:a16="http://schemas.microsoft.com/office/drawing/2014/main" val="4234862814"/>
                    </a:ext>
                  </a:extLst>
                </a:gridCol>
                <a:gridCol w="7254400">
                  <a:extLst>
                    <a:ext uri="{9D8B030D-6E8A-4147-A177-3AD203B41FA5}">
                      <a16:colId xmlns:a16="http://schemas.microsoft.com/office/drawing/2014/main" val="2360676083"/>
                    </a:ext>
                  </a:extLst>
                </a:gridCol>
              </a:tblGrid>
              <a:tr h="254773">
                <a:tc>
                  <a:txBody>
                    <a:bodyPr/>
                    <a:lstStyle/>
                    <a:p>
                      <a:r>
                        <a:rPr lang="en-US" sz="1200" dirty="0"/>
                        <a:t>Puzzle Feature 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Class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Source(s)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Descriptions/Notes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68635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b="1" dirty="0"/>
                        <a:t>GMST(m)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XWStats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Global Median Solve Time found from ~1K-2K individual solves for each puzzle by Matt (XWStats)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81765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GMS_RPB_l10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Time-decay weighted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mean of previous (to a given GMST) 10 puzzles, for the relevant 15x15 puzzle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969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GMS_RPB_l25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Time-decay weighted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mean of previous (to a given GMST) 25 puzzles, for the relevant 15x15 puzzle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67559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GMS_RPB_l40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Time-decay weighted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mean of previous (to a given GMST) 40 puzzles, for the relevant 15x15 puzzle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33604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GMS_RPB_l10_stdev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Standard deviation of 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time-decay weighted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version of GMS_pds_l10_dw (recent solve variability)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22203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GMS_RPB_l25_stdev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Standard deviation of 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time-decay weighted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version of GMS_pds_l25_dw (recent solve variability)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4436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GMS_RPB_l40_stdev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Standard deviation of 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time-decay weighted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version of GMS_pds_l40_dw (recent solve variability)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13100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GMS </a:t>
                      </a:r>
                      <a:r>
                        <a:rPr lang="en-US" sz="1200" dirty="0"/>
                        <a:t>Past Perf vs Constr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 vs a specific constructor or specific constructor team; normalized to account for recent (past 40 puzzles) performance baseline per puzzle day (RPB) and past puzzle day mix for constructor(s)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388268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Prior Solves # -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Number of solves on a given 15x15 puzzle day prior to a solve to be predicted; experience proxy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066847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Prior Solves # - 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Number of solves across all 15x15 puzzle days prior to a solve to be predicted; experience proxy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1136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DOW_num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Puzzle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Assigns number to a given solve for the 15x 15 puzzle day of week (Mon-Sat)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64215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Answer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 calls answers “words”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82674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Average Answer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 calls answers “words”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5389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Blocks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Blocks = black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67297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Cheater Square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Blocks than can be removed without affecting the overall word count of the 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63331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Circle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Mostly seen in early week and Sunday puzzles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8557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Open Squares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all white squares that are non-adjacent to black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19381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Shade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all shaded squares in the grid; mostly seen in early week and Sunday puzzles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500518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Spans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# of row or columns with 0 black squares (15 or 21 answer length, depending on grid size)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568251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Stacks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# of times two or more adjacent rows or columns have all white squares (mostly Fri or Sat)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43672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Unchecked Squares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Squares that are part of only either the Across or Down clue, but not both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014117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Unusual Symmetry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Assigns ‘1’ to all puzzles displaying other than normal rotational symmetry (e.g., L-R Mirror or Diagonal)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93450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Cross Reference Clues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 that refers to another clue (ex. “See 48-Down”)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95488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Duplicate Clues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When the same clue is used verbatim for more than one answer (uncommon)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88669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When the same clue is used for both an Across and a Down entry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96498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Wordplay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Manual (me)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Subjective count of clues displaying wordplay/punnery; many end with a ‘?’, ‘perhaps’, or ‘maybe’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21481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Black Square Fill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Number of black squares in the grid that contain at least one character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8519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Day Freshness %ile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Assigns percentile across all puzzles for the puzzle day of a given puzzle for Freshness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51138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Duplicate Answers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When the same answer is used verbatim for more than one clue (rare)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981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Fill-in-the-Blank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Number of fill-in-the-blank answers in a given puzzle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23964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Freshness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Assigns an overall rarity score to a puzzle’s answers, using both pre-Shortz and Shortz puzzles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76869"/>
                  </a:ext>
                </a:extLst>
              </a:tr>
              <a:tr h="30157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Outside Grid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Number of “virtual” squares outside the grid that contain at least one character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74045"/>
                  </a:ext>
                </a:extLst>
              </a:tr>
              <a:tr h="30157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Overall Freshness %ile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Assigns percentile across all puzzles from all puzzle days for Freshness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25795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Quantum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 denotes more than 1 valid answer for a clue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55772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Rebus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number of squares where more than one letter, number or symbol is required for a solve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28813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Rebus Unique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Same as above, but only counts squares with unique rebus content in the given puzzle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747695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Scrabble Average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Treats each white square like a (non-blank) Scrabble tile and assigns per-square average point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176981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Scrabble Illegal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all answers that would not be playable based on the Official Scrabble Dictionary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93577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Scrabble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Treats each white square like a (non-blank) Scrabble tile and assigns total point value for the puzzle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084651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Unique Answer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all answers not occurring in any other pre-Shortz or Shortz Era puzzle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512264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Unused Letters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the number (out of 26) of letters not used in a puzzle (0= pangram)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92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04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515FE20-5079-E223-EF12-D2CE636E2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4" b="3030"/>
          <a:stretch/>
        </p:blipFill>
        <p:spPr bwMode="auto">
          <a:xfrm>
            <a:off x="3529013" y="1634247"/>
            <a:ext cx="5133975" cy="380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584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4F57CCC7-7975-99EC-2FFA-1CBC8769E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30" y="165464"/>
            <a:ext cx="58578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51A1E9E-13FB-DDA7-AE81-E58794477059}"/>
              </a:ext>
            </a:extLst>
          </p:cNvPr>
          <p:cNvGrpSpPr/>
          <p:nvPr/>
        </p:nvGrpSpPr>
        <p:grpSpPr>
          <a:xfrm>
            <a:off x="6124472" y="165464"/>
            <a:ext cx="5876925" cy="4390777"/>
            <a:chOff x="6173112" y="719947"/>
            <a:chExt cx="5876925" cy="4390777"/>
          </a:xfrm>
        </p:grpSpPr>
        <p:pic>
          <p:nvPicPr>
            <p:cNvPr id="11268" name="Picture 4">
              <a:extLst>
                <a:ext uri="{FF2B5EF4-FFF2-40B4-BE49-F238E27FC236}">
                  <a16:creationId xmlns:a16="http://schemas.microsoft.com/office/drawing/2014/main" id="{E10CD646-BE5D-93AB-F24D-1314955456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446"/>
            <a:stretch/>
          </p:blipFill>
          <p:spPr bwMode="auto">
            <a:xfrm>
              <a:off x="6173112" y="719947"/>
              <a:ext cx="5876925" cy="2889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E1A175-4B68-2193-DCF3-61CDAAD50C67}"/>
                </a:ext>
              </a:extLst>
            </p:cNvPr>
            <p:cNvSpPr txBox="1"/>
            <p:nvPr/>
          </p:nvSpPr>
          <p:spPr>
            <a:xfrm rot="16200000">
              <a:off x="6502171" y="3675716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RPB_l40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7E476A-1F88-F1AE-9175-0FFEEB7F1EDF}"/>
                </a:ext>
              </a:extLst>
            </p:cNvPr>
            <p:cNvSpPr txBox="1"/>
            <p:nvPr/>
          </p:nvSpPr>
          <p:spPr>
            <a:xfrm rot="16200000">
              <a:off x="6664124" y="3750256"/>
              <a:ext cx="7633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DOW_num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9FBFEF-875A-39E7-467B-100F5DCAF84E}"/>
                </a:ext>
              </a:extLst>
            </p:cNvPr>
            <p:cNvSpPr txBox="1"/>
            <p:nvPr/>
          </p:nvSpPr>
          <p:spPr>
            <a:xfrm rot="16200000">
              <a:off x="6862853" y="3761477"/>
              <a:ext cx="7857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Wordplay #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96D420-3552-9A39-B0D2-962B9A2D0ACD}"/>
                </a:ext>
              </a:extLst>
            </p:cNvPr>
            <p:cNvSpPr txBox="1"/>
            <p:nvPr/>
          </p:nvSpPr>
          <p:spPr>
            <a:xfrm rot="16200000">
              <a:off x="6952562" y="389853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Freshness Factor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64C72F-DDD6-57B4-9F15-5F44987756FA}"/>
                </a:ext>
              </a:extLst>
            </p:cNvPr>
            <p:cNvSpPr txBox="1"/>
            <p:nvPr/>
          </p:nvSpPr>
          <p:spPr>
            <a:xfrm rot="16200000">
              <a:off x="7431218" y="3666098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Rebus #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392C46-265F-AD75-5BFE-D569CE553D52}"/>
                </a:ext>
              </a:extLst>
            </p:cNvPr>
            <p:cNvSpPr txBox="1"/>
            <p:nvPr/>
          </p:nvSpPr>
          <p:spPr>
            <a:xfrm rot="16200000">
              <a:off x="7448577" y="3868877"/>
              <a:ext cx="10005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Rebus Unique #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9F50B3-37CB-C5E0-C71B-285C8BA7866D}"/>
                </a:ext>
              </a:extLst>
            </p:cNvPr>
            <p:cNvSpPr txBox="1"/>
            <p:nvPr/>
          </p:nvSpPr>
          <p:spPr>
            <a:xfrm rot="16200000">
              <a:off x="7834626" y="3702966"/>
              <a:ext cx="6687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Answer #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03838D-5B94-F7B0-B10A-67F7F1CE31F9}"/>
                </a:ext>
              </a:extLst>
            </p:cNvPr>
            <p:cNvSpPr txBox="1"/>
            <p:nvPr/>
          </p:nvSpPr>
          <p:spPr>
            <a:xfrm rot="16200000">
              <a:off x="7878067" y="390574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Unique Answer #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C50DDB-0916-428B-015D-3E07B8ED264B}"/>
                </a:ext>
              </a:extLst>
            </p:cNvPr>
            <p:cNvSpPr txBox="1"/>
            <p:nvPr/>
          </p:nvSpPr>
          <p:spPr>
            <a:xfrm rot="16200000">
              <a:off x="8049424" y="3964256"/>
              <a:ext cx="11913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Past Perf vs Constr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F8444F-5D8E-2AB8-00E3-2D7B33A869D1}"/>
                </a:ext>
              </a:extLst>
            </p:cNvPr>
            <p:cNvSpPr txBox="1"/>
            <p:nvPr/>
          </p:nvSpPr>
          <p:spPr>
            <a:xfrm rot="16200000">
              <a:off x="8581346" y="3652472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Circle #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4F3A00-2CAD-EC72-8859-77D45D8F1B2E}"/>
                </a:ext>
              </a:extLst>
            </p:cNvPr>
            <p:cNvSpPr txBox="1"/>
            <p:nvPr/>
          </p:nvSpPr>
          <p:spPr>
            <a:xfrm rot="16200000">
              <a:off x="8810572" y="3671708"/>
              <a:ext cx="6062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Blocks #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9624CF-E832-47A5-0584-E94CD8F6A769}"/>
                </a:ext>
              </a:extLst>
            </p:cNvPr>
            <p:cNvSpPr txBox="1"/>
            <p:nvPr/>
          </p:nvSpPr>
          <p:spPr>
            <a:xfrm rot="16200000">
              <a:off x="8793740" y="3916166"/>
              <a:ext cx="1095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Fill-in-the-Blank #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4B8101-6E67-167D-FE54-9AB6D34F1D7E}"/>
                </a:ext>
              </a:extLst>
            </p:cNvPr>
            <p:cNvSpPr txBox="1"/>
            <p:nvPr/>
          </p:nvSpPr>
          <p:spPr>
            <a:xfrm rot="16200000">
              <a:off x="9083022" y="3870480"/>
              <a:ext cx="10038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Open Squares #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27FD5C-6D25-0BE5-AB7B-BA43579C2C26}"/>
                </a:ext>
              </a:extLst>
            </p:cNvPr>
            <p:cNvSpPr txBox="1"/>
            <p:nvPr/>
          </p:nvSpPr>
          <p:spPr>
            <a:xfrm rot="16200000">
              <a:off x="9493012" y="3666899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Shade #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706277-2AE4-F10D-8E70-804E747A1002}"/>
                </a:ext>
              </a:extLst>
            </p:cNvPr>
            <p:cNvSpPr txBox="1"/>
            <p:nvPr/>
          </p:nvSpPr>
          <p:spPr>
            <a:xfrm rot="16200000">
              <a:off x="9784480" y="3844030"/>
              <a:ext cx="9509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Scrabble Score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11182F-B251-5E09-06F7-E611E8643959}"/>
                </a:ext>
              </a:extLst>
            </p:cNvPr>
            <p:cNvSpPr txBox="1"/>
            <p:nvPr/>
          </p:nvSpPr>
          <p:spPr>
            <a:xfrm rot="16200000">
              <a:off x="9455098" y="3941012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Prior Solves-NDS #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7DE43B-7896-A0E9-CCB2-5B3C587B67D0}"/>
                </a:ext>
              </a:extLst>
            </p:cNvPr>
            <p:cNvSpPr txBox="1"/>
            <p:nvPr/>
          </p:nvSpPr>
          <p:spPr>
            <a:xfrm rot="16200000">
              <a:off x="9821314" y="4039597"/>
              <a:ext cx="13420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Overall Freshness %ile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1759E1-05A7-6DC1-E04F-0CD649ADCEE4}"/>
                </a:ext>
              </a:extLst>
            </p:cNvPr>
            <p:cNvSpPr txBox="1"/>
            <p:nvPr/>
          </p:nvSpPr>
          <p:spPr>
            <a:xfrm rot="16200000">
              <a:off x="10301786" y="3787925"/>
              <a:ext cx="8386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RPB_l40_std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563474-B515-9F8B-6DE9-B35D5F7508F6}"/>
                </a:ext>
              </a:extLst>
            </p:cNvPr>
            <p:cNvSpPr txBox="1"/>
            <p:nvPr/>
          </p:nvSpPr>
          <p:spPr>
            <a:xfrm rot="16200000">
              <a:off x="10248236" y="4081275"/>
              <a:ext cx="1425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Cross Reference Clues #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4ABDA5-E41E-4CDA-E3F1-FE112F996F9F}"/>
                </a:ext>
              </a:extLst>
            </p:cNvPr>
            <p:cNvSpPr txBox="1"/>
            <p:nvPr/>
          </p:nvSpPr>
          <p:spPr>
            <a:xfrm rot="16200000">
              <a:off x="10670748" y="3897731"/>
              <a:ext cx="10583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Scrabble Illegal #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FA3876-176C-33F4-70F4-01A654BC48D1}"/>
                </a:ext>
              </a:extLst>
            </p:cNvPr>
            <p:cNvSpPr txBox="1"/>
            <p:nvPr/>
          </p:nvSpPr>
          <p:spPr>
            <a:xfrm rot="16200000">
              <a:off x="10858617" y="3935402"/>
              <a:ext cx="11336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Cheater Squares #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65CAC69-FF1C-3D96-CDBB-D7D283380B0F}"/>
                </a:ext>
              </a:extLst>
            </p:cNvPr>
            <p:cNvSpPr txBox="1"/>
            <p:nvPr/>
          </p:nvSpPr>
          <p:spPr>
            <a:xfrm rot="16200000">
              <a:off x="11140906" y="3899334"/>
              <a:ext cx="10615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Prior Solves-DS #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A78E73-C5EC-53EA-6D45-D0B20F3AD5A8}"/>
                </a:ext>
              </a:extLst>
            </p:cNvPr>
            <p:cNvSpPr txBox="1"/>
            <p:nvPr/>
          </p:nvSpPr>
          <p:spPr>
            <a:xfrm rot="16200000">
              <a:off x="11176484" y="4077268"/>
              <a:ext cx="14173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Average Answer Length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82D0807-B58D-4194-2CD3-B0A37EDEF155}"/>
                </a:ext>
              </a:extLst>
            </p:cNvPr>
            <p:cNvSpPr txBox="1"/>
            <p:nvPr/>
          </p:nvSpPr>
          <p:spPr>
            <a:xfrm>
              <a:off x="9297950" y="4833725"/>
              <a:ext cx="722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Features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1D5170E-7972-E4A1-AF58-7E35BC7D0445}"/>
              </a:ext>
            </a:extLst>
          </p:cNvPr>
          <p:cNvSpPr txBox="1"/>
          <p:nvPr/>
        </p:nvSpPr>
        <p:spPr>
          <a:xfrm>
            <a:off x="191633" y="972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EB68BB-CB84-747F-4E8E-B05E3B1308F9}"/>
              </a:ext>
            </a:extLst>
          </p:cNvPr>
          <p:cNvSpPr txBox="1"/>
          <p:nvPr/>
        </p:nvSpPr>
        <p:spPr>
          <a:xfrm>
            <a:off x="6213008" y="9727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4EAA7463-BD6D-2FA7-6460-42FE1C358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2" y="3405483"/>
            <a:ext cx="58578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F733720-E8EF-46A5-3754-A2813BE6DC7F}"/>
              </a:ext>
            </a:extLst>
          </p:cNvPr>
          <p:cNvSpPr txBox="1"/>
          <p:nvPr/>
        </p:nvSpPr>
        <p:spPr>
          <a:xfrm>
            <a:off x="198045" y="334317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71938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CB93D3-6114-A611-4DD2-8B5FF8D07F4B}"/>
              </a:ext>
            </a:extLst>
          </p:cNvPr>
          <p:cNvSpPr txBox="1"/>
          <p:nvPr/>
        </p:nvSpPr>
        <p:spPr>
          <a:xfrm>
            <a:off x="4836681" y="2598003"/>
            <a:ext cx="25186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Not Used</a:t>
            </a:r>
          </a:p>
        </p:txBody>
      </p:sp>
    </p:spTree>
    <p:extLst>
      <p:ext uri="{BB962C8B-B14F-4D97-AF65-F5344CB8AC3E}">
        <p14:creationId xmlns:p14="http://schemas.microsoft.com/office/powerpoint/2010/main" val="1604901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8DD463F-BDAD-3922-F118-D3CA0B0584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4" t="1" b="12308"/>
          <a:stretch/>
        </p:blipFill>
        <p:spPr bwMode="auto">
          <a:xfrm>
            <a:off x="2556387" y="844955"/>
            <a:ext cx="6850083" cy="463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713238-4003-A647-3DA7-AF326997844E}"/>
              </a:ext>
            </a:extLst>
          </p:cNvPr>
          <p:cNvSpPr txBox="1"/>
          <p:nvPr/>
        </p:nvSpPr>
        <p:spPr>
          <a:xfrm>
            <a:off x="2576051" y="5456904"/>
            <a:ext cx="115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Best Model</a:t>
            </a:r>
          </a:p>
          <a:p>
            <a:pPr algn="ctr"/>
            <a:r>
              <a:rPr lang="en-US" sz="1400" b="1" dirty="0"/>
              <a:t>(matched 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0E1BC7-4372-0B9F-F22C-3F707F69A2C4}"/>
              </a:ext>
            </a:extLst>
          </p:cNvPr>
          <p:cNvSpPr txBox="1"/>
          <p:nvPr/>
        </p:nvSpPr>
        <p:spPr>
          <a:xfrm rot="16200000">
            <a:off x="-6682" y="2991484"/>
            <a:ext cx="402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Error as % of mean solve time (RMSE)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BD6BE-559E-A44E-9B6D-BB8D305C879E}"/>
              </a:ext>
            </a:extLst>
          </p:cNvPr>
          <p:cNvSpPr txBox="1"/>
          <p:nvPr/>
        </p:nvSpPr>
        <p:spPr>
          <a:xfrm>
            <a:off x="2282796" y="262078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B79EA-E0CB-C442-C2E0-7BE9F21C0D33}"/>
              </a:ext>
            </a:extLst>
          </p:cNvPr>
          <p:cNvSpPr txBox="1"/>
          <p:nvPr/>
        </p:nvSpPr>
        <p:spPr>
          <a:xfrm>
            <a:off x="2282796" y="5163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E2462-D576-168C-568D-8E1040B3AE98}"/>
              </a:ext>
            </a:extLst>
          </p:cNvPr>
          <p:cNvSpPr txBox="1"/>
          <p:nvPr/>
        </p:nvSpPr>
        <p:spPr>
          <a:xfrm>
            <a:off x="2282796" y="174440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6E9DC-0B1B-3FE7-BA83-24C878C784AF}"/>
              </a:ext>
            </a:extLst>
          </p:cNvPr>
          <p:cNvSpPr txBox="1"/>
          <p:nvPr/>
        </p:nvSpPr>
        <p:spPr>
          <a:xfrm>
            <a:off x="2282796" y="344669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5D3D8E-3EB8-92A5-1482-AAC5B969871A}"/>
              </a:ext>
            </a:extLst>
          </p:cNvPr>
          <p:cNvSpPr txBox="1"/>
          <p:nvPr/>
        </p:nvSpPr>
        <p:spPr>
          <a:xfrm>
            <a:off x="2282796" y="430506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8E96E-E1CA-9CCB-1780-3113E0CD87D6}"/>
              </a:ext>
            </a:extLst>
          </p:cNvPr>
          <p:cNvSpPr txBox="1"/>
          <p:nvPr/>
        </p:nvSpPr>
        <p:spPr>
          <a:xfrm>
            <a:off x="2282796" y="89769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3411AF-04BB-6873-93B4-0C26EA105326}"/>
              </a:ext>
            </a:extLst>
          </p:cNvPr>
          <p:cNvSpPr txBox="1"/>
          <p:nvPr/>
        </p:nvSpPr>
        <p:spPr>
          <a:xfrm>
            <a:off x="3524104" y="5456904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3C9BF1-4082-9809-5E16-09560BD318DA}"/>
              </a:ext>
            </a:extLst>
          </p:cNvPr>
          <p:cNvSpPr txBox="1"/>
          <p:nvPr/>
        </p:nvSpPr>
        <p:spPr>
          <a:xfrm>
            <a:off x="4441316" y="5456903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AC3E65-310A-4875-245F-4C0B72DD9D50}"/>
              </a:ext>
            </a:extLst>
          </p:cNvPr>
          <p:cNvSpPr txBox="1"/>
          <p:nvPr/>
        </p:nvSpPr>
        <p:spPr>
          <a:xfrm>
            <a:off x="5389369" y="5456902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09B2A1-7E11-D557-92B1-D901A4E97B02}"/>
              </a:ext>
            </a:extLst>
          </p:cNvPr>
          <p:cNvSpPr txBox="1"/>
          <p:nvPr/>
        </p:nvSpPr>
        <p:spPr>
          <a:xfrm>
            <a:off x="6324721" y="5456902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83B4A5-5262-56D4-61BA-9A12568BC4C0}"/>
              </a:ext>
            </a:extLst>
          </p:cNvPr>
          <p:cNvSpPr txBox="1"/>
          <p:nvPr/>
        </p:nvSpPr>
        <p:spPr>
          <a:xfrm>
            <a:off x="7287568" y="5456902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Fri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B0D9-E883-5C16-62A7-C01D7AC8E96A}"/>
              </a:ext>
            </a:extLst>
          </p:cNvPr>
          <p:cNvSpPr txBox="1"/>
          <p:nvPr/>
        </p:nvSpPr>
        <p:spPr>
          <a:xfrm>
            <a:off x="8250416" y="5456901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96FDCC-0758-55E9-B2BC-D54CD42ED236}"/>
              </a:ext>
            </a:extLst>
          </p:cNvPr>
          <p:cNvGrpSpPr/>
          <p:nvPr/>
        </p:nvGrpSpPr>
        <p:grpSpPr>
          <a:xfrm>
            <a:off x="3684929" y="5774879"/>
            <a:ext cx="5486400" cy="282102"/>
            <a:chOff x="3714425" y="5735551"/>
            <a:chExt cx="3099816" cy="28210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0B35E60-4AD9-D10B-C53A-C9E95675DCCE}"/>
                </a:ext>
              </a:extLst>
            </p:cNvPr>
            <p:cNvCxnSpPr/>
            <p:nvPr/>
          </p:nvCxnSpPr>
          <p:spPr>
            <a:xfrm>
              <a:off x="3720842" y="5735551"/>
              <a:ext cx="0" cy="272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A12FE8-9C3A-8892-5AF5-9E27F7E83E4C}"/>
                </a:ext>
              </a:extLst>
            </p:cNvPr>
            <p:cNvCxnSpPr/>
            <p:nvPr/>
          </p:nvCxnSpPr>
          <p:spPr>
            <a:xfrm>
              <a:off x="6812378" y="5745279"/>
              <a:ext cx="0" cy="272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6B0F8DB-1354-66E0-AC02-4101F039EF4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64333" y="4458017"/>
              <a:ext cx="0" cy="309981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CB63201-B8E3-363F-DE08-A29AB07281A1}"/>
              </a:ext>
            </a:extLst>
          </p:cNvPr>
          <p:cNvSpPr txBox="1"/>
          <p:nvPr/>
        </p:nvSpPr>
        <p:spPr>
          <a:xfrm>
            <a:off x="5244612" y="5725719"/>
            <a:ext cx="2212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Puzzle Day Subtracted</a:t>
            </a:r>
          </a:p>
        </p:txBody>
      </p:sp>
    </p:spTree>
    <p:extLst>
      <p:ext uri="{BB962C8B-B14F-4D97-AF65-F5344CB8AC3E}">
        <p14:creationId xmlns:p14="http://schemas.microsoft.com/office/powerpoint/2010/main" val="414381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EA97160-8E34-4197-209D-C615A81F4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2" y="2100266"/>
            <a:ext cx="3301587" cy="230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25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FAE6C8FA-64E9-20A6-0EED-6C9A3777D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8" y="4320899"/>
            <a:ext cx="2793651" cy="19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DC13E16-5895-4AA5-62B1-548336FADF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1"/>
          <a:stretch/>
        </p:blipFill>
        <p:spPr bwMode="auto">
          <a:xfrm>
            <a:off x="4692309" y="4320899"/>
            <a:ext cx="2475408" cy="19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944F0526-FCA8-6B34-F583-5E64CDD7F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122" y="249345"/>
            <a:ext cx="87249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892F7EF-213C-832F-ACF1-18EC91620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1"/>
          <a:stretch/>
        </p:blipFill>
        <p:spPr bwMode="auto">
          <a:xfrm>
            <a:off x="7167717" y="4320898"/>
            <a:ext cx="2475408" cy="19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55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F207E6A-E1DE-DA08-0677-6F21F49B3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2263"/>
            <a:ext cx="12192000" cy="367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53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C0A6A13-8EF5-FF9E-68C5-A2902A646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0" y="556500"/>
            <a:ext cx="5102794" cy="54502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7B7C90C-2A45-5675-8EDC-13B146F6B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654" y="81907"/>
            <a:ext cx="6912854" cy="356073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920733A-239B-89D9-FA8B-D16829282889}"/>
              </a:ext>
            </a:extLst>
          </p:cNvPr>
          <p:cNvSpPr/>
          <p:nvPr/>
        </p:nvSpPr>
        <p:spPr>
          <a:xfrm>
            <a:off x="5116794" y="137238"/>
            <a:ext cx="45719" cy="109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354CA72-B0B5-BC86-3A26-C9F446847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978" y="3678520"/>
            <a:ext cx="6912854" cy="356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9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9910EC-BB95-93B3-7ECB-0FB25C3E1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98"/>
          <a:stretch/>
        </p:blipFill>
        <p:spPr>
          <a:xfrm>
            <a:off x="4863870" y="110897"/>
            <a:ext cx="6475484" cy="66751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860AAD-D22E-2DEB-1BCD-AE095683793C}"/>
              </a:ext>
            </a:extLst>
          </p:cNvPr>
          <p:cNvSpPr/>
          <p:nvPr/>
        </p:nvSpPr>
        <p:spPr>
          <a:xfrm>
            <a:off x="4883326" y="43623"/>
            <a:ext cx="45719" cy="109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251AF6-644F-08C9-966F-D0B825505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6" y="300138"/>
            <a:ext cx="4741254" cy="526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1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83507-64C8-72ED-9C2B-92459329F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7E90AC-3394-2E1B-801C-D47B3C2B8E4D}"/>
              </a:ext>
            </a:extLst>
          </p:cNvPr>
          <p:cNvSpPr txBox="1"/>
          <p:nvPr/>
        </p:nvSpPr>
        <p:spPr>
          <a:xfrm>
            <a:off x="5009745" y="2598003"/>
            <a:ext cx="2433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08338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33618D8-4FA8-0719-64B0-202300663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D2B8986-417C-45D3-0D3E-9939FC8B20D8}"/>
              </a:ext>
            </a:extLst>
          </p:cNvPr>
          <p:cNvSpPr/>
          <p:nvPr/>
        </p:nvSpPr>
        <p:spPr>
          <a:xfrm>
            <a:off x="7329844" y="580476"/>
            <a:ext cx="2989402" cy="151243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Solver Past Performance Features (n=7)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Decay-Time Weighted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      (n=2/7)</a:t>
            </a:r>
            <a:r>
              <a:rPr lang="en-US" dirty="0"/>
              <a:t>Dem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780CED-6DF0-7564-B283-0F303245BE31}"/>
              </a:ext>
            </a:extLst>
          </p:cNvPr>
          <p:cNvCxnSpPr>
            <a:cxnSpLocks/>
          </p:cNvCxnSpPr>
          <p:nvPr/>
        </p:nvCxnSpPr>
        <p:spPr>
          <a:xfrm rot="10800000">
            <a:off x="5283142" y="1336694"/>
            <a:ext cx="1005840" cy="0"/>
          </a:xfrm>
          <a:prstGeom prst="straightConnector1">
            <a:avLst/>
          </a:prstGeom>
          <a:ln w="984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3885DE9-263B-BDC2-71A6-BDA9398D44F1}"/>
              </a:ext>
            </a:extLst>
          </p:cNvPr>
          <p:cNvSpPr/>
          <p:nvPr/>
        </p:nvSpPr>
        <p:spPr>
          <a:xfrm>
            <a:off x="7329844" y="2189423"/>
            <a:ext cx="2989402" cy="1508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Puzzle: Clue or Answer Features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(n=19)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BECFED5-5316-DEF0-F1B2-5B1EA21C3139}"/>
              </a:ext>
            </a:extLst>
          </p:cNvPr>
          <p:cNvSpPr/>
          <p:nvPr/>
        </p:nvSpPr>
        <p:spPr>
          <a:xfrm>
            <a:off x="7329844" y="3794696"/>
            <a:ext cx="2989402" cy="1508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Puzzle: Grid Features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(n=11)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4A90D82-75C8-97D8-F00C-97EE69110E81}"/>
              </a:ext>
            </a:extLst>
          </p:cNvPr>
          <p:cNvSpPr>
            <a:spLocks/>
          </p:cNvSpPr>
          <p:nvPr/>
        </p:nvSpPr>
        <p:spPr>
          <a:xfrm>
            <a:off x="10053641" y="3092193"/>
            <a:ext cx="1510692" cy="130849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Puzzle Day of Week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(n=1)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E8446-E414-1FED-8994-EC09BE8930FA}"/>
              </a:ext>
            </a:extLst>
          </p:cNvPr>
          <p:cNvSpPr txBox="1"/>
          <p:nvPr/>
        </p:nvSpPr>
        <p:spPr>
          <a:xfrm>
            <a:off x="2979507" y="565854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-40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2CBCD8-4D66-48FE-F21B-8745E490D5A1}"/>
              </a:ext>
            </a:extLst>
          </p:cNvPr>
          <p:cNvGrpSpPr>
            <a:grpSpLocks noChangeAspect="1"/>
          </p:cNvGrpSpPr>
          <p:nvPr/>
        </p:nvGrpSpPr>
        <p:grpSpPr>
          <a:xfrm>
            <a:off x="315132" y="756159"/>
            <a:ext cx="6059384" cy="5112992"/>
            <a:chOff x="-40478" y="556743"/>
            <a:chExt cx="7141337" cy="60259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CC29CF-9C1E-6533-EF28-D6FDADB79689}"/>
                </a:ext>
              </a:extLst>
            </p:cNvPr>
            <p:cNvSpPr txBox="1"/>
            <p:nvPr/>
          </p:nvSpPr>
          <p:spPr>
            <a:xfrm>
              <a:off x="-40478" y="1332580"/>
              <a:ext cx="355555" cy="435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DDB402-BBFD-DEE2-52A2-31C2B4A94FFC}"/>
                </a:ext>
              </a:extLst>
            </p:cNvPr>
            <p:cNvSpPr txBox="1"/>
            <p:nvPr/>
          </p:nvSpPr>
          <p:spPr>
            <a:xfrm>
              <a:off x="426565" y="2420359"/>
              <a:ext cx="651535" cy="43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-10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3E32D1-088A-8642-650F-338D8C2FC906}"/>
                </a:ext>
              </a:extLst>
            </p:cNvPr>
            <p:cNvGrpSpPr/>
            <p:nvPr/>
          </p:nvGrpSpPr>
          <p:grpSpPr>
            <a:xfrm>
              <a:off x="231647" y="556743"/>
              <a:ext cx="6869212" cy="6025956"/>
              <a:chOff x="235800" y="556743"/>
              <a:chExt cx="7980909" cy="602595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61F56AC-A200-D29E-F8B0-370C8545666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5602" y="556743"/>
                <a:ext cx="7891107" cy="6025956"/>
                <a:chOff x="1330163" y="-510310"/>
                <a:chExt cx="9541182" cy="7286020"/>
              </a:xfrm>
            </p:grpSpPr>
            <p:sp>
              <p:nvSpPr>
                <p:cNvPr id="17" name="Isosceles Triangle 16">
                  <a:extLst>
                    <a:ext uri="{FF2B5EF4-FFF2-40B4-BE49-F238E27FC236}">
                      <a16:creationId xmlns:a16="http://schemas.microsoft.com/office/drawing/2014/main" id="{1E2A73A9-2F1A-CA4D-3AEE-159872A8D2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330164" y="653802"/>
                  <a:ext cx="9531672" cy="6121908"/>
                </a:xfrm>
                <a:prstGeom prst="triangle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444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C236279-4827-6689-1832-C7968C1EC3B0}"/>
                    </a:ext>
                  </a:extLst>
                </p:cNvPr>
                <p:cNvSpPr/>
                <p:nvPr/>
              </p:nvSpPr>
              <p:spPr>
                <a:xfrm>
                  <a:off x="1330163" y="-510310"/>
                  <a:ext cx="9541182" cy="1100546"/>
                </a:xfrm>
                <a:prstGeom prst="rect">
                  <a:avLst/>
                </a:prstGeom>
                <a:solidFill>
                  <a:srgbClr val="002060"/>
                </a:solidFill>
                <a:ln w="444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PREDICTED 15x15 PUZZLE </a:t>
                  </a:r>
                </a:p>
                <a:p>
                  <a:pPr algn="ctr"/>
                  <a:r>
                    <a:rPr lang="en-US" sz="1600" dirty="0"/>
                    <a:t>(TARGET FEATURE: GMS RAW SOLVE TIME)</a:t>
                  </a:r>
                </a:p>
              </p:txBody>
            </p: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2757425-F653-97B1-7D38-682EF23C4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967" y="2614411"/>
                <a:ext cx="6181859" cy="0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D102FC-7B4C-30AA-9B6B-B9122BB77149}"/>
                  </a:ext>
                </a:extLst>
              </p:cNvPr>
              <p:cNvSpPr txBox="1"/>
              <p:nvPr/>
            </p:nvSpPr>
            <p:spPr>
              <a:xfrm>
                <a:off x="942072" y="1768382"/>
                <a:ext cx="6609089" cy="689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SHORT-TERM PAST PERFORMANCE FEATURES ACCRUED</a:t>
                </a:r>
              </a:p>
              <a:p>
                <a:r>
                  <a:rPr lang="en-US" sz="1600" dirty="0"/>
                  <a:t>                          (Prior 10 Day-Specific Puzzles)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E3F8D6-3415-754A-FCAE-D36B83A95020}"/>
                  </a:ext>
                </a:extLst>
              </p:cNvPr>
              <p:cNvSpPr txBox="1"/>
              <p:nvPr/>
            </p:nvSpPr>
            <p:spPr>
              <a:xfrm>
                <a:off x="933309" y="2669145"/>
                <a:ext cx="6609089" cy="97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                          INTERMEDIATE-TERM PAST </a:t>
                </a:r>
              </a:p>
              <a:p>
                <a:r>
                  <a:rPr lang="en-US" sz="1600" dirty="0"/>
                  <a:t>                          PERFORMANCE FEATURES</a:t>
                </a:r>
              </a:p>
              <a:p>
                <a:r>
                  <a:rPr lang="en-US" sz="1600" dirty="0"/>
                  <a:t>                                          (Prior 25) 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DF1A1E-B70B-A611-1C20-C6BFAEC1473C}"/>
                  </a:ext>
                </a:extLst>
              </p:cNvPr>
              <p:cNvSpPr txBox="1"/>
              <p:nvPr/>
            </p:nvSpPr>
            <p:spPr>
              <a:xfrm>
                <a:off x="235800" y="4351597"/>
                <a:ext cx="2026521" cy="1414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# Day-Specific Puzzle Prior to Predicted   Puzzle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87CA3D3-C6EF-7C76-DA21-C8D57D3338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8845" y="1701912"/>
                <a:ext cx="0" cy="4876514"/>
              </a:xfrm>
              <a:prstGeom prst="straightConnector1">
                <a:avLst/>
              </a:prstGeom>
              <a:ln w="698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B2F49E-A32F-DE1A-194F-5B2D7C541A47}"/>
                  </a:ext>
                </a:extLst>
              </p:cNvPr>
              <p:cNvSpPr txBox="1"/>
              <p:nvPr/>
            </p:nvSpPr>
            <p:spPr>
              <a:xfrm>
                <a:off x="6569804" y="3759299"/>
                <a:ext cx="1551875" cy="76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Increasing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  Weight</a:t>
                </a:r>
              </a:p>
            </p:txBody>
          </p:sp>
        </p:grp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68F710-A8B3-4D96-115F-1F42F8F2167E}"/>
              </a:ext>
            </a:extLst>
          </p:cNvPr>
          <p:cNvCxnSpPr>
            <a:cxnSpLocks/>
          </p:cNvCxnSpPr>
          <p:nvPr/>
        </p:nvCxnSpPr>
        <p:spPr>
          <a:xfrm>
            <a:off x="1937607" y="3450100"/>
            <a:ext cx="3108960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C716F2-7D91-CF67-4552-6CF571ECC7F3}"/>
              </a:ext>
            </a:extLst>
          </p:cNvPr>
          <p:cNvSpPr txBox="1"/>
          <p:nvPr/>
        </p:nvSpPr>
        <p:spPr>
          <a:xfrm>
            <a:off x="1507100" y="3567326"/>
            <a:ext cx="4826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               LONG-TERM PAST </a:t>
            </a:r>
          </a:p>
          <a:p>
            <a:r>
              <a:rPr lang="en-US" sz="1600" dirty="0"/>
              <a:t>                  PERFORMANCE FEATURES</a:t>
            </a:r>
          </a:p>
          <a:p>
            <a:r>
              <a:rPr lang="en-US" sz="1600" dirty="0"/>
              <a:t>                                (Prior 40)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FA6511-DE8C-36D1-7064-F5C16D4ED5DD}"/>
              </a:ext>
            </a:extLst>
          </p:cNvPr>
          <p:cNvSpPr txBox="1"/>
          <p:nvPr/>
        </p:nvSpPr>
        <p:spPr>
          <a:xfrm>
            <a:off x="1350304" y="328875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-25</a:t>
            </a:r>
          </a:p>
        </p:txBody>
      </p:sp>
    </p:spTree>
    <p:extLst>
      <p:ext uri="{BB962C8B-B14F-4D97-AF65-F5344CB8AC3E}">
        <p14:creationId xmlns:p14="http://schemas.microsoft.com/office/powerpoint/2010/main" val="400653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11492</TotalTime>
  <Words>1455</Words>
  <Application>Microsoft Office PowerPoint</Application>
  <PresentationFormat>Widescreen</PresentationFormat>
  <Paragraphs>345</Paragraphs>
  <Slides>22</Slides>
  <Notes>15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Raksin</dc:creator>
  <cp:lastModifiedBy>Jonathan Raksin</cp:lastModifiedBy>
  <cp:revision>18</cp:revision>
  <dcterms:created xsi:type="dcterms:W3CDTF">2024-02-05T20:17:52Z</dcterms:created>
  <dcterms:modified xsi:type="dcterms:W3CDTF">2024-02-19T18:26:34Z</dcterms:modified>
</cp:coreProperties>
</file>