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56" r:id="rId3"/>
    <p:sldId id="257" r:id="rId4"/>
    <p:sldId id="306" r:id="rId5"/>
    <p:sldId id="258" r:id="rId6"/>
    <p:sldId id="288" r:id="rId7"/>
    <p:sldId id="259" r:id="rId8"/>
    <p:sldId id="295" r:id="rId9"/>
    <p:sldId id="298" r:id="rId10"/>
    <p:sldId id="292" r:id="rId11"/>
    <p:sldId id="293" r:id="rId12"/>
    <p:sldId id="275" r:id="rId13"/>
    <p:sldId id="300" r:id="rId14"/>
    <p:sldId id="301" r:id="rId15"/>
    <p:sldId id="303" r:id="rId16"/>
    <p:sldId id="302" r:id="rId17"/>
    <p:sldId id="297" r:id="rId18"/>
    <p:sldId id="304" r:id="rId19"/>
    <p:sldId id="289" r:id="rId20"/>
    <p:sldId id="299" r:id="rId21"/>
    <p:sldId id="30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041" autoAdjust="0"/>
  </p:normalViewPr>
  <p:slideViewPr>
    <p:cSldViewPr snapToGrid="0">
      <p:cViewPr varScale="1">
        <p:scale>
          <a:sx n="98" d="100"/>
          <a:sy n="98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in summary (one day subtracted each run)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2A9F-5E44-4019-B909-111C951B7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297E8-A08E-5917-71A8-B54107045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687CB-AFB3-7324-D47E-20F947F75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0F4C1-3E35-DE8C-1D33-9BC2B11C8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B0E6-E587-5ADC-6CD5-34B27282F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D8C3-0066-101D-4129-1B4D837E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B497-9881-1CB4-532D-2B033CDBE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9B58CA-4315-62C2-A510-3BABFA31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F85C-620E-0854-D43D-53687569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CD0D8-BAE3-A67F-3F03-313629A5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192EEA-06B1-95F4-89CB-B729C7379A9D}"/>
              </a:ext>
            </a:extLst>
          </p:cNvPr>
          <p:cNvSpPr/>
          <p:nvPr/>
        </p:nvSpPr>
        <p:spPr>
          <a:xfrm>
            <a:off x="7281204" y="765302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(n=9)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(n=6/9)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7378D1-82BF-9A05-D45A-45D6467D5236}"/>
              </a:ext>
            </a:extLst>
          </p:cNvPr>
          <p:cNvCxnSpPr>
            <a:cxnSpLocks/>
          </p:cNvCxnSpPr>
          <p:nvPr/>
        </p:nvCxnSpPr>
        <p:spPr>
          <a:xfrm rot="10800000">
            <a:off x="6265636" y="1521520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4FCABF6-2EB9-22EE-6565-5B1DF8D82752}"/>
              </a:ext>
            </a:extLst>
          </p:cNvPr>
          <p:cNvSpPr/>
          <p:nvPr/>
        </p:nvSpPr>
        <p:spPr>
          <a:xfrm>
            <a:off x="7281204" y="2374249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AE5922-0E7D-8605-1588-5DCB5284F1DC}"/>
              </a:ext>
            </a:extLst>
          </p:cNvPr>
          <p:cNvSpPr/>
          <p:nvPr/>
        </p:nvSpPr>
        <p:spPr>
          <a:xfrm>
            <a:off x="7281204" y="397952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36F78A-EC02-E44C-FF24-2094F31A0139}"/>
              </a:ext>
            </a:extLst>
          </p:cNvPr>
          <p:cNvSpPr>
            <a:spLocks/>
          </p:cNvSpPr>
          <p:nvPr/>
        </p:nvSpPr>
        <p:spPr>
          <a:xfrm>
            <a:off x="10005001" y="3277019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3025C-89FA-D28A-AD66-36E669BF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" y="1135975"/>
            <a:ext cx="6316003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25323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23258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43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9908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7837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886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4566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6AB6FD-B147-E09F-439E-86C7AAA9EDC8}"/>
              </a:ext>
            </a:extLst>
          </p:cNvPr>
          <p:cNvSpPr txBox="1"/>
          <p:nvPr/>
        </p:nvSpPr>
        <p:spPr>
          <a:xfrm>
            <a:off x="3138206" y="1231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GMST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70597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84752" y="476423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305512" y="5035682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90126" y="5035682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AC6982-C2B2-3E75-F53B-A4C82BF1D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b="12236"/>
          <a:stretch/>
        </p:blipFill>
        <p:spPr bwMode="auto">
          <a:xfrm>
            <a:off x="3338366" y="1231983"/>
            <a:ext cx="5303520" cy="35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9EAAD07-D991-71DF-1A0B-8367F49BF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894944" y="623888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190482" y="3160131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605168" y="116004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05168" y="198405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605168" y="281450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605168" y="36550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605168" y="446896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05168" y="53074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107004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198858" y="6398832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572471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411345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61754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712885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CC6EC-0054-08D7-1246-2A2F4DCD518C}"/>
              </a:ext>
            </a:extLst>
          </p:cNvPr>
          <p:cNvSpPr txBox="1"/>
          <p:nvPr/>
        </p:nvSpPr>
        <p:spPr>
          <a:xfrm>
            <a:off x="867149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1017392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Decay-Time Weighting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379391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422602" y="6465230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379391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6460993" y="5379391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8288156" y="5379391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10062571" y="5379391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504A-28F2-2DAA-CCF3-08B0FC49B6D4}"/>
              </a:ext>
            </a:extLst>
          </p:cNvPr>
          <p:cNvSpPr txBox="1"/>
          <p:nvPr/>
        </p:nvSpPr>
        <p:spPr>
          <a:xfrm>
            <a:off x="595447" y="62502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72F57-4B2C-13E8-9FAF-242B497AA5D6}"/>
              </a:ext>
            </a:extLst>
          </p:cNvPr>
          <p:cNvSpPr txBox="1"/>
          <p:nvPr/>
        </p:nvSpPr>
        <p:spPr>
          <a:xfrm>
            <a:off x="595447" y="14490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941DF-1492-3621-6C80-75AF7FDDEB02}"/>
              </a:ext>
            </a:extLst>
          </p:cNvPr>
          <p:cNvSpPr txBox="1"/>
          <p:nvPr/>
        </p:nvSpPr>
        <p:spPr>
          <a:xfrm>
            <a:off x="595447" y="227948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B432D-D7F5-B047-27EF-4521C03B4C1D}"/>
              </a:ext>
            </a:extLst>
          </p:cNvPr>
          <p:cNvSpPr txBox="1"/>
          <p:nvPr/>
        </p:nvSpPr>
        <p:spPr>
          <a:xfrm>
            <a:off x="595447" y="312001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0D6E0-4977-4B4A-DFF2-2A25563837EF}"/>
              </a:ext>
            </a:extLst>
          </p:cNvPr>
          <p:cNvSpPr txBox="1"/>
          <p:nvPr/>
        </p:nvSpPr>
        <p:spPr>
          <a:xfrm>
            <a:off x="595447" y="39339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F0554-99A1-890A-D840-AC8DDBDEB164}"/>
              </a:ext>
            </a:extLst>
          </p:cNvPr>
          <p:cNvSpPr txBox="1"/>
          <p:nvPr/>
        </p:nvSpPr>
        <p:spPr>
          <a:xfrm>
            <a:off x="595447" y="47724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04C0449-92F8-D34F-6CA9-E60D0A829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910722" y="88862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625105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4695064" y="5379391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5F874-E66C-DAC6-AF02-D3DABA5C8556}"/>
              </a:ext>
            </a:extLst>
          </p:cNvPr>
          <p:cNvSpPr txBox="1"/>
          <p:nvPr/>
        </p:nvSpPr>
        <p:spPr>
          <a:xfrm>
            <a:off x="4539419" y="6011813"/>
            <a:ext cx="1765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(‘GMS Past Perf vs Constr’)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609-1274-23C9-1BDB-7E976D5A94F1}"/>
              </a:ext>
            </a:extLst>
          </p:cNvPr>
          <p:cNvSpPr txBox="1"/>
          <p:nvPr/>
        </p:nvSpPr>
        <p:spPr>
          <a:xfrm>
            <a:off x="6621667" y="6011813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(‘GMS_RPB_l40’)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95BD5-0DA5-38E1-13C0-4343BB1E9E56}"/>
              </a:ext>
            </a:extLst>
          </p:cNvPr>
          <p:cNvSpPr txBox="1"/>
          <p:nvPr/>
        </p:nvSpPr>
        <p:spPr>
          <a:xfrm>
            <a:off x="8262340" y="6011813"/>
            <a:ext cx="1436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(‘Prior Solves # - DS’)</a:t>
            </a:r>
          </a:p>
          <a:p>
            <a:r>
              <a:rPr lang="en-US" sz="1100" i="1" dirty="0"/>
              <a:t>(‘Prior Solves # -NDS’)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28C21-8125-197B-E0C3-576EEDC1BB13}"/>
              </a:ext>
            </a:extLst>
          </p:cNvPr>
          <p:cNvSpPr txBox="1"/>
          <p:nvPr/>
        </p:nvSpPr>
        <p:spPr>
          <a:xfrm>
            <a:off x="10102308" y="6011813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(‘IS_RPB_l40_stdev’)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6DFC86BF-BC44-E3C1-B1C2-211E80027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b="5525"/>
          <a:stretch/>
        </p:blipFill>
        <p:spPr bwMode="auto">
          <a:xfrm>
            <a:off x="936767" y="614160"/>
            <a:ext cx="10753927" cy="53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77463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Wordplay #</a:t>
            </a:r>
          </a:p>
          <a:p>
            <a:pPr algn="ctr"/>
            <a:r>
              <a:rPr lang="en-US" sz="1300" dirty="0"/>
              <a:t>(Clue)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2068504" y="6406860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39E6F1-AB9D-6E83-E409-408A4175D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03"/>
          <a:stretch/>
        </p:blipFill>
        <p:spPr>
          <a:xfrm>
            <a:off x="7349609" y="1271208"/>
            <a:ext cx="3051069" cy="3329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0053FB-251C-0396-120B-D49EDA3D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67" y="1271208"/>
            <a:ext cx="6412974" cy="3816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09C34D-04C1-3234-68D4-B5768855C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70"/>
          <a:stretch/>
        </p:blipFill>
        <p:spPr>
          <a:xfrm>
            <a:off x="7404731" y="4904052"/>
            <a:ext cx="3051069" cy="2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03327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280814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36205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3982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20304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40BE4E-67D9-63B5-AF6E-D7A80524D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b="11719"/>
          <a:stretch/>
        </p:blipFill>
        <p:spPr bwMode="auto">
          <a:xfrm>
            <a:off x="2826956" y="1202923"/>
            <a:ext cx="6333501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123210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55994"/>
              </p:ext>
            </p:extLst>
          </p:nvPr>
        </p:nvGraphicFramePr>
        <p:xfrm>
          <a:off x="204282" y="75854"/>
          <a:ext cx="11819106" cy="11758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288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358729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72689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GMST(m)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Global Median Solve Time found from ~1K-2K individual solves for each puzzle by Matt (XWStats)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10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25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755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40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3604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GMS_pds_l10_dw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GMS_pds_l25_dw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4436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GMS_pds_l40_dw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3100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 </a:t>
                      </a:r>
                      <a:r>
                        <a:rPr lang="en-US" sz="1200" dirty="0"/>
                        <a:t>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specific constructor team; normalized to account for recent (past 40 puzzles) performance baseline per puzzle day (RPB) and past puzzle day mix for constructor(s)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61FEED-431C-B185-FDAE-CFC2F34D6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1" b="3150"/>
          <a:stretch/>
        </p:blipFill>
        <p:spPr>
          <a:xfrm>
            <a:off x="3529015" y="1640550"/>
            <a:ext cx="3850481" cy="28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F57CCC7-7975-99EC-2FFA-1CBC8769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0" y="16546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1A1E9E-13FB-DDA7-AE81-E58794477059}"/>
              </a:ext>
            </a:extLst>
          </p:cNvPr>
          <p:cNvGrpSpPr/>
          <p:nvPr/>
        </p:nvGrpSpPr>
        <p:grpSpPr>
          <a:xfrm>
            <a:off x="6124472" y="165464"/>
            <a:ext cx="5876925" cy="4390777"/>
            <a:chOff x="6173112" y="719947"/>
            <a:chExt cx="5876925" cy="4390777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E10CD646-BE5D-93AB-F24D-1314955456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446"/>
            <a:stretch/>
          </p:blipFill>
          <p:spPr bwMode="auto">
            <a:xfrm>
              <a:off x="6173112" y="719947"/>
              <a:ext cx="5876925" cy="2889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E1A175-4B68-2193-DCF3-61CDAAD50C67}"/>
                </a:ext>
              </a:extLst>
            </p:cNvPr>
            <p:cNvSpPr txBox="1"/>
            <p:nvPr/>
          </p:nvSpPr>
          <p:spPr>
            <a:xfrm rot="16200000">
              <a:off x="6502171" y="367571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E476A-1F88-F1AE-9175-0FFEEB7F1EDF}"/>
                </a:ext>
              </a:extLst>
            </p:cNvPr>
            <p:cNvSpPr txBox="1"/>
            <p:nvPr/>
          </p:nvSpPr>
          <p:spPr>
            <a:xfrm rot="16200000">
              <a:off x="6664124" y="3750256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DOW_num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FBFEF-875A-39E7-467B-100F5DCAF84E}"/>
                </a:ext>
              </a:extLst>
            </p:cNvPr>
            <p:cNvSpPr txBox="1"/>
            <p:nvPr/>
          </p:nvSpPr>
          <p:spPr>
            <a:xfrm rot="16200000">
              <a:off x="6862853" y="3761477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Wordplay #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6D420-3552-9A39-B0D2-962B9A2D0ACD}"/>
                </a:ext>
              </a:extLst>
            </p:cNvPr>
            <p:cNvSpPr txBox="1"/>
            <p:nvPr/>
          </p:nvSpPr>
          <p:spPr>
            <a:xfrm rot="16200000">
              <a:off x="6952562" y="389853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Freshness Factor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64C72F-DDD6-57B4-9F15-5F44987756FA}"/>
                </a:ext>
              </a:extLst>
            </p:cNvPr>
            <p:cNvSpPr txBox="1"/>
            <p:nvPr/>
          </p:nvSpPr>
          <p:spPr>
            <a:xfrm rot="16200000">
              <a:off x="7431218" y="3666098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#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392C46-265F-AD75-5BFE-D569CE553D52}"/>
                </a:ext>
              </a:extLst>
            </p:cNvPr>
            <p:cNvSpPr txBox="1"/>
            <p:nvPr/>
          </p:nvSpPr>
          <p:spPr>
            <a:xfrm rot="16200000">
              <a:off x="7448577" y="3868877"/>
              <a:ext cx="10005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Unique 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F50B3-37CB-C5E0-C71B-285C8BA7866D}"/>
                </a:ext>
              </a:extLst>
            </p:cNvPr>
            <p:cNvSpPr txBox="1"/>
            <p:nvPr/>
          </p:nvSpPr>
          <p:spPr>
            <a:xfrm rot="16200000">
              <a:off x="7834626" y="3702966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Answer #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3838D-5B94-F7B0-B10A-67F7F1CE31F9}"/>
                </a:ext>
              </a:extLst>
            </p:cNvPr>
            <p:cNvSpPr txBox="1"/>
            <p:nvPr/>
          </p:nvSpPr>
          <p:spPr>
            <a:xfrm rot="16200000">
              <a:off x="7878067" y="3905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Unique Answer #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C50DDB-0916-428B-015D-3E07B8ED264B}"/>
                </a:ext>
              </a:extLst>
            </p:cNvPr>
            <p:cNvSpPr txBox="1"/>
            <p:nvPr/>
          </p:nvSpPr>
          <p:spPr>
            <a:xfrm rot="16200000">
              <a:off x="8049424" y="3964256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Past Perf vs Constr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8444F-5D8E-2AB8-00E3-2D7B33A869D1}"/>
                </a:ext>
              </a:extLst>
            </p:cNvPr>
            <p:cNvSpPr txBox="1"/>
            <p:nvPr/>
          </p:nvSpPr>
          <p:spPr>
            <a:xfrm rot="16200000">
              <a:off x="8581346" y="3652472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Circle #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4F3A00-2CAD-EC72-8859-77D45D8F1B2E}"/>
                </a:ext>
              </a:extLst>
            </p:cNvPr>
            <p:cNvSpPr txBox="1"/>
            <p:nvPr/>
          </p:nvSpPr>
          <p:spPr>
            <a:xfrm rot="16200000">
              <a:off x="8810572" y="3671708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Blocks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9624CF-E832-47A5-0584-E94CD8F6A769}"/>
                </a:ext>
              </a:extLst>
            </p:cNvPr>
            <p:cNvSpPr txBox="1"/>
            <p:nvPr/>
          </p:nvSpPr>
          <p:spPr>
            <a:xfrm rot="16200000">
              <a:off x="8793740" y="3916166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Fill-in-the-Blank #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4B8101-6E67-167D-FE54-9AB6D34F1D7E}"/>
                </a:ext>
              </a:extLst>
            </p:cNvPr>
            <p:cNvSpPr txBox="1"/>
            <p:nvPr/>
          </p:nvSpPr>
          <p:spPr>
            <a:xfrm rot="16200000">
              <a:off x="9083022" y="3870480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Open Squares #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27FD5C-6D25-0BE5-AB7B-BA43579C2C26}"/>
                </a:ext>
              </a:extLst>
            </p:cNvPr>
            <p:cNvSpPr txBox="1"/>
            <p:nvPr/>
          </p:nvSpPr>
          <p:spPr>
            <a:xfrm rot="16200000">
              <a:off x="9493012" y="3666899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Shade #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706277-2AE4-F10D-8E70-804E747A1002}"/>
                </a:ext>
              </a:extLst>
            </p:cNvPr>
            <p:cNvSpPr txBox="1"/>
            <p:nvPr/>
          </p:nvSpPr>
          <p:spPr>
            <a:xfrm rot="16200000">
              <a:off x="9784480" y="3844030"/>
              <a:ext cx="950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Score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11182F-B251-5E09-06F7-E611E8643959}"/>
                </a:ext>
              </a:extLst>
            </p:cNvPr>
            <p:cNvSpPr txBox="1"/>
            <p:nvPr/>
          </p:nvSpPr>
          <p:spPr>
            <a:xfrm rot="16200000">
              <a:off x="9455098" y="3941012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Solves-NDS #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7DE43B-7896-A0E9-CCB2-5B3C587B67D0}"/>
                </a:ext>
              </a:extLst>
            </p:cNvPr>
            <p:cNvSpPr txBox="1"/>
            <p:nvPr/>
          </p:nvSpPr>
          <p:spPr>
            <a:xfrm rot="16200000">
              <a:off x="9821314" y="4039597"/>
              <a:ext cx="13420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Overall Freshness %ile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1759E1-05A7-6DC1-E04F-0CD649ADCEE4}"/>
                </a:ext>
              </a:extLst>
            </p:cNvPr>
            <p:cNvSpPr txBox="1"/>
            <p:nvPr/>
          </p:nvSpPr>
          <p:spPr>
            <a:xfrm rot="16200000">
              <a:off x="10301786" y="3787925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RPB_l40_std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563474-B515-9F8B-6DE9-B35D5F7508F6}"/>
                </a:ext>
              </a:extLst>
            </p:cNvPr>
            <p:cNvSpPr txBox="1"/>
            <p:nvPr/>
          </p:nvSpPr>
          <p:spPr>
            <a:xfrm rot="16200000">
              <a:off x="10248236" y="4081275"/>
              <a:ext cx="1425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Cross Reference Clues #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4ABDA5-E41E-4CDA-E3F1-FE112F996F9F}"/>
                </a:ext>
              </a:extLst>
            </p:cNvPr>
            <p:cNvSpPr txBox="1"/>
            <p:nvPr/>
          </p:nvSpPr>
          <p:spPr>
            <a:xfrm rot="16200000">
              <a:off x="10670748" y="3897731"/>
              <a:ext cx="10583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Illegal #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FA3876-176C-33F4-70F4-01A654BC48D1}"/>
                </a:ext>
              </a:extLst>
            </p:cNvPr>
            <p:cNvSpPr txBox="1"/>
            <p:nvPr/>
          </p:nvSpPr>
          <p:spPr>
            <a:xfrm rot="16200000">
              <a:off x="10858617" y="3935402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Cheater Squares #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5CAC69-FF1C-3D96-CDBB-D7D283380B0F}"/>
                </a:ext>
              </a:extLst>
            </p:cNvPr>
            <p:cNvSpPr txBox="1"/>
            <p:nvPr/>
          </p:nvSpPr>
          <p:spPr>
            <a:xfrm rot="16200000">
              <a:off x="11140906" y="3899334"/>
              <a:ext cx="1061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Solves-DS #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A78E73-C5EC-53EA-6D45-D0B20F3AD5A8}"/>
                </a:ext>
              </a:extLst>
            </p:cNvPr>
            <p:cNvSpPr txBox="1"/>
            <p:nvPr/>
          </p:nvSpPr>
          <p:spPr>
            <a:xfrm rot="16200000">
              <a:off x="11176484" y="4077268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Average Answer Length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2D0807-B58D-4194-2CD3-B0A37EDEF155}"/>
                </a:ext>
              </a:extLst>
            </p:cNvPr>
            <p:cNvSpPr txBox="1"/>
            <p:nvPr/>
          </p:nvSpPr>
          <p:spPr>
            <a:xfrm>
              <a:off x="9297950" y="4833725"/>
              <a:ext cx="722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EAA7463-BD6D-2FA7-6460-42FE1C35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2" y="3405483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B93D3-6114-A611-4DD2-8B5FF8D07F4B}"/>
              </a:ext>
            </a:extLst>
          </p:cNvPr>
          <p:cNvSpPr txBox="1"/>
          <p:nvPr/>
        </p:nvSpPr>
        <p:spPr>
          <a:xfrm>
            <a:off x="4836681" y="2598003"/>
            <a:ext cx="2518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60490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463F-BDAD-3922-F118-D3CA0B058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" b="12308"/>
          <a:stretch/>
        </p:blipFill>
        <p:spPr bwMode="auto">
          <a:xfrm>
            <a:off x="2556387" y="844955"/>
            <a:ext cx="6850083" cy="46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13238-4003-A647-3DA7-AF326997844E}"/>
              </a:ext>
            </a:extLst>
          </p:cNvPr>
          <p:cNvSpPr txBox="1"/>
          <p:nvPr/>
        </p:nvSpPr>
        <p:spPr>
          <a:xfrm>
            <a:off x="2576051" y="5456904"/>
            <a:ext cx="115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  <a:p>
            <a:pPr algn="ctr"/>
            <a:r>
              <a:rPr lang="en-US" sz="1400" b="1" dirty="0"/>
              <a:t>(matched 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E1BC7-4372-0B9F-F22C-3F707F69A2C4}"/>
              </a:ext>
            </a:extLst>
          </p:cNvPr>
          <p:cNvSpPr txBox="1"/>
          <p:nvPr/>
        </p:nvSpPr>
        <p:spPr>
          <a:xfrm rot="16200000">
            <a:off x="-6682" y="2991484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BD6BE-559E-A44E-9B6D-BB8D305C879E}"/>
              </a:ext>
            </a:extLst>
          </p:cNvPr>
          <p:cNvSpPr txBox="1"/>
          <p:nvPr/>
        </p:nvSpPr>
        <p:spPr>
          <a:xfrm>
            <a:off x="2282796" y="26207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79EA-E0CB-C442-C2E0-7BE9F21C0D33}"/>
              </a:ext>
            </a:extLst>
          </p:cNvPr>
          <p:cNvSpPr txBox="1"/>
          <p:nvPr/>
        </p:nvSpPr>
        <p:spPr>
          <a:xfrm>
            <a:off x="2282796" y="5163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E2462-D576-168C-568D-8E1040B3AE98}"/>
              </a:ext>
            </a:extLst>
          </p:cNvPr>
          <p:cNvSpPr txBox="1"/>
          <p:nvPr/>
        </p:nvSpPr>
        <p:spPr>
          <a:xfrm>
            <a:off x="2282796" y="17444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E9DC-0B1B-3FE7-BA83-24C878C784AF}"/>
              </a:ext>
            </a:extLst>
          </p:cNvPr>
          <p:cNvSpPr txBox="1"/>
          <p:nvPr/>
        </p:nvSpPr>
        <p:spPr>
          <a:xfrm>
            <a:off x="2282796" y="34466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D3D8E-3EB8-92A5-1482-AAC5B969871A}"/>
              </a:ext>
            </a:extLst>
          </p:cNvPr>
          <p:cNvSpPr txBox="1"/>
          <p:nvPr/>
        </p:nvSpPr>
        <p:spPr>
          <a:xfrm>
            <a:off x="2282796" y="43050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8E96E-E1CA-9CCB-1780-3113E0CD87D6}"/>
              </a:ext>
            </a:extLst>
          </p:cNvPr>
          <p:cNvSpPr txBox="1"/>
          <p:nvPr/>
        </p:nvSpPr>
        <p:spPr>
          <a:xfrm>
            <a:off x="2282796" y="8976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411AF-04BB-6873-93B4-0C26EA105326}"/>
              </a:ext>
            </a:extLst>
          </p:cNvPr>
          <p:cNvSpPr txBox="1"/>
          <p:nvPr/>
        </p:nvSpPr>
        <p:spPr>
          <a:xfrm>
            <a:off x="3524104" y="545690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9BF1-4082-9809-5E16-09560BD318DA}"/>
              </a:ext>
            </a:extLst>
          </p:cNvPr>
          <p:cNvSpPr txBox="1"/>
          <p:nvPr/>
        </p:nvSpPr>
        <p:spPr>
          <a:xfrm>
            <a:off x="4441316" y="545690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C3E65-310A-4875-245F-4C0B72DD9D50}"/>
              </a:ext>
            </a:extLst>
          </p:cNvPr>
          <p:cNvSpPr txBox="1"/>
          <p:nvPr/>
        </p:nvSpPr>
        <p:spPr>
          <a:xfrm>
            <a:off x="5389369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9B2A1-7E11-D557-92B1-D901A4E97B02}"/>
              </a:ext>
            </a:extLst>
          </p:cNvPr>
          <p:cNvSpPr txBox="1"/>
          <p:nvPr/>
        </p:nvSpPr>
        <p:spPr>
          <a:xfrm>
            <a:off x="6324721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B4A5-5262-56D4-61BA-9A12568BC4C0}"/>
              </a:ext>
            </a:extLst>
          </p:cNvPr>
          <p:cNvSpPr txBox="1"/>
          <p:nvPr/>
        </p:nvSpPr>
        <p:spPr>
          <a:xfrm>
            <a:off x="7287568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B0D9-E883-5C16-62A7-C01D7AC8E96A}"/>
              </a:ext>
            </a:extLst>
          </p:cNvPr>
          <p:cNvSpPr txBox="1"/>
          <p:nvPr/>
        </p:nvSpPr>
        <p:spPr>
          <a:xfrm>
            <a:off x="8250416" y="5456901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96FDCC-0758-55E9-B2BC-D54CD42ED236}"/>
              </a:ext>
            </a:extLst>
          </p:cNvPr>
          <p:cNvGrpSpPr/>
          <p:nvPr/>
        </p:nvGrpSpPr>
        <p:grpSpPr>
          <a:xfrm>
            <a:off x="3684929" y="5774879"/>
            <a:ext cx="5486400" cy="282102"/>
            <a:chOff x="3714425" y="5735551"/>
            <a:chExt cx="3099816" cy="28210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B35E60-4AD9-D10B-C53A-C9E95675DCCE}"/>
                </a:ext>
              </a:extLst>
            </p:cNvPr>
            <p:cNvCxnSpPr/>
            <p:nvPr/>
          </p:nvCxnSpPr>
          <p:spPr>
            <a:xfrm>
              <a:off x="3720842" y="5735551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A12FE8-9C3A-8892-5AF5-9E27F7E83E4C}"/>
                </a:ext>
              </a:extLst>
            </p:cNvPr>
            <p:cNvCxnSpPr/>
            <p:nvPr/>
          </p:nvCxnSpPr>
          <p:spPr>
            <a:xfrm>
              <a:off x="6812378" y="5745279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B0F8DB-1354-66E0-AC02-4101F039EF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64333" y="4458017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B63201-B8E3-363F-DE08-A29AB07281A1}"/>
              </a:ext>
            </a:extLst>
          </p:cNvPr>
          <p:cNvSpPr txBox="1"/>
          <p:nvPr/>
        </p:nvSpPr>
        <p:spPr>
          <a:xfrm>
            <a:off x="5244612" y="5725719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Puzzle Day Subtracted</a:t>
            </a:r>
          </a:p>
        </p:txBody>
      </p:sp>
    </p:spTree>
    <p:extLst>
      <p:ext uri="{BB962C8B-B14F-4D97-AF65-F5344CB8AC3E}">
        <p14:creationId xmlns:p14="http://schemas.microsoft.com/office/powerpoint/2010/main" val="414381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BB34DE8-CFF4-7265-05C3-923408C4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2" y="2100266"/>
            <a:ext cx="3301587" cy="23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AE6C8FA-64E9-20A6-0EED-6C9A3777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8" y="4320899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C13E16-5895-4AA5-62B1-548336FAD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4692309" y="4320899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1D16C4-A4F1-A4BE-EABF-58C0ABA00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25" y="217395"/>
            <a:ext cx="8724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B04700-0184-B39E-AFFF-125653604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7167717" y="4320898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3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6E2E7B-901E-DED6-C820-2EB662BB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12192000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9C79-05B4-8B60-F2E2-0AD87216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" y="515016"/>
            <a:ext cx="4087113" cy="4350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C4180-70BD-794E-5BC7-537028D34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361" y="116181"/>
            <a:ext cx="8059062" cy="2409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FEC01-6838-68EC-0041-8C5FC331C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8"/>
          <a:stretch/>
        </p:blipFill>
        <p:spPr bwMode="auto">
          <a:xfrm>
            <a:off x="5289841" y="5007207"/>
            <a:ext cx="2706297" cy="18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C3E11-CCB3-5BE3-1404-CBA5EA9DE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721" y="2561982"/>
            <a:ext cx="8038639" cy="2405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8FC50-D61A-5910-2DFD-55FB833D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23" y="5007207"/>
            <a:ext cx="3317460" cy="18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2D996-C4A5-00A1-213D-F51CA8446D60}"/>
              </a:ext>
            </a:extLst>
          </p:cNvPr>
          <p:cNvSpPr txBox="1"/>
          <p:nvPr/>
        </p:nvSpPr>
        <p:spPr>
          <a:xfrm>
            <a:off x="79723" y="52049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D4C75-4535-9A7C-A000-59B78A939C4C}"/>
              </a:ext>
            </a:extLst>
          </p:cNvPr>
          <p:cNvSpPr txBox="1"/>
          <p:nvPr/>
        </p:nvSpPr>
        <p:spPr>
          <a:xfrm>
            <a:off x="3922717" y="-1258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E49D4-410B-53A9-11B5-ABF28E350127}"/>
              </a:ext>
            </a:extLst>
          </p:cNvPr>
          <p:cNvSpPr txBox="1"/>
          <p:nvPr/>
        </p:nvSpPr>
        <p:spPr>
          <a:xfrm>
            <a:off x="5167381" y="49483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E66B6-C305-48AB-4A4E-FBD91EFD9848}"/>
              </a:ext>
            </a:extLst>
          </p:cNvPr>
          <p:cNvSpPr/>
          <p:nvPr/>
        </p:nvSpPr>
        <p:spPr>
          <a:xfrm>
            <a:off x="7983069" y="5003502"/>
            <a:ext cx="109963" cy="92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618D8-4FA8-0719-64B0-20230066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2B8986-417C-45D3-0D3E-9939FC8B20D8}"/>
              </a:ext>
            </a:extLst>
          </p:cNvPr>
          <p:cNvSpPr/>
          <p:nvPr/>
        </p:nvSpPr>
        <p:spPr>
          <a:xfrm>
            <a:off x="7329844" y="580476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(n=7)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(n=2/7)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780CED-6DF0-7564-B283-0F303245BE31}"/>
              </a:ext>
            </a:extLst>
          </p:cNvPr>
          <p:cNvCxnSpPr>
            <a:cxnSpLocks/>
          </p:cNvCxnSpPr>
          <p:nvPr/>
        </p:nvCxnSpPr>
        <p:spPr>
          <a:xfrm rot="10800000">
            <a:off x="5283142" y="1336694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3885DE9-263B-BDC2-71A6-BDA9398D44F1}"/>
              </a:ext>
            </a:extLst>
          </p:cNvPr>
          <p:cNvSpPr/>
          <p:nvPr/>
        </p:nvSpPr>
        <p:spPr>
          <a:xfrm>
            <a:off x="7329844" y="2189423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ECFED5-5316-DEF0-F1B2-5B1EA21C3139}"/>
              </a:ext>
            </a:extLst>
          </p:cNvPr>
          <p:cNvSpPr/>
          <p:nvPr/>
        </p:nvSpPr>
        <p:spPr>
          <a:xfrm>
            <a:off x="7329844" y="3794696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A90D82-75C8-97D8-F00C-97EE69110E81}"/>
              </a:ext>
            </a:extLst>
          </p:cNvPr>
          <p:cNvSpPr>
            <a:spLocks/>
          </p:cNvSpPr>
          <p:nvPr/>
        </p:nvSpPr>
        <p:spPr>
          <a:xfrm>
            <a:off x="10053641" y="3092193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E8446-E414-1FED-8994-EC09BE8930FA}"/>
              </a:ext>
            </a:extLst>
          </p:cNvPr>
          <p:cNvSpPr txBox="1"/>
          <p:nvPr/>
        </p:nvSpPr>
        <p:spPr>
          <a:xfrm>
            <a:off x="2979507" y="565854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-40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2CBCD8-4D66-48FE-F21B-8745E490D5A1}"/>
              </a:ext>
            </a:extLst>
          </p:cNvPr>
          <p:cNvGrpSpPr>
            <a:grpSpLocks noChangeAspect="1"/>
          </p:cNvGrpSpPr>
          <p:nvPr/>
        </p:nvGrpSpPr>
        <p:grpSpPr>
          <a:xfrm>
            <a:off x="315132" y="756159"/>
            <a:ext cx="6059384" cy="5112992"/>
            <a:chOff x="-40478" y="556743"/>
            <a:chExt cx="7141337" cy="60259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CC29CF-9C1E-6533-EF28-D6FDADB79689}"/>
                </a:ext>
              </a:extLst>
            </p:cNvPr>
            <p:cNvSpPr txBox="1"/>
            <p:nvPr/>
          </p:nvSpPr>
          <p:spPr>
            <a:xfrm>
              <a:off x="-40478" y="1332580"/>
              <a:ext cx="355555" cy="43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DB402-BBFD-DEE2-52A2-31C2B4A94FFC}"/>
                </a:ext>
              </a:extLst>
            </p:cNvPr>
            <p:cNvSpPr txBox="1"/>
            <p:nvPr/>
          </p:nvSpPr>
          <p:spPr>
            <a:xfrm>
              <a:off x="426565" y="2420359"/>
              <a:ext cx="651535" cy="43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-10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3E32D1-088A-8642-650F-338D8C2FC906}"/>
                </a:ext>
              </a:extLst>
            </p:cNvPr>
            <p:cNvGrpSpPr/>
            <p:nvPr/>
          </p:nvGrpSpPr>
          <p:grpSpPr>
            <a:xfrm>
              <a:off x="231647" y="556743"/>
              <a:ext cx="6869212" cy="6025956"/>
              <a:chOff x="235800" y="556743"/>
              <a:chExt cx="7980909" cy="60259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61F56AC-A200-D29E-F8B0-370C854566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5602" y="556743"/>
                <a:ext cx="7891107" cy="6025956"/>
                <a:chOff x="1330163" y="-510310"/>
                <a:chExt cx="9541182" cy="7286020"/>
              </a:xfrm>
            </p:grpSpPr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1E2A73A9-2F1A-CA4D-3AEE-159872A8D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330164" y="653802"/>
                  <a:ext cx="9531672" cy="6121908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444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C236279-4827-6689-1832-C7968C1EC3B0}"/>
                    </a:ext>
                  </a:extLst>
                </p:cNvPr>
                <p:cNvSpPr/>
                <p:nvPr/>
              </p:nvSpPr>
              <p:spPr>
                <a:xfrm>
                  <a:off x="1330163" y="-510310"/>
                  <a:ext cx="9541182" cy="1100546"/>
                </a:xfrm>
                <a:prstGeom prst="rect">
                  <a:avLst/>
                </a:prstGeom>
                <a:solidFill>
                  <a:srgbClr val="002060"/>
                </a:solidFill>
                <a:ln w="444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PREDICTED 15x15 PUZZLE </a:t>
                  </a:r>
                </a:p>
                <a:p>
                  <a:pPr algn="ctr"/>
                  <a:r>
                    <a:rPr lang="en-US" sz="1600" dirty="0"/>
                    <a:t>(TARGET FEATURE: GMS RAW SOLVE TIME)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2757425-F653-97B1-7D38-682EF23C4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967" y="2614411"/>
                <a:ext cx="61818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D102FC-7B4C-30AA-9B6B-B9122BB77149}"/>
                  </a:ext>
                </a:extLst>
              </p:cNvPr>
              <p:cNvSpPr txBox="1"/>
              <p:nvPr/>
            </p:nvSpPr>
            <p:spPr>
              <a:xfrm>
                <a:off x="942072" y="1768382"/>
                <a:ext cx="6609089" cy="689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SHORT-TERM PAST PERFORMANCE FEATURES ACCRUED</a:t>
                </a:r>
              </a:p>
              <a:p>
                <a:r>
                  <a:rPr lang="en-US" sz="1600" dirty="0"/>
                  <a:t>                          (Prior 10 Day-Specific Puzzles)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3F8D6-3415-754A-FCAE-D36B83A95020}"/>
                  </a:ext>
                </a:extLst>
              </p:cNvPr>
              <p:cNvSpPr txBox="1"/>
              <p:nvPr/>
            </p:nvSpPr>
            <p:spPr>
              <a:xfrm>
                <a:off x="933309" y="2669145"/>
                <a:ext cx="6609089" cy="9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                INTERMEDIATE-TERM PAST </a:t>
                </a:r>
              </a:p>
              <a:p>
                <a:r>
                  <a:rPr lang="en-US" sz="1600" dirty="0"/>
                  <a:t>                          PERFORMANCE FEATURES</a:t>
                </a:r>
              </a:p>
              <a:p>
                <a:r>
                  <a:rPr lang="en-US" sz="1600" dirty="0"/>
                  <a:t>                                          (Prior 25) 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DF1A1E-B70B-A611-1C20-C6BFAEC1473C}"/>
                  </a:ext>
                </a:extLst>
              </p:cNvPr>
              <p:cNvSpPr txBox="1"/>
              <p:nvPr/>
            </p:nvSpPr>
            <p:spPr>
              <a:xfrm>
                <a:off x="235800" y="4351597"/>
                <a:ext cx="2026521" cy="141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# Day-Specific Puzzle Prior to Predicted   Puzzle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7CA3D3-C6EF-7C76-DA21-C8D57D333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8845" y="1701912"/>
                <a:ext cx="0" cy="4876514"/>
              </a:xfrm>
              <a:prstGeom prst="straightConnector1">
                <a:avLst/>
              </a:prstGeom>
              <a:ln w="698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2F49E-A32F-DE1A-194F-5B2D7C541A47}"/>
                  </a:ext>
                </a:extLst>
              </p:cNvPr>
              <p:cNvSpPr txBox="1"/>
              <p:nvPr/>
            </p:nvSpPr>
            <p:spPr>
              <a:xfrm>
                <a:off x="6569804" y="3759299"/>
                <a:ext cx="1551875" cy="76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Increasing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 Weight</a:t>
                </a:r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8F710-A8B3-4D96-115F-1F42F8F2167E}"/>
              </a:ext>
            </a:extLst>
          </p:cNvPr>
          <p:cNvCxnSpPr>
            <a:cxnSpLocks/>
          </p:cNvCxnSpPr>
          <p:nvPr/>
        </p:nvCxnSpPr>
        <p:spPr>
          <a:xfrm>
            <a:off x="1937607" y="3450100"/>
            <a:ext cx="3108960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C716F2-7D91-CF67-4552-6CF571ECC7F3}"/>
              </a:ext>
            </a:extLst>
          </p:cNvPr>
          <p:cNvSpPr txBox="1"/>
          <p:nvPr/>
        </p:nvSpPr>
        <p:spPr>
          <a:xfrm>
            <a:off x="1507100" y="3567326"/>
            <a:ext cx="482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     LONG-TERM PAST </a:t>
            </a:r>
          </a:p>
          <a:p>
            <a:r>
              <a:rPr lang="en-US" sz="1600" dirty="0"/>
              <a:t>                  PERFORMANCE FEATURES</a:t>
            </a:r>
          </a:p>
          <a:p>
            <a:r>
              <a:rPr lang="en-US" sz="1600" dirty="0"/>
              <a:t>                                (Prior 40)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A6511-DE8C-36D1-7064-F5C16D4ED5DD}"/>
              </a:ext>
            </a:extLst>
          </p:cNvPr>
          <p:cNvSpPr txBox="1"/>
          <p:nvPr/>
        </p:nvSpPr>
        <p:spPr>
          <a:xfrm>
            <a:off x="1350304" y="32887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-25</a:t>
            </a:r>
          </a:p>
        </p:txBody>
      </p:sp>
    </p:spTree>
    <p:extLst>
      <p:ext uri="{BB962C8B-B14F-4D97-AF65-F5344CB8AC3E}">
        <p14:creationId xmlns:p14="http://schemas.microsoft.com/office/powerpoint/2010/main" val="40065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15726</TotalTime>
  <Words>1495</Words>
  <Application>Microsoft Office PowerPoint</Application>
  <PresentationFormat>Widescreen</PresentationFormat>
  <Paragraphs>353</Paragraphs>
  <Slides>22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20</cp:revision>
  <dcterms:created xsi:type="dcterms:W3CDTF">2024-02-05T20:17:52Z</dcterms:created>
  <dcterms:modified xsi:type="dcterms:W3CDTF">2024-02-22T18:58:18Z</dcterms:modified>
</cp:coreProperties>
</file>