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4" r:id="rId2"/>
    <p:sldId id="256" r:id="rId3"/>
    <p:sldId id="257" r:id="rId4"/>
    <p:sldId id="260" r:id="rId5"/>
    <p:sldId id="258" r:id="rId6"/>
    <p:sldId id="288" r:id="rId7"/>
    <p:sldId id="259" r:id="rId8"/>
    <p:sldId id="295" r:id="rId9"/>
    <p:sldId id="305" r:id="rId10"/>
    <p:sldId id="306" r:id="rId11"/>
    <p:sldId id="293" r:id="rId12"/>
    <p:sldId id="275" r:id="rId13"/>
    <p:sldId id="300" r:id="rId14"/>
    <p:sldId id="301" r:id="rId15"/>
    <p:sldId id="303" r:id="rId16"/>
    <p:sldId id="302" r:id="rId17"/>
    <p:sldId id="297" r:id="rId18"/>
    <p:sldId id="304" r:id="rId19"/>
    <p:sldId id="289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3F81"/>
    <a:srgbClr val="FD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5041" autoAdjust="0"/>
  </p:normalViewPr>
  <p:slideViewPr>
    <p:cSldViewPr snapToGrid="0">
      <p:cViewPr varScale="1">
        <p:scale>
          <a:sx n="106" d="100"/>
          <a:sy n="106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C18F4-5B17-40DF-9DE1-87169175549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1E899-F762-4C23-9BE5-15BA0696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8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5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B71D4-C8E4-3D8D-877B-A94F434E7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99EF7-E7A9-DF0E-88CC-4617F49EA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B6EB2B-987D-CDA1-C4A5-37672D881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21A7A-396F-EDB5-6F24-439746B07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36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Supp. Table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Supplementary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62A9F-5E44-4019-B909-111C951B70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2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33983-AC15-4E71-AFAD-882C565C9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6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6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644A3-9D7C-E584-A024-3B3E5795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533911-8AD4-6EAA-B472-FB873C63D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3D76C0-4BC4-457C-FAD7-0B546C0A9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Fig.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3C5E3-A391-978B-48A8-7B189FB222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2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0" dirty="0">
                <a:latin typeface="+mn-lt"/>
              </a:rPr>
              <a:t>Fig. 7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152AC-AB26-41D1-A9AE-73D0CCD2DE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36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1E899-F762-4C23-9BE5-15BA0696B0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2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5E87-1310-5580-10A0-E38B738BE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DE54E-9436-43EC-B6CF-6F39856ED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39F05-3EB9-AA3E-3B70-FF92567D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46DF6-32D2-E9EB-1EF1-05A2DE88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0037-9CC6-7A43-D07A-DF8E4028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6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7D8F-AA57-1610-AE8B-50E6280C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61507-6BBE-0701-A877-0DDAD46B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8B3F-DCF2-E58B-4731-308874A1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0165-B6A6-2824-E623-64472433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BC53F-ED88-243C-15AD-9259DFB1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2DC79-778A-27E6-65CB-D14FA4002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1A39F-C078-1124-5D17-3CE9DA989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1F0E-E262-F537-AC89-CDDECA1F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05B4B-ED5F-C18A-9A54-E8F745D1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DA9F-C318-DCBA-29A6-02AD7366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6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B6DD-FCEA-ADC7-30A9-6B21572A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E117-151D-9D97-A802-99B91157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3FCEC-6B20-DB9C-08AC-AD167EF7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A92E-5C73-E03A-300D-7E8B61E8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B3F4-149D-97D4-8062-15CC3837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690E-9882-8380-B58D-2E51A9BE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9EB78-B02B-0CFB-DBDA-7E0C53E3D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6ABD4-691A-9500-234C-939394D0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9FAD-6080-070F-5006-100D4372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58FF-3CA7-FCB0-165F-CD1F1BB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5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8003-73CF-72EF-7E14-61862D1E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6ABF-86F3-593C-1A3F-235A198FD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C3A67-49C4-A7E4-6F03-0E5D6C8D6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5A47C-64A3-3FE6-3507-D1C9BBAE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EB34C-135F-EAC5-CDD1-B89BB189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84381-9705-69F3-DF74-1B9D6380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4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624B-8336-82D8-210A-96D9B689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FA2E6-A407-DEAD-8CF7-794B39AF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734D0-89D7-3E0E-3A66-58CD4CE7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CFE3E-4ABD-D3A7-90E1-2A417BFA0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6F062-B756-F454-930F-0D243D11C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FA68B-6F0B-215C-A934-0FF7705F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8FA2B-910E-4742-07EB-58808067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66D54-7395-46E5-87A0-9D995D7B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0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0000-3E85-51E1-8DA0-54D47482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4B222-8F63-0FA5-0F69-DA62231B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B1DB2-E49E-4065-E7CA-6C56200E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52252-7384-1494-EC38-23C36847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FD258-3FD6-FDA7-3138-4FD5E94E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CB384-DDA9-BAAB-952D-8849D41C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DB528-18A6-7918-97B0-CD0E9D4B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BAC8-E19F-1234-4835-9D383D98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5BDB-3D72-36F9-0AA0-2063CB9C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4E080-24BB-A74A-1ECA-9CD16D152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7E643-C194-8AED-FFAB-CB4613F0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B3C19-21CC-BB1B-F2C9-45520150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8E2F2-0B52-95CE-690A-85AFCE1A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2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E5A5-161D-18AB-ADDA-047F8AD3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5C633-7A79-FD84-B82D-7EA3B8DBE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4D95D-937D-29EF-A530-1AB154AB8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1CF20-1B32-9B96-A25E-B91FC96A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6DAB-104D-4A34-92C1-982EC081E5F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5F14B-077D-2C4F-F50E-E7F13DA3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2486B-20BA-427D-D9C2-97E24922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9FD1D-D65F-E162-C140-BCBA9777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B9EFE-4E85-7524-E6A4-572D76168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F512-10EE-7330-AF82-1FD8C223D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A6DAB-104D-4A34-92C1-982EC081E5F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615F-76D8-F3E9-A57D-DA5B72367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2340E-9700-8B60-BA56-B017F98D5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7F8E-CE7B-4F9A-A503-B6DEA3D6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71528-7667-3961-D649-7BB4C1241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73BD8E-9470-DBEB-B25E-172C88862073}"/>
              </a:ext>
            </a:extLst>
          </p:cNvPr>
          <p:cNvSpPr txBox="1"/>
          <p:nvPr/>
        </p:nvSpPr>
        <p:spPr>
          <a:xfrm>
            <a:off x="5009745" y="2598003"/>
            <a:ext cx="1395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0070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93F9-AE72-DCC4-B081-3D9EA0D2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EE76-A435-6F84-C40C-2320ACA52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4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1EAEB-7280-1F64-0E6D-A663F5632B52}"/>
              </a:ext>
            </a:extLst>
          </p:cNvPr>
          <p:cNvSpPr txBox="1"/>
          <p:nvPr/>
        </p:nvSpPr>
        <p:spPr>
          <a:xfrm>
            <a:off x="5009745" y="2598003"/>
            <a:ext cx="1967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200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02B63E5-A506-B48A-891D-AA595A0E3D5E}"/>
              </a:ext>
            </a:extLst>
          </p:cNvPr>
          <p:cNvSpPr txBox="1"/>
          <p:nvPr/>
        </p:nvSpPr>
        <p:spPr>
          <a:xfrm rot="16200000">
            <a:off x="1493562" y="2893615"/>
            <a:ext cx="2949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Error in minutes (RMSE)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2C1FD3-3F42-C0A0-8040-0E1ECB1DB7C4}"/>
              </a:ext>
            </a:extLst>
          </p:cNvPr>
          <p:cNvSpPr txBox="1"/>
          <p:nvPr/>
        </p:nvSpPr>
        <p:spPr>
          <a:xfrm>
            <a:off x="3138206" y="19128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88308F-1153-6715-693C-C2679EB99FD9}"/>
              </a:ext>
            </a:extLst>
          </p:cNvPr>
          <p:cNvSpPr txBox="1"/>
          <p:nvPr/>
        </p:nvSpPr>
        <p:spPr>
          <a:xfrm>
            <a:off x="3138206" y="45178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347122-EDA8-A37B-40BF-358B10DFFDF6}"/>
              </a:ext>
            </a:extLst>
          </p:cNvPr>
          <p:cNvSpPr txBox="1"/>
          <p:nvPr/>
        </p:nvSpPr>
        <p:spPr>
          <a:xfrm>
            <a:off x="3138206" y="386929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EF9003-8F13-2943-AC50-83FD3ED2AABC}"/>
              </a:ext>
            </a:extLst>
          </p:cNvPr>
          <p:cNvSpPr txBox="1"/>
          <p:nvPr/>
        </p:nvSpPr>
        <p:spPr>
          <a:xfrm>
            <a:off x="3138206" y="12612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1CB243-D384-C1EC-0916-D68A7C4F7F51}"/>
              </a:ext>
            </a:extLst>
          </p:cNvPr>
          <p:cNvSpPr txBox="1"/>
          <p:nvPr/>
        </p:nvSpPr>
        <p:spPr>
          <a:xfrm>
            <a:off x="3138206" y="25726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E33000-09B7-2139-E4B2-6BA0034B3705}"/>
              </a:ext>
            </a:extLst>
          </p:cNvPr>
          <p:cNvSpPr txBox="1"/>
          <p:nvPr/>
        </p:nvSpPr>
        <p:spPr>
          <a:xfrm>
            <a:off x="3138206" y="32214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7FD30A-F2D8-1485-29BD-811EB0D35C8F}"/>
              </a:ext>
            </a:extLst>
          </p:cNvPr>
          <p:cNvSpPr txBox="1"/>
          <p:nvPr/>
        </p:nvSpPr>
        <p:spPr>
          <a:xfrm>
            <a:off x="5138509" y="4746133"/>
            <a:ext cx="1642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Mean PDS IST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54591-C4B1-0556-0A42-F5E443F018EB}"/>
              </a:ext>
            </a:extLst>
          </p:cNvPr>
          <p:cNvSpPr txBox="1"/>
          <p:nvPr/>
        </p:nvSpPr>
        <p:spPr>
          <a:xfrm>
            <a:off x="6843438" y="4746133"/>
            <a:ext cx="1642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 Dummy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22461F-8981-ADF6-A2E0-B7BB28A61214}"/>
              </a:ext>
            </a:extLst>
          </p:cNvPr>
          <p:cNvSpPr txBox="1"/>
          <p:nvPr/>
        </p:nvSpPr>
        <p:spPr>
          <a:xfrm>
            <a:off x="3693805" y="4746133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Best Model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6AA218-2E0B-B41A-3518-65B4A2616A98}"/>
              </a:ext>
            </a:extLst>
          </p:cNvPr>
          <p:cNvGrpSpPr/>
          <p:nvPr/>
        </p:nvGrpSpPr>
        <p:grpSpPr>
          <a:xfrm>
            <a:off x="5279386" y="5017576"/>
            <a:ext cx="3060275" cy="282102"/>
            <a:chOff x="5305512" y="5035682"/>
            <a:chExt cx="3099816" cy="28210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62960C-089B-2793-4001-9063BAA89978}"/>
                </a:ext>
              </a:extLst>
            </p:cNvPr>
            <p:cNvCxnSpPr/>
            <p:nvPr/>
          </p:nvCxnSpPr>
          <p:spPr>
            <a:xfrm>
              <a:off x="5311929" y="5035682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34545-1A8E-D6A6-0E2E-9A4B9D07A92C}"/>
                </a:ext>
              </a:extLst>
            </p:cNvPr>
            <p:cNvCxnSpPr/>
            <p:nvPr/>
          </p:nvCxnSpPr>
          <p:spPr>
            <a:xfrm>
              <a:off x="8392355" y="5045410"/>
              <a:ext cx="0" cy="272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30EE5F3-DAA0-AA6F-D684-947FA8DC69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55420" y="3758148"/>
              <a:ext cx="0" cy="30998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1D671FD-A5DD-9B48-0C0D-6872CB8CB9CC}"/>
              </a:ext>
            </a:extLst>
          </p:cNvPr>
          <p:cNvSpPr txBox="1"/>
          <p:nvPr/>
        </p:nvSpPr>
        <p:spPr>
          <a:xfrm>
            <a:off x="5911748" y="5017576"/>
            <a:ext cx="1789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Benchmark Models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467488-B847-DCDA-5CFD-395BB49F3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5" b="13181"/>
          <a:stretch/>
        </p:blipFill>
        <p:spPr bwMode="auto">
          <a:xfrm>
            <a:off x="3387367" y="1248236"/>
            <a:ext cx="5217496" cy="351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72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B35DD-551D-D72A-8370-B1791C543023}"/>
              </a:ext>
            </a:extLst>
          </p:cNvPr>
          <p:cNvSpPr txBox="1"/>
          <p:nvPr/>
        </p:nvSpPr>
        <p:spPr>
          <a:xfrm rot="16200000">
            <a:off x="-1240444" y="2906562"/>
            <a:ext cx="32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Error in minutes (RMSE)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9D872-0088-43AC-A155-D211DBAEFA70}"/>
              </a:ext>
            </a:extLst>
          </p:cNvPr>
          <p:cNvSpPr txBox="1"/>
          <p:nvPr/>
        </p:nvSpPr>
        <p:spPr>
          <a:xfrm>
            <a:off x="575102" y="242421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DFEF0-D9C5-6D77-F1DE-1F39F6112BF8}"/>
              </a:ext>
            </a:extLst>
          </p:cNvPr>
          <p:cNvSpPr txBox="1"/>
          <p:nvPr/>
        </p:nvSpPr>
        <p:spPr>
          <a:xfrm>
            <a:off x="639110" y="294935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3A3DB-7261-6296-9BCC-66214A8EE303}"/>
              </a:ext>
            </a:extLst>
          </p:cNvPr>
          <p:cNvSpPr txBox="1"/>
          <p:nvPr/>
        </p:nvSpPr>
        <p:spPr>
          <a:xfrm>
            <a:off x="576766" y="348363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3.75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44280-5A32-2B66-BFF0-D5D882DD209F}"/>
              </a:ext>
            </a:extLst>
          </p:cNvPr>
          <p:cNvSpPr txBox="1"/>
          <p:nvPr/>
        </p:nvSpPr>
        <p:spPr>
          <a:xfrm>
            <a:off x="575102" y="403004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FEFBD-59CB-CF7A-F7B9-FA5C01AF7B67}"/>
              </a:ext>
            </a:extLst>
          </p:cNvPr>
          <p:cNvSpPr txBox="1"/>
          <p:nvPr/>
        </p:nvSpPr>
        <p:spPr>
          <a:xfrm>
            <a:off x="575102" y="456166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3FC3E-D7CF-C9C5-A2E5-A0F7B2365AF4}"/>
              </a:ext>
            </a:extLst>
          </p:cNvPr>
          <p:cNvSpPr txBox="1"/>
          <p:nvPr/>
        </p:nvSpPr>
        <p:spPr>
          <a:xfrm>
            <a:off x="639110" y="50853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BB807-F728-38E2-844A-88B46511CA3B}"/>
              </a:ext>
            </a:extLst>
          </p:cNvPr>
          <p:cNvSpPr txBox="1"/>
          <p:nvPr/>
        </p:nvSpPr>
        <p:spPr>
          <a:xfrm>
            <a:off x="960314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94042-A029-C2C3-0158-CA29B3AB41CE}"/>
              </a:ext>
            </a:extLst>
          </p:cNvPr>
          <p:cNvSpPr txBox="1"/>
          <p:nvPr/>
        </p:nvSpPr>
        <p:spPr>
          <a:xfrm>
            <a:off x="4299442" y="5905056"/>
            <a:ext cx="480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Feature Class or Adjustment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FFAD7-C9AB-3346-4C5C-633A65476D43}"/>
              </a:ext>
            </a:extLst>
          </p:cNvPr>
          <p:cNvSpPr txBox="1"/>
          <p:nvPr/>
        </p:nvSpPr>
        <p:spPr>
          <a:xfrm>
            <a:off x="2179279" y="5262312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Past Performance</a:t>
            </a:r>
          </a:p>
          <a:p>
            <a:pPr algn="ctr"/>
            <a:r>
              <a:rPr lang="en-US" sz="1300" dirty="0"/>
              <a:t>AND DOW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AE472-5BC2-8043-F882-F1A6A3B10D41}"/>
              </a:ext>
            </a:extLst>
          </p:cNvPr>
          <p:cNvSpPr txBox="1"/>
          <p:nvPr/>
        </p:nvSpPr>
        <p:spPr>
          <a:xfrm>
            <a:off x="8287825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Answer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CC923-6F10-372A-CF47-923A1D865958}"/>
              </a:ext>
            </a:extLst>
          </p:cNvPr>
          <p:cNvSpPr txBox="1"/>
          <p:nvPr/>
        </p:nvSpPr>
        <p:spPr>
          <a:xfrm>
            <a:off x="5849895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B92F2-B6F1-5D99-BC13-32F542694944}"/>
              </a:ext>
            </a:extLst>
          </p:cNvPr>
          <p:cNvSpPr txBox="1"/>
          <p:nvPr/>
        </p:nvSpPr>
        <p:spPr>
          <a:xfrm>
            <a:off x="10736306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Grid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0335BE-D6F4-0E46-0B56-803B7B44F0C9}"/>
              </a:ext>
            </a:extLst>
          </p:cNvPr>
          <p:cNvSpPr txBox="1"/>
          <p:nvPr/>
        </p:nvSpPr>
        <p:spPr>
          <a:xfrm>
            <a:off x="7077311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Circadian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0E0996-DC3A-16CB-DA7D-DB96F36DE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b="5834"/>
          <a:stretch/>
        </p:blipFill>
        <p:spPr bwMode="auto">
          <a:xfrm>
            <a:off x="963485" y="868533"/>
            <a:ext cx="11091274" cy="439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533236-C926-C7F1-D02E-05E90088039C}"/>
              </a:ext>
            </a:extLst>
          </p:cNvPr>
          <p:cNvSpPr txBox="1"/>
          <p:nvPr/>
        </p:nvSpPr>
        <p:spPr>
          <a:xfrm>
            <a:off x="575102" y="187981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79520F-A5E4-1483-4524-6137AB2AE78E}"/>
              </a:ext>
            </a:extLst>
          </p:cNvPr>
          <p:cNvSpPr txBox="1"/>
          <p:nvPr/>
        </p:nvSpPr>
        <p:spPr>
          <a:xfrm>
            <a:off x="575102" y="133975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AD2D2-E5BF-9B12-F2A7-498F11582A3F}"/>
              </a:ext>
            </a:extLst>
          </p:cNvPr>
          <p:cNvSpPr txBox="1"/>
          <p:nvPr/>
        </p:nvSpPr>
        <p:spPr>
          <a:xfrm>
            <a:off x="639110" y="79989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AEADE5-C8B4-6A01-4021-A36B0E1A6E11}"/>
              </a:ext>
            </a:extLst>
          </p:cNvPr>
          <p:cNvSpPr txBox="1"/>
          <p:nvPr/>
        </p:nvSpPr>
        <p:spPr>
          <a:xfrm>
            <a:off x="3389100" y="5262312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Past Performance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D289E8-137F-0877-77F2-8480EDD9CF67}"/>
              </a:ext>
            </a:extLst>
          </p:cNvPr>
          <p:cNvSpPr txBox="1"/>
          <p:nvPr/>
        </p:nvSpPr>
        <p:spPr>
          <a:xfrm>
            <a:off x="4639381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SOS Adjustment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65B6CE-4FE0-3E9C-CB55-40438126301B}"/>
              </a:ext>
            </a:extLst>
          </p:cNvPr>
          <p:cNvSpPr txBox="1"/>
          <p:nvPr/>
        </p:nvSpPr>
        <p:spPr>
          <a:xfrm>
            <a:off x="9515241" y="5262312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DOW</a:t>
            </a:r>
          </a:p>
        </p:txBody>
      </p:sp>
    </p:spTree>
    <p:extLst>
      <p:ext uri="{BB962C8B-B14F-4D97-AF65-F5344CB8AC3E}">
        <p14:creationId xmlns:p14="http://schemas.microsoft.com/office/powerpoint/2010/main" val="155956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361ED6-E595-D79E-1AFF-6B1E104CF68C}"/>
              </a:ext>
            </a:extLst>
          </p:cNvPr>
          <p:cNvSpPr txBox="1"/>
          <p:nvPr/>
        </p:nvSpPr>
        <p:spPr>
          <a:xfrm>
            <a:off x="1186778" y="5593400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F8CDC-0D0A-83E5-37F4-087C14468F3E}"/>
              </a:ext>
            </a:extLst>
          </p:cNvPr>
          <p:cNvSpPr txBox="1"/>
          <p:nvPr/>
        </p:nvSpPr>
        <p:spPr>
          <a:xfrm>
            <a:off x="4422602" y="6279232"/>
            <a:ext cx="480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Past Performance Feature(s)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CF270-418F-999E-4E76-ECC6BC894B6D}"/>
              </a:ext>
            </a:extLst>
          </p:cNvPr>
          <p:cNvSpPr txBox="1"/>
          <p:nvPr/>
        </p:nvSpPr>
        <p:spPr>
          <a:xfrm>
            <a:off x="2952707" y="5593399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All</a:t>
            </a:r>
            <a:r>
              <a:rPr lang="en-US" sz="1300" dirty="0"/>
              <a:t> Past Performance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F5C08-BB35-463A-EC07-6F34AC55564E}"/>
              </a:ext>
            </a:extLst>
          </p:cNvPr>
          <p:cNvSpPr txBox="1"/>
          <p:nvPr/>
        </p:nvSpPr>
        <p:spPr>
          <a:xfrm>
            <a:off x="4571313" y="5593399"/>
            <a:ext cx="14672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Recent Performance Baseline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CA051-CFA2-7F25-BC5B-3F7046ABFD0B}"/>
              </a:ext>
            </a:extLst>
          </p:cNvPr>
          <p:cNvSpPr txBox="1"/>
          <p:nvPr/>
        </p:nvSpPr>
        <p:spPr>
          <a:xfrm>
            <a:off x="9686769" y="5593399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# Past Solves</a:t>
            </a:r>
          </a:p>
          <a:p>
            <a:pPr algn="ctr"/>
            <a:r>
              <a:rPr lang="en-US" sz="1300" dirty="0"/>
              <a:t>(Day Specific or Non-DS)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2D41D-1312-6DC2-6E80-052359E602F5}"/>
              </a:ext>
            </a:extLst>
          </p:cNvPr>
          <p:cNvSpPr txBox="1"/>
          <p:nvPr/>
        </p:nvSpPr>
        <p:spPr>
          <a:xfrm>
            <a:off x="6317466" y="5593399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Std of Recent Performance Baseline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2E568-1222-D5AE-34A6-B916A813E2CE}"/>
              </a:ext>
            </a:extLst>
          </p:cNvPr>
          <p:cNvSpPr txBox="1"/>
          <p:nvPr/>
        </p:nvSpPr>
        <p:spPr>
          <a:xfrm rot="16200000">
            <a:off x="-1190482" y="2938703"/>
            <a:ext cx="32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Error in minutes (RMSE)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59D6BC-9DA6-0046-7BEF-361530D3DDFF}"/>
              </a:ext>
            </a:extLst>
          </p:cNvPr>
          <p:cNvSpPr txBox="1"/>
          <p:nvPr/>
        </p:nvSpPr>
        <p:spPr>
          <a:xfrm>
            <a:off x="7945357" y="5593399"/>
            <a:ext cx="1467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Past Performance vs Constructor(s)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EF2332-177B-1919-D6F5-D6E7AECC9D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" b="5428"/>
          <a:stretch/>
        </p:blipFill>
        <p:spPr bwMode="auto">
          <a:xfrm>
            <a:off x="1063120" y="572103"/>
            <a:ext cx="10162731" cy="50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F035A3-99B2-4425-EA86-881DED6874A1}"/>
              </a:ext>
            </a:extLst>
          </p:cNvPr>
          <p:cNvSpPr txBox="1"/>
          <p:nvPr/>
        </p:nvSpPr>
        <p:spPr>
          <a:xfrm>
            <a:off x="657398" y="236935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2EB6D-6F55-E25C-9DA8-425CF3286300}"/>
              </a:ext>
            </a:extLst>
          </p:cNvPr>
          <p:cNvSpPr txBox="1"/>
          <p:nvPr/>
        </p:nvSpPr>
        <p:spPr>
          <a:xfrm>
            <a:off x="721406" y="298593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9AE44C-75E1-C618-3F40-03B7BFA6F03C}"/>
              </a:ext>
            </a:extLst>
          </p:cNvPr>
          <p:cNvSpPr txBox="1"/>
          <p:nvPr/>
        </p:nvSpPr>
        <p:spPr>
          <a:xfrm>
            <a:off x="659062" y="359336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A8DF0A-6B03-08DC-EC3D-7EEE0A2BCECD}"/>
              </a:ext>
            </a:extLst>
          </p:cNvPr>
          <p:cNvSpPr txBox="1"/>
          <p:nvPr/>
        </p:nvSpPr>
        <p:spPr>
          <a:xfrm>
            <a:off x="657398" y="421292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D0543C-9E01-BBA1-F035-69A610FDDCF6}"/>
              </a:ext>
            </a:extLst>
          </p:cNvPr>
          <p:cNvSpPr txBox="1"/>
          <p:nvPr/>
        </p:nvSpPr>
        <p:spPr>
          <a:xfrm>
            <a:off x="657398" y="482683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5EA9D9-2964-3F7E-725B-A538BBB5A1DA}"/>
              </a:ext>
            </a:extLst>
          </p:cNvPr>
          <p:cNvSpPr txBox="1"/>
          <p:nvPr/>
        </p:nvSpPr>
        <p:spPr>
          <a:xfrm>
            <a:off x="721406" y="542370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BEA98B-43C3-1DB1-9621-A624DD41BB5B}"/>
              </a:ext>
            </a:extLst>
          </p:cNvPr>
          <p:cNvSpPr txBox="1"/>
          <p:nvPr/>
        </p:nvSpPr>
        <p:spPr>
          <a:xfrm>
            <a:off x="657398" y="177008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4.50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D01B1D-0469-5749-5D4C-40A257D0DACB}"/>
              </a:ext>
            </a:extLst>
          </p:cNvPr>
          <p:cNvSpPr txBox="1"/>
          <p:nvPr/>
        </p:nvSpPr>
        <p:spPr>
          <a:xfrm>
            <a:off x="657398" y="115687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4.75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99E39F-8842-6D03-E494-6038CB60597C}"/>
              </a:ext>
            </a:extLst>
          </p:cNvPr>
          <p:cNvSpPr txBox="1"/>
          <p:nvPr/>
        </p:nvSpPr>
        <p:spPr>
          <a:xfrm>
            <a:off x="721406" y="53472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77590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5A1806-76CF-5113-8E6C-D8F2624539C7}"/>
              </a:ext>
            </a:extLst>
          </p:cNvPr>
          <p:cNvSpPr txBox="1"/>
          <p:nvPr/>
        </p:nvSpPr>
        <p:spPr>
          <a:xfrm>
            <a:off x="1186778" y="5565177"/>
            <a:ext cx="13184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Full Best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83D27-AB86-026F-A93C-E02D4CE0C483}"/>
              </a:ext>
            </a:extLst>
          </p:cNvPr>
          <p:cNvSpPr txBox="1"/>
          <p:nvPr/>
        </p:nvSpPr>
        <p:spPr>
          <a:xfrm>
            <a:off x="2976854" y="556517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Answer #</a:t>
            </a:r>
          </a:p>
          <a:p>
            <a:pPr algn="ctr"/>
            <a:r>
              <a:rPr lang="en-US" sz="1300" dirty="0"/>
              <a:t>(Grid)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A4AE0-2DDF-12C6-F7AE-9C77EAEBE962}"/>
              </a:ext>
            </a:extLst>
          </p:cNvPr>
          <p:cNvSpPr txBox="1"/>
          <p:nvPr/>
        </p:nvSpPr>
        <p:spPr>
          <a:xfrm>
            <a:off x="4768410" y="556517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Freshness Factor</a:t>
            </a:r>
          </a:p>
          <a:p>
            <a:pPr algn="ctr"/>
            <a:r>
              <a:rPr lang="en-US" sz="1300" dirty="0"/>
              <a:t>(Answer)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91872-7515-86B5-D34C-E33823959A3C}"/>
              </a:ext>
            </a:extLst>
          </p:cNvPr>
          <p:cNvSpPr txBox="1"/>
          <p:nvPr/>
        </p:nvSpPr>
        <p:spPr>
          <a:xfrm>
            <a:off x="3727514" y="6162746"/>
            <a:ext cx="333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Subtracted Other Class Feature(s)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F8703DE-AFA6-F1B4-70E6-480811EAB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b="5751"/>
          <a:stretch/>
        </p:blipFill>
        <p:spPr bwMode="auto">
          <a:xfrm>
            <a:off x="914400" y="237898"/>
            <a:ext cx="10754584" cy="533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5B2BA-F36E-0369-22C5-2BEAD1E4D622}"/>
              </a:ext>
            </a:extLst>
          </p:cNvPr>
          <p:cNvSpPr txBox="1"/>
          <p:nvPr/>
        </p:nvSpPr>
        <p:spPr>
          <a:xfrm>
            <a:off x="6532807" y="5565177"/>
            <a:ext cx="1318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Puzzle Day of Week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17F2B-5452-BC16-27DC-4FDD9222AB86}"/>
              </a:ext>
            </a:extLst>
          </p:cNvPr>
          <p:cNvSpPr txBox="1"/>
          <p:nvPr/>
        </p:nvSpPr>
        <p:spPr>
          <a:xfrm>
            <a:off x="8288151" y="5565177"/>
            <a:ext cx="131845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Avg Answer Length</a:t>
            </a:r>
          </a:p>
          <a:p>
            <a:pPr algn="ctr"/>
            <a:r>
              <a:rPr lang="en-US" sz="1300" dirty="0"/>
              <a:t>(Grid)</a:t>
            </a:r>
          </a:p>
        </p:txBody>
      </p:sp>
    </p:spTree>
    <p:extLst>
      <p:ext uri="{BB962C8B-B14F-4D97-AF65-F5344CB8AC3E}">
        <p14:creationId xmlns:p14="http://schemas.microsoft.com/office/powerpoint/2010/main" val="294922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9C7C91-6B83-12DE-5B6E-4044453E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5" y="1276786"/>
            <a:ext cx="6524393" cy="370764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AD62D8C-DE91-BE6B-420A-41FD13759C53}"/>
              </a:ext>
            </a:extLst>
          </p:cNvPr>
          <p:cNvGrpSpPr>
            <a:grpSpLocks noChangeAspect="1"/>
          </p:cNvGrpSpPr>
          <p:nvPr/>
        </p:nvGrpSpPr>
        <p:grpSpPr>
          <a:xfrm>
            <a:off x="6592617" y="1375500"/>
            <a:ext cx="5182646" cy="3529886"/>
            <a:chOff x="4964641" y="1059235"/>
            <a:chExt cx="5572737" cy="37955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48310C-1674-7CC5-A3AF-3DB02FA66C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8320"/>
            <a:stretch/>
          </p:blipFill>
          <p:spPr>
            <a:xfrm>
              <a:off x="4964641" y="1059236"/>
              <a:ext cx="5428738" cy="37955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3C28B3-26B5-228E-DC1E-0FD431814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7833"/>
            <a:stretch/>
          </p:blipFill>
          <p:spPr>
            <a:xfrm>
              <a:off x="10393379" y="1059235"/>
              <a:ext cx="143999" cy="3795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7858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63483-34A0-F26D-029A-6259D5D78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2C712-C174-353D-1997-243CE5DA3DB3}"/>
              </a:ext>
            </a:extLst>
          </p:cNvPr>
          <p:cNvSpPr txBox="1"/>
          <p:nvPr/>
        </p:nvSpPr>
        <p:spPr>
          <a:xfrm rot="16200000">
            <a:off x="333853" y="3212471"/>
            <a:ext cx="402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Error as % of mean solve time (RMSE)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52958-AEF0-3854-D0C9-D48EF2D2A122}"/>
              </a:ext>
            </a:extLst>
          </p:cNvPr>
          <p:cNvSpPr txBox="1"/>
          <p:nvPr/>
        </p:nvSpPr>
        <p:spPr>
          <a:xfrm>
            <a:off x="2531507" y="373168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6FD7D-7EE7-418B-6D60-7C7C9AE37B65}"/>
              </a:ext>
            </a:extLst>
          </p:cNvPr>
          <p:cNvSpPr txBox="1"/>
          <p:nvPr/>
        </p:nvSpPr>
        <p:spPr>
          <a:xfrm>
            <a:off x="2531507" y="520720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29A71-0CF6-1AE9-520A-4366E8A28BDD}"/>
              </a:ext>
            </a:extLst>
          </p:cNvPr>
          <p:cNvSpPr txBox="1"/>
          <p:nvPr/>
        </p:nvSpPr>
        <p:spPr>
          <a:xfrm>
            <a:off x="2531507" y="422402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D5D72-8E4E-2ECB-CE35-349C393FEA6B}"/>
              </a:ext>
            </a:extLst>
          </p:cNvPr>
          <p:cNvSpPr txBox="1"/>
          <p:nvPr/>
        </p:nvSpPr>
        <p:spPr>
          <a:xfrm>
            <a:off x="2531507" y="474571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0D5DC-157A-025B-9265-3FB90647E4F0}"/>
              </a:ext>
            </a:extLst>
          </p:cNvPr>
          <p:cNvSpPr txBox="1"/>
          <p:nvPr/>
        </p:nvSpPr>
        <p:spPr>
          <a:xfrm>
            <a:off x="2531507" y="323743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3DE2B7-690C-1654-0C5E-E002469AF8BD}"/>
              </a:ext>
            </a:extLst>
          </p:cNvPr>
          <p:cNvSpPr txBox="1"/>
          <p:nvPr/>
        </p:nvSpPr>
        <p:spPr>
          <a:xfrm>
            <a:off x="3652944" y="5429028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324C6-F9C5-3DBD-24C3-B63CFBA2CAF2}"/>
              </a:ext>
            </a:extLst>
          </p:cNvPr>
          <p:cNvSpPr txBox="1"/>
          <p:nvPr/>
        </p:nvSpPr>
        <p:spPr>
          <a:xfrm>
            <a:off x="4516293" y="5429027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E702D-EFBB-E1FE-76AB-34DFF563BEE7}"/>
              </a:ext>
            </a:extLst>
          </p:cNvPr>
          <p:cNvSpPr txBox="1"/>
          <p:nvPr/>
        </p:nvSpPr>
        <p:spPr>
          <a:xfrm>
            <a:off x="5397597" y="5429026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28AB05-22B4-FEC3-23F9-F13B9639739F}"/>
              </a:ext>
            </a:extLst>
          </p:cNvPr>
          <p:cNvSpPr txBox="1"/>
          <p:nvPr/>
        </p:nvSpPr>
        <p:spPr>
          <a:xfrm>
            <a:off x="6286752" y="5429025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E0B31E-6E91-3ED8-23F7-CA37640D978D}"/>
              </a:ext>
            </a:extLst>
          </p:cNvPr>
          <p:cNvSpPr txBox="1"/>
          <p:nvPr/>
        </p:nvSpPr>
        <p:spPr>
          <a:xfrm>
            <a:off x="7179755" y="5429024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Fri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57D792-AC5B-6D5C-AD43-A0CBD2445B08}"/>
              </a:ext>
            </a:extLst>
          </p:cNvPr>
          <p:cNvSpPr txBox="1"/>
          <p:nvPr/>
        </p:nvSpPr>
        <p:spPr>
          <a:xfrm>
            <a:off x="8044442" y="5424913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854D6-3E97-3D1F-74B2-9D6B098591E0}"/>
              </a:ext>
            </a:extLst>
          </p:cNvPr>
          <p:cNvSpPr txBox="1"/>
          <p:nvPr/>
        </p:nvSpPr>
        <p:spPr>
          <a:xfrm>
            <a:off x="2789125" y="5429029"/>
            <a:ext cx="115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EBD00-FC2F-14E0-019E-D31FF2B256ED}"/>
              </a:ext>
            </a:extLst>
          </p:cNvPr>
          <p:cNvSpPr txBox="1"/>
          <p:nvPr/>
        </p:nvSpPr>
        <p:spPr>
          <a:xfrm>
            <a:off x="4887580" y="5723341"/>
            <a:ext cx="2212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Puzzle 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6F1AC-0D43-BAB6-7620-74DB25D8C86F}"/>
              </a:ext>
            </a:extLst>
          </p:cNvPr>
          <p:cNvSpPr txBox="1"/>
          <p:nvPr/>
        </p:nvSpPr>
        <p:spPr>
          <a:xfrm>
            <a:off x="2531507" y="275001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35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A928CEE-6693-444E-E947-E0F12A063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1" b="11798"/>
          <a:stretch/>
        </p:blipFill>
        <p:spPr bwMode="auto">
          <a:xfrm>
            <a:off x="2809283" y="1227530"/>
            <a:ext cx="6368848" cy="429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B145B4-6357-CE29-1ACE-BC0819AD80B9}"/>
              </a:ext>
            </a:extLst>
          </p:cNvPr>
          <p:cNvSpPr txBox="1"/>
          <p:nvPr/>
        </p:nvSpPr>
        <p:spPr>
          <a:xfrm>
            <a:off x="2531507" y="226524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8694C-8EEB-76B9-B856-D8E3229BF63C}"/>
              </a:ext>
            </a:extLst>
          </p:cNvPr>
          <p:cNvSpPr txBox="1"/>
          <p:nvPr/>
        </p:nvSpPr>
        <p:spPr>
          <a:xfrm>
            <a:off x="2531507" y="175431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ED6E2-E2AF-4182-9AD3-0B606D17603E}"/>
              </a:ext>
            </a:extLst>
          </p:cNvPr>
          <p:cNvSpPr txBox="1"/>
          <p:nvPr/>
        </p:nvSpPr>
        <p:spPr>
          <a:xfrm>
            <a:off x="2531507" y="124749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4189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D68BC1-0E1A-2CCE-046C-55E5AF3AE669}"/>
              </a:ext>
            </a:extLst>
          </p:cNvPr>
          <p:cNvSpPr txBox="1"/>
          <p:nvPr/>
        </p:nvSpPr>
        <p:spPr>
          <a:xfrm>
            <a:off x="3841055" y="2598003"/>
            <a:ext cx="4509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Data Supplement</a:t>
            </a:r>
          </a:p>
        </p:txBody>
      </p:sp>
    </p:spTree>
    <p:extLst>
      <p:ext uri="{BB962C8B-B14F-4D97-AF65-F5344CB8AC3E}">
        <p14:creationId xmlns:p14="http://schemas.microsoft.com/office/powerpoint/2010/main" val="2615917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FF0E0E-664C-CA61-02FE-4E3233B06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97088"/>
              </p:ext>
            </p:extLst>
          </p:nvPr>
        </p:nvGraphicFramePr>
        <p:xfrm>
          <a:off x="204282" y="75854"/>
          <a:ext cx="11819106" cy="119417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8672">
                  <a:extLst>
                    <a:ext uri="{9D8B030D-6E8A-4147-A177-3AD203B41FA5}">
                      <a16:colId xmlns:a16="http://schemas.microsoft.com/office/drawing/2014/main" val="2044757986"/>
                    </a:ext>
                  </a:extLst>
                </a:gridCol>
                <a:gridCol w="1333345">
                  <a:extLst>
                    <a:ext uri="{9D8B030D-6E8A-4147-A177-3AD203B41FA5}">
                      <a16:colId xmlns:a16="http://schemas.microsoft.com/office/drawing/2014/main" val="66421159"/>
                    </a:ext>
                  </a:extLst>
                </a:gridCol>
                <a:gridCol w="1072689">
                  <a:extLst>
                    <a:ext uri="{9D8B030D-6E8A-4147-A177-3AD203B41FA5}">
                      <a16:colId xmlns:a16="http://schemas.microsoft.com/office/drawing/2014/main" val="4234862814"/>
                    </a:ext>
                  </a:extLst>
                </a:gridCol>
                <a:gridCol w="7254400">
                  <a:extLst>
                    <a:ext uri="{9D8B030D-6E8A-4147-A177-3AD203B41FA5}">
                      <a16:colId xmlns:a16="http://schemas.microsoft.com/office/drawing/2014/main" val="2360676083"/>
                    </a:ext>
                  </a:extLst>
                </a:gridCol>
              </a:tblGrid>
              <a:tr h="254773">
                <a:tc>
                  <a:txBody>
                    <a:bodyPr/>
                    <a:lstStyle/>
                    <a:p>
                      <a:r>
                        <a:rPr lang="en-US" sz="1200" dirty="0"/>
                        <a:t>Puzzle Feature 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Class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Source(s)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Descriptions/Notes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68635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b="1" dirty="0"/>
                        <a:t>IS1_ST(m)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XWStats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Individual Solver 1 (IS1) raw solve time, in minutes, for a given 15x15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81765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IS_RPB_l8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Strength of Schedule-adjusted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mean of previous (to a given solve) 10 puzzles, for the relevant 15x15 puzzle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969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IS_RPB_l8_stdev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Standard deviation of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Strength of Schedule-adjusted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version of IS_RPB_l8 (recent solve variability)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22203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IS </a:t>
                      </a:r>
                      <a:r>
                        <a:rPr lang="en-US" sz="1200" dirty="0"/>
                        <a:t>Past Perf vs Constr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 vs a specific constructor or specific constructor team; normalized to account for recent (past 8 puzzles) performance baseline per puzzle day (RPB) and past puzzle day mix for constructor(s)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8826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Prior Solves # -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Number of solves on a given 15x15 puzzle day prior to a solve to be predicted; experience proxy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6684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Prior Solves # - 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Number of solves across all 15x15 puzzle days prior to a solve to be predicted; experience proxy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1136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IS Solves 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Past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Number of total solves in the past 7 days prior to a given puzzle solve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8212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DOW_num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Puzzle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Assigns number to a given solve for the 15x 15 puzzle day of week (Mon-Sat)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4215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Answer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 calls answers “words”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82674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Average Answer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 calls answers “words”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5389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= black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6729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Cheater Square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Blocks than can be removed without affecting the overall word count of the 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63331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Circle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Mostly seen in early week and Sunday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8557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Open Squares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all white squares that are non-adjacent to black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19381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Shade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all shaded squares in the grid; mostly seen in early week and Sunday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50051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Spans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# of row or columns with 0 black squares (15 or 21 answer length, depending on grid size)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56825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Stacks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Counts # of times two or more adjacent rows or columns have all white squares (mostly Fri or Sat)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43672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Unchecked Squares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Squares that are part of only either the Across or Down clue, but not both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01411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Unusual Symmetry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Assigns ‘1’ to all puzzles displaying other than normal rotational symmetry (e.g., L-R Mirror or Diagonal)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93450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Cross Reference Clues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 that refers to another clue (ex. “See 48-Down”)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95488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Duplicate Clues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clue is used verbatim for more than one answer (uncommon)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88669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clue is used for both an Across and a Down entry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96498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Wordplay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Manual (me)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Subjective count of clues displaying wordplay/punnery; many end with a ‘?’, ‘perhaps’, or ‘maybe’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1481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Black Square Fill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black squares in the grid that contain at least one character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8519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Day Freshness %ile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percentile across all puzzles for the puzzle day of a given puzzle for 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51138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Duplicate Answers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When the same answer is used verbatim for more than one clue (rare)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981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Fill-in-the-Blank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fill-in-the-blank answers in a given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23964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an overall rarity score to a puzzle’s answers, using both pre-Shortz and Shortz puzzles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76869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Outside Grid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Number of “virtual” squares outside the grid that contain at least one character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74045"/>
                  </a:ext>
                </a:extLst>
              </a:tr>
              <a:tr h="30157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Overall Freshness %ile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Assigns percentile across all puzzles from all puzzle days for Freshness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257959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Quantum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 denotes more than 1 valid answer for a clue (very rare)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557722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Rebus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number of squares where more than one letter, number or symbol is required for a solve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28813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Rebus Unique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Same as above, but only counts squares with unique rebus content in the given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47695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Treats each white square like a (non-blank) Scrabble tile and assigns per-square average point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17698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Illegal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all answers that would not be playable based on the Official Scrabble Dictionary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935770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Scrabble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Treats each white square like a (non-blank) Scrabble tile and assigns total point value for the puzzle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08465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Unique Answer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all answers not occurring in any other pre-Shortz or Shortz Era puzzle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512264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Unused Letters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XWord 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Counts the number (out of 26) of letters not used in a puzzle (0= pangram)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24327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Completion Hour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Circadian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Hour of completion for a given puzzle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05413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IS_per_sdp_avg_past_diff_from_RPB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Circadian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For a given puzzle, percent difference in solve time from recent performance baseline (RPB) for that specific solve day phase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18102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Solve Day Phase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Circadian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XWStats/Me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Portion of 24 hour cycle a puzzle was solved in (1 = 12-6 AM; 2 = 6 AM-12 PM; 3 = 12 PM-6 PM; 4 = 6 PM-12 AM)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78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04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515FE20-5079-E223-EF12-D2CE636E2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4" b="3030"/>
          <a:stretch/>
        </p:blipFill>
        <p:spPr bwMode="auto">
          <a:xfrm>
            <a:off x="3529013" y="1634247"/>
            <a:ext cx="5133975" cy="380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584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81D5170E-7972-E4A1-AF58-7E35BC7D0445}"/>
              </a:ext>
            </a:extLst>
          </p:cNvPr>
          <p:cNvSpPr txBox="1"/>
          <p:nvPr/>
        </p:nvSpPr>
        <p:spPr>
          <a:xfrm>
            <a:off x="191633" y="972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EB68BB-CB84-747F-4E8E-B05E3B1308F9}"/>
              </a:ext>
            </a:extLst>
          </p:cNvPr>
          <p:cNvSpPr txBox="1"/>
          <p:nvPr/>
        </p:nvSpPr>
        <p:spPr>
          <a:xfrm>
            <a:off x="6213008" y="9727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733720-E8EF-46A5-3754-A2813BE6DC7F}"/>
              </a:ext>
            </a:extLst>
          </p:cNvPr>
          <p:cNvSpPr txBox="1"/>
          <p:nvPr/>
        </p:nvSpPr>
        <p:spPr>
          <a:xfrm>
            <a:off x="198045" y="334317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0DC09B0-7640-66A7-2E49-FCD978592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1" y="149244"/>
            <a:ext cx="58578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4B72717-3DA1-7926-2E6C-81129443EB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20"/>
          <a:stretch/>
        </p:blipFill>
        <p:spPr bwMode="auto">
          <a:xfrm>
            <a:off x="6176366" y="167350"/>
            <a:ext cx="5705475" cy="287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A90E81-31F7-4427-170D-D1368CC103DD}"/>
              </a:ext>
            </a:extLst>
          </p:cNvPr>
          <p:cNvSpPr txBox="1"/>
          <p:nvPr/>
        </p:nvSpPr>
        <p:spPr>
          <a:xfrm rot="16200000">
            <a:off x="7113081" y="3373949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Freshness Factor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42151-568E-AD92-D464-DD5A0B820232}"/>
              </a:ext>
            </a:extLst>
          </p:cNvPr>
          <p:cNvSpPr txBox="1"/>
          <p:nvPr/>
        </p:nvSpPr>
        <p:spPr>
          <a:xfrm rot="16200000">
            <a:off x="6609503" y="3118270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RPB_l8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63A98-3B3C-DD94-669B-5F82C1D75E8C}"/>
              </a:ext>
            </a:extLst>
          </p:cNvPr>
          <p:cNvSpPr txBox="1"/>
          <p:nvPr/>
        </p:nvSpPr>
        <p:spPr>
          <a:xfrm rot="16200000">
            <a:off x="8075400" y="317838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Answer 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7326B7-2A23-6F04-3EE1-5BA03EC96A3E}"/>
              </a:ext>
            </a:extLst>
          </p:cNvPr>
          <p:cNvSpPr txBox="1"/>
          <p:nvPr/>
        </p:nvSpPr>
        <p:spPr>
          <a:xfrm rot="16200000">
            <a:off x="8779682" y="3225671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DOW_num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BB4CF0-8E52-D711-3465-4F6A3E876A0D}"/>
              </a:ext>
            </a:extLst>
          </p:cNvPr>
          <p:cNvSpPr txBox="1"/>
          <p:nvPr/>
        </p:nvSpPr>
        <p:spPr>
          <a:xfrm rot="16200000">
            <a:off x="9219422" y="3552684"/>
            <a:ext cx="1417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Average Answer Length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58CE0D-6E9F-8BB0-7BD9-42CE8B67FF24}"/>
              </a:ext>
            </a:extLst>
          </p:cNvPr>
          <p:cNvSpPr txBox="1"/>
          <p:nvPr/>
        </p:nvSpPr>
        <p:spPr>
          <a:xfrm rot="16200000">
            <a:off x="10022299" y="3515013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Overall Freshness %ile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C265C-6EC7-51B8-82C5-788DA5A942C2}"/>
              </a:ext>
            </a:extLst>
          </p:cNvPr>
          <p:cNvSpPr txBox="1"/>
          <p:nvPr/>
        </p:nvSpPr>
        <p:spPr>
          <a:xfrm rot="16200000">
            <a:off x="11002070" y="3291394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RPB_l8_stdev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8EC56E1B-2CAF-D6D1-178B-302EA8A65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0" y="3447106"/>
            <a:ext cx="58578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93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EA97160-8E34-4197-209D-C615A81F4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2" y="2100266"/>
            <a:ext cx="3301587" cy="230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5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AE6C8FA-64E9-20A6-0EED-6C9A3777D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8" y="4320899"/>
            <a:ext cx="2793651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DC13E16-5895-4AA5-62B1-548336FADF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1"/>
          <a:stretch/>
        </p:blipFill>
        <p:spPr bwMode="auto">
          <a:xfrm>
            <a:off x="4692309" y="4320899"/>
            <a:ext cx="2475408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944F0526-FCA8-6B34-F583-5E64CDD7F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22" y="249345"/>
            <a:ext cx="87249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892F7EF-213C-832F-ACF1-18EC91620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1"/>
          <a:stretch/>
        </p:blipFill>
        <p:spPr bwMode="auto">
          <a:xfrm>
            <a:off x="7167717" y="4320898"/>
            <a:ext cx="2475408" cy="1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5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F207E6A-E1DE-DA08-0677-6F21F49B3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2263"/>
            <a:ext cx="12192000" cy="36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53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C0A6A13-8EF5-FF9E-68C5-A2902A646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0" y="556500"/>
            <a:ext cx="5102794" cy="54502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7B7C90C-2A45-5675-8EDC-13B146F6B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654" y="81907"/>
            <a:ext cx="6912854" cy="356073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920733A-239B-89D9-FA8B-D16829282889}"/>
              </a:ext>
            </a:extLst>
          </p:cNvPr>
          <p:cNvSpPr/>
          <p:nvPr/>
        </p:nvSpPr>
        <p:spPr>
          <a:xfrm>
            <a:off x="5116794" y="137238"/>
            <a:ext cx="45719" cy="109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354CA72-B0B5-BC86-3A26-C9F446847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978" y="3678520"/>
            <a:ext cx="6912854" cy="35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9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9910EC-BB95-93B3-7ECB-0FB25C3E1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98"/>
          <a:stretch/>
        </p:blipFill>
        <p:spPr>
          <a:xfrm>
            <a:off x="4863870" y="110897"/>
            <a:ext cx="6475484" cy="66751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860AAD-D22E-2DEB-1BCD-AE095683793C}"/>
              </a:ext>
            </a:extLst>
          </p:cNvPr>
          <p:cNvSpPr/>
          <p:nvPr/>
        </p:nvSpPr>
        <p:spPr>
          <a:xfrm>
            <a:off x="4883326" y="43623"/>
            <a:ext cx="45719" cy="109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251AF6-644F-08C9-966F-D0B825505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6" y="300138"/>
            <a:ext cx="4741254" cy="526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1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83507-64C8-72ED-9C2B-92459329F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7E90AC-3394-2E1B-801C-D47B3C2B8E4D}"/>
              </a:ext>
            </a:extLst>
          </p:cNvPr>
          <p:cNvSpPr txBox="1"/>
          <p:nvPr/>
        </p:nvSpPr>
        <p:spPr>
          <a:xfrm>
            <a:off x="5009745" y="2598003"/>
            <a:ext cx="2433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08338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929F108-877C-65AB-F49E-7F25AE65A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73EEDCB-4EA7-CE1F-DD18-80864AA20244}"/>
              </a:ext>
            </a:extLst>
          </p:cNvPr>
          <p:cNvSpPr/>
          <p:nvPr/>
        </p:nvSpPr>
        <p:spPr>
          <a:xfrm>
            <a:off x="7336538" y="339870"/>
            <a:ext cx="2989402" cy="1556186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Solver Past Performance Features (n=6)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‘Strength of Schedule’-Adjusted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 (n=2/6)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502F3A-5AF0-DC7E-7E4B-F81E9139F8D5}"/>
              </a:ext>
            </a:extLst>
          </p:cNvPr>
          <p:cNvCxnSpPr>
            <a:cxnSpLocks/>
          </p:cNvCxnSpPr>
          <p:nvPr/>
        </p:nvCxnSpPr>
        <p:spPr>
          <a:xfrm rot="10800000">
            <a:off x="6205728" y="1090804"/>
            <a:ext cx="1005840" cy="0"/>
          </a:xfrm>
          <a:prstGeom prst="straightConnector1">
            <a:avLst/>
          </a:prstGeom>
          <a:ln w="984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D7E7E91-B504-4467-1857-85C8F0F43B0B}"/>
              </a:ext>
            </a:extLst>
          </p:cNvPr>
          <p:cNvSpPr/>
          <p:nvPr/>
        </p:nvSpPr>
        <p:spPr>
          <a:xfrm>
            <a:off x="7336538" y="1943534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Puzzle: Clue or Answer Features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(n=19)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97A9FA-D516-321A-A6A3-B6E240933258}"/>
              </a:ext>
            </a:extLst>
          </p:cNvPr>
          <p:cNvSpPr/>
          <p:nvPr/>
        </p:nvSpPr>
        <p:spPr>
          <a:xfrm>
            <a:off x="7336538" y="3508825"/>
            <a:ext cx="2989402" cy="15087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Puzzle: Grid Features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(n=11)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410B809-3F01-984D-E7EE-6A53B4DF71C9}"/>
              </a:ext>
            </a:extLst>
          </p:cNvPr>
          <p:cNvSpPr>
            <a:spLocks/>
          </p:cNvSpPr>
          <p:nvPr/>
        </p:nvSpPr>
        <p:spPr>
          <a:xfrm>
            <a:off x="10016164" y="2824428"/>
            <a:ext cx="1510692" cy="1308494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Puzzle Day of Week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(n=1)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71D9B-0C0D-0730-205F-4D84075FD08E}"/>
              </a:ext>
            </a:extLst>
          </p:cNvPr>
          <p:cNvSpPr/>
          <p:nvPr/>
        </p:nvSpPr>
        <p:spPr>
          <a:xfrm>
            <a:off x="2449102" y="1599005"/>
            <a:ext cx="2068033" cy="4929811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C8D36-0F83-F3EA-50D2-599BF0807410}"/>
              </a:ext>
            </a:extLst>
          </p:cNvPr>
          <p:cNvSpPr txBox="1"/>
          <p:nvPr/>
        </p:nvSpPr>
        <p:spPr>
          <a:xfrm>
            <a:off x="2483912" y="2836194"/>
            <a:ext cx="2002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  IS1</a:t>
            </a:r>
          </a:p>
          <a:p>
            <a:r>
              <a:rPr lang="en-US" sz="1600" dirty="0"/>
              <a:t>         Recent Past</a:t>
            </a:r>
          </a:p>
          <a:p>
            <a:r>
              <a:rPr lang="en-US" sz="1600" dirty="0"/>
              <a:t>        Performance </a:t>
            </a:r>
          </a:p>
          <a:p>
            <a:r>
              <a:rPr lang="en-US" sz="1600" dirty="0"/>
              <a:t>            Features</a:t>
            </a:r>
          </a:p>
          <a:p>
            <a:r>
              <a:rPr lang="en-US" sz="1600" dirty="0"/>
              <a:t>             Accrued</a:t>
            </a:r>
          </a:p>
          <a:p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ECE79B-4844-1A3F-8E3B-34BE25A61B69}"/>
              </a:ext>
            </a:extLst>
          </p:cNvPr>
          <p:cNvCxnSpPr>
            <a:cxnSpLocks/>
          </p:cNvCxnSpPr>
          <p:nvPr/>
        </p:nvCxnSpPr>
        <p:spPr>
          <a:xfrm flipV="1">
            <a:off x="2071093" y="1682496"/>
            <a:ext cx="0" cy="4846320"/>
          </a:xfrm>
          <a:prstGeom prst="straightConnector1">
            <a:avLst/>
          </a:prstGeom>
          <a:ln w="698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D08F1D-B9A7-3B07-D784-C51EE8F998D7}"/>
              </a:ext>
            </a:extLst>
          </p:cNvPr>
          <p:cNvSpPr txBox="1"/>
          <p:nvPr/>
        </p:nvSpPr>
        <p:spPr>
          <a:xfrm>
            <a:off x="2115137" y="63196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148111-3BA9-662A-7F75-78DAB86A5A93}"/>
              </a:ext>
            </a:extLst>
          </p:cNvPr>
          <p:cNvSpPr txBox="1"/>
          <p:nvPr/>
        </p:nvSpPr>
        <p:spPr>
          <a:xfrm>
            <a:off x="618549" y="3300317"/>
            <a:ext cx="1479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# Day-Specific Puzzle Prior to Predicted   Puzzle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i="1" dirty="0">
                <a:solidFill>
                  <a:schemeClr val="accent1"/>
                </a:solidFill>
              </a:rPr>
              <a:t>No</a:t>
            </a:r>
            <a:r>
              <a:rPr lang="en-US" sz="1600" dirty="0">
                <a:solidFill>
                  <a:schemeClr val="accent1"/>
                </a:solidFill>
              </a:rPr>
              <a:t> Time-Decay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Weighting in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Final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5A3E5A-D19A-AD63-E242-3A9E8E91A070}"/>
              </a:ext>
            </a:extLst>
          </p:cNvPr>
          <p:cNvSpPr txBox="1"/>
          <p:nvPr/>
        </p:nvSpPr>
        <p:spPr>
          <a:xfrm>
            <a:off x="2183060" y="1550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9A66B3-7B9E-BA40-E41C-B80B18CE8049}"/>
              </a:ext>
            </a:extLst>
          </p:cNvPr>
          <p:cNvCxnSpPr/>
          <p:nvPr/>
        </p:nvCxnSpPr>
        <p:spPr>
          <a:xfrm>
            <a:off x="4517134" y="6518370"/>
            <a:ext cx="15819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B7B396-8A0A-97D6-BCA5-155B2805AE30}"/>
              </a:ext>
            </a:extLst>
          </p:cNvPr>
          <p:cNvCxnSpPr>
            <a:cxnSpLocks/>
          </p:cNvCxnSpPr>
          <p:nvPr/>
        </p:nvCxnSpPr>
        <p:spPr>
          <a:xfrm rot="5400000">
            <a:off x="3630167" y="4058741"/>
            <a:ext cx="49194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AD40E9-0C2D-29A1-0FE0-1203D7A7EC68}"/>
              </a:ext>
            </a:extLst>
          </p:cNvPr>
          <p:cNvSpPr txBox="1"/>
          <p:nvPr/>
        </p:nvSpPr>
        <p:spPr>
          <a:xfrm>
            <a:off x="4588353" y="2099493"/>
            <a:ext cx="15106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Recent Past Performance Features Adjusted by ‘Strength of Schedule’ (SOS) Ratio: 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GMS Performance on These Puzzles/GMS Recent Performance </a:t>
            </a:r>
            <a:r>
              <a:rPr lang="en-US" sz="1600" i="1" dirty="0">
                <a:solidFill>
                  <a:srgbClr val="FF0000"/>
                </a:solidFill>
              </a:rPr>
              <a:t>Prior to </a:t>
            </a:r>
            <a:r>
              <a:rPr lang="en-US" sz="1600" dirty="0">
                <a:solidFill>
                  <a:srgbClr val="FF0000"/>
                </a:solidFill>
              </a:rPr>
              <a:t>These Puzzles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3CE2C8-0A9F-D843-9C4C-E521081E6795}"/>
              </a:ext>
            </a:extLst>
          </p:cNvPr>
          <p:cNvSpPr/>
          <p:nvPr/>
        </p:nvSpPr>
        <p:spPr>
          <a:xfrm>
            <a:off x="2449102" y="521787"/>
            <a:ext cx="3631656" cy="1086256"/>
          </a:xfrm>
          <a:prstGeom prst="rect">
            <a:avLst/>
          </a:prstGeom>
          <a:solidFill>
            <a:srgbClr val="002060"/>
          </a:solidFill>
          <a:ln w="444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PREDICTED 15x15 PUZZLE </a:t>
            </a:r>
          </a:p>
          <a:p>
            <a:pPr algn="ctr"/>
            <a:r>
              <a:rPr lang="en-US" sz="1600" dirty="0"/>
              <a:t>(TARGET FEATURE: IS1 RAW SOLVE TIME)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BAEEF34-C509-F4D1-83F0-5A32E8B9FD22}"/>
              </a:ext>
            </a:extLst>
          </p:cNvPr>
          <p:cNvSpPr>
            <a:spLocks/>
          </p:cNvSpPr>
          <p:nvPr/>
        </p:nvSpPr>
        <p:spPr>
          <a:xfrm>
            <a:off x="10016164" y="1262907"/>
            <a:ext cx="1510692" cy="130849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Circadian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Features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(n=1)</a:t>
            </a:r>
          </a:p>
        </p:txBody>
      </p:sp>
    </p:spTree>
    <p:extLst>
      <p:ext uri="{BB962C8B-B14F-4D97-AF65-F5344CB8AC3E}">
        <p14:creationId xmlns:p14="http://schemas.microsoft.com/office/powerpoint/2010/main" val="334541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16148</TotalTime>
  <Words>1346</Words>
  <Application>Microsoft Office PowerPoint</Application>
  <PresentationFormat>Widescreen</PresentationFormat>
  <Paragraphs>315</Paragraphs>
  <Slides>20</Slides>
  <Notes>13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Raksin</dc:creator>
  <cp:lastModifiedBy>Jonathan Raksin</cp:lastModifiedBy>
  <cp:revision>24</cp:revision>
  <dcterms:created xsi:type="dcterms:W3CDTF">2024-02-05T20:17:52Z</dcterms:created>
  <dcterms:modified xsi:type="dcterms:W3CDTF">2024-02-19T18:26:25Z</dcterms:modified>
</cp:coreProperties>
</file>