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56" r:id="rId3"/>
    <p:sldId id="257" r:id="rId4"/>
    <p:sldId id="312" r:id="rId5"/>
    <p:sldId id="282" r:id="rId6"/>
    <p:sldId id="288" r:id="rId7"/>
    <p:sldId id="298" r:id="rId8"/>
    <p:sldId id="305" r:id="rId9"/>
    <p:sldId id="306" r:id="rId10"/>
    <p:sldId id="275" r:id="rId11"/>
    <p:sldId id="300" r:id="rId12"/>
    <p:sldId id="301" r:id="rId13"/>
    <p:sldId id="303" r:id="rId14"/>
    <p:sldId id="309" r:id="rId15"/>
    <p:sldId id="313" r:id="rId16"/>
    <p:sldId id="304" r:id="rId17"/>
    <p:sldId id="289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02" autoAdjust="0"/>
  </p:normalViewPr>
  <p:slideViewPr>
    <p:cSldViewPr snapToGrid="0">
      <p:cViewPr varScale="1">
        <p:scale>
          <a:sx n="102" d="100"/>
          <a:sy n="102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0CB6B-E511-49BB-AF02-D16719B0449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11DD5-B3F7-44DF-909F-5A328094E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44A3-9D7C-E584-A024-3B3E5795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33911-8AD4-6EAA-B472-FB873C63D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D76C0-4BC4-457C-FAD7-0B546C0A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C5E3-A391-978B-48A8-7B189FB22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B0D8-B2CC-2FC6-7BDD-33B85AD9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8CC0-F948-D42D-F0C4-23D3AE65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BAFC-5EFA-7A35-4864-B90BECD4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F7DC-562E-E8E3-053E-6109F7C3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159B-7B1B-89D0-38C2-5A883C28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D61-1142-6F44-4054-E9B5DDA6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CB34-16B3-4641-84CC-BE0C5398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9295-48F8-C256-25C2-59A6EDA4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C513-98E7-14FB-2EDD-A0A29BC4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50BF-9174-F598-2619-A851E95A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4408-C24B-BF66-180C-24E40C77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BBAF3-B2B4-6BA5-CA5D-D581DD86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3D75-3104-F01F-B042-94990400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3400-9FF5-748A-78FB-5A445365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D62A-A4AB-E36D-DB21-98A0757B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4323-52F9-9291-2792-CC3A71A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91AB-B127-D9B9-1B63-77A640F6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D2FF-2AB3-3977-2AD9-FD7D3CFD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277D-5DD5-B504-6F91-A018BD80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F3FF-F1C3-3EA6-3FFC-CF0F262F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9773-6D8A-7451-FF64-98042C1F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4C6B-A30B-AA19-D93A-3A9F71E1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B0BA-2BDB-7513-140E-EA1E8A1E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C83B-B840-8EC8-1DB9-281F190E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451A-5B4E-31DB-DF22-F6FCFC9F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2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A850-1CF2-0874-6820-453907B4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1A95-AA22-9C81-5A0E-CA61C761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64C4-762A-5C56-D398-9ADDC920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413C-58B0-BEA9-8B3C-14607A3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1798-CBE3-DABD-D2D8-BDBBDE90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B9AA-4861-2779-53D9-A5435639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ED04-FDA1-5555-80A9-5370F1B0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C3FA-0834-09AC-317D-E4C09F85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C14F7-AF2E-742C-8624-D0A85C3DE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4AF1-B823-92B8-0054-707BABC07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F2B84-057D-A468-4F70-8CB1EC638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AF6BA-4596-6D46-5C97-F162B675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E1737-A6C3-9A7F-20E4-A566F188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82EA3-9086-5650-0684-7E7A10F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5F27-79FF-CBD0-DA90-B3112F3A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77CBC-17D5-27DA-624D-0B8FEFE0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1349-54F8-146A-D6B1-8A01977D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1315C-C571-40C9-2660-48527FC8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34D53-A57A-39F9-E492-9084F412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B8306-9F95-A98E-4F73-5F83034A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604A-4F8C-68BF-E013-E9F8D51B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2D4-8F99-88ED-702F-2EA910AB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5BF9-5560-40F2-A3BB-EA63184E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8A39-AA76-A9A2-B20D-2CBB5051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B63F-80F5-22C9-7AE7-2084396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C676-3719-A415-7F5A-C440138E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BD22-E52C-82BA-9CCC-6E7E5406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D562-A839-2CF2-FB45-33E8B30D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24AD-BB87-4571-0440-A71DAD280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79A24-180A-3BE6-9BB3-706536BE5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8B0A-E52F-916C-BEB6-AE41396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CBAD-F3AF-9069-C461-7BF25E50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10D0-4B18-8F99-C845-794FB1D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E6599-DA7F-16BE-5A75-7693C870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D03D-6DBE-200F-37BA-3E9D923E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2AC6-CC79-A20B-5D9C-426A202C8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F0B4-D806-493B-9E36-FE655B8D9DB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928C-AEE5-836E-52A3-CE4DD6A4E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FFCE-CC03-A416-BF2B-E4E1F8A8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E5A5-0949-40C9-BEC5-B3FA1C4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367552" y="2848359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014381" y="254552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19156" y="4517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19156" y="3876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014381" y="18827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016130" y="32066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43438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93805" y="474613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279386" y="4998526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11748" y="4998526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B5B0F5-D30A-61B9-E407-6D829B639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b="11941"/>
          <a:stretch/>
        </p:blipFill>
        <p:spPr bwMode="auto">
          <a:xfrm>
            <a:off x="3312285" y="1219555"/>
            <a:ext cx="5295235" cy="35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25964-B3A0-1E1A-BFE4-064DCC3AAA86}"/>
              </a:ext>
            </a:extLst>
          </p:cNvPr>
          <p:cNvSpPr txBox="1"/>
          <p:nvPr/>
        </p:nvSpPr>
        <p:spPr>
          <a:xfrm>
            <a:off x="3019193" y="12216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126144" y="2906562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761808" y="5079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960314" y="5257649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299442" y="5905056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179279" y="525764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  <a:p>
            <a:pPr algn="ctr"/>
            <a:r>
              <a:rPr lang="en-US" sz="1300" dirty="0"/>
              <a:t>AND 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4619690" y="5257649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8272754" y="526057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10736306" y="5257649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7080350" y="5257649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Circadian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EADE5-C8B4-6A01-4021-A36B0E1A6E11}"/>
              </a:ext>
            </a:extLst>
          </p:cNvPr>
          <p:cNvSpPr txBox="1"/>
          <p:nvPr/>
        </p:nvSpPr>
        <p:spPr>
          <a:xfrm>
            <a:off x="3389100" y="5257649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289E8-137F-0877-77F2-8480EDD9CF67}"/>
              </a:ext>
            </a:extLst>
          </p:cNvPr>
          <p:cNvSpPr txBox="1"/>
          <p:nvPr/>
        </p:nvSpPr>
        <p:spPr>
          <a:xfrm>
            <a:off x="9528325" y="5257649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SOS Adjustment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5B6CE-4FE0-3E9C-CB55-40438126301B}"/>
              </a:ext>
            </a:extLst>
          </p:cNvPr>
          <p:cNvSpPr txBox="1"/>
          <p:nvPr/>
        </p:nvSpPr>
        <p:spPr>
          <a:xfrm>
            <a:off x="5876374" y="5257649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51214-13C3-A6B6-80F5-A59AE702D228}"/>
              </a:ext>
            </a:extLst>
          </p:cNvPr>
          <p:cNvSpPr txBox="1"/>
          <p:nvPr/>
        </p:nvSpPr>
        <p:spPr>
          <a:xfrm>
            <a:off x="761808" y="4242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916CD-7912-E966-FD82-4E48158804BC}"/>
              </a:ext>
            </a:extLst>
          </p:cNvPr>
          <p:cNvSpPr txBox="1"/>
          <p:nvPr/>
        </p:nvSpPr>
        <p:spPr>
          <a:xfrm>
            <a:off x="761808" y="33740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36297E-07A7-92BC-36D4-40EBBC89072F}"/>
              </a:ext>
            </a:extLst>
          </p:cNvPr>
          <p:cNvSpPr txBox="1"/>
          <p:nvPr/>
        </p:nvSpPr>
        <p:spPr>
          <a:xfrm>
            <a:off x="761808" y="25276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01C71B-1B11-B02C-6929-335084862FDB}"/>
              </a:ext>
            </a:extLst>
          </p:cNvPr>
          <p:cNvSpPr txBox="1"/>
          <p:nvPr/>
        </p:nvSpPr>
        <p:spPr>
          <a:xfrm>
            <a:off x="683262" y="16703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037F9F-C308-2E7B-5F61-03A37E56FB25}"/>
              </a:ext>
            </a:extLst>
          </p:cNvPr>
          <p:cNvSpPr txBox="1"/>
          <p:nvPr/>
        </p:nvSpPr>
        <p:spPr>
          <a:xfrm>
            <a:off x="683262" y="8059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8DB2A7-99EE-D18E-5644-3D81B50D6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b="5393"/>
          <a:stretch/>
        </p:blipFill>
        <p:spPr bwMode="auto">
          <a:xfrm>
            <a:off x="974413" y="870129"/>
            <a:ext cx="11080346" cy="44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443659" y="5199300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499760" y="6442769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3181307" y="519929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6564920" y="519929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943028" y="2544603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8202238" y="5199299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26F81-EB9F-F556-0EB6-3D7D46B20643}"/>
              </a:ext>
            </a:extLst>
          </p:cNvPr>
          <p:cNvSpPr txBox="1"/>
          <p:nvPr/>
        </p:nvSpPr>
        <p:spPr>
          <a:xfrm>
            <a:off x="6565876" y="5851377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(‘IS_RPB_l10_stdev’)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3B82-D009-E043-1AE1-F15624A73640}"/>
              </a:ext>
            </a:extLst>
          </p:cNvPr>
          <p:cNvSpPr txBox="1"/>
          <p:nvPr/>
        </p:nvSpPr>
        <p:spPr>
          <a:xfrm>
            <a:off x="8190443" y="5851377"/>
            <a:ext cx="1554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(‘IS Past Perf vs Constr’)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6B31D-442F-2DAB-01CB-494CC8DE80CF}"/>
              </a:ext>
            </a:extLst>
          </p:cNvPr>
          <p:cNvSpPr txBox="1"/>
          <p:nvPr/>
        </p:nvSpPr>
        <p:spPr>
          <a:xfrm>
            <a:off x="999835" y="50313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B98B9-D682-30A7-A7ED-8B38CBAC7F57}"/>
              </a:ext>
            </a:extLst>
          </p:cNvPr>
          <p:cNvSpPr txBox="1"/>
          <p:nvPr/>
        </p:nvSpPr>
        <p:spPr>
          <a:xfrm>
            <a:off x="999835" y="40514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644A6-76BC-1328-3887-7D1BB47D84A9}"/>
              </a:ext>
            </a:extLst>
          </p:cNvPr>
          <p:cNvSpPr txBox="1"/>
          <p:nvPr/>
        </p:nvSpPr>
        <p:spPr>
          <a:xfrm>
            <a:off x="999835" y="30502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A970F-0469-2427-63D2-BEECE982E701}"/>
              </a:ext>
            </a:extLst>
          </p:cNvPr>
          <p:cNvSpPr txBox="1"/>
          <p:nvPr/>
        </p:nvSpPr>
        <p:spPr>
          <a:xfrm>
            <a:off x="999835" y="20797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C3985-ACA1-754E-58B2-AC6CA72EEAC8}"/>
              </a:ext>
            </a:extLst>
          </p:cNvPr>
          <p:cNvSpPr txBox="1"/>
          <p:nvPr/>
        </p:nvSpPr>
        <p:spPr>
          <a:xfrm>
            <a:off x="921289" y="10796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1C638-6AE6-A40C-31AA-5D76084183F7}"/>
              </a:ext>
            </a:extLst>
          </p:cNvPr>
          <p:cNvSpPr txBox="1"/>
          <p:nvPr/>
        </p:nvSpPr>
        <p:spPr>
          <a:xfrm>
            <a:off x="921289" y="725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4867119" y="519929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669A85-6EB1-69C5-B4E6-0D237E7D5190}"/>
              </a:ext>
            </a:extLst>
          </p:cNvPr>
          <p:cNvSpPr txBox="1"/>
          <p:nvPr/>
        </p:nvSpPr>
        <p:spPr>
          <a:xfrm>
            <a:off x="4834926" y="5851377"/>
            <a:ext cx="14364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(‘Prior Solves # - DS’)</a:t>
            </a:r>
          </a:p>
          <a:p>
            <a:r>
              <a:rPr lang="en-US" sz="1100" i="1" dirty="0"/>
              <a:t>(‘Prior Solves # -NDS’)</a:t>
            </a:r>
          </a:p>
          <a:p>
            <a:r>
              <a:rPr lang="en-US" sz="1100" i="1" dirty="0"/>
              <a:t>         (IS Solves l7)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1303B5-D92B-18E9-C2A7-6F5CF913415A}"/>
              </a:ext>
            </a:extLst>
          </p:cNvPr>
          <p:cNvSpPr txBox="1"/>
          <p:nvPr/>
        </p:nvSpPr>
        <p:spPr>
          <a:xfrm>
            <a:off x="9914838" y="5170724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2190-1D37-12EE-1B60-3403A9FC5916}"/>
              </a:ext>
            </a:extLst>
          </p:cNvPr>
          <p:cNvSpPr txBox="1"/>
          <p:nvPr/>
        </p:nvSpPr>
        <p:spPr>
          <a:xfrm>
            <a:off x="10196065" y="582280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(‘IS_RPB_l10’)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D6C8C82-27A9-3593-7DB0-4273F8DF3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" b="5781"/>
          <a:stretch/>
        </p:blipFill>
        <p:spPr bwMode="auto">
          <a:xfrm>
            <a:off x="1234768" y="109633"/>
            <a:ext cx="10304935" cy="51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224388" y="5555554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6555602" y="5555554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 #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82118" y="5555554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4678638" y="6453712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5B2BA-F36E-0369-22C5-2BEAD1E4D622}"/>
              </a:ext>
            </a:extLst>
          </p:cNvPr>
          <p:cNvSpPr txBox="1"/>
          <p:nvPr/>
        </p:nvSpPr>
        <p:spPr>
          <a:xfrm>
            <a:off x="3020633" y="555555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  <a:p>
            <a:pPr algn="ctr"/>
            <a:r>
              <a:rPr lang="en-US" sz="1300" dirty="0"/>
              <a:t>(DOW)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17F2B-5452-BC16-27DC-4FDD9222AB86}"/>
              </a:ext>
            </a:extLst>
          </p:cNvPr>
          <p:cNvSpPr txBox="1"/>
          <p:nvPr/>
        </p:nvSpPr>
        <p:spPr>
          <a:xfrm>
            <a:off x="10127554" y="5555554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Open Squares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88E7-04F8-8D2F-82F2-B28C54434843}"/>
              </a:ext>
            </a:extLst>
          </p:cNvPr>
          <p:cNvSpPr txBox="1"/>
          <p:nvPr/>
        </p:nvSpPr>
        <p:spPr>
          <a:xfrm>
            <a:off x="3207062" y="6184445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(‘DOW_num’)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73781-1FAC-E506-AB91-4989350B3BF4}"/>
              </a:ext>
            </a:extLst>
          </p:cNvPr>
          <p:cNvSpPr txBox="1"/>
          <p:nvPr/>
        </p:nvSpPr>
        <p:spPr>
          <a:xfrm>
            <a:off x="8212667" y="5565079"/>
            <a:ext cx="1595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Scrabble Average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1A418-FCE5-E105-39F4-48010D73D3BF}"/>
              </a:ext>
            </a:extLst>
          </p:cNvPr>
          <p:cNvSpPr txBox="1"/>
          <p:nvPr/>
        </p:nvSpPr>
        <p:spPr>
          <a:xfrm>
            <a:off x="761808" y="53648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EAC06-1A79-F16A-E63B-38D1D2A267DC}"/>
              </a:ext>
            </a:extLst>
          </p:cNvPr>
          <p:cNvSpPr txBox="1"/>
          <p:nvPr/>
        </p:nvSpPr>
        <p:spPr>
          <a:xfrm>
            <a:off x="761808" y="43278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C6C13-F168-45A5-5259-76BE71AB2089}"/>
              </a:ext>
            </a:extLst>
          </p:cNvPr>
          <p:cNvSpPr txBox="1"/>
          <p:nvPr/>
        </p:nvSpPr>
        <p:spPr>
          <a:xfrm>
            <a:off x="761808" y="32883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0F73B-A412-F74D-AFD5-CB9CA022E344}"/>
              </a:ext>
            </a:extLst>
          </p:cNvPr>
          <p:cNvSpPr txBox="1"/>
          <p:nvPr/>
        </p:nvSpPr>
        <p:spPr>
          <a:xfrm>
            <a:off x="761808" y="227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7FDEC-3C83-8C5F-38D7-FB86AC00C750}"/>
              </a:ext>
            </a:extLst>
          </p:cNvPr>
          <p:cNvSpPr txBox="1"/>
          <p:nvPr/>
        </p:nvSpPr>
        <p:spPr>
          <a:xfrm>
            <a:off x="683262" y="12322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0CE71-76F5-A95B-5738-ECF34795A1F3}"/>
              </a:ext>
            </a:extLst>
          </p:cNvPr>
          <p:cNvSpPr txBox="1"/>
          <p:nvPr/>
        </p:nvSpPr>
        <p:spPr>
          <a:xfrm>
            <a:off x="683262" y="1868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E1E4446-BBD6-8C48-C685-B34E6DD72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b="5219"/>
          <a:stretch/>
        </p:blipFill>
        <p:spPr bwMode="auto">
          <a:xfrm>
            <a:off x="975908" y="246903"/>
            <a:ext cx="10735806" cy="535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69EA3-FE31-3187-DC08-FCFDE507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" y="1240107"/>
            <a:ext cx="6099272" cy="3762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BD1F86-3E75-7148-62BD-48D3BE099C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5" b="6507"/>
          <a:stretch/>
        </p:blipFill>
        <p:spPr>
          <a:xfrm>
            <a:off x="6223082" y="1224993"/>
            <a:ext cx="5714525" cy="3338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1EF0D-920D-307E-E712-91F5917AC3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185"/>
          <a:stretch/>
        </p:blipFill>
        <p:spPr>
          <a:xfrm>
            <a:off x="6167186" y="4703976"/>
            <a:ext cx="5845169" cy="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12177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364270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42166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28275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73017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145B4-6357-CE29-1ACE-BC0819AD80B9}"/>
              </a:ext>
            </a:extLst>
          </p:cNvPr>
          <p:cNvSpPr txBox="1"/>
          <p:nvPr/>
        </p:nvSpPr>
        <p:spPr>
          <a:xfrm>
            <a:off x="2531507" y="20456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ED6E2-E2AF-4182-9AD3-0B606D17603E}"/>
              </a:ext>
            </a:extLst>
          </p:cNvPr>
          <p:cNvSpPr txBox="1"/>
          <p:nvPr/>
        </p:nvSpPr>
        <p:spPr>
          <a:xfrm>
            <a:off x="2531507" y="123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FE9FF1-9F53-4C5F-C88C-65DE4033C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b="11877"/>
          <a:stretch/>
        </p:blipFill>
        <p:spPr bwMode="auto">
          <a:xfrm>
            <a:off x="2837587" y="1204332"/>
            <a:ext cx="635663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9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68718"/>
              </p:ext>
            </p:extLst>
          </p:nvPr>
        </p:nvGraphicFramePr>
        <p:xfrm>
          <a:off x="204282" y="75854"/>
          <a:ext cx="11819106" cy="12124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672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405964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00070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IS2_ST(m)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Individual Solver 2 (IS2) raw solve time, in minutes, for a given 15x15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Strength of Schedule-adjusted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solve) 10 puzzles, for the relevant 15x15 puzzle day. Used as baseline in deriving ‘IS Past Perf vs Constr’ and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‘IS_per_sdp_avg_past_diff_from_RPB’.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IS_RPB_l10_stdev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puzzle day-specific performance over same span as ‘IS_RPB_l10’ 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constructor team; normalized to account for recent (past 10 puzzles) performance baseline per puzzle day (‘RPB’) and past puzzle day mix for constructor(s).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 adjustment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Solves 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total solves in the past 7 days prior to a given puzzle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821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 of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Completion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Hour of completion for a given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54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IS_per_sdp_avg_past_diff_from_RPB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Measured how recent puzzle day-specific performance in the pertinent ‘Solve Day Phase’ (see below)  compared to RPB </a:t>
                      </a:r>
                      <a:r>
                        <a:rPr lang="en-US" sz="1200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across all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phases.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SOS-adjustment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 deriving ‘RPB’.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8102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Day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Portion of 24 hour cycle a puzzle was solved in (1 = 12-6 AM; 2 = 6 AM-12 PM; 3 = 12 PM-6 PM; 4 = 6 PM-12 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7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CA38BBFF-3408-C389-1489-40D7E9E76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" b="26987"/>
          <a:stretch/>
        </p:blipFill>
        <p:spPr bwMode="auto">
          <a:xfrm>
            <a:off x="4987766" y="754069"/>
            <a:ext cx="7097258" cy="337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7D069-21CA-35C4-63EA-F74452432C31}"/>
              </a:ext>
            </a:extLst>
          </p:cNvPr>
          <p:cNvSpPr txBox="1"/>
          <p:nvPr/>
        </p:nvSpPr>
        <p:spPr>
          <a:xfrm rot="16200000">
            <a:off x="5995141" y="4449066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Freshness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324B-C292-2AFB-E183-43972BA085AC}"/>
              </a:ext>
            </a:extLst>
          </p:cNvPr>
          <p:cNvSpPr txBox="1"/>
          <p:nvPr/>
        </p:nvSpPr>
        <p:spPr>
          <a:xfrm rot="16200000">
            <a:off x="5110924" y="422624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81C50-14A4-EF90-A9B7-2811AD640131}"/>
              </a:ext>
            </a:extLst>
          </p:cNvPr>
          <p:cNvSpPr txBox="1"/>
          <p:nvPr/>
        </p:nvSpPr>
        <p:spPr>
          <a:xfrm rot="16200000">
            <a:off x="9563146" y="4253499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 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3AD09-E5B7-F00C-EEAB-01A20CBAC7B7}"/>
              </a:ext>
            </a:extLst>
          </p:cNvPr>
          <p:cNvSpPr txBox="1"/>
          <p:nvPr/>
        </p:nvSpPr>
        <p:spPr>
          <a:xfrm rot="16200000">
            <a:off x="5466198" y="4300789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DOW_num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F3C62-5D88-BAAE-2729-05AB3E3C865F}"/>
              </a:ext>
            </a:extLst>
          </p:cNvPr>
          <p:cNvSpPr txBox="1"/>
          <p:nvPr/>
        </p:nvSpPr>
        <p:spPr>
          <a:xfrm rot="16200000">
            <a:off x="5364152" y="4627801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Average Answer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5AADB-D49C-2BB2-9FC6-9279941F5618}"/>
              </a:ext>
            </a:extLst>
          </p:cNvPr>
          <p:cNvSpPr txBox="1"/>
          <p:nvPr/>
        </p:nvSpPr>
        <p:spPr>
          <a:xfrm rot="16200000">
            <a:off x="8106618" y="4590130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Overall Freshness %ile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4A2B2-25AD-0941-8B12-78F0C16221D8}"/>
              </a:ext>
            </a:extLst>
          </p:cNvPr>
          <p:cNvSpPr txBox="1"/>
          <p:nvPr/>
        </p:nvSpPr>
        <p:spPr>
          <a:xfrm rot="16200000">
            <a:off x="5164971" y="4399373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RPB_l10_stdev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762D7-F644-5263-FA09-840385C89F68}"/>
              </a:ext>
            </a:extLst>
          </p:cNvPr>
          <p:cNvSpPr txBox="1"/>
          <p:nvPr/>
        </p:nvSpPr>
        <p:spPr>
          <a:xfrm rot="16200000">
            <a:off x="6156547" y="4520400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Prior Solves # - 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30B21-2906-002D-2150-459D48C4DDFF}"/>
              </a:ext>
            </a:extLst>
          </p:cNvPr>
          <p:cNvSpPr txBox="1"/>
          <p:nvPr/>
        </p:nvSpPr>
        <p:spPr>
          <a:xfrm rot="16200000">
            <a:off x="6559792" y="4553163"/>
            <a:ext cx="1268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IS Past Perf vs Constr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4079C-E230-6004-446E-79A219067D87}"/>
              </a:ext>
            </a:extLst>
          </p:cNvPr>
          <p:cNvSpPr txBox="1"/>
          <p:nvPr/>
        </p:nvSpPr>
        <p:spPr>
          <a:xfrm rot="16200000">
            <a:off x="6420491" y="4478722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Prior Solves # - 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6DEB8-18C3-7A41-3D39-6204F3E05C0F}"/>
              </a:ext>
            </a:extLst>
          </p:cNvPr>
          <p:cNvSpPr txBox="1"/>
          <p:nvPr/>
        </p:nvSpPr>
        <p:spPr>
          <a:xfrm rot="16200000">
            <a:off x="8487861" y="444826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Scrabble Illegal 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4696B9-0B28-6558-09E3-33F449560E9E}"/>
              </a:ext>
            </a:extLst>
          </p:cNvPr>
          <p:cNvSpPr txBox="1"/>
          <p:nvPr/>
        </p:nvSpPr>
        <p:spPr>
          <a:xfrm rot="16200000">
            <a:off x="7166285" y="442101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Open Squares 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B9322-0F26-1529-7CD9-1F384E6E81C5}"/>
              </a:ext>
            </a:extLst>
          </p:cNvPr>
          <p:cNvSpPr txBox="1"/>
          <p:nvPr/>
        </p:nvSpPr>
        <p:spPr>
          <a:xfrm rot="16200000">
            <a:off x="9145394" y="445627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Unique Answer 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0A602-8975-DE53-56BA-95BEE34A6442}"/>
              </a:ext>
            </a:extLst>
          </p:cNvPr>
          <p:cNvSpPr txBox="1"/>
          <p:nvPr/>
        </p:nvSpPr>
        <p:spPr>
          <a:xfrm rot="16200000">
            <a:off x="6826459" y="4981151"/>
            <a:ext cx="2124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IS_per_sdp_avg_past_diff_from_RPB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E549C-6209-D022-6FAF-7768683A1E30}"/>
              </a:ext>
            </a:extLst>
          </p:cNvPr>
          <p:cNvSpPr txBox="1"/>
          <p:nvPr/>
        </p:nvSpPr>
        <p:spPr>
          <a:xfrm rot="16200000">
            <a:off x="7974399" y="4509663"/>
            <a:ext cx="1181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Day Freshness %ile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94B51-61CE-772E-CE32-F14DD040FD92}"/>
              </a:ext>
            </a:extLst>
          </p:cNvPr>
          <p:cNvSpPr txBox="1"/>
          <p:nvPr/>
        </p:nvSpPr>
        <p:spPr>
          <a:xfrm rot="16200000">
            <a:off x="8746052" y="4394563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Scrabble Score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487DE-B751-C5BF-34EE-DB21B52F7364}"/>
              </a:ext>
            </a:extLst>
          </p:cNvPr>
          <p:cNvSpPr txBox="1"/>
          <p:nvPr/>
        </p:nvSpPr>
        <p:spPr>
          <a:xfrm rot="16200000">
            <a:off x="7959125" y="429678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IS Solves l7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FC887-903C-621C-0DA2-242C7B631FEE}"/>
              </a:ext>
            </a:extLst>
          </p:cNvPr>
          <p:cNvSpPr txBox="1"/>
          <p:nvPr/>
        </p:nvSpPr>
        <p:spPr>
          <a:xfrm>
            <a:off x="116180" y="11783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2DF4F-207A-4E6A-67C1-EBB762CBA74F}"/>
              </a:ext>
            </a:extLst>
          </p:cNvPr>
          <p:cNvSpPr txBox="1"/>
          <p:nvPr/>
        </p:nvSpPr>
        <p:spPr>
          <a:xfrm>
            <a:off x="5012499" y="57001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75F68-3F6F-AAF1-8231-305DF0FEB7DD}"/>
              </a:ext>
            </a:extLst>
          </p:cNvPr>
          <p:cNvSpPr txBox="1"/>
          <p:nvPr/>
        </p:nvSpPr>
        <p:spPr>
          <a:xfrm rot="16200000">
            <a:off x="4312866" y="2418672"/>
            <a:ext cx="13211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Feature Importance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8C25C7-8E19-6B95-79CD-20F656D7968D}"/>
              </a:ext>
            </a:extLst>
          </p:cNvPr>
          <p:cNvSpPr txBox="1"/>
          <p:nvPr/>
        </p:nvSpPr>
        <p:spPr>
          <a:xfrm rot="16200000">
            <a:off x="7809757" y="422224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Blocks 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25AEA-4538-A4D1-92DB-79D1894F590E}"/>
              </a:ext>
            </a:extLst>
          </p:cNvPr>
          <p:cNvSpPr txBox="1"/>
          <p:nvPr/>
        </p:nvSpPr>
        <p:spPr>
          <a:xfrm>
            <a:off x="6868233" y="499877"/>
            <a:ext cx="35777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Best gradient boosting regressor feature importances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DC4B3-FFD8-18C2-95D0-C292AAB11E33}"/>
              </a:ext>
            </a:extLst>
          </p:cNvPr>
          <p:cNvSpPr txBox="1"/>
          <p:nvPr/>
        </p:nvSpPr>
        <p:spPr>
          <a:xfrm rot="16200000">
            <a:off x="-229134" y="2324005"/>
            <a:ext cx="7344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CV scores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CC9F72-4F0A-76BB-4186-837FED8C5D09}"/>
              </a:ext>
            </a:extLst>
          </p:cNvPr>
          <p:cNvSpPr txBox="1"/>
          <p:nvPr/>
        </p:nvSpPr>
        <p:spPr>
          <a:xfrm>
            <a:off x="2057350" y="3695724"/>
            <a:ext cx="101502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Training set size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EB7C8-F4EF-D5B6-E0BF-867E026E1A5B}"/>
              </a:ext>
            </a:extLst>
          </p:cNvPr>
          <p:cNvSpPr txBox="1"/>
          <p:nvPr/>
        </p:nvSpPr>
        <p:spPr>
          <a:xfrm>
            <a:off x="1231149" y="1209084"/>
            <a:ext cx="28167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Cross-validation score as training set size increases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868AE7-64C5-9044-BD30-BE7BA54B3A7C}"/>
              </a:ext>
            </a:extLst>
          </p:cNvPr>
          <p:cNvSpPr txBox="1"/>
          <p:nvPr/>
        </p:nvSpPr>
        <p:spPr>
          <a:xfrm rot="16200000">
            <a:off x="6882158" y="4458684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Completion Hour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5D17FF-BC0F-895C-214E-9818D8DCDAE5}"/>
              </a:ext>
            </a:extLst>
          </p:cNvPr>
          <p:cNvSpPr txBox="1"/>
          <p:nvPr/>
        </p:nvSpPr>
        <p:spPr>
          <a:xfrm rot="16200000">
            <a:off x="8901796" y="4462691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Scrabble Average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1309E-507D-B167-73C6-3F9842BF8CA7}"/>
              </a:ext>
            </a:extLst>
          </p:cNvPr>
          <p:cNvSpPr txBox="1"/>
          <p:nvPr/>
        </p:nvSpPr>
        <p:spPr>
          <a:xfrm rot="16200000">
            <a:off x="9731360" y="431200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Wordplay 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E54B9-EC10-B8D9-78A5-82C3F74D2EE2}"/>
              </a:ext>
            </a:extLst>
          </p:cNvPr>
          <p:cNvSpPr txBox="1"/>
          <p:nvPr/>
        </p:nvSpPr>
        <p:spPr>
          <a:xfrm rot="16200000">
            <a:off x="5759780" y="4466699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Fill-in-the-Blank 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FF60-9063-2BDC-A696-39675A4DAE80}"/>
              </a:ext>
            </a:extLst>
          </p:cNvPr>
          <p:cNvSpPr txBox="1"/>
          <p:nvPr/>
        </p:nvSpPr>
        <p:spPr>
          <a:xfrm rot="16200000">
            <a:off x="10497165" y="4453073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Unused Letters #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3C80F-744F-4B4D-D9B5-123FBCE7A2DB}"/>
              </a:ext>
            </a:extLst>
          </p:cNvPr>
          <p:cNvSpPr txBox="1"/>
          <p:nvPr/>
        </p:nvSpPr>
        <p:spPr>
          <a:xfrm rot="16200000">
            <a:off x="9639729" y="4631808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Cross Reference Clues 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13C651-C5A7-29D6-F644-4B3C90F00BA1}"/>
              </a:ext>
            </a:extLst>
          </p:cNvPr>
          <p:cNvSpPr txBox="1"/>
          <p:nvPr/>
        </p:nvSpPr>
        <p:spPr>
          <a:xfrm rot="16200000">
            <a:off x="10959831" y="421663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Rebus #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C1AA45-59D3-AA76-F2BA-830BBA5D1F54}"/>
              </a:ext>
            </a:extLst>
          </p:cNvPr>
          <p:cNvSpPr txBox="1"/>
          <p:nvPr/>
        </p:nvSpPr>
        <p:spPr>
          <a:xfrm rot="16200000">
            <a:off x="10037654" y="4461088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Cheater Square 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18EF98-89BF-639D-B862-61B447D256E6}"/>
              </a:ext>
            </a:extLst>
          </p:cNvPr>
          <p:cNvSpPr txBox="1"/>
          <p:nvPr/>
        </p:nvSpPr>
        <p:spPr>
          <a:xfrm rot="16200000">
            <a:off x="10944465" y="4458684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Duplicate Clues #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999436-FFD0-981D-92D9-5B7DB1BF0469}"/>
              </a:ext>
            </a:extLst>
          </p:cNvPr>
          <p:cNvSpPr txBox="1"/>
          <p:nvPr/>
        </p:nvSpPr>
        <p:spPr>
          <a:xfrm rot="16200000">
            <a:off x="11210426" y="4419410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Rebus Unique #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A18C09-DE78-BD3A-532A-779ADC1E5CFC}"/>
              </a:ext>
            </a:extLst>
          </p:cNvPr>
          <p:cNvSpPr txBox="1"/>
          <p:nvPr/>
        </p:nvSpPr>
        <p:spPr>
          <a:xfrm rot="16200000">
            <a:off x="11629608" y="422063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Stacks #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2B0C84-73C7-ABFA-3ACC-2D25AE39E1F6}"/>
              </a:ext>
            </a:extLst>
          </p:cNvPr>
          <p:cNvSpPr txBox="1"/>
          <p:nvPr/>
        </p:nvSpPr>
        <p:spPr>
          <a:xfrm rot="16200000">
            <a:off x="10281548" y="443143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Solve Day Phase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CB9A0AC-3F7C-9EFB-3BB3-590BBBF1A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6372" b="6374"/>
          <a:stretch/>
        </p:blipFill>
        <p:spPr bwMode="auto">
          <a:xfrm>
            <a:off x="247486" y="1488042"/>
            <a:ext cx="4530446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27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10AD11-F19B-5B30-A6D7-EB875625C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2823"/>
          <a:stretch/>
        </p:blipFill>
        <p:spPr bwMode="auto">
          <a:xfrm>
            <a:off x="3529019" y="1630025"/>
            <a:ext cx="3080000" cy="228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E191C3-0AA0-29ED-F322-39B7FBAB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100263"/>
            <a:ext cx="38671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7809EE82-7BD3-B5A5-C9A1-B4F15E97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83" y="4175027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D944BB1-D540-1A51-2DEF-A34F43433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4465462" y="4175027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EDBDB4-2B2B-4D00-76E6-594F4DD8B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9" r="1"/>
          <a:stretch/>
        </p:blipFill>
        <p:spPr bwMode="auto">
          <a:xfrm>
            <a:off x="6960365" y="4175027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6B8D7C6-B274-8035-7D3E-82A74C36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39" y="105831"/>
            <a:ext cx="87820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8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499B6A3A-1045-2FD4-A638-12BB0768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12192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AF5FFF-2E53-2EC5-D335-EB0D4836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" y="531979"/>
            <a:ext cx="3921037" cy="42944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2D996-C4A5-00A1-213D-F51CA8446D60}"/>
              </a:ext>
            </a:extLst>
          </p:cNvPr>
          <p:cNvSpPr txBox="1"/>
          <p:nvPr/>
        </p:nvSpPr>
        <p:spPr>
          <a:xfrm>
            <a:off x="79723" y="54014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F4C40E-DB49-EA20-8E26-CCCDCC3F3CB0}"/>
              </a:ext>
            </a:extLst>
          </p:cNvPr>
          <p:cNvSpPr/>
          <p:nvPr/>
        </p:nvSpPr>
        <p:spPr>
          <a:xfrm>
            <a:off x="8041437" y="5003502"/>
            <a:ext cx="109963" cy="92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75C055-20A5-4EFE-76B3-7649854A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294" y="98494"/>
            <a:ext cx="8070706" cy="2457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D4C75-4535-9A7C-A000-59B78A939C4C}"/>
              </a:ext>
            </a:extLst>
          </p:cNvPr>
          <p:cNvSpPr txBox="1"/>
          <p:nvPr/>
        </p:nvSpPr>
        <p:spPr>
          <a:xfrm>
            <a:off x="3971357" y="-125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1848C3-D5CE-90D5-CC63-4EE11E808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477" y="2537019"/>
            <a:ext cx="8030696" cy="2457793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BDDBEFC-BEAF-C06C-FD56-DCA5BC37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24" y="5016529"/>
            <a:ext cx="3317460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75F667B-276F-E4D3-C7B7-B8B258A5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11"/>
          <a:stretch/>
        </p:blipFill>
        <p:spPr bwMode="auto">
          <a:xfrm>
            <a:off x="5356444" y="5016528"/>
            <a:ext cx="2732083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E49D4-410B-53A9-11B5-ABF28E350127}"/>
              </a:ext>
            </a:extLst>
          </p:cNvPr>
          <p:cNvSpPr txBox="1"/>
          <p:nvPr/>
        </p:nvSpPr>
        <p:spPr>
          <a:xfrm>
            <a:off x="5216021" y="49483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38CA3F-63D3-F1C3-345D-A15C048BAF62}"/>
              </a:ext>
            </a:extLst>
          </p:cNvPr>
          <p:cNvSpPr/>
          <p:nvPr/>
        </p:nvSpPr>
        <p:spPr>
          <a:xfrm>
            <a:off x="8041437" y="4994812"/>
            <a:ext cx="78973" cy="146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29F108-877C-65AB-F49E-7F25AE65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3EEDCB-4EA7-CE1F-DD18-80864AA20244}"/>
              </a:ext>
            </a:extLst>
          </p:cNvPr>
          <p:cNvSpPr/>
          <p:nvPr/>
        </p:nvSpPr>
        <p:spPr>
          <a:xfrm>
            <a:off x="7336538" y="339870"/>
            <a:ext cx="2989402" cy="1556186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(n=6)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‘Strength of Schedule’-Adjusted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(n=2/6)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02F3A-5AF0-DC7E-7E4B-F81E9139F8D5}"/>
              </a:ext>
            </a:extLst>
          </p:cNvPr>
          <p:cNvCxnSpPr>
            <a:cxnSpLocks/>
          </p:cNvCxnSpPr>
          <p:nvPr/>
        </p:nvCxnSpPr>
        <p:spPr>
          <a:xfrm rot="10800000">
            <a:off x="6113378" y="1090804"/>
            <a:ext cx="118872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7E7E91-B504-4467-1857-85C8F0F43B0B}"/>
              </a:ext>
            </a:extLst>
          </p:cNvPr>
          <p:cNvSpPr/>
          <p:nvPr/>
        </p:nvSpPr>
        <p:spPr>
          <a:xfrm>
            <a:off x="7336538" y="1943534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97A9FA-D516-321A-A6A3-B6E240933258}"/>
              </a:ext>
            </a:extLst>
          </p:cNvPr>
          <p:cNvSpPr/>
          <p:nvPr/>
        </p:nvSpPr>
        <p:spPr>
          <a:xfrm>
            <a:off x="7336538" y="349977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10B809-3F01-984D-E7EE-6A53B4DF71C9}"/>
              </a:ext>
            </a:extLst>
          </p:cNvPr>
          <p:cNvSpPr>
            <a:spLocks/>
          </p:cNvSpPr>
          <p:nvPr/>
        </p:nvSpPr>
        <p:spPr>
          <a:xfrm>
            <a:off x="10016164" y="2824428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71D9B-0C0D-0730-205F-4D84075FD08E}"/>
              </a:ext>
            </a:extLst>
          </p:cNvPr>
          <p:cNvSpPr/>
          <p:nvPr/>
        </p:nvSpPr>
        <p:spPr>
          <a:xfrm>
            <a:off x="2449102" y="1599005"/>
            <a:ext cx="2068033" cy="4929811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C8D36-0F83-F3EA-50D2-599BF0807410}"/>
              </a:ext>
            </a:extLst>
          </p:cNvPr>
          <p:cNvSpPr txBox="1"/>
          <p:nvPr/>
        </p:nvSpPr>
        <p:spPr>
          <a:xfrm>
            <a:off x="2311899" y="2247728"/>
            <a:ext cx="200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IS2</a:t>
            </a:r>
          </a:p>
          <a:p>
            <a:r>
              <a:rPr lang="en-US" sz="1600" dirty="0"/>
              <a:t>         Recent Past</a:t>
            </a:r>
          </a:p>
          <a:p>
            <a:r>
              <a:rPr lang="en-US" sz="1600" dirty="0"/>
              <a:t>        Performance </a:t>
            </a:r>
          </a:p>
          <a:p>
            <a:r>
              <a:rPr lang="en-US" sz="1600" dirty="0"/>
              <a:t>            Features</a:t>
            </a:r>
          </a:p>
          <a:p>
            <a:r>
              <a:rPr lang="en-US" sz="1600" dirty="0"/>
              <a:t>             Accrued</a:t>
            </a:r>
          </a:p>
          <a:p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CE79B-4844-1A3F-8E3B-34BE25A61B69}"/>
              </a:ext>
            </a:extLst>
          </p:cNvPr>
          <p:cNvCxnSpPr>
            <a:cxnSpLocks/>
          </p:cNvCxnSpPr>
          <p:nvPr/>
        </p:nvCxnSpPr>
        <p:spPr>
          <a:xfrm flipV="1">
            <a:off x="2036625" y="1817569"/>
            <a:ext cx="0" cy="4572000"/>
          </a:xfrm>
          <a:prstGeom prst="straightConnector1">
            <a:avLst/>
          </a:prstGeom>
          <a:ln w="698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D08F1D-B9A7-3B07-D784-C51EE8F998D7}"/>
              </a:ext>
            </a:extLst>
          </p:cNvPr>
          <p:cNvSpPr txBox="1"/>
          <p:nvPr/>
        </p:nvSpPr>
        <p:spPr>
          <a:xfrm>
            <a:off x="2000837" y="631965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8111-3BA9-662A-7F75-78DAB86A5A93}"/>
              </a:ext>
            </a:extLst>
          </p:cNvPr>
          <p:cNvSpPr txBox="1"/>
          <p:nvPr/>
        </p:nvSpPr>
        <p:spPr>
          <a:xfrm>
            <a:off x="474172" y="3068864"/>
            <a:ext cx="1479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# Day-Specific Puzzle Prior to Predicted   Puzzle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No</a:t>
            </a:r>
            <a:r>
              <a:rPr lang="en-US" sz="1600" dirty="0">
                <a:solidFill>
                  <a:schemeClr val="accent1"/>
                </a:solidFill>
              </a:rPr>
              <a:t> Time-Decay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Weighting 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Final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A3E5A-D19A-AD63-E242-3A9E8E91A070}"/>
              </a:ext>
            </a:extLst>
          </p:cNvPr>
          <p:cNvSpPr txBox="1"/>
          <p:nvPr/>
        </p:nvSpPr>
        <p:spPr>
          <a:xfrm>
            <a:off x="2185669" y="155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A66B3-7B9E-BA40-E41C-B80B18CE8049}"/>
              </a:ext>
            </a:extLst>
          </p:cNvPr>
          <p:cNvCxnSpPr/>
          <p:nvPr/>
        </p:nvCxnSpPr>
        <p:spPr>
          <a:xfrm>
            <a:off x="4517134" y="6518370"/>
            <a:ext cx="1581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B7B396-8A0A-97D6-BCA5-155B2805AE30}"/>
              </a:ext>
            </a:extLst>
          </p:cNvPr>
          <p:cNvCxnSpPr>
            <a:cxnSpLocks/>
          </p:cNvCxnSpPr>
          <p:nvPr/>
        </p:nvCxnSpPr>
        <p:spPr>
          <a:xfrm rot="5400000">
            <a:off x="3630167" y="4058741"/>
            <a:ext cx="4919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D40E9-0C2D-29A1-0FE0-1203D7A7EC68}"/>
              </a:ext>
            </a:extLst>
          </p:cNvPr>
          <p:cNvSpPr txBox="1"/>
          <p:nvPr/>
        </p:nvSpPr>
        <p:spPr>
          <a:xfrm>
            <a:off x="4588353" y="2099493"/>
            <a:ext cx="1510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Feature Adjusted by ‘Strength of Schedule’ (SOS) Ratio: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GMS Performance on These Puzzles/GMS Recent Performance </a:t>
            </a:r>
            <a:r>
              <a:rPr lang="en-US" sz="1600" i="1" dirty="0">
                <a:solidFill>
                  <a:srgbClr val="FF0000"/>
                </a:solidFill>
              </a:rPr>
              <a:t>Prior to </a:t>
            </a:r>
            <a:r>
              <a:rPr lang="en-US" sz="1600" dirty="0">
                <a:solidFill>
                  <a:srgbClr val="FF0000"/>
                </a:solidFill>
              </a:rPr>
              <a:t>These Puzzles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CE2C8-0A9F-D843-9C4C-E521081E6795}"/>
              </a:ext>
            </a:extLst>
          </p:cNvPr>
          <p:cNvSpPr/>
          <p:nvPr/>
        </p:nvSpPr>
        <p:spPr>
          <a:xfrm>
            <a:off x="2467208" y="521787"/>
            <a:ext cx="3621024" cy="1086256"/>
          </a:xfrm>
          <a:prstGeom prst="rect">
            <a:avLst/>
          </a:prstGeom>
          <a:solidFill>
            <a:srgbClr val="002060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15x15 PUZZLE </a:t>
            </a:r>
          </a:p>
          <a:p>
            <a:pPr algn="ctr"/>
            <a:r>
              <a:rPr lang="en-US" sz="1600" dirty="0"/>
              <a:t>(TARGET FEATURE: IS2 RAW SOLVE TIME)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AEEF34-C509-F4D1-83F0-5A32E8B9FD22}"/>
              </a:ext>
            </a:extLst>
          </p:cNvPr>
          <p:cNvSpPr>
            <a:spLocks/>
          </p:cNvSpPr>
          <p:nvPr/>
        </p:nvSpPr>
        <p:spPr>
          <a:xfrm>
            <a:off x="10016164" y="1262907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Circadian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(n=3)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8D59DF-3949-A34E-D8EA-3BE6A1A37C8F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2276123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43ECB9-333F-1288-69B1-E80E141C85BE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006948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8A93A-EE82-1E7C-E4AE-E6C56F871F65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737772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C6DA-231F-3BDE-E180-39C85E91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E13B9-06E0-C3A6-F7D6-43F8037D5D86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9188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10626</TotalTime>
  <Words>1539</Words>
  <Application>Microsoft Office PowerPoint</Application>
  <PresentationFormat>Widescreen</PresentationFormat>
  <Paragraphs>347</Paragraphs>
  <Slides>18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21</cp:revision>
  <dcterms:created xsi:type="dcterms:W3CDTF">2024-02-26T12:55:49Z</dcterms:created>
  <dcterms:modified xsi:type="dcterms:W3CDTF">2024-03-06T17:05:48Z</dcterms:modified>
</cp:coreProperties>
</file>