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256" r:id="rId3"/>
    <p:sldId id="257" r:id="rId4"/>
    <p:sldId id="307" r:id="rId5"/>
    <p:sldId id="258" r:id="rId6"/>
    <p:sldId id="288" r:id="rId7"/>
    <p:sldId id="259" r:id="rId8"/>
    <p:sldId id="295" r:id="rId9"/>
    <p:sldId id="305" r:id="rId10"/>
    <p:sldId id="306" r:id="rId11"/>
    <p:sldId id="293" r:id="rId12"/>
    <p:sldId id="275" r:id="rId13"/>
    <p:sldId id="300" r:id="rId14"/>
    <p:sldId id="301" r:id="rId15"/>
    <p:sldId id="303" r:id="rId16"/>
    <p:sldId id="309" r:id="rId17"/>
    <p:sldId id="297" r:id="rId18"/>
    <p:sldId id="304" r:id="rId19"/>
    <p:sldId id="28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5041" autoAdjust="0"/>
  </p:normalViewPr>
  <p:slideViewPr>
    <p:cSldViewPr snapToGrid="0">
      <p:cViewPr varScale="1">
        <p:scale>
          <a:sx n="98" d="100"/>
          <a:sy n="98" d="100"/>
        </p:scale>
        <p:origin x="90" y="-2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44A3-9D7C-E584-A024-3B3E5795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33911-8AD4-6EAA-B472-FB873C63D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D76C0-4BC4-457C-FAD7-0B546C0A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C5E3-A391-978B-48A8-7B189FB2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3F9-AE72-DCC4-B081-3D9EA0D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EE76-A435-6F84-C40C-2320ACA5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93615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19128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17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8692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261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572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221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43438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93805" y="474613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279386" y="5017576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11748" y="5017576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467488-B847-DCDA-5CFD-395BB49F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b="13181"/>
          <a:stretch/>
        </p:blipFill>
        <p:spPr bwMode="auto">
          <a:xfrm>
            <a:off x="3387367" y="1248236"/>
            <a:ext cx="5217496" cy="35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240444" y="2906562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575102" y="24242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39110" y="29493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576766" y="348363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575102" y="403004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575102" y="45616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39110" y="50853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960314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299442" y="5905056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179279" y="5262312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  <a:p>
            <a:pPr algn="ctr"/>
            <a:r>
              <a:rPr lang="en-US" sz="1300" dirty="0"/>
              <a:t>AND 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828782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84989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10736306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707731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Circadian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E0996-DC3A-16CB-DA7D-DB96F36DE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b="5834"/>
          <a:stretch/>
        </p:blipFill>
        <p:spPr bwMode="auto">
          <a:xfrm>
            <a:off x="963485" y="868533"/>
            <a:ext cx="11091274" cy="43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33236-C926-C7F1-D02E-05E90088039C}"/>
              </a:ext>
            </a:extLst>
          </p:cNvPr>
          <p:cNvSpPr txBox="1"/>
          <p:nvPr/>
        </p:nvSpPr>
        <p:spPr>
          <a:xfrm>
            <a:off x="575102" y="18798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520F-A5E4-1483-4524-6137AB2AE78E}"/>
              </a:ext>
            </a:extLst>
          </p:cNvPr>
          <p:cNvSpPr txBox="1"/>
          <p:nvPr/>
        </p:nvSpPr>
        <p:spPr>
          <a:xfrm>
            <a:off x="575102" y="1339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D2D2-E5BF-9B12-F2A7-498F11582A3F}"/>
              </a:ext>
            </a:extLst>
          </p:cNvPr>
          <p:cNvSpPr txBox="1"/>
          <p:nvPr/>
        </p:nvSpPr>
        <p:spPr>
          <a:xfrm>
            <a:off x="639110" y="7998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ADE5-C8B4-6A01-4021-A36B0E1A6E11}"/>
              </a:ext>
            </a:extLst>
          </p:cNvPr>
          <p:cNvSpPr txBox="1"/>
          <p:nvPr/>
        </p:nvSpPr>
        <p:spPr>
          <a:xfrm>
            <a:off x="3389100" y="5262312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89E8-137F-0877-77F2-8480EDD9CF67}"/>
              </a:ext>
            </a:extLst>
          </p:cNvPr>
          <p:cNvSpPr txBox="1"/>
          <p:nvPr/>
        </p:nvSpPr>
        <p:spPr>
          <a:xfrm>
            <a:off x="463938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5B6CE-4FE0-3E9C-CB55-40438126301B}"/>
              </a:ext>
            </a:extLst>
          </p:cNvPr>
          <p:cNvSpPr txBox="1"/>
          <p:nvPr/>
        </p:nvSpPr>
        <p:spPr>
          <a:xfrm>
            <a:off x="951524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DOW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113575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271160" y="6347519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4571313" y="5113574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9686769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6317466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458878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7945357" y="5113574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EF2332-177B-1919-D6F5-D6E7AECC9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b="5428"/>
          <a:stretch/>
        </p:blipFill>
        <p:spPr bwMode="auto">
          <a:xfrm>
            <a:off x="1063120" y="92278"/>
            <a:ext cx="10162731" cy="50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035A3-99B2-4425-EA86-881DED6874A1}"/>
              </a:ext>
            </a:extLst>
          </p:cNvPr>
          <p:cNvSpPr txBox="1"/>
          <p:nvPr/>
        </p:nvSpPr>
        <p:spPr>
          <a:xfrm>
            <a:off x="657398" y="18895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2EB6D-6F55-E25C-9DA8-425CF3286300}"/>
              </a:ext>
            </a:extLst>
          </p:cNvPr>
          <p:cNvSpPr txBox="1"/>
          <p:nvPr/>
        </p:nvSpPr>
        <p:spPr>
          <a:xfrm>
            <a:off x="721406" y="25061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E44C-75E1-C618-3F40-03B7BFA6F03C}"/>
              </a:ext>
            </a:extLst>
          </p:cNvPr>
          <p:cNvSpPr txBox="1"/>
          <p:nvPr/>
        </p:nvSpPr>
        <p:spPr>
          <a:xfrm>
            <a:off x="659062" y="31135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8DF0A-6B03-08DC-EC3D-7EEE0A2BCECD}"/>
              </a:ext>
            </a:extLst>
          </p:cNvPr>
          <p:cNvSpPr txBox="1"/>
          <p:nvPr/>
        </p:nvSpPr>
        <p:spPr>
          <a:xfrm>
            <a:off x="657398" y="373310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0543C-9E01-BBA1-F035-69A610FDDCF6}"/>
              </a:ext>
            </a:extLst>
          </p:cNvPr>
          <p:cNvSpPr txBox="1"/>
          <p:nvPr/>
        </p:nvSpPr>
        <p:spPr>
          <a:xfrm>
            <a:off x="657398" y="434701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EA9D9-2964-3F7E-725B-A538BBB5A1DA}"/>
              </a:ext>
            </a:extLst>
          </p:cNvPr>
          <p:cNvSpPr txBox="1"/>
          <p:nvPr/>
        </p:nvSpPr>
        <p:spPr>
          <a:xfrm>
            <a:off x="721406" y="494387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EA98B-43C3-1DB1-9621-A624DD41BB5B}"/>
              </a:ext>
            </a:extLst>
          </p:cNvPr>
          <p:cNvSpPr txBox="1"/>
          <p:nvPr/>
        </p:nvSpPr>
        <p:spPr>
          <a:xfrm>
            <a:off x="657398" y="129025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1B1D-0469-5749-5D4C-40A257D0DACB}"/>
              </a:ext>
            </a:extLst>
          </p:cNvPr>
          <p:cNvSpPr txBox="1"/>
          <p:nvPr/>
        </p:nvSpPr>
        <p:spPr>
          <a:xfrm>
            <a:off x="657398" y="67705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9E39F-8842-6D03-E494-6038CB60597C}"/>
              </a:ext>
            </a:extLst>
          </p:cNvPr>
          <p:cNvSpPr txBox="1"/>
          <p:nvPr/>
        </p:nvSpPr>
        <p:spPr>
          <a:xfrm>
            <a:off x="721406" y="548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BFB94-CECF-AF86-FCA6-41268CF0FA8F}"/>
              </a:ext>
            </a:extLst>
          </p:cNvPr>
          <p:cNvSpPr txBox="1"/>
          <p:nvPr/>
        </p:nvSpPr>
        <p:spPr>
          <a:xfrm>
            <a:off x="4843015" y="576565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26F81-EB9F-F556-0EB6-3D7D46B20643}"/>
              </a:ext>
            </a:extLst>
          </p:cNvPr>
          <p:cNvSpPr txBox="1"/>
          <p:nvPr/>
        </p:nvSpPr>
        <p:spPr>
          <a:xfrm>
            <a:off x="6346801" y="576565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(‘IS_RPB_l8_stdev’)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3B82-D009-E043-1AE1-F15624A73640}"/>
              </a:ext>
            </a:extLst>
          </p:cNvPr>
          <p:cNvSpPr txBox="1"/>
          <p:nvPr/>
        </p:nvSpPr>
        <p:spPr>
          <a:xfrm>
            <a:off x="7904791" y="5765652"/>
            <a:ext cx="1554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(‘IS Past Perf vs Constr’)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69A85-6EB1-69C5-B4E6-0D237E7D5190}"/>
              </a:ext>
            </a:extLst>
          </p:cNvPr>
          <p:cNvSpPr txBox="1"/>
          <p:nvPr/>
        </p:nvSpPr>
        <p:spPr>
          <a:xfrm>
            <a:off x="9664003" y="5765652"/>
            <a:ext cx="14364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(‘Prior Solves # - DS’)</a:t>
            </a:r>
          </a:p>
          <a:p>
            <a:r>
              <a:rPr lang="en-US" sz="1100" i="1" dirty="0"/>
              <a:t>(‘Prior Solves # -NDS’)</a:t>
            </a:r>
          </a:p>
          <a:p>
            <a:r>
              <a:rPr lang="en-US" sz="1100" i="1" dirty="0"/>
              <a:t>         (IS Solves l7)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56517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 #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68410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3735663" y="6463237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8703DE-AFA6-F1B4-70E6-480811EA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b="5751"/>
          <a:stretch/>
        </p:blipFill>
        <p:spPr bwMode="auto">
          <a:xfrm>
            <a:off x="914400" y="237898"/>
            <a:ext cx="10754584" cy="53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B2BA-F36E-0369-22C5-2BEAD1E4D622}"/>
              </a:ext>
            </a:extLst>
          </p:cNvPr>
          <p:cNvSpPr txBox="1"/>
          <p:nvPr/>
        </p:nvSpPr>
        <p:spPr>
          <a:xfrm>
            <a:off x="6532807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  <a:p>
            <a:pPr algn="ctr"/>
            <a:r>
              <a:rPr lang="en-US" sz="1300" dirty="0"/>
              <a:t>(DOW)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7F2B-5452-BC16-27DC-4FDD9222AB86}"/>
              </a:ext>
            </a:extLst>
          </p:cNvPr>
          <p:cNvSpPr txBox="1"/>
          <p:nvPr/>
        </p:nvSpPr>
        <p:spPr>
          <a:xfrm>
            <a:off x="8288151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Avg Answer Length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88E7-04F8-8D2F-82F2-B28C54434843}"/>
              </a:ext>
            </a:extLst>
          </p:cNvPr>
          <p:cNvSpPr txBox="1"/>
          <p:nvPr/>
        </p:nvSpPr>
        <p:spPr>
          <a:xfrm>
            <a:off x="6719236" y="6203495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(‘DOW_num’)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380AF-DA05-1136-5154-970E10A1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8" y="1400489"/>
            <a:ext cx="5968357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74F44-5AE3-F380-BB8A-A9446B079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79"/>
          <a:stretch/>
        </p:blipFill>
        <p:spPr>
          <a:xfrm>
            <a:off x="6418848" y="4810473"/>
            <a:ext cx="5513907" cy="2476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79CBAA-FB04-2719-F4A6-39AA58FA423A}"/>
              </a:ext>
            </a:extLst>
          </p:cNvPr>
          <p:cNvGrpSpPr/>
          <p:nvPr/>
        </p:nvGrpSpPr>
        <p:grpSpPr>
          <a:xfrm>
            <a:off x="6327319" y="1418777"/>
            <a:ext cx="4594070" cy="3429000"/>
            <a:chOff x="6482767" y="1418777"/>
            <a:chExt cx="4594070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C64D23-E0F8-23BB-4359-D96B6DBE2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8238" b="5643"/>
            <a:stretch/>
          </p:blipFill>
          <p:spPr>
            <a:xfrm>
              <a:off x="6482767" y="1418777"/>
              <a:ext cx="4508321" cy="32355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28B03-792B-898D-E5E0-DA1DA50A8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445"/>
            <a:stretch/>
          </p:blipFill>
          <p:spPr>
            <a:xfrm>
              <a:off x="10991088" y="1418777"/>
              <a:ext cx="85749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11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12471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37316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4224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7457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32374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275001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928CEE-6693-444E-E947-E0F12A063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b="11798"/>
          <a:stretch/>
        </p:blipFill>
        <p:spPr bwMode="auto">
          <a:xfrm>
            <a:off x="2809283" y="1227530"/>
            <a:ext cx="6368848" cy="42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145B4-6357-CE29-1ACE-BC0819AD80B9}"/>
              </a:ext>
            </a:extLst>
          </p:cNvPr>
          <p:cNvSpPr txBox="1"/>
          <p:nvPr/>
        </p:nvSpPr>
        <p:spPr>
          <a:xfrm>
            <a:off x="2531507" y="22652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694C-8EEB-76B9-B856-D8E3229BF63C}"/>
              </a:ext>
            </a:extLst>
          </p:cNvPr>
          <p:cNvSpPr txBox="1"/>
          <p:nvPr/>
        </p:nvSpPr>
        <p:spPr>
          <a:xfrm>
            <a:off x="2531507" y="17543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D6E2-E2AF-4182-9AD3-0B606D17603E}"/>
              </a:ext>
            </a:extLst>
          </p:cNvPr>
          <p:cNvSpPr txBox="1"/>
          <p:nvPr/>
        </p:nvSpPr>
        <p:spPr>
          <a:xfrm>
            <a:off x="2531507" y="12474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2239"/>
              </p:ext>
            </p:extLst>
          </p:nvPr>
        </p:nvGraphicFramePr>
        <p:xfrm>
          <a:off x="186447" y="-89516"/>
          <a:ext cx="11819106" cy="12124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672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33345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IS1_ST(m)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Individual Solver 1 (IS1) raw solve time, in minutes, for a given 15x15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solve) 8 puzzles, for the relevant 15x15 puzzle day. Used as baseline in deriving ‘IS Past Perf vs Constr’ and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‘IS_per_sdp_avg_past_diff_from_RPB’.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puzzle day-specific performance over same span as ‘IS_RPB_l8’ 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constructor team; normalized to account for recent (past 8 puzzles) performance baseline per puzzle day (RPB) and past puzzle day mix for constructor(s).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 adjustment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Solves 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total solves in the past 7 days prior to a given puzzle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21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Completion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Hour of completion for a given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4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IS_per_sdp_avg_past_diff_from_RPB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Measured how recent puzzle day-specific performance in the pertinent ‘Solve Day Phase’ (see below)  compared to RPB </a:t>
                      </a:r>
                      <a:r>
                        <a:rPr lang="en-US" sz="1200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across all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phases.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SOS-adjustment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 deriving RPB.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8102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Portion of 24 hour cycle a puzzle was solved in (1 = 12-6 AM; 2 = 6 AM-12 PM; 3 = 12 PM-6 PM; 4 = 6 PM-12 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24F9A-23FF-1095-E311-7860FD097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1" b="3150"/>
          <a:stretch/>
        </p:blipFill>
        <p:spPr>
          <a:xfrm>
            <a:off x="3529015" y="1640550"/>
            <a:ext cx="3850481" cy="28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DC09B0-7640-66A7-2E49-FCD97859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" y="14924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4B72717-3DA1-7926-2E6C-81129443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0"/>
          <a:stretch/>
        </p:blipFill>
        <p:spPr bwMode="auto">
          <a:xfrm>
            <a:off x="6176366" y="167350"/>
            <a:ext cx="5705475" cy="28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90E81-31F7-4427-170D-D1368CC103DD}"/>
              </a:ext>
            </a:extLst>
          </p:cNvPr>
          <p:cNvSpPr txBox="1"/>
          <p:nvPr/>
        </p:nvSpPr>
        <p:spPr>
          <a:xfrm rot="16200000">
            <a:off x="7113081" y="337394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Freshness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2151-568E-AD92-D464-DD5A0B820232}"/>
              </a:ext>
            </a:extLst>
          </p:cNvPr>
          <p:cNvSpPr txBox="1"/>
          <p:nvPr/>
        </p:nvSpPr>
        <p:spPr>
          <a:xfrm rot="16200000">
            <a:off x="6609503" y="311827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63A98-3B3C-DD94-669B-5F82C1D75E8C}"/>
              </a:ext>
            </a:extLst>
          </p:cNvPr>
          <p:cNvSpPr txBox="1"/>
          <p:nvPr/>
        </p:nvSpPr>
        <p:spPr>
          <a:xfrm rot="16200000">
            <a:off x="8075400" y="317838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26B7-2A23-6F04-3EE1-5BA03EC96A3E}"/>
              </a:ext>
            </a:extLst>
          </p:cNvPr>
          <p:cNvSpPr txBox="1"/>
          <p:nvPr/>
        </p:nvSpPr>
        <p:spPr>
          <a:xfrm rot="16200000">
            <a:off x="8779682" y="322567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DOW_num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B4CF0-8E52-D711-3465-4F6A3E876A0D}"/>
              </a:ext>
            </a:extLst>
          </p:cNvPr>
          <p:cNvSpPr txBox="1"/>
          <p:nvPr/>
        </p:nvSpPr>
        <p:spPr>
          <a:xfrm rot="16200000">
            <a:off x="9219422" y="355268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Average Answer Length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8CE0D-6E9F-8BB0-7BD9-42CE8B67FF24}"/>
              </a:ext>
            </a:extLst>
          </p:cNvPr>
          <p:cNvSpPr txBox="1"/>
          <p:nvPr/>
        </p:nvSpPr>
        <p:spPr>
          <a:xfrm rot="16200000">
            <a:off x="10022299" y="3515013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Overall Freshness %ile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C265C-6EC7-51B8-82C5-788DA5A942C2}"/>
              </a:ext>
            </a:extLst>
          </p:cNvPr>
          <p:cNvSpPr txBox="1"/>
          <p:nvPr/>
        </p:nvSpPr>
        <p:spPr>
          <a:xfrm rot="16200000">
            <a:off x="11002070" y="3291394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RPB_l8_stdev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EC56E1B-2CAF-D6D1-178B-302EA8A6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0" y="3447106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F3A890-AC74-BDA6-8E5A-73384B47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00263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D41243-A97A-3FE0-7CF1-FB66D50E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7" y="4175510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BCB677-5117-025E-D7DE-30551E8C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4693152" y="4175510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F9DDD-156A-D6E0-131D-4ACD4FCB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0" y="118978"/>
            <a:ext cx="8963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81F4C3-BDDE-5F75-64D2-AD9DAC863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7182156" y="4175512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8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981BD6-D9BB-40E0-0AD9-5E7A5F41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3" y="498569"/>
            <a:ext cx="11877333" cy="35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6E7C5E-CABD-D2EC-873C-72AFB5700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64"/>
          <a:stretch/>
        </p:blipFill>
        <p:spPr>
          <a:xfrm>
            <a:off x="5357364" y="5007207"/>
            <a:ext cx="2730662" cy="1847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650C7-AFD9-20AC-856F-B68A5BDB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" y="542505"/>
            <a:ext cx="4057089" cy="435254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2D996-C4A5-00A1-213D-F51CA8446D60}"/>
              </a:ext>
            </a:extLst>
          </p:cNvPr>
          <p:cNvSpPr txBox="1"/>
          <p:nvPr/>
        </p:nvSpPr>
        <p:spPr>
          <a:xfrm>
            <a:off x="79723" y="5401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D4C75-4535-9A7C-A000-59B78A939C4C}"/>
              </a:ext>
            </a:extLst>
          </p:cNvPr>
          <p:cNvSpPr txBox="1"/>
          <p:nvPr/>
        </p:nvSpPr>
        <p:spPr>
          <a:xfrm>
            <a:off x="3971357" y="-125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E49D4-410B-53A9-11B5-ABF28E350127}"/>
              </a:ext>
            </a:extLst>
          </p:cNvPr>
          <p:cNvSpPr txBox="1"/>
          <p:nvPr/>
        </p:nvSpPr>
        <p:spPr>
          <a:xfrm>
            <a:off x="5216021" y="49483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D2FC3-5509-33E7-BBB7-48F0FF00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577" y="124738"/>
            <a:ext cx="7971033" cy="241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E08C8F-954C-6300-B2EE-89DA2B763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761" y="2536569"/>
            <a:ext cx="8000907" cy="2414016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A13A6D1-5ECA-C38A-E63A-A03E8536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04" y="5003502"/>
            <a:ext cx="3317460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F4C40E-DB49-EA20-8E26-CCCDCC3F3CB0}"/>
              </a:ext>
            </a:extLst>
          </p:cNvPr>
          <p:cNvSpPr/>
          <p:nvPr/>
        </p:nvSpPr>
        <p:spPr>
          <a:xfrm>
            <a:off x="8041437" y="5003502"/>
            <a:ext cx="109963" cy="92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9F108-877C-65AB-F49E-7F25AE65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3EEDCB-4EA7-CE1F-DD18-80864AA20244}"/>
              </a:ext>
            </a:extLst>
          </p:cNvPr>
          <p:cNvSpPr/>
          <p:nvPr/>
        </p:nvSpPr>
        <p:spPr>
          <a:xfrm>
            <a:off x="7336538" y="339870"/>
            <a:ext cx="2989402" cy="155618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(n=6)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‘Strength of Schedule’-Adjusted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(n=2/6)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02F3A-5AF0-DC7E-7E4B-F81E9139F8D5}"/>
              </a:ext>
            </a:extLst>
          </p:cNvPr>
          <p:cNvCxnSpPr>
            <a:cxnSpLocks/>
          </p:cNvCxnSpPr>
          <p:nvPr/>
        </p:nvCxnSpPr>
        <p:spPr>
          <a:xfrm rot="10800000">
            <a:off x="6113378" y="1090804"/>
            <a:ext cx="118872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7E7E91-B504-4467-1857-85C8F0F43B0B}"/>
              </a:ext>
            </a:extLst>
          </p:cNvPr>
          <p:cNvSpPr/>
          <p:nvPr/>
        </p:nvSpPr>
        <p:spPr>
          <a:xfrm>
            <a:off x="7336538" y="1943534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97A9FA-D516-321A-A6A3-B6E240933258}"/>
              </a:ext>
            </a:extLst>
          </p:cNvPr>
          <p:cNvSpPr/>
          <p:nvPr/>
        </p:nvSpPr>
        <p:spPr>
          <a:xfrm>
            <a:off x="7336538" y="349977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10B809-3F01-984D-E7EE-6A53B4DF71C9}"/>
              </a:ext>
            </a:extLst>
          </p:cNvPr>
          <p:cNvSpPr>
            <a:spLocks/>
          </p:cNvSpPr>
          <p:nvPr/>
        </p:nvSpPr>
        <p:spPr>
          <a:xfrm>
            <a:off x="10016164" y="2824428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71D9B-0C0D-0730-205F-4D84075FD08E}"/>
              </a:ext>
            </a:extLst>
          </p:cNvPr>
          <p:cNvSpPr/>
          <p:nvPr/>
        </p:nvSpPr>
        <p:spPr>
          <a:xfrm>
            <a:off x="2449102" y="1599005"/>
            <a:ext cx="2068033" cy="4929811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8D36-0F83-F3EA-50D2-599BF0807410}"/>
              </a:ext>
            </a:extLst>
          </p:cNvPr>
          <p:cNvSpPr txBox="1"/>
          <p:nvPr/>
        </p:nvSpPr>
        <p:spPr>
          <a:xfrm>
            <a:off x="2311899" y="2247728"/>
            <a:ext cx="200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IS1</a:t>
            </a:r>
          </a:p>
          <a:p>
            <a:r>
              <a:rPr lang="en-US" sz="1600" dirty="0"/>
              <a:t>         Recent Past</a:t>
            </a:r>
          </a:p>
          <a:p>
            <a:r>
              <a:rPr lang="en-US" sz="1600" dirty="0"/>
              <a:t>        Performance </a:t>
            </a:r>
          </a:p>
          <a:p>
            <a:r>
              <a:rPr lang="en-US" sz="1600" dirty="0"/>
              <a:t>            Features</a:t>
            </a:r>
          </a:p>
          <a:p>
            <a:r>
              <a:rPr lang="en-US" sz="1600" dirty="0"/>
              <a:t>             Accrued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CE79B-4844-1A3F-8E3B-34BE25A61B69}"/>
              </a:ext>
            </a:extLst>
          </p:cNvPr>
          <p:cNvCxnSpPr>
            <a:cxnSpLocks/>
          </p:cNvCxnSpPr>
          <p:nvPr/>
        </p:nvCxnSpPr>
        <p:spPr>
          <a:xfrm flipV="1">
            <a:off x="2036625" y="1817569"/>
            <a:ext cx="0" cy="4572000"/>
          </a:xfrm>
          <a:prstGeom prst="straightConnector1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D08F1D-B9A7-3B07-D784-C51EE8F998D7}"/>
              </a:ext>
            </a:extLst>
          </p:cNvPr>
          <p:cNvSpPr txBox="1"/>
          <p:nvPr/>
        </p:nvSpPr>
        <p:spPr>
          <a:xfrm>
            <a:off x="2115137" y="63196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8111-3BA9-662A-7F75-78DAB86A5A93}"/>
              </a:ext>
            </a:extLst>
          </p:cNvPr>
          <p:cNvSpPr txBox="1"/>
          <p:nvPr/>
        </p:nvSpPr>
        <p:spPr>
          <a:xfrm>
            <a:off x="474172" y="3068864"/>
            <a:ext cx="1479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# Day-Specific Puzzle Prior to Predicted   Puzzle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No</a:t>
            </a:r>
            <a:r>
              <a:rPr lang="en-US" sz="1600" dirty="0">
                <a:solidFill>
                  <a:schemeClr val="accent1"/>
                </a:solidFill>
              </a:rPr>
              <a:t> Time-Decay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Weighting 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Final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E5A-D19A-AD63-E242-3A9E8E91A070}"/>
              </a:ext>
            </a:extLst>
          </p:cNvPr>
          <p:cNvSpPr txBox="1"/>
          <p:nvPr/>
        </p:nvSpPr>
        <p:spPr>
          <a:xfrm>
            <a:off x="2185669" y="155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A66B3-7B9E-BA40-E41C-B80B18CE8049}"/>
              </a:ext>
            </a:extLst>
          </p:cNvPr>
          <p:cNvCxnSpPr/>
          <p:nvPr/>
        </p:nvCxnSpPr>
        <p:spPr>
          <a:xfrm>
            <a:off x="4517134" y="6518370"/>
            <a:ext cx="1581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B7B396-8A0A-97D6-BCA5-155B2805AE30}"/>
              </a:ext>
            </a:extLst>
          </p:cNvPr>
          <p:cNvCxnSpPr>
            <a:cxnSpLocks/>
          </p:cNvCxnSpPr>
          <p:nvPr/>
        </p:nvCxnSpPr>
        <p:spPr>
          <a:xfrm rot="5400000">
            <a:off x="3630167" y="4058741"/>
            <a:ext cx="4919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0E9-0C2D-29A1-0FE0-1203D7A7EC68}"/>
              </a:ext>
            </a:extLst>
          </p:cNvPr>
          <p:cNvSpPr txBox="1"/>
          <p:nvPr/>
        </p:nvSpPr>
        <p:spPr>
          <a:xfrm>
            <a:off x="4588353" y="2099493"/>
            <a:ext cx="1510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Feature Adjusted by ‘Strength of Schedule’ (SOS) Ratio: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GMS Performance on These Puzzles/GMS Recent Performance </a:t>
            </a:r>
            <a:r>
              <a:rPr lang="en-US" sz="1600" i="1" dirty="0">
                <a:solidFill>
                  <a:srgbClr val="FF0000"/>
                </a:solidFill>
              </a:rPr>
              <a:t>Prior to </a:t>
            </a:r>
            <a:r>
              <a:rPr lang="en-US" sz="1600" dirty="0">
                <a:solidFill>
                  <a:srgbClr val="FF0000"/>
                </a:solidFill>
              </a:rPr>
              <a:t>These Puzzles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CE2C8-0A9F-D843-9C4C-E521081E6795}"/>
              </a:ext>
            </a:extLst>
          </p:cNvPr>
          <p:cNvSpPr/>
          <p:nvPr/>
        </p:nvSpPr>
        <p:spPr>
          <a:xfrm>
            <a:off x="2467208" y="521787"/>
            <a:ext cx="3621024" cy="1086256"/>
          </a:xfrm>
          <a:prstGeom prst="rect">
            <a:avLst/>
          </a:prstGeom>
          <a:solidFill>
            <a:srgbClr val="002060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15x15 PUZZLE </a:t>
            </a:r>
          </a:p>
          <a:p>
            <a:pPr algn="ctr"/>
            <a:r>
              <a:rPr lang="en-US" sz="1600" dirty="0"/>
              <a:t>(TARGET FEATURE: IS1 RAW SOLVE TIME)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AEEF34-C509-F4D1-83F0-5A32E8B9FD22}"/>
              </a:ext>
            </a:extLst>
          </p:cNvPr>
          <p:cNvSpPr>
            <a:spLocks/>
          </p:cNvSpPr>
          <p:nvPr/>
        </p:nvSpPr>
        <p:spPr>
          <a:xfrm>
            <a:off x="10016164" y="1262907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Circadian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(n=3)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8D59DF-3949-A34E-D8EA-3BE6A1A37C8F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2276123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43ECB9-333F-1288-69B1-E80E141C85BE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006948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8A93A-EE82-1E7C-E4AE-E6C56F871F65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737772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19435</TotalTime>
  <Words>1444</Words>
  <Application>Microsoft Office PowerPoint</Application>
  <PresentationFormat>Widescreen</PresentationFormat>
  <Paragraphs>325</Paragraphs>
  <Slides>20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28</cp:revision>
  <dcterms:created xsi:type="dcterms:W3CDTF">2024-02-05T20:17:52Z</dcterms:created>
  <dcterms:modified xsi:type="dcterms:W3CDTF">2024-03-01T22:23:26Z</dcterms:modified>
</cp:coreProperties>
</file>