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57" r:id="rId4"/>
    <p:sldId id="269" r:id="rId5"/>
    <p:sldId id="262" r:id="rId6"/>
    <p:sldId id="273" r:id="rId7"/>
    <p:sldId id="274" r:id="rId8"/>
    <p:sldId id="275" r:id="rId9"/>
    <p:sldId id="276" r:id="rId10"/>
    <p:sldId id="277" r:id="rId11"/>
    <p:sldId id="278" r:id="rId12"/>
    <p:sldId id="28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autoAdjust="0"/>
    <p:restoredTop sz="93861" autoAdjust="0"/>
  </p:normalViewPr>
  <p:slideViewPr>
    <p:cSldViewPr snapToGrid="0">
      <p:cViewPr varScale="1">
        <p:scale>
          <a:sx n="106" d="100"/>
          <a:sy n="106"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E2F08-FDDA-4CE5-A3A2-B57EBC77946D}" type="datetimeFigureOut">
              <a:rPr lang="en-US" smtClean="0"/>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ADE10-5F71-405F-8D09-0EB5577F99CC}" type="slidenum">
              <a:rPr lang="en-US" smtClean="0"/>
              <a:t>‹#›</a:t>
            </a:fld>
            <a:endParaRPr lang="en-US"/>
          </a:p>
        </p:txBody>
      </p:sp>
    </p:spTree>
    <p:extLst>
      <p:ext uri="{BB962C8B-B14F-4D97-AF65-F5344CB8AC3E}">
        <p14:creationId xmlns:p14="http://schemas.microsoft.com/office/powerpoint/2010/main" val="711523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ms.gov/Medicare/Medicare-Fee-for-Service-Payment/AcuteInpatientPPS/Readmissions-Reduction-Progra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file:///G:\My%20Drive\WORK\Data%20Science\Springboard%20Resources(Unshared)\DSCT\Capstone_Projects\Capstone_Project_2\DataScienceCapstone2\www2.census.gov\programs-surveys\popest\datasets\" TargetMode="External"/><Relationship Id="rId4" Type="http://schemas.openxmlformats.org/officeDocument/2006/relationships/hyperlink" Target="https://www.bea.gov/sites/default/fil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DADE10-5F71-405F-8D09-0EB5577F99CC}" type="slidenum">
              <a:rPr lang="en-US" smtClean="0"/>
              <a:t>3</a:t>
            </a:fld>
            <a:endParaRPr lang="en-US"/>
          </a:p>
        </p:txBody>
      </p:sp>
    </p:spTree>
    <p:extLst>
      <p:ext uri="{BB962C8B-B14F-4D97-AF65-F5344CB8AC3E}">
        <p14:creationId xmlns:p14="http://schemas.microsoft.com/office/powerpoint/2010/main" val="2530340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dirty="0"/>
              <a:t>: </a:t>
            </a:r>
          </a:p>
          <a:p>
            <a:pPr marL="0" indent="0">
              <a:buFont typeface="Arial" panose="020B0604020202020204" pitchFamily="34" charset="0"/>
              <a:buNone/>
            </a:pPr>
            <a:r>
              <a:rPr lang="en-US" u="sng" dirty="0"/>
              <a:t>Inpatient and Outpatient Outcomes Data</a:t>
            </a:r>
          </a:p>
          <a:p>
            <a:pPr marL="171450" indent="-171450">
              <a:buFont typeface="Arial" panose="020B0604020202020204" pitchFamily="34" charset="0"/>
              <a:buChar char="•"/>
            </a:pPr>
            <a:r>
              <a:rPr lang="en-US" dirty="0"/>
              <a:t>Source: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CMS</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US" sz="1800" u="none" dirty="0">
                <a:solidFill>
                  <a:srgbClr val="0563C1"/>
                </a:solidFill>
                <a:effectLst/>
                <a:latin typeface="Calibri" panose="020F0502020204030204" pitchFamily="34" charset="0"/>
                <a:cs typeface="Times New Roman" panose="02020603050405020304" pitchFamily="18" charset="0"/>
              </a:rPr>
              <a:t>Includes data on:</a:t>
            </a:r>
          </a:p>
          <a:p>
            <a:pPr marL="628650" lvl="1" indent="-171450">
              <a:buFont typeface="Arial" panose="020B0604020202020204" pitchFamily="34" charset="0"/>
              <a:buChar char="•"/>
            </a:pPr>
            <a:r>
              <a:rPr lang="en-US" sz="1800" u="none" dirty="0">
                <a:solidFill>
                  <a:srgbClr val="0563C1"/>
                </a:solidFill>
                <a:effectLst/>
                <a:latin typeface="Calibri" panose="020F0502020204030204" pitchFamily="34" charset="0"/>
                <a:cs typeface="Times New Roman" panose="02020603050405020304" pitchFamily="18" charset="0"/>
              </a:rPr>
              <a:t>Proportions of initial admissions due to different reasons, including those in CMS’ own formula (heart failure, COPD, hip-knee replacement, heart attack, pneumonia, COPD, coronary artery bypass graft surgery)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none" dirty="0">
                <a:solidFill>
                  <a:srgbClr val="0563C1"/>
                </a:solidFill>
                <a:effectLst/>
                <a:latin typeface="Calibri" panose="020F0502020204030204" pitchFamily="34" charset="0"/>
                <a:cs typeface="Times New Roman" panose="02020603050405020304" pitchFamily="18" charset="0"/>
              </a:rPr>
              <a:t>Infections of different type rates during inpatient stay</a:t>
            </a:r>
          </a:p>
          <a:p>
            <a:pPr marL="628650" lvl="1" indent="-171450">
              <a:buFont typeface="Arial" panose="020B0604020202020204" pitchFamily="34" charset="0"/>
              <a:buChar char="•"/>
            </a:pPr>
            <a:r>
              <a:rPr lang="en-US" sz="1800" u="none" dirty="0">
                <a:solidFill>
                  <a:srgbClr val="0563C1"/>
                </a:solidFill>
                <a:effectLst/>
                <a:latin typeface="Calibri" panose="020F0502020204030204" pitchFamily="34" charset="0"/>
                <a:cs typeface="Times New Roman" panose="02020603050405020304" pitchFamily="18" charset="0"/>
              </a:rPr>
              <a:t>CMS Patient Safety and Adverse Events-Rates during inpatient stay</a:t>
            </a:r>
          </a:p>
          <a:p>
            <a:pPr marL="628650" lvl="1" indent="-171450">
              <a:buFont typeface="Arial" panose="020B0604020202020204" pitchFamily="34" charset="0"/>
              <a:buChar char="•"/>
            </a:pPr>
            <a:r>
              <a:rPr lang="en-US" sz="1800" u="none" dirty="0">
                <a:solidFill>
                  <a:srgbClr val="0563C1"/>
                </a:solidFill>
                <a:effectLst/>
                <a:latin typeface="Calibri" panose="020F0502020204030204" pitchFamily="34" charset="0"/>
                <a:cs typeface="Times New Roman" panose="02020603050405020304" pitchFamily="18" charset="0"/>
              </a:rPr>
              <a:t>HCAHPS-Related Features (Patient Survey Star Ratings from inpatient stay)</a:t>
            </a:r>
          </a:p>
          <a:p>
            <a:pPr marL="628650" lvl="1" indent="-171450">
              <a:buFont typeface="Arial" panose="020B0604020202020204" pitchFamily="34" charset="0"/>
              <a:buChar char="•"/>
            </a:pPr>
            <a:r>
              <a:rPr lang="en-US" sz="1800" u="none" dirty="0">
                <a:solidFill>
                  <a:srgbClr val="0563C1"/>
                </a:solidFill>
                <a:effectLst/>
                <a:latin typeface="Calibri" panose="020F0502020204030204" pitchFamily="34" charset="0"/>
                <a:cs typeface="Times New Roman" panose="02020603050405020304" pitchFamily="18" charset="0"/>
              </a:rPr>
              <a:t>Various other measures from other aspects of hospital care (e.g., emergency department efficiency metrics and hospital worker vaccination rates)</a:t>
            </a:r>
          </a:p>
          <a:p>
            <a:pPr marL="0" lvl="1" indent="0">
              <a:buFont typeface="Arial" panose="020B0604020202020204" pitchFamily="34" charset="0"/>
              <a:buNone/>
            </a:pPr>
            <a:endParaRPr lang="en-US" sz="1800" u="sng" dirty="0"/>
          </a:p>
          <a:p>
            <a:pPr marL="0" lvl="1" indent="0">
              <a:buFont typeface="Arial" panose="020B0604020202020204" pitchFamily="34" charset="0"/>
              <a:buNone/>
            </a:pPr>
            <a:r>
              <a:rPr lang="en-US" sz="1800" u="sng" dirty="0"/>
              <a:t>County-Level Demographic and Socioeconomic Data</a:t>
            </a:r>
          </a:p>
          <a:p>
            <a:pPr marL="173736" lvl="1" indent="-173736">
              <a:buFont typeface="Arial" panose="020B0604020202020204" pitchFamily="34" charset="0"/>
              <a:buChar char="•"/>
            </a:pPr>
            <a:r>
              <a:rPr lang="en-US" sz="1800" u="none" dirty="0"/>
              <a:t>Source: </a:t>
            </a:r>
            <a:r>
              <a:rPr lang="en-US" sz="1800" dirty="0">
                <a:effectLst/>
                <a:latin typeface="Calibri" panose="020F0502020204030204" pitchFamily="34" charset="0"/>
                <a:ea typeface="Calibri" panose="020F0502020204030204" pitchFamily="34" charset="0"/>
                <a:cs typeface="Times New Roman" panose="02020603050405020304" pitchFamily="18" charset="0"/>
              </a:rPr>
              <a:t>Bureau of Economic Analysis (BEA)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socioeconomic data</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 </a:t>
            </a:r>
          </a:p>
          <a:p>
            <a:pPr marL="173736" lvl="1" indent="-173736">
              <a:buFont typeface="Arial" panose="020B0604020202020204" pitchFamily="34" charset="0"/>
              <a:buChar char="•"/>
            </a:pPr>
            <a:r>
              <a:rPr lang="en-US" sz="1800" u="non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Source: US Census Bureau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demographic data</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173736" lvl="1" indent="-173736">
              <a:buFont typeface="Arial" panose="020B0604020202020204" pitchFamily="34" charset="0"/>
              <a:buChar char="•"/>
            </a:pPr>
            <a:r>
              <a:rPr lang="en-US" sz="1800" u="non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Data on things like median age, median income, density of hospitals relative to density of people</a:t>
            </a:r>
          </a:p>
          <a:p>
            <a:pPr marL="0" lvl="1" indent="0">
              <a:buFont typeface="Arial" panose="020B0604020202020204" pitchFamily="34" charset="0"/>
              <a:buNone/>
            </a:pPr>
            <a:endParaRPr lang="en-US" sz="1800" u="none" dirty="0"/>
          </a:p>
          <a:p>
            <a:pPr marL="457200" lvl="1" indent="0">
              <a:buFont typeface="Arial" panose="020B0604020202020204" pitchFamily="34" charset="0"/>
              <a:buNone/>
            </a:pPr>
            <a:endParaRPr lang="en-US" sz="1800" u="none" dirty="0">
              <a:solidFill>
                <a:srgbClr val="0563C1"/>
              </a:solidFill>
              <a:effectLst/>
              <a:latin typeface="Calibri" panose="020F0502020204030204" pitchFamily="34" charset="0"/>
              <a:cs typeface="Times New Roman" panose="02020603050405020304" pitchFamily="18" charset="0"/>
            </a:endParaRPr>
          </a:p>
          <a:p>
            <a:pPr marL="628650" lvl="1" indent="-171450">
              <a:buFont typeface="Arial" panose="020B0604020202020204" pitchFamily="34" charset="0"/>
              <a:buChar char="•"/>
            </a:pPr>
            <a:endParaRPr lang="en-US" u="none" dirty="0"/>
          </a:p>
        </p:txBody>
      </p:sp>
      <p:sp>
        <p:nvSpPr>
          <p:cNvPr id="4" name="Slide Number Placeholder 3"/>
          <p:cNvSpPr>
            <a:spLocks noGrp="1"/>
          </p:cNvSpPr>
          <p:nvPr>
            <p:ph type="sldNum" sz="quarter" idx="5"/>
          </p:nvPr>
        </p:nvSpPr>
        <p:spPr/>
        <p:txBody>
          <a:bodyPr/>
          <a:lstStyle/>
          <a:p>
            <a:fld id="{7BDADE10-5F71-405F-8D09-0EB5577F99CC}" type="slidenum">
              <a:rPr lang="en-US" smtClean="0"/>
              <a:t>4</a:t>
            </a:fld>
            <a:endParaRPr lang="en-US"/>
          </a:p>
        </p:txBody>
      </p:sp>
    </p:spTree>
    <p:extLst>
      <p:ext uri="{BB962C8B-B14F-4D97-AF65-F5344CB8AC3E}">
        <p14:creationId xmlns:p14="http://schemas.microsoft.com/office/powerpoint/2010/main" val="2569331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5/31/2022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5/31/2022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5/31/2022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3B28-87A3-49B0-82B1-AB422CA4D804}"/>
              </a:ext>
            </a:extLst>
          </p:cNvPr>
          <p:cNvSpPr>
            <a:spLocks noGrp="1"/>
          </p:cNvSpPr>
          <p:nvPr>
            <p:ph type="ctrTitle"/>
          </p:nvPr>
        </p:nvSpPr>
        <p:spPr/>
        <p:txBody>
          <a:bodyPr/>
          <a:lstStyle/>
          <a:p>
            <a:r>
              <a:rPr lang="en-US" sz="4000" dirty="0">
                <a:latin typeface="Arial" panose="020B0604020202020204" pitchFamily="34" charset="0"/>
                <a:cs typeface="Arial" panose="020B0604020202020204" pitchFamily="34" charset="0"/>
              </a:rPr>
              <a:t>Toward Hospital Readmission Rate Reduction: Executive Presentation for Community Medical Center  </a:t>
            </a:r>
          </a:p>
        </p:txBody>
      </p:sp>
      <p:sp>
        <p:nvSpPr>
          <p:cNvPr id="3" name="Subtitle 2">
            <a:extLst>
              <a:ext uri="{FF2B5EF4-FFF2-40B4-BE49-F238E27FC236}">
                <a16:creationId xmlns:a16="http://schemas.microsoft.com/office/drawing/2014/main" id="{9E1AA0FC-0B62-4CB4-B5B6-7940702CCBAF}"/>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Jon Raksin</a:t>
            </a:r>
          </a:p>
          <a:p>
            <a:r>
              <a:rPr lang="en-US" dirty="0">
                <a:latin typeface="Arial" panose="020B0604020202020204" pitchFamily="34" charset="0"/>
                <a:cs typeface="Arial" panose="020B0604020202020204" pitchFamily="34" charset="0"/>
              </a:rPr>
              <a:t>6/1/22</a:t>
            </a:r>
          </a:p>
          <a:p>
            <a:endParaRPr lang="en-US" dirty="0"/>
          </a:p>
        </p:txBody>
      </p:sp>
    </p:spTree>
    <p:extLst>
      <p:ext uri="{BB962C8B-B14F-4D97-AF65-F5344CB8AC3E}">
        <p14:creationId xmlns:p14="http://schemas.microsoft.com/office/powerpoint/2010/main" val="3177959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097E-6DC9-4194-81A7-8A9C32C2C5D7}"/>
              </a:ext>
            </a:extLst>
          </p:cNvPr>
          <p:cNvSpPr>
            <a:spLocks noGrp="1"/>
          </p:cNvSpPr>
          <p:nvPr>
            <p:ph type="title"/>
          </p:nvPr>
        </p:nvSpPr>
        <p:spPr>
          <a:xfrm>
            <a:off x="1154954" y="973668"/>
            <a:ext cx="10063173" cy="706964"/>
          </a:xfrm>
        </p:spPr>
        <p:txBody>
          <a:bodyPr/>
          <a:lstStyle/>
          <a:p>
            <a:r>
              <a:rPr lang="en-US" sz="2800" dirty="0">
                <a:latin typeface="Arial" panose="020B0604020202020204" pitchFamily="34" charset="0"/>
                <a:cs typeface="Arial" panose="020B0604020202020204" pitchFamily="34" charset="0"/>
              </a:rPr>
              <a:t>Client Recommendation #2: If Active Strategy is Desired, Focus on Boosting Hip-Knee Replacements in the Case Mix and Monitoring Patients With Breathing Problems</a:t>
            </a:r>
          </a:p>
        </p:txBody>
      </p:sp>
      <p:sp>
        <p:nvSpPr>
          <p:cNvPr id="8" name="Content Placeholder 2">
            <a:extLst>
              <a:ext uri="{FF2B5EF4-FFF2-40B4-BE49-F238E27FC236}">
                <a16:creationId xmlns:a16="http://schemas.microsoft.com/office/drawing/2014/main" id="{49BB41D5-9A1F-C107-58EB-E515AAF7E52A}"/>
              </a:ext>
            </a:extLst>
          </p:cNvPr>
          <p:cNvSpPr>
            <a:spLocks noGrp="1"/>
          </p:cNvSpPr>
          <p:nvPr>
            <p:ph idx="1"/>
          </p:nvPr>
        </p:nvSpPr>
        <p:spPr>
          <a:xfrm>
            <a:off x="5633883" y="2356981"/>
            <a:ext cx="6326536" cy="2615104"/>
          </a:xfrm>
        </p:spPr>
        <p:txBody>
          <a:bodyPr>
            <a:noAutofit/>
          </a:bodyPr>
          <a:lstStyle/>
          <a:p>
            <a:r>
              <a:rPr lang="en-US" sz="2200" dirty="0">
                <a:latin typeface="Arial" panose="020B0604020202020204" pitchFamily="34" charset="0"/>
                <a:cs typeface="Arial" panose="020B0604020202020204" pitchFamily="34" charset="0"/>
              </a:rPr>
              <a:t>Model scenario in which CMC’s current proportion of initial admissions for Hip-Knee Replacement (</a:t>
            </a:r>
            <a:r>
              <a:rPr lang="en-US" sz="2200" b="1" dirty="0">
                <a:latin typeface="Arial" panose="020B0604020202020204" pitchFamily="34" charset="0"/>
                <a:cs typeface="Arial" panose="020B0604020202020204" pitchFamily="34" charset="0"/>
              </a:rPr>
              <a:t>Top</a:t>
            </a:r>
            <a:r>
              <a:rPr lang="en-US" sz="2200" dirty="0">
                <a:latin typeface="Arial" panose="020B0604020202020204" pitchFamily="34" charset="0"/>
                <a:cs typeface="Arial" panose="020B0604020202020204" pitchFamily="34" charset="0"/>
              </a:rPr>
              <a:t>; red line) increases to sample median (green line), and current Postop RF rate (</a:t>
            </a:r>
            <a:r>
              <a:rPr lang="en-US" sz="2200" b="1" dirty="0">
                <a:latin typeface="Arial" panose="020B0604020202020204" pitchFamily="34" charset="0"/>
                <a:cs typeface="Arial" panose="020B0604020202020204" pitchFamily="34" charset="0"/>
              </a:rPr>
              <a:t>Bottom</a:t>
            </a:r>
            <a:r>
              <a:rPr lang="en-US" sz="2200" dirty="0">
                <a:latin typeface="Arial" panose="020B0604020202020204" pitchFamily="34" charset="0"/>
                <a:cs typeface="Arial" panose="020B0604020202020204" pitchFamily="34" charset="0"/>
              </a:rPr>
              <a:t>; red line) decreases to median (green line) results in </a:t>
            </a:r>
            <a:r>
              <a:rPr lang="en-US" sz="2200" i="1" dirty="0">
                <a:latin typeface="Arial" panose="020B0604020202020204" pitchFamily="34" charset="0"/>
                <a:cs typeface="Arial" panose="020B0604020202020204" pitchFamily="34" charset="0"/>
              </a:rPr>
              <a:t>predicted</a:t>
            </a:r>
            <a:r>
              <a:rPr lang="en-U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RR decrease of 32% of goal reduction (0.32%)</a:t>
            </a:r>
            <a:r>
              <a:rPr lang="en-US" sz="2200" dirty="0">
                <a:latin typeface="Arial" panose="020B0604020202020204" pitchFamily="34" charset="0"/>
                <a:cs typeface="Arial" panose="020B0604020202020204" pitchFamily="34" charset="0"/>
              </a:rPr>
              <a:t>. </a:t>
            </a:r>
          </a:p>
          <a:p>
            <a:r>
              <a:rPr lang="en-US" sz="2200" dirty="0">
                <a:latin typeface="Arial" panose="020B0604020202020204" pitchFamily="34" charset="0"/>
                <a:cs typeface="Arial" panose="020B0604020202020204" pitchFamily="34" charset="0"/>
              </a:rPr>
              <a:t>COPD patients, higher levels of which we have seen to be associated with higher  Postop RF rate, can be tracked and potentially focused on for new postoperative respiratory failure-prevention measures.</a:t>
            </a:r>
          </a:p>
          <a:p>
            <a:endParaRPr lang="en-US" sz="2200"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7869AB15-8F4C-7D2E-8929-74101B4C5C27}"/>
              </a:ext>
            </a:extLst>
          </p:cNvPr>
          <p:cNvGrpSpPr>
            <a:grpSpLocks noChangeAspect="1"/>
          </p:cNvGrpSpPr>
          <p:nvPr/>
        </p:nvGrpSpPr>
        <p:grpSpPr>
          <a:xfrm>
            <a:off x="520978" y="2221992"/>
            <a:ext cx="4733315" cy="2377440"/>
            <a:chOff x="850163" y="2286000"/>
            <a:chExt cx="4369213" cy="2194560"/>
          </a:xfrm>
        </p:grpSpPr>
        <p:pic>
          <p:nvPicPr>
            <p:cNvPr id="3" name="Picture 2">
              <a:extLst>
                <a:ext uri="{FF2B5EF4-FFF2-40B4-BE49-F238E27FC236}">
                  <a16:creationId xmlns:a16="http://schemas.microsoft.com/office/drawing/2014/main" id="{258066FC-9ACC-D38A-A916-73C6FFF219B2}"/>
                </a:ext>
              </a:extLst>
            </p:cNvPr>
            <p:cNvPicPr>
              <a:picLocks noChangeAspect="1"/>
            </p:cNvPicPr>
            <p:nvPr/>
          </p:nvPicPr>
          <p:blipFill>
            <a:blip r:embed="rId2"/>
            <a:stretch>
              <a:fillRect/>
            </a:stretch>
          </p:blipFill>
          <p:spPr>
            <a:xfrm>
              <a:off x="850163" y="2286000"/>
              <a:ext cx="4369213" cy="2194560"/>
            </a:xfrm>
            <a:prstGeom prst="rect">
              <a:avLst/>
            </a:prstGeom>
          </p:spPr>
        </p:pic>
        <p:cxnSp>
          <p:nvCxnSpPr>
            <p:cNvPr id="20" name="Straight Connector 19">
              <a:extLst>
                <a:ext uri="{FF2B5EF4-FFF2-40B4-BE49-F238E27FC236}">
                  <a16:creationId xmlns:a16="http://schemas.microsoft.com/office/drawing/2014/main" id="{185F6881-4C21-B3A9-6C98-7A2A1F3868E5}"/>
                </a:ext>
              </a:extLst>
            </p:cNvPr>
            <p:cNvCxnSpPr/>
            <p:nvPr/>
          </p:nvCxnSpPr>
          <p:spPr>
            <a:xfrm>
              <a:off x="2395728" y="2336332"/>
              <a:ext cx="0" cy="1737360"/>
            </a:xfrm>
            <a:prstGeom prst="line">
              <a:avLst/>
            </a:prstGeom>
            <a:ln w="22225">
              <a:solidFill>
                <a:srgbClr val="00B050"/>
              </a:solidFill>
              <a:prstDash val="sysDash"/>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C29EFA59-DF3E-8684-D956-381BB78D66C9}"/>
              </a:ext>
            </a:extLst>
          </p:cNvPr>
          <p:cNvGrpSpPr>
            <a:grpSpLocks noChangeAspect="1"/>
          </p:cNvGrpSpPr>
          <p:nvPr/>
        </p:nvGrpSpPr>
        <p:grpSpPr>
          <a:xfrm>
            <a:off x="575933" y="4599432"/>
            <a:ext cx="4388294" cy="2181614"/>
            <a:chOff x="850163" y="4544568"/>
            <a:chExt cx="4050732" cy="2194560"/>
          </a:xfrm>
        </p:grpSpPr>
        <p:pic>
          <p:nvPicPr>
            <p:cNvPr id="5" name="Picture 4">
              <a:extLst>
                <a:ext uri="{FF2B5EF4-FFF2-40B4-BE49-F238E27FC236}">
                  <a16:creationId xmlns:a16="http://schemas.microsoft.com/office/drawing/2014/main" id="{FE14EADC-E9FE-6E68-501D-F35B8C86669E}"/>
                </a:ext>
              </a:extLst>
            </p:cNvPr>
            <p:cNvPicPr>
              <a:picLocks noChangeAspect="1"/>
            </p:cNvPicPr>
            <p:nvPr/>
          </p:nvPicPr>
          <p:blipFill>
            <a:blip r:embed="rId3"/>
            <a:stretch>
              <a:fillRect/>
            </a:stretch>
          </p:blipFill>
          <p:spPr>
            <a:xfrm>
              <a:off x="850163" y="4544568"/>
              <a:ext cx="4050732" cy="2194560"/>
            </a:xfrm>
            <a:prstGeom prst="rect">
              <a:avLst/>
            </a:prstGeom>
          </p:spPr>
        </p:pic>
        <p:cxnSp>
          <p:nvCxnSpPr>
            <p:cNvPr id="21" name="Straight Connector 20">
              <a:extLst>
                <a:ext uri="{FF2B5EF4-FFF2-40B4-BE49-F238E27FC236}">
                  <a16:creationId xmlns:a16="http://schemas.microsoft.com/office/drawing/2014/main" id="{3529AB3C-9BA1-CE2D-86A5-D88EDD9989AB}"/>
                </a:ext>
              </a:extLst>
            </p:cNvPr>
            <p:cNvCxnSpPr/>
            <p:nvPr/>
          </p:nvCxnSpPr>
          <p:spPr>
            <a:xfrm>
              <a:off x="2228088" y="4599432"/>
              <a:ext cx="0" cy="1737360"/>
            </a:xfrm>
            <a:prstGeom prst="line">
              <a:avLst/>
            </a:prstGeom>
            <a:ln w="22225">
              <a:solidFill>
                <a:srgbClr val="00B050"/>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1024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097E-6DC9-4194-81A7-8A9C32C2C5D7}"/>
              </a:ext>
            </a:extLst>
          </p:cNvPr>
          <p:cNvSpPr>
            <a:spLocks noGrp="1"/>
          </p:cNvSpPr>
          <p:nvPr>
            <p:ph type="title"/>
          </p:nvPr>
        </p:nvSpPr>
        <p:spPr>
          <a:xfrm>
            <a:off x="1154954" y="973668"/>
            <a:ext cx="10063173" cy="706964"/>
          </a:xfrm>
        </p:spPr>
        <p:txBody>
          <a:bodyPr/>
          <a:lstStyle/>
          <a:p>
            <a:r>
              <a:rPr lang="en-US" sz="2800" dirty="0">
                <a:latin typeface="Arial" panose="020B0604020202020204" pitchFamily="34" charset="0"/>
                <a:cs typeface="Arial" panose="020B0604020202020204" pitchFamily="34" charset="0"/>
              </a:rPr>
              <a:t>Future Directions</a:t>
            </a:r>
          </a:p>
        </p:txBody>
      </p:sp>
      <p:sp>
        <p:nvSpPr>
          <p:cNvPr id="8" name="Content Placeholder 2">
            <a:extLst>
              <a:ext uri="{FF2B5EF4-FFF2-40B4-BE49-F238E27FC236}">
                <a16:creationId xmlns:a16="http://schemas.microsoft.com/office/drawing/2014/main" id="{49BB41D5-9A1F-C107-58EB-E515AAF7E52A}"/>
              </a:ext>
            </a:extLst>
          </p:cNvPr>
          <p:cNvSpPr>
            <a:spLocks noGrp="1"/>
          </p:cNvSpPr>
          <p:nvPr>
            <p:ph idx="1"/>
          </p:nvPr>
        </p:nvSpPr>
        <p:spPr>
          <a:xfrm>
            <a:off x="479834" y="2356981"/>
            <a:ext cx="11480585" cy="2615104"/>
          </a:xfrm>
        </p:spPr>
        <p:txBody>
          <a:bodyPr>
            <a:noAutofit/>
          </a:bodyPr>
          <a:lstStyle/>
          <a:p>
            <a:r>
              <a:rPr lang="en-US" sz="2200" dirty="0">
                <a:latin typeface="Arial" panose="020B0604020202020204" pitchFamily="34" charset="0"/>
                <a:cs typeface="Arial" panose="020B0604020202020204" pitchFamily="34" charset="0"/>
              </a:rPr>
              <a:t>We have treated a very heterogenous sample of ~2,700 hospitals as one group for the sake of our present modeling exercise, but we can explore using unsupervised learning methods (e.g., PCA) to identify hospitals with similar properties and then model RR for each cluster separately</a:t>
            </a:r>
            <a:r>
              <a:rPr lang="en-US" sz="2000" dirty="0">
                <a:latin typeface="Arial" panose="020B0604020202020204" pitchFamily="34" charset="0"/>
                <a:cs typeface="Arial" panose="020B0604020202020204" pitchFamily="34" charset="0"/>
              </a:rPr>
              <a:t> </a:t>
            </a:r>
          </a:p>
          <a:p>
            <a:r>
              <a:rPr lang="en-US" sz="2200" dirty="0">
                <a:latin typeface="Arial" panose="020B0604020202020204" pitchFamily="34" charset="0"/>
                <a:cs typeface="Arial" panose="020B0604020202020204" pitchFamily="34" charset="0"/>
              </a:rPr>
              <a:t>Currently, human and inpatient facilities resourcing per hospitals is measured indirectly using a combination of features derived from county-level demographic data (e.g., people in a county per inpatient facility) and various non-inpatient proxies at the hospital level (e.g., how long emergency department patients have to wait before being seen) </a:t>
            </a:r>
          </a:p>
          <a:p>
            <a:pPr lvl="1"/>
            <a:r>
              <a:rPr lang="en-US" sz="2000" dirty="0">
                <a:latin typeface="Arial" panose="020B0604020202020204" pitchFamily="34" charset="0"/>
                <a:cs typeface="Arial" panose="020B0604020202020204" pitchFamily="34" charset="0"/>
              </a:rPr>
              <a:t>To obtain direct inpatient resources data per hospital, we will need to seek out data not available in the CMS trove, possibly from each hospital directly </a:t>
            </a:r>
          </a:p>
          <a:p>
            <a:pPr lvl="1"/>
            <a:r>
              <a:rPr lang="en-US" sz="2000" dirty="0">
                <a:latin typeface="Arial" panose="020B0604020202020204" pitchFamily="34" charset="0"/>
                <a:cs typeface="Arial" panose="020B0604020202020204" pitchFamily="34" charset="0"/>
              </a:rPr>
              <a:t>Direct resourcing data per hospital is likely to improve model prediction of RR</a:t>
            </a:r>
          </a:p>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070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F1CC-123B-33AC-B4D0-24557E746C7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05770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097E-6DC9-4194-81A7-8A9C32C2C5D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Situational Overview Review</a:t>
            </a:r>
          </a:p>
        </p:txBody>
      </p:sp>
      <p:sp>
        <p:nvSpPr>
          <p:cNvPr id="3" name="Content Placeholder 2">
            <a:extLst>
              <a:ext uri="{FF2B5EF4-FFF2-40B4-BE49-F238E27FC236}">
                <a16:creationId xmlns:a16="http://schemas.microsoft.com/office/drawing/2014/main" id="{402BECFD-905F-4EAD-89FC-6AED34B1FE74}"/>
              </a:ext>
            </a:extLst>
          </p:cNvPr>
          <p:cNvSpPr>
            <a:spLocks noGrp="1"/>
          </p:cNvSpPr>
          <p:nvPr>
            <p:ph idx="1"/>
          </p:nvPr>
        </p:nvSpPr>
        <p:spPr>
          <a:xfrm>
            <a:off x="537882" y="2445239"/>
            <a:ext cx="11005073" cy="3416300"/>
          </a:xfrm>
        </p:spPr>
        <p:txBody>
          <a:bodyPr>
            <a:noAutofit/>
          </a:bodyPr>
          <a:lstStyle/>
          <a:p>
            <a:r>
              <a:rPr lang="en-US" sz="2000" dirty="0">
                <a:latin typeface="Arial" panose="020B0604020202020204" pitchFamily="34" charset="0"/>
                <a:cs typeface="Arial" panose="020B0604020202020204" pitchFamily="34" charset="0"/>
              </a:rPr>
              <a:t>In 2012, the Centers for Medicare and Medicaid Services (CMS) began reducing Medicare payments for subsection(d) hospitals with excess readmissions within 30 days of discharge, under the Hospital Readmission Reduction Program (HRRP)</a:t>
            </a:r>
          </a:p>
          <a:p>
            <a:pPr lvl="1"/>
            <a:r>
              <a:rPr lang="en-US" sz="1800" dirty="0">
                <a:latin typeface="Arial" panose="020B0604020202020204" pitchFamily="34" charset="0"/>
                <a:cs typeface="Arial" panose="020B0604020202020204" pitchFamily="34" charset="0"/>
              </a:rPr>
              <a:t>CMS has proprietary formula with which divide total readmissions in cases of heart attack, heart failure, pneumonia, chronic obstructive pulmonary disease, hip/knee replacement, and coronary artery bypass graft surgery by an expected RR. </a:t>
            </a:r>
          </a:p>
          <a:p>
            <a:r>
              <a:rPr lang="en-US" sz="2000" dirty="0">
                <a:latin typeface="Arial" panose="020B0604020202020204" pitchFamily="34" charset="0"/>
                <a:cs typeface="Arial" panose="020B0604020202020204" pitchFamily="34" charset="0"/>
              </a:rPr>
              <a:t>CMC leadership approached us when told by CMS this year that 1% reduction is RR is needed in the next year, from the current 17%, to avoid Medicare payment reduction</a:t>
            </a:r>
          </a:p>
          <a:p>
            <a:r>
              <a:rPr lang="en-US" sz="2000" dirty="0">
                <a:latin typeface="Arial" panose="020B0604020202020204" pitchFamily="34" charset="0"/>
                <a:cs typeface="Arial" panose="020B0604020202020204" pitchFamily="34" charset="0"/>
              </a:rPr>
              <a:t>We were asked to help CMC conduct their own analysis of factors most related to RR, and potentially assist them in coming up with a data-driven plan to avoid a quality of care-reducing penalty</a:t>
            </a:r>
          </a:p>
        </p:txBody>
      </p:sp>
    </p:spTree>
    <p:extLst>
      <p:ext uri="{BB962C8B-B14F-4D97-AF65-F5344CB8AC3E}">
        <p14:creationId xmlns:p14="http://schemas.microsoft.com/office/powerpoint/2010/main" val="182835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097E-6DC9-4194-81A7-8A9C32C2C5D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Problem Statement Review</a:t>
            </a:r>
          </a:p>
        </p:txBody>
      </p:sp>
      <p:sp>
        <p:nvSpPr>
          <p:cNvPr id="3" name="Content Placeholder 2">
            <a:extLst>
              <a:ext uri="{FF2B5EF4-FFF2-40B4-BE49-F238E27FC236}">
                <a16:creationId xmlns:a16="http://schemas.microsoft.com/office/drawing/2014/main" id="{402BECFD-905F-4EAD-89FC-6AED34B1FE74}"/>
              </a:ext>
            </a:extLst>
          </p:cNvPr>
          <p:cNvSpPr>
            <a:spLocks noGrp="1"/>
          </p:cNvSpPr>
          <p:nvPr>
            <p:ph idx="1"/>
          </p:nvPr>
        </p:nvSpPr>
        <p:spPr/>
        <p:txBody>
          <a:bodyPr>
            <a:normAutofit/>
          </a:bodyPr>
          <a:lstStyle/>
          <a:p>
            <a:r>
              <a:rPr lang="en-US" sz="3200" dirty="0"/>
              <a:t>How can Community Medical Center lower its 30-day Readmission Rate by 1% within the next year, to avoid reduction in Medicare payments and associated impacts on quality of care?  </a:t>
            </a:r>
            <a:endParaRPr lang="en-US" sz="320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63099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097E-6DC9-4194-81A7-8A9C32C2C5D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Methodology</a:t>
            </a:r>
          </a:p>
        </p:txBody>
      </p:sp>
      <p:sp>
        <p:nvSpPr>
          <p:cNvPr id="6" name="Rectangle 5">
            <a:extLst>
              <a:ext uri="{FF2B5EF4-FFF2-40B4-BE49-F238E27FC236}">
                <a16:creationId xmlns:a16="http://schemas.microsoft.com/office/drawing/2014/main" id="{6542B1BB-CDE3-0138-EE62-0B16A135D126}"/>
              </a:ext>
            </a:extLst>
          </p:cNvPr>
          <p:cNvSpPr/>
          <p:nvPr/>
        </p:nvSpPr>
        <p:spPr>
          <a:xfrm>
            <a:off x="667744" y="2581163"/>
            <a:ext cx="3086571" cy="173736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FF"/>
              </a:solidFill>
            </a:endParaRPr>
          </a:p>
        </p:txBody>
      </p:sp>
      <p:pic>
        <p:nvPicPr>
          <p:cNvPr id="8" name="Graphic 7" descr="Hospital">
            <a:extLst>
              <a:ext uri="{FF2B5EF4-FFF2-40B4-BE49-F238E27FC236}">
                <a16:creationId xmlns:a16="http://schemas.microsoft.com/office/drawing/2014/main" id="{042C28AA-082A-9789-D5BC-9471D04649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636" y="3032092"/>
            <a:ext cx="734636" cy="734636"/>
          </a:xfrm>
          <a:prstGeom prst="rect">
            <a:avLst/>
          </a:prstGeom>
        </p:spPr>
      </p:pic>
      <p:sp>
        <p:nvSpPr>
          <p:cNvPr id="9" name="TextBox 8">
            <a:extLst>
              <a:ext uri="{FF2B5EF4-FFF2-40B4-BE49-F238E27FC236}">
                <a16:creationId xmlns:a16="http://schemas.microsoft.com/office/drawing/2014/main" id="{B95238AB-506B-D470-4DFF-6751648923B0}"/>
              </a:ext>
            </a:extLst>
          </p:cNvPr>
          <p:cNvSpPr txBox="1"/>
          <p:nvPr/>
        </p:nvSpPr>
        <p:spPr>
          <a:xfrm>
            <a:off x="1595466" y="2799246"/>
            <a:ext cx="1972852" cy="1323439"/>
          </a:xfrm>
          <a:prstGeom prst="rect">
            <a:avLst/>
          </a:prstGeom>
          <a:noFill/>
        </p:spPr>
        <p:txBody>
          <a:bodyPr wrap="square" rtlCol="0">
            <a:spAutoFit/>
          </a:bodyPr>
          <a:lstStyle/>
          <a:p>
            <a:r>
              <a:rPr lang="en-US" sz="2000" dirty="0">
                <a:solidFill>
                  <a:srgbClr val="0000FF"/>
                </a:solidFill>
              </a:rPr>
              <a:t>Inpatient and Outpatient Outcomes </a:t>
            </a:r>
          </a:p>
          <a:p>
            <a:r>
              <a:rPr lang="en-US" sz="2000" dirty="0">
                <a:solidFill>
                  <a:srgbClr val="0000FF"/>
                </a:solidFill>
              </a:rPr>
              <a:t>Data  </a:t>
            </a:r>
          </a:p>
        </p:txBody>
      </p:sp>
      <p:sp>
        <p:nvSpPr>
          <p:cNvPr id="10" name="Rectangle 9">
            <a:extLst>
              <a:ext uri="{FF2B5EF4-FFF2-40B4-BE49-F238E27FC236}">
                <a16:creationId xmlns:a16="http://schemas.microsoft.com/office/drawing/2014/main" id="{C39FE929-57A9-E895-8751-40AEA94C42A3}"/>
              </a:ext>
            </a:extLst>
          </p:cNvPr>
          <p:cNvSpPr/>
          <p:nvPr/>
        </p:nvSpPr>
        <p:spPr>
          <a:xfrm>
            <a:off x="667744" y="4605915"/>
            <a:ext cx="3086571" cy="173458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0833357-CC04-4194-2C8E-7EA06BA1C1CC}"/>
              </a:ext>
            </a:extLst>
          </p:cNvPr>
          <p:cNvSpPr txBox="1"/>
          <p:nvPr/>
        </p:nvSpPr>
        <p:spPr>
          <a:xfrm>
            <a:off x="1475574" y="4655239"/>
            <a:ext cx="2278741" cy="1631216"/>
          </a:xfrm>
          <a:prstGeom prst="rect">
            <a:avLst/>
          </a:prstGeom>
          <a:noFill/>
        </p:spPr>
        <p:txBody>
          <a:bodyPr wrap="square" rtlCol="0">
            <a:spAutoFit/>
          </a:bodyPr>
          <a:lstStyle/>
          <a:p>
            <a:r>
              <a:rPr lang="en-US" sz="2000" dirty="0">
                <a:solidFill>
                  <a:srgbClr val="00B050"/>
                </a:solidFill>
              </a:rPr>
              <a:t>County-Level Demographic and Socioeconomic </a:t>
            </a:r>
          </a:p>
          <a:p>
            <a:r>
              <a:rPr lang="en-US" sz="2000" dirty="0">
                <a:solidFill>
                  <a:srgbClr val="00B050"/>
                </a:solidFill>
              </a:rPr>
              <a:t>Data  </a:t>
            </a:r>
          </a:p>
        </p:txBody>
      </p:sp>
      <p:pic>
        <p:nvPicPr>
          <p:cNvPr id="14" name="Graphic 13" descr="Money">
            <a:extLst>
              <a:ext uri="{FF2B5EF4-FFF2-40B4-BE49-F238E27FC236}">
                <a16:creationId xmlns:a16="http://schemas.microsoft.com/office/drawing/2014/main" id="{7094A804-2991-8EC7-05CD-D5F12B9CBA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333" y="5481794"/>
            <a:ext cx="731520" cy="731520"/>
          </a:xfrm>
          <a:prstGeom prst="rect">
            <a:avLst/>
          </a:prstGeom>
        </p:spPr>
      </p:pic>
      <p:pic>
        <p:nvPicPr>
          <p:cNvPr id="16" name="Graphic 15" descr="Group of people">
            <a:extLst>
              <a:ext uri="{FF2B5EF4-FFF2-40B4-BE49-F238E27FC236}">
                <a16:creationId xmlns:a16="http://schemas.microsoft.com/office/drawing/2014/main" id="{E764DEDB-2225-3325-095C-1DFE18E4F0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6333" y="4780809"/>
            <a:ext cx="731520" cy="731520"/>
          </a:xfrm>
          <a:prstGeom prst="rect">
            <a:avLst/>
          </a:prstGeom>
        </p:spPr>
      </p:pic>
      <p:cxnSp>
        <p:nvCxnSpPr>
          <p:cNvPr id="18" name="Straight Arrow Connector 17">
            <a:extLst>
              <a:ext uri="{FF2B5EF4-FFF2-40B4-BE49-F238E27FC236}">
                <a16:creationId xmlns:a16="http://schemas.microsoft.com/office/drawing/2014/main" id="{57899DA6-08EF-2515-D523-8FC514250142}"/>
              </a:ext>
            </a:extLst>
          </p:cNvPr>
          <p:cNvCxnSpPr>
            <a:cxnSpLocks/>
            <a:stCxn id="6" idx="3"/>
          </p:cNvCxnSpPr>
          <p:nvPr/>
        </p:nvCxnSpPr>
        <p:spPr>
          <a:xfrm>
            <a:off x="3754314" y="3449843"/>
            <a:ext cx="5029200" cy="13567"/>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F5B672-0A3F-60EF-FA16-E4AB2739BCD9}"/>
              </a:ext>
            </a:extLst>
          </p:cNvPr>
          <p:cNvSpPr txBox="1"/>
          <p:nvPr/>
        </p:nvSpPr>
        <p:spPr>
          <a:xfrm>
            <a:off x="3801783" y="2637045"/>
            <a:ext cx="6138219" cy="707886"/>
          </a:xfrm>
          <a:prstGeom prst="rect">
            <a:avLst/>
          </a:prstGeom>
          <a:noFill/>
        </p:spPr>
        <p:txBody>
          <a:bodyPr wrap="none" rtlCol="0">
            <a:spAutoFit/>
          </a:bodyPr>
          <a:lstStyle/>
          <a:p>
            <a:r>
              <a:rPr lang="en-US" sz="2000" dirty="0">
                <a:solidFill>
                  <a:srgbClr val="0000FF"/>
                </a:solidFill>
              </a:rPr>
              <a:t>Is what happens in hospital during patient stay</a:t>
            </a:r>
          </a:p>
          <a:p>
            <a:r>
              <a:rPr lang="en-US" sz="2000" dirty="0">
                <a:solidFill>
                  <a:srgbClr val="0000FF"/>
                </a:solidFill>
              </a:rPr>
              <a:t>useful in predicting 30-day readmission rate?</a:t>
            </a:r>
          </a:p>
        </p:txBody>
      </p:sp>
      <p:cxnSp>
        <p:nvCxnSpPr>
          <p:cNvPr id="23" name="Straight Arrow Connector 22">
            <a:extLst>
              <a:ext uri="{FF2B5EF4-FFF2-40B4-BE49-F238E27FC236}">
                <a16:creationId xmlns:a16="http://schemas.microsoft.com/office/drawing/2014/main" id="{4723BA6C-00BC-1752-4BC7-94FE5FD312A1}"/>
              </a:ext>
            </a:extLst>
          </p:cNvPr>
          <p:cNvCxnSpPr>
            <a:cxnSpLocks/>
          </p:cNvCxnSpPr>
          <p:nvPr/>
        </p:nvCxnSpPr>
        <p:spPr>
          <a:xfrm>
            <a:off x="3754314" y="6060934"/>
            <a:ext cx="50292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B52A43-9285-5A5F-36C5-89F58DA5BF3B}"/>
              </a:ext>
            </a:extLst>
          </p:cNvPr>
          <p:cNvSpPr txBox="1"/>
          <p:nvPr/>
        </p:nvSpPr>
        <p:spPr>
          <a:xfrm>
            <a:off x="3853771" y="4663789"/>
            <a:ext cx="4895892" cy="1323439"/>
          </a:xfrm>
          <a:prstGeom prst="rect">
            <a:avLst/>
          </a:prstGeom>
          <a:noFill/>
        </p:spPr>
        <p:txBody>
          <a:bodyPr wrap="square" rtlCol="0">
            <a:spAutoFit/>
          </a:bodyPr>
          <a:lstStyle/>
          <a:p>
            <a:r>
              <a:rPr lang="en-US" sz="2000" dirty="0">
                <a:solidFill>
                  <a:srgbClr val="00B050"/>
                </a:solidFill>
              </a:rPr>
              <a:t>Is the broader context in which a hospital, and those likely to visit it, exists useful in predicting 30-day readmission rate ?</a:t>
            </a:r>
          </a:p>
        </p:txBody>
      </p:sp>
      <p:sp>
        <p:nvSpPr>
          <p:cNvPr id="26" name="Rectangle 25">
            <a:extLst>
              <a:ext uri="{FF2B5EF4-FFF2-40B4-BE49-F238E27FC236}">
                <a16:creationId xmlns:a16="http://schemas.microsoft.com/office/drawing/2014/main" id="{E54BAE9E-ED06-DB40-E0C2-829362618342}"/>
              </a:ext>
            </a:extLst>
          </p:cNvPr>
          <p:cNvSpPr/>
          <p:nvPr/>
        </p:nvSpPr>
        <p:spPr>
          <a:xfrm>
            <a:off x="8844829" y="3476977"/>
            <a:ext cx="3086571" cy="25839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FF"/>
              </a:solidFill>
            </a:endParaRPr>
          </a:p>
        </p:txBody>
      </p:sp>
      <p:sp>
        <p:nvSpPr>
          <p:cNvPr id="27" name="TextBox 26">
            <a:extLst>
              <a:ext uri="{FF2B5EF4-FFF2-40B4-BE49-F238E27FC236}">
                <a16:creationId xmlns:a16="http://schemas.microsoft.com/office/drawing/2014/main" id="{0C98AC5F-44A1-B2D3-65C0-C2810CF73169}"/>
              </a:ext>
            </a:extLst>
          </p:cNvPr>
          <p:cNvSpPr txBox="1"/>
          <p:nvPr/>
        </p:nvSpPr>
        <p:spPr>
          <a:xfrm>
            <a:off x="9036910" y="4146353"/>
            <a:ext cx="2729660" cy="1323439"/>
          </a:xfrm>
          <a:prstGeom prst="rect">
            <a:avLst/>
          </a:prstGeom>
          <a:noFill/>
        </p:spPr>
        <p:txBody>
          <a:bodyPr wrap="square" rtlCol="0">
            <a:spAutoFit/>
          </a:bodyPr>
          <a:lstStyle/>
          <a:p>
            <a:r>
              <a:rPr lang="en-US" sz="2000" dirty="0">
                <a:solidFill>
                  <a:srgbClr val="C00000"/>
                </a:solidFill>
              </a:rPr>
              <a:t>Exploratory Data Analysis, Predictive Modeling and </a:t>
            </a:r>
          </a:p>
          <a:p>
            <a:r>
              <a:rPr lang="en-US" sz="2000" dirty="0">
                <a:solidFill>
                  <a:srgbClr val="C00000"/>
                </a:solidFill>
              </a:rPr>
              <a:t>Recommendations</a:t>
            </a:r>
          </a:p>
        </p:txBody>
      </p:sp>
      <p:sp>
        <p:nvSpPr>
          <p:cNvPr id="29" name="TextBox 28">
            <a:extLst>
              <a:ext uri="{FF2B5EF4-FFF2-40B4-BE49-F238E27FC236}">
                <a16:creationId xmlns:a16="http://schemas.microsoft.com/office/drawing/2014/main" id="{D4FF8E12-D7E0-3586-22D3-4E46B91AD125}"/>
              </a:ext>
            </a:extLst>
          </p:cNvPr>
          <p:cNvSpPr txBox="1"/>
          <p:nvPr/>
        </p:nvSpPr>
        <p:spPr>
          <a:xfrm>
            <a:off x="3810836" y="3546851"/>
            <a:ext cx="4931158" cy="307777"/>
          </a:xfrm>
          <a:prstGeom prst="rect">
            <a:avLst/>
          </a:prstGeom>
          <a:noFill/>
        </p:spPr>
        <p:txBody>
          <a:bodyPr wrap="none" rtlCol="0">
            <a:spAutoFit/>
          </a:bodyPr>
          <a:lstStyle/>
          <a:p>
            <a:pPr marL="285750" indent="-285750">
              <a:buFont typeface="Arial" panose="020B0604020202020204" pitchFamily="34" charset="0"/>
              <a:buChar char="•"/>
            </a:pPr>
            <a:r>
              <a:rPr lang="en-US" sz="1400" dirty="0">
                <a:solidFill>
                  <a:srgbClr val="0000FF"/>
                </a:solidFill>
              </a:rPr>
              <a:t>~2700 US hospitals with &gt;= 200 inpatient cases/year </a:t>
            </a:r>
          </a:p>
        </p:txBody>
      </p:sp>
    </p:spTree>
    <p:extLst>
      <p:ext uri="{BB962C8B-B14F-4D97-AF65-F5344CB8AC3E}">
        <p14:creationId xmlns:p14="http://schemas.microsoft.com/office/powerpoint/2010/main" val="111400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097E-6DC9-4194-81A7-8A9C32C2C5D7}"/>
              </a:ext>
            </a:extLst>
          </p:cNvPr>
          <p:cNvSpPr>
            <a:spLocks noGrp="1"/>
          </p:cNvSpPr>
          <p:nvPr>
            <p:ph type="title"/>
          </p:nvPr>
        </p:nvSpPr>
        <p:spPr>
          <a:xfrm>
            <a:off x="1154954" y="973668"/>
            <a:ext cx="10063173" cy="706964"/>
          </a:xfrm>
        </p:spPr>
        <p:txBody>
          <a:bodyPr/>
          <a:lstStyle/>
          <a:p>
            <a:r>
              <a:rPr lang="en-US" sz="2800" dirty="0">
                <a:latin typeface="Arial" panose="020B0604020202020204" pitchFamily="34" charset="0"/>
                <a:cs typeface="Arial" panose="020B0604020202020204" pitchFamily="34" charset="0"/>
              </a:rPr>
              <a:t>Key Finding #1: CMC Has A Relatively High Readmission Rate, But Is Predicted by the Model to Be Lower  </a:t>
            </a:r>
          </a:p>
        </p:txBody>
      </p:sp>
      <p:sp>
        <p:nvSpPr>
          <p:cNvPr id="7" name="Text Box 2">
            <a:extLst>
              <a:ext uri="{FF2B5EF4-FFF2-40B4-BE49-F238E27FC236}">
                <a16:creationId xmlns:a16="http://schemas.microsoft.com/office/drawing/2014/main" id="{A5775BDF-D016-850B-4125-9FA2DF3F9C4E}"/>
              </a:ext>
            </a:extLst>
          </p:cNvPr>
          <p:cNvSpPr txBox="1">
            <a:spLocks noChangeArrowheads="1"/>
          </p:cNvSpPr>
          <p:nvPr/>
        </p:nvSpPr>
        <p:spPr bwMode="auto">
          <a:xfrm>
            <a:off x="2224758" y="5701452"/>
            <a:ext cx="3108960" cy="36576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30-Day Inpatient Readmission Rate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Content Placeholder 2">
            <a:extLst>
              <a:ext uri="{FF2B5EF4-FFF2-40B4-BE49-F238E27FC236}">
                <a16:creationId xmlns:a16="http://schemas.microsoft.com/office/drawing/2014/main" id="{49BB41D5-9A1F-C107-58EB-E515AAF7E52A}"/>
              </a:ext>
            </a:extLst>
          </p:cNvPr>
          <p:cNvSpPr>
            <a:spLocks noGrp="1"/>
          </p:cNvSpPr>
          <p:nvPr>
            <p:ph idx="1"/>
          </p:nvPr>
        </p:nvSpPr>
        <p:spPr>
          <a:xfrm>
            <a:off x="6952592" y="2515433"/>
            <a:ext cx="4971929" cy="2138863"/>
          </a:xfrm>
        </p:spPr>
        <p:txBody>
          <a:bodyPr>
            <a:noAutofit/>
          </a:bodyPr>
          <a:lstStyle/>
          <a:p>
            <a:r>
              <a:rPr lang="en-US" sz="2200" dirty="0">
                <a:latin typeface="Arial" panose="020B0604020202020204" pitchFamily="34" charset="0"/>
                <a:cs typeface="Arial" panose="020B0604020202020204" pitchFamily="34" charset="0"/>
              </a:rPr>
              <a:t>CMC’s most recent actual RR was 16.8% (dashed red line), but model predicted RR is 15.5% (+-0.7%) (dashed green line), which is nearly identical to both the mean and median for the entire sample </a:t>
            </a:r>
          </a:p>
          <a:p>
            <a:pPr marL="457200" lvl="1" indent="0">
              <a:buNone/>
            </a:pPr>
            <a:r>
              <a:rPr lang="en-US" sz="2400" dirty="0">
                <a:latin typeface="Arial" panose="020B0604020202020204" pitchFamily="34" charset="0"/>
                <a:cs typeface="Arial" panose="020B0604020202020204" pitchFamily="34" charset="0"/>
              </a:rPr>
              <a:t>  </a:t>
            </a:r>
          </a:p>
        </p:txBody>
      </p:sp>
      <p:sp>
        <p:nvSpPr>
          <p:cNvPr id="9" name="Text Box 2">
            <a:extLst>
              <a:ext uri="{FF2B5EF4-FFF2-40B4-BE49-F238E27FC236}">
                <a16:creationId xmlns:a16="http://schemas.microsoft.com/office/drawing/2014/main" id="{3F794071-625B-21DC-8E61-3F31722C1737}"/>
              </a:ext>
            </a:extLst>
          </p:cNvPr>
          <p:cNvSpPr txBox="1">
            <a:spLocks noChangeArrowheads="1"/>
          </p:cNvSpPr>
          <p:nvPr/>
        </p:nvSpPr>
        <p:spPr bwMode="auto">
          <a:xfrm rot="16200000">
            <a:off x="-197147" y="3801811"/>
            <a:ext cx="1176066" cy="2743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Frequency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028" name="Picture 4">
            <a:extLst>
              <a:ext uri="{FF2B5EF4-FFF2-40B4-BE49-F238E27FC236}">
                <a16:creationId xmlns:a16="http://schemas.microsoft.com/office/drawing/2014/main" id="{EED4AF6E-93E6-7281-BE7A-5F787A7144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37"/>
          <a:stretch/>
        </p:blipFill>
        <p:spPr bwMode="auto">
          <a:xfrm>
            <a:off x="635618" y="2498742"/>
            <a:ext cx="6287240" cy="32004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B3622EEC-0168-8445-6CC3-2343180B251D}"/>
              </a:ext>
            </a:extLst>
          </p:cNvPr>
          <p:cNvCxnSpPr/>
          <p:nvPr/>
        </p:nvCxnSpPr>
        <p:spPr>
          <a:xfrm>
            <a:off x="3374136" y="2587752"/>
            <a:ext cx="0" cy="2862072"/>
          </a:xfrm>
          <a:prstGeom prst="line">
            <a:avLst/>
          </a:prstGeom>
          <a:ln w="31750">
            <a:solidFill>
              <a:srgbClr val="00B05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07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097E-6DC9-4194-81A7-8A9C32C2C5D7}"/>
              </a:ext>
            </a:extLst>
          </p:cNvPr>
          <p:cNvSpPr>
            <a:spLocks noGrp="1"/>
          </p:cNvSpPr>
          <p:nvPr>
            <p:ph type="title"/>
          </p:nvPr>
        </p:nvSpPr>
        <p:spPr>
          <a:xfrm>
            <a:off x="1154954" y="973668"/>
            <a:ext cx="10063173" cy="706964"/>
          </a:xfrm>
        </p:spPr>
        <p:txBody>
          <a:bodyPr/>
          <a:lstStyle/>
          <a:p>
            <a:r>
              <a:rPr lang="en-US" sz="2800" dirty="0">
                <a:latin typeface="Arial" panose="020B0604020202020204" pitchFamily="34" charset="0"/>
                <a:cs typeface="Arial" panose="020B0604020202020204" pitchFamily="34" charset="0"/>
              </a:rPr>
              <a:t>Key Finding #2: CMC Has Relatively Few Initial Inpatient Admissions For Hip-Knee Replacement   </a:t>
            </a:r>
          </a:p>
        </p:txBody>
      </p:sp>
      <p:sp>
        <p:nvSpPr>
          <p:cNvPr id="7" name="Text Box 2">
            <a:extLst>
              <a:ext uri="{FF2B5EF4-FFF2-40B4-BE49-F238E27FC236}">
                <a16:creationId xmlns:a16="http://schemas.microsoft.com/office/drawing/2014/main" id="{A5775BDF-D016-850B-4125-9FA2DF3F9C4E}"/>
              </a:ext>
            </a:extLst>
          </p:cNvPr>
          <p:cNvSpPr txBox="1">
            <a:spLocks noChangeArrowheads="1"/>
          </p:cNvSpPr>
          <p:nvPr/>
        </p:nvSpPr>
        <p:spPr bwMode="auto">
          <a:xfrm>
            <a:off x="912383" y="4629090"/>
            <a:ext cx="4890737" cy="36576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Proportion of Initial Admissions With Hip-Knee Replacement as a Reason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Content Placeholder 2">
            <a:extLst>
              <a:ext uri="{FF2B5EF4-FFF2-40B4-BE49-F238E27FC236}">
                <a16:creationId xmlns:a16="http://schemas.microsoft.com/office/drawing/2014/main" id="{49BB41D5-9A1F-C107-58EB-E515AAF7E52A}"/>
              </a:ext>
            </a:extLst>
          </p:cNvPr>
          <p:cNvSpPr>
            <a:spLocks noGrp="1"/>
          </p:cNvSpPr>
          <p:nvPr>
            <p:ph idx="1"/>
          </p:nvPr>
        </p:nvSpPr>
        <p:spPr>
          <a:xfrm>
            <a:off x="6117722" y="2481003"/>
            <a:ext cx="5356886" cy="4109366"/>
          </a:xfrm>
        </p:spPr>
        <p:txBody>
          <a:bodyPr>
            <a:noAutofit/>
          </a:bodyPr>
          <a:lstStyle/>
          <a:p>
            <a:r>
              <a:rPr lang="en-US" sz="2200" dirty="0">
                <a:latin typeface="Arial" panose="020B0604020202020204" pitchFamily="34" charset="0"/>
                <a:cs typeface="Arial" panose="020B0604020202020204" pitchFamily="34" charset="0"/>
              </a:rPr>
              <a:t>Only 13% of CMC’s (dashed red line) initial admissions have Hip-Knee Replacement as a reason. This puts CMC in the lower quartile of the sample. (</a:t>
            </a:r>
            <a:r>
              <a:rPr lang="en-US" sz="2200" b="1" dirty="0">
                <a:latin typeface="Arial" panose="020B0604020202020204" pitchFamily="34" charset="0"/>
                <a:cs typeface="Arial" panose="020B0604020202020204" pitchFamily="34" charset="0"/>
              </a:rPr>
              <a:t>Top</a:t>
            </a:r>
            <a:r>
              <a:rPr lang="en-US"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Increasing proportion of admission due to Hip-Knee Replacement is associated with lower RR. This was the strongest correlation to RR of any single “feature” (variable) in the data set. (</a:t>
            </a:r>
            <a:r>
              <a:rPr lang="en-US" sz="2200" b="1" dirty="0">
                <a:latin typeface="Arial" panose="020B0604020202020204" pitchFamily="34" charset="0"/>
                <a:cs typeface="Arial" panose="020B0604020202020204" pitchFamily="34" charset="0"/>
              </a:rPr>
              <a:t>Bottom</a:t>
            </a:r>
            <a:r>
              <a:rPr lang="en-US" sz="2200" dirty="0">
                <a:latin typeface="Arial" panose="020B0604020202020204" pitchFamily="34" charset="0"/>
                <a:cs typeface="Arial" panose="020B0604020202020204" pitchFamily="34" charset="0"/>
              </a:rPr>
              <a:t>)   </a:t>
            </a:r>
          </a:p>
          <a:p>
            <a:pPr marL="457200" lvl="1" indent="0">
              <a:buNone/>
            </a:pPr>
            <a:r>
              <a:rPr lang="en-US" sz="2400" dirty="0">
                <a:latin typeface="Arial" panose="020B0604020202020204" pitchFamily="34" charset="0"/>
                <a:cs typeface="Arial" panose="020B0604020202020204" pitchFamily="34" charset="0"/>
              </a:rPr>
              <a:t>  </a:t>
            </a:r>
          </a:p>
        </p:txBody>
      </p:sp>
      <p:sp>
        <p:nvSpPr>
          <p:cNvPr id="9" name="Text Box 2">
            <a:extLst>
              <a:ext uri="{FF2B5EF4-FFF2-40B4-BE49-F238E27FC236}">
                <a16:creationId xmlns:a16="http://schemas.microsoft.com/office/drawing/2014/main" id="{3F794071-625B-21DC-8E61-3F31722C1737}"/>
              </a:ext>
            </a:extLst>
          </p:cNvPr>
          <p:cNvSpPr txBox="1">
            <a:spLocks noChangeArrowheads="1"/>
          </p:cNvSpPr>
          <p:nvPr/>
        </p:nvSpPr>
        <p:spPr bwMode="auto">
          <a:xfrm rot="16200000">
            <a:off x="3096" y="3291840"/>
            <a:ext cx="1176066" cy="2743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Frequency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2050" name="Picture 2">
            <a:extLst>
              <a:ext uri="{FF2B5EF4-FFF2-40B4-BE49-F238E27FC236}">
                <a16:creationId xmlns:a16="http://schemas.microsoft.com/office/drawing/2014/main" id="{444F24E9-1B18-22C9-4033-6B836C2CCC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62"/>
          <a:stretch/>
        </p:blipFill>
        <p:spPr bwMode="auto">
          <a:xfrm>
            <a:off x="825190" y="2302587"/>
            <a:ext cx="4664564" cy="23774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2">
            <a:extLst>
              <a:ext uri="{FF2B5EF4-FFF2-40B4-BE49-F238E27FC236}">
                <a16:creationId xmlns:a16="http://schemas.microsoft.com/office/drawing/2014/main" id="{FC875F2E-A506-CB40-1BF3-C980CD2EA089}"/>
              </a:ext>
            </a:extLst>
          </p:cNvPr>
          <p:cNvSpPr txBox="1">
            <a:spLocks noChangeArrowheads="1"/>
          </p:cNvSpPr>
          <p:nvPr/>
        </p:nvSpPr>
        <p:spPr bwMode="auto">
          <a:xfrm>
            <a:off x="2370057" y="6525675"/>
            <a:ext cx="1737360" cy="25590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Hip-Knee Replacement</a:t>
            </a:r>
          </a:p>
        </p:txBody>
      </p:sp>
      <p:sp>
        <p:nvSpPr>
          <p:cNvPr id="12" name="Text Box 2">
            <a:extLst>
              <a:ext uri="{FF2B5EF4-FFF2-40B4-BE49-F238E27FC236}">
                <a16:creationId xmlns:a16="http://schemas.microsoft.com/office/drawing/2014/main" id="{1E7BFA5C-D1B4-E120-21C1-4ABA1CAED431}"/>
              </a:ext>
            </a:extLst>
          </p:cNvPr>
          <p:cNvSpPr txBox="1">
            <a:spLocks noChangeArrowheads="1"/>
          </p:cNvSpPr>
          <p:nvPr/>
        </p:nvSpPr>
        <p:spPr bwMode="auto">
          <a:xfrm rot="16200000">
            <a:off x="489733" y="5474477"/>
            <a:ext cx="1435735" cy="25590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Readmission Rate</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3" name="Picture 12">
            <a:extLst>
              <a:ext uri="{FF2B5EF4-FFF2-40B4-BE49-F238E27FC236}">
                <a16:creationId xmlns:a16="http://schemas.microsoft.com/office/drawing/2014/main" id="{9C26FBC7-0428-A552-7055-2D8E335F37B7}"/>
              </a:ext>
            </a:extLst>
          </p:cNvPr>
          <p:cNvPicPr>
            <a:picLocks noChangeAspect="1"/>
          </p:cNvPicPr>
          <p:nvPr/>
        </p:nvPicPr>
        <p:blipFill rotWithShape="1">
          <a:blip r:embed="rId3">
            <a:extLst>
              <a:ext uri="{28A0092B-C50C-407E-A947-70E740481C1C}">
                <a14:useLocalDpi xmlns:a14="http://schemas.microsoft.com/office/drawing/2010/main" val="0"/>
              </a:ext>
            </a:extLst>
          </a:blip>
          <a:srcRect l="28045" t="55961" r="52036" b="35108"/>
          <a:stretch/>
        </p:blipFill>
        <p:spPr bwMode="auto">
          <a:xfrm>
            <a:off x="1322219" y="4956166"/>
            <a:ext cx="3601012" cy="15544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129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097E-6DC9-4194-81A7-8A9C32C2C5D7}"/>
              </a:ext>
            </a:extLst>
          </p:cNvPr>
          <p:cNvSpPr>
            <a:spLocks noGrp="1"/>
          </p:cNvSpPr>
          <p:nvPr>
            <p:ph type="title"/>
          </p:nvPr>
        </p:nvSpPr>
        <p:spPr>
          <a:xfrm>
            <a:off x="1154954" y="973668"/>
            <a:ext cx="10063173" cy="706964"/>
          </a:xfrm>
        </p:spPr>
        <p:txBody>
          <a:bodyPr/>
          <a:lstStyle/>
          <a:p>
            <a:r>
              <a:rPr lang="en-US" sz="2800" dirty="0">
                <a:latin typeface="Arial" panose="020B0604020202020204" pitchFamily="34" charset="0"/>
                <a:cs typeface="Arial" panose="020B0604020202020204" pitchFamily="34" charset="0"/>
              </a:rPr>
              <a:t>Key Finding #3a: CMC Has Relatively High Proportion of Inpatients With Breathing Problems – Postoperative Respiratory Failure   </a:t>
            </a:r>
          </a:p>
        </p:txBody>
      </p:sp>
      <p:sp>
        <p:nvSpPr>
          <p:cNvPr id="7" name="Text Box 2">
            <a:extLst>
              <a:ext uri="{FF2B5EF4-FFF2-40B4-BE49-F238E27FC236}">
                <a16:creationId xmlns:a16="http://schemas.microsoft.com/office/drawing/2014/main" id="{A5775BDF-D016-850B-4125-9FA2DF3F9C4E}"/>
              </a:ext>
            </a:extLst>
          </p:cNvPr>
          <p:cNvSpPr txBox="1">
            <a:spLocks noChangeArrowheads="1"/>
          </p:cNvSpPr>
          <p:nvPr/>
        </p:nvSpPr>
        <p:spPr bwMode="auto">
          <a:xfrm>
            <a:off x="1947447" y="4588707"/>
            <a:ext cx="2544495" cy="36576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                   Postop RF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Content Placeholder 2">
            <a:extLst>
              <a:ext uri="{FF2B5EF4-FFF2-40B4-BE49-F238E27FC236}">
                <a16:creationId xmlns:a16="http://schemas.microsoft.com/office/drawing/2014/main" id="{49BB41D5-9A1F-C107-58EB-E515AAF7E52A}"/>
              </a:ext>
            </a:extLst>
          </p:cNvPr>
          <p:cNvSpPr>
            <a:spLocks noGrp="1"/>
          </p:cNvSpPr>
          <p:nvPr>
            <p:ph idx="1"/>
          </p:nvPr>
        </p:nvSpPr>
        <p:spPr>
          <a:xfrm>
            <a:off x="6117722" y="2993959"/>
            <a:ext cx="5356886" cy="2615104"/>
          </a:xfrm>
        </p:spPr>
        <p:txBody>
          <a:bodyPr>
            <a:noAutofit/>
          </a:bodyPr>
          <a:lstStyle/>
          <a:p>
            <a:r>
              <a:rPr lang="en-US" sz="2200" dirty="0">
                <a:latin typeface="Arial" panose="020B0604020202020204" pitchFamily="34" charset="0"/>
                <a:cs typeface="Arial" panose="020B0604020202020204" pitchFamily="34" charset="0"/>
              </a:rPr>
              <a:t>9% of CMC’s (dashed red line) inpatient surgical patients had postoperative respiratory failure (Postop RF). This puts CMC in the top few percent of the sample. (</a:t>
            </a:r>
            <a:r>
              <a:rPr lang="en-US" sz="2200" b="1" dirty="0">
                <a:latin typeface="Arial" panose="020B0604020202020204" pitchFamily="34" charset="0"/>
                <a:cs typeface="Arial" panose="020B0604020202020204" pitchFamily="34" charset="0"/>
              </a:rPr>
              <a:t>Top</a:t>
            </a:r>
            <a:r>
              <a:rPr lang="en-US"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Increasing proportion of Postop RF is associated with higher RR. (</a:t>
            </a:r>
            <a:r>
              <a:rPr lang="en-US" sz="2200" b="1" dirty="0">
                <a:latin typeface="Arial" panose="020B0604020202020204" pitchFamily="34" charset="0"/>
                <a:cs typeface="Arial" panose="020B0604020202020204" pitchFamily="34" charset="0"/>
              </a:rPr>
              <a:t>Bottom</a:t>
            </a:r>
            <a:r>
              <a:rPr lang="en-US" sz="2200" dirty="0">
                <a:latin typeface="Arial" panose="020B0604020202020204" pitchFamily="34" charset="0"/>
                <a:cs typeface="Arial" panose="020B0604020202020204" pitchFamily="34" charset="0"/>
              </a:rPr>
              <a:t>) </a:t>
            </a:r>
          </a:p>
        </p:txBody>
      </p:sp>
      <p:sp>
        <p:nvSpPr>
          <p:cNvPr id="9" name="Text Box 2">
            <a:extLst>
              <a:ext uri="{FF2B5EF4-FFF2-40B4-BE49-F238E27FC236}">
                <a16:creationId xmlns:a16="http://schemas.microsoft.com/office/drawing/2014/main" id="{3F794071-625B-21DC-8E61-3F31722C1737}"/>
              </a:ext>
            </a:extLst>
          </p:cNvPr>
          <p:cNvSpPr txBox="1">
            <a:spLocks noChangeArrowheads="1"/>
          </p:cNvSpPr>
          <p:nvPr/>
        </p:nvSpPr>
        <p:spPr bwMode="auto">
          <a:xfrm rot="16200000">
            <a:off x="129359" y="3202630"/>
            <a:ext cx="1176066" cy="2743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Frequency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Text Box 2">
            <a:extLst>
              <a:ext uri="{FF2B5EF4-FFF2-40B4-BE49-F238E27FC236}">
                <a16:creationId xmlns:a16="http://schemas.microsoft.com/office/drawing/2014/main" id="{FC875F2E-A506-CB40-1BF3-C980CD2EA089}"/>
              </a:ext>
            </a:extLst>
          </p:cNvPr>
          <p:cNvSpPr txBox="1">
            <a:spLocks noChangeArrowheads="1"/>
          </p:cNvSpPr>
          <p:nvPr/>
        </p:nvSpPr>
        <p:spPr bwMode="auto">
          <a:xfrm>
            <a:off x="2554326" y="6508948"/>
            <a:ext cx="1737360" cy="25590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Postop RF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
            <a:extLst>
              <a:ext uri="{FF2B5EF4-FFF2-40B4-BE49-F238E27FC236}">
                <a16:creationId xmlns:a16="http://schemas.microsoft.com/office/drawing/2014/main" id="{1E7BFA5C-D1B4-E120-21C1-4ABA1CAED431}"/>
              </a:ext>
            </a:extLst>
          </p:cNvPr>
          <p:cNvSpPr txBox="1">
            <a:spLocks noChangeArrowheads="1"/>
          </p:cNvSpPr>
          <p:nvPr/>
        </p:nvSpPr>
        <p:spPr bwMode="auto">
          <a:xfrm rot="16200000">
            <a:off x="436553" y="5530887"/>
            <a:ext cx="1554480" cy="268291"/>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Readmission Rate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0" name="Picture 9">
            <a:extLst>
              <a:ext uri="{FF2B5EF4-FFF2-40B4-BE49-F238E27FC236}">
                <a16:creationId xmlns:a16="http://schemas.microsoft.com/office/drawing/2014/main" id="{90C2C229-9ADD-7A0D-1DBE-7DC1CB021BC1}"/>
              </a:ext>
            </a:extLst>
          </p:cNvPr>
          <p:cNvPicPr>
            <a:picLocks/>
          </p:cNvPicPr>
          <p:nvPr/>
        </p:nvPicPr>
        <p:blipFill rotWithShape="1">
          <a:blip r:embed="rId2">
            <a:extLst>
              <a:ext uri="{28A0092B-C50C-407E-A947-70E740481C1C}">
                <a14:useLocalDpi xmlns:a14="http://schemas.microsoft.com/office/drawing/2010/main" val="0"/>
              </a:ext>
            </a:extLst>
          </a:blip>
          <a:srcRect l="79649" t="22635" r="487" b="68207"/>
          <a:stretch/>
        </p:blipFill>
        <p:spPr bwMode="auto">
          <a:xfrm>
            <a:off x="1347938" y="4954468"/>
            <a:ext cx="3602736" cy="1554480"/>
          </a:xfrm>
          <a:prstGeom prst="rect">
            <a:avLst/>
          </a:prstGeom>
          <a:noFill/>
          <a:ln>
            <a:noFill/>
          </a:ln>
          <a:extLst>
            <a:ext uri="{53640926-AAD7-44D8-BBD7-CCE9431645EC}">
              <a14:shadowObscured xmlns:a14="http://schemas.microsoft.com/office/drawing/2010/main"/>
            </a:ext>
          </a:extLst>
        </p:spPr>
      </p:pic>
      <p:pic>
        <p:nvPicPr>
          <p:cNvPr id="3074" name="Picture 2">
            <a:extLst>
              <a:ext uri="{FF2B5EF4-FFF2-40B4-BE49-F238E27FC236}">
                <a16:creationId xmlns:a16="http://schemas.microsoft.com/office/drawing/2014/main" id="{157194CF-C66D-7920-E70D-ADA0681E13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95"/>
          <a:stretch/>
        </p:blipFill>
        <p:spPr bwMode="auto">
          <a:xfrm>
            <a:off x="880882" y="2269293"/>
            <a:ext cx="4653316" cy="237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0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097E-6DC9-4194-81A7-8A9C32C2C5D7}"/>
              </a:ext>
            </a:extLst>
          </p:cNvPr>
          <p:cNvSpPr>
            <a:spLocks noGrp="1"/>
          </p:cNvSpPr>
          <p:nvPr>
            <p:ph type="title"/>
          </p:nvPr>
        </p:nvSpPr>
        <p:spPr>
          <a:xfrm>
            <a:off x="1154954" y="973668"/>
            <a:ext cx="10063173" cy="706964"/>
          </a:xfrm>
        </p:spPr>
        <p:txBody>
          <a:bodyPr/>
          <a:lstStyle/>
          <a:p>
            <a:r>
              <a:rPr lang="en-US" sz="2800" dirty="0">
                <a:latin typeface="Arial" panose="020B0604020202020204" pitchFamily="34" charset="0"/>
                <a:cs typeface="Arial" panose="020B0604020202020204" pitchFamily="34" charset="0"/>
              </a:rPr>
              <a:t>Key Finding #3b: CMC Has Relatively High Proportion of Inpatients With Breathing Problems - COPD at Admission </a:t>
            </a:r>
          </a:p>
        </p:txBody>
      </p:sp>
      <p:sp>
        <p:nvSpPr>
          <p:cNvPr id="8" name="Content Placeholder 2">
            <a:extLst>
              <a:ext uri="{FF2B5EF4-FFF2-40B4-BE49-F238E27FC236}">
                <a16:creationId xmlns:a16="http://schemas.microsoft.com/office/drawing/2014/main" id="{49BB41D5-9A1F-C107-58EB-E515AAF7E52A}"/>
              </a:ext>
            </a:extLst>
          </p:cNvPr>
          <p:cNvSpPr>
            <a:spLocks noGrp="1"/>
          </p:cNvSpPr>
          <p:nvPr>
            <p:ph idx="1"/>
          </p:nvPr>
        </p:nvSpPr>
        <p:spPr>
          <a:xfrm>
            <a:off x="6452693" y="2396431"/>
            <a:ext cx="5356886" cy="2615104"/>
          </a:xfrm>
        </p:spPr>
        <p:txBody>
          <a:bodyPr>
            <a:noAutofit/>
          </a:bodyPr>
          <a:lstStyle/>
          <a:p>
            <a:r>
              <a:rPr lang="en-US" sz="2200" dirty="0">
                <a:latin typeface="Arial" panose="020B0604020202020204" pitchFamily="34" charset="0"/>
                <a:cs typeface="Arial" panose="020B0604020202020204" pitchFamily="34" charset="0"/>
              </a:rPr>
              <a:t>33% of CMC’s (dashed red line) initial admissions have COPD as a reason. This puts CMC in the upper-third of the sample.(</a:t>
            </a:r>
            <a:r>
              <a:rPr lang="en-US" sz="2200" b="1" dirty="0">
                <a:latin typeface="Arial" panose="020B0604020202020204" pitchFamily="34" charset="0"/>
                <a:cs typeface="Arial" panose="020B0604020202020204" pitchFamily="34" charset="0"/>
              </a:rPr>
              <a:t>Top</a:t>
            </a:r>
            <a:r>
              <a:rPr lang="en-US" sz="2200" dirty="0">
                <a:latin typeface="Arial" panose="020B0604020202020204" pitchFamily="34" charset="0"/>
                <a:cs typeface="Arial" panose="020B0604020202020204" pitchFamily="34" charset="0"/>
              </a:rPr>
              <a:t>)</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lang="en-US" sz="2200" dirty="0">
                <a:solidFill>
                  <a:prstClr val="black">
                    <a:lumMod val="75000"/>
                    <a:lumOff val="25000"/>
                  </a:prstClr>
                </a:solidFill>
                <a:latin typeface="Arial" panose="020B0604020202020204" pitchFamily="34" charset="0"/>
                <a:cs typeface="Arial" panose="020B0604020202020204" pitchFamily="34" charset="0"/>
              </a:rPr>
              <a:t>Increasing proportion of admission due to COPD is associated with higher RR. (</a:t>
            </a:r>
            <a:r>
              <a:rPr lang="en-US" sz="2200" b="1" dirty="0">
                <a:solidFill>
                  <a:prstClr val="black">
                    <a:lumMod val="75000"/>
                    <a:lumOff val="25000"/>
                  </a:prstClr>
                </a:solidFill>
                <a:latin typeface="Arial" panose="020B0604020202020204" pitchFamily="34" charset="0"/>
                <a:cs typeface="Arial" panose="020B0604020202020204" pitchFamily="34" charset="0"/>
              </a:rPr>
              <a:t>Bottom Left</a:t>
            </a:r>
            <a:r>
              <a:rPr lang="en-US" sz="2200" dirty="0">
                <a:solidFill>
                  <a:prstClr val="black">
                    <a:lumMod val="75000"/>
                    <a:lumOff val="25000"/>
                  </a:prstClr>
                </a:solidFill>
                <a:latin typeface="Arial" panose="020B0604020202020204" pitchFamily="34" charset="0"/>
                <a:cs typeface="Arial" panose="020B0604020202020204" pitchFamily="34" charset="0"/>
              </a:rPr>
              <a:t>). </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lang="en-US" sz="2200" dirty="0">
                <a:solidFill>
                  <a:prstClr val="black">
                    <a:lumMod val="75000"/>
                    <a:lumOff val="25000"/>
                  </a:prstClr>
                </a:solidFill>
                <a:latin typeface="Arial" panose="020B0604020202020204" pitchFamily="34" charset="0"/>
                <a:cs typeface="Arial" panose="020B0604020202020204" pitchFamily="34" charset="0"/>
              </a:rPr>
              <a:t>Higher proportion of admissions due to COPD is associated with higher postop respiratory failure rate across the hospital sample (</a:t>
            </a:r>
            <a:r>
              <a:rPr lang="en-US" sz="2200" b="1" dirty="0">
                <a:solidFill>
                  <a:prstClr val="black">
                    <a:lumMod val="75000"/>
                    <a:lumOff val="25000"/>
                  </a:prstClr>
                </a:solidFill>
                <a:latin typeface="Arial" panose="020B0604020202020204" pitchFamily="34" charset="0"/>
                <a:cs typeface="Arial" panose="020B0604020202020204" pitchFamily="34" charset="0"/>
              </a:rPr>
              <a:t>Bottom Right</a:t>
            </a:r>
            <a:r>
              <a:rPr lang="en-US" sz="2200" dirty="0">
                <a:solidFill>
                  <a:prstClr val="black">
                    <a:lumMod val="75000"/>
                    <a:lumOff val="25000"/>
                  </a:prstClr>
                </a:solidFill>
                <a:latin typeface="Arial" panose="020B0604020202020204" pitchFamily="34" charset="0"/>
                <a:cs typeface="Arial" panose="020B0604020202020204" pitchFamily="34" charset="0"/>
              </a:rPr>
              <a:t>)  </a:t>
            </a:r>
            <a:endParaRPr kumimoji="0" lang="en-US" sz="22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p:txBody>
      </p:sp>
      <p:sp>
        <p:nvSpPr>
          <p:cNvPr id="9" name="Text Box 2">
            <a:extLst>
              <a:ext uri="{FF2B5EF4-FFF2-40B4-BE49-F238E27FC236}">
                <a16:creationId xmlns:a16="http://schemas.microsoft.com/office/drawing/2014/main" id="{3F794071-625B-21DC-8E61-3F31722C1737}"/>
              </a:ext>
            </a:extLst>
          </p:cNvPr>
          <p:cNvSpPr txBox="1">
            <a:spLocks noChangeArrowheads="1"/>
          </p:cNvSpPr>
          <p:nvPr/>
        </p:nvSpPr>
        <p:spPr bwMode="auto">
          <a:xfrm rot="16200000">
            <a:off x="129359" y="3202630"/>
            <a:ext cx="1176066" cy="2743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Frequency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Text Box 2">
            <a:extLst>
              <a:ext uri="{FF2B5EF4-FFF2-40B4-BE49-F238E27FC236}">
                <a16:creationId xmlns:a16="http://schemas.microsoft.com/office/drawing/2014/main" id="{FC875F2E-A506-CB40-1BF3-C980CD2EA089}"/>
              </a:ext>
            </a:extLst>
          </p:cNvPr>
          <p:cNvSpPr txBox="1">
            <a:spLocks noChangeArrowheads="1"/>
          </p:cNvSpPr>
          <p:nvPr/>
        </p:nvSpPr>
        <p:spPr bwMode="auto">
          <a:xfrm>
            <a:off x="4228075" y="6199727"/>
            <a:ext cx="1737360" cy="25590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COPD at Admission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
            <a:extLst>
              <a:ext uri="{FF2B5EF4-FFF2-40B4-BE49-F238E27FC236}">
                <a16:creationId xmlns:a16="http://schemas.microsoft.com/office/drawing/2014/main" id="{1E7BFA5C-D1B4-E120-21C1-4ABA1CAED431}"/>
              </a:ext>
            </a:extLst>
          </p:cNvPr>
          <p:cNvSpPr txBox="1">
            <a:spLocks noChangeArrowheads="1"/>
          </p:cNvSpPr>
          <p:nvPr/>
        </p:nvSpPr>
        <p:spPr bwMode="auto">
          <a:xfrm rot="16200000">
            <a:off x="-568361" y="5563834"/>
            <a:ext cx="1554480" cy="268291"/>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Readmission Rate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4098" name="Picture 2">
            <a:extLst>
              <a:ext uri="{FF2B5EF4-FFF2-40B4-BE49-F238E27FC236}">
                <a16:creationId xmlns:a16="http://schemas.microsoft.com/office/drawing/2014/main" id="{5A75742A-592C-F4C2-508C-60C82750BE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22"/>
          <a:stretch/>
        </p:blipFill>
        <p:spPr bwMode="auto">
          <a:xfrm>
            <a:off x="970039" y="2249034"/>
            <a:ext cx="4654296" cy="2366387"/>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2">
            <a:extLst>
              <a:ext uri="{FF2B5EF4-FFF2-40B4-BE49-F238E27FC236}">
                <a16:creationId xmlns:a16="http://schemas.microsoft.com/office/drawing/2014/main" id="{0DEE07B0-13F2-2422-D154-4F4055C12D05}"/>
              </a:ext>
            </a:extLst>
          </p:cNvPr>
          <p:cNvSpPr txBox="1">
            <a:spLocks noChangeArrowheads="1"/>
          </p:cNvSpPr>
          <p:nvPr/>
        </p:nvSpPr>
        <p:spPr bwMode="auto">
          <a:xfrm>
            <a:off x="1592608" y="4602064"/>
            <a:ext cx="4031727" cy="36576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Proportion of Initial Admissions With COPD as a Reason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4" name="Picture 13">
            <a:extLst>
              <a:ext uri="{FF2B5EF4-FFF2-40B4-BE49-F238E27FC236}">
                <a16:creationId xmlns:a16="http://schemas.microsoft.com/office/drawing/2014/main" id="{B33C5742-1C8A-6193-6286-ACC8940BBBA7}"/>
              </a:ext>
            </a:extLst>
          </p:cNvPr>
          <p:cNvPicPr>
            <a:picLocks/>
          </p:cNvPicPr>
          <p:nvPr/>
        </p:nvPicPr>
        <p:blipFill rotWithShape="1">
          <a:blip r:embed="rId3">
            <a:extLst>
              <a:ext uri="{28A0092B-C50C-407E-A947-70E740481C1C}">
                <a14:useLocalDpi xmlns:a14="http://schemas.microsoft.com/office/drawing/2010/main" val="0"/>
              </a:ext>
            </a:extLst>
          </a:blip>
          <a:srcRect l="79620" t="44873" r="674" b="45922"/>
          <a:stretch/>
        </p:blipFill>
        <p:spPr bwMode="auto">
          <a:xfrm>
            <a:off x="343024" y="5110911"/>
            <a:ext cx="2687955" cy="1160780"/>
          </a:xfrm>
          <a:prstGeom prst="rect">
            <a:avLst/>
          </a:prstGeom>
          <a:noFill/>
          <a:ln>
            <a:noFill/>
          </a:ln>
          <a:extLst>
            <a:ext uri="{53640926-AAD7-44D8-BBD7-CCE9431645EC}">
              <a14:shadowObscured xmlns:a14="http://schemas.microsoft.com/office/drawing/2010/main"/>
            </a:ext>
          </a:extLst>
        </p:spPr>
      </p:pic>
      <p:pic>
        <p:nvPicPr>
          <p:cNvPr id="15" name="Picture 6">
            <a:extLst>
              <a:ext uri="{FF2B5EF4-FFF2-40B4-BE49-F238E27FC236}">
                <a16:creationId xmlns:a16="http://schemas.microsoft.com/office/drawing/2014/main" id="{BAACFC65-CBF9-DE98-8C48-1A6F0EBD82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776" t="49361" r="-1" b="28474"/>
          <a:stretch/>
        </p:blipFill>
        <p:spPr bwMode="auto">
          <a:xfrm>
            <a:off x="3525496" y="5082971"/>
            <a:ext cx="2686328" cy="11887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2">
            <a:extLst>
              <a:ext uri="{FF2B5EF4-FFF2-40B4-BE49-F238E27FC236}">
                <a16:creationId xmlns:a16="http://schemas.microsoft.com/office/drawing/2014/main" id="{EE2E87C3-9BDE-C184-F716-259BB485EF37}"/>
              </a:ext>
            </a:extLst>
          </p:cNvPr>
          <p:cNvSpPr txBox="1">
            <a:spLocks noChangeArrowheads="1"/>
          </p:cNvSpPr>
          <p:nvPr/>
        </p:nvSpPr>
        <p:spPr bwMode="auto">
          <a:xfrm>
            <a:off x="1051516" y="6236969"/>
            <a:ext cx="1737360" cy="25590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COPD at Admission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2">
            <a:extLst>
              <a:ext uri="{FF2B5EF4-FFF2-40B4-BE49-F238E27FC236}">
                <a16:creationId xmlns:a16="http://schemas.microsoft.com/office/drawing/2014/main" id="{B6FB4C7B-2BB6-AD52-E0E6-081A760D8228}"/>
              </a:ext>
            </a:extLst>
          </p:cNvPr>
          <p:cNvSpPr txBox="1">
            <a:spLocks noChangeArrowheads="1"/>
          </p:cNvSpPr>
          <p:nvPr/>
        </p:nvSpPr>
        <p:spPr bwMode="auto">
          <a:xfrm rot="16200000">
            <a:off x="2868482" y="5485578"/>
            <a:ext cx="1061120" cy="25590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Postop RF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1324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097E-6DC9-4194-81A7-8A9C32C2C5D7}"/>
              </a:ext>
            </a:extLst>
          </p:cNvPr>
          <p:cNvSpPr>
            <a:spLocks noGrp="1"/>
          </p:cNvSpPr>
          <p:nvPr>
            <p:ph type="title"/>
          </p:nvPr>
        </p:nvSpPr>
        <p:spPr>
          <a:xfrm>
            <a:off x="1154954" y="973668"/>
            <a:ext cx="10063173" cy="706964"/>
          </a:xfrm>
        </p:spPr>
        <p:txBody>
          <a:bodyPr/>
          <a:lstStyle/>
          <a:p>
            <a:r>
              <a:rPr lang="en-US" sz="2800" dirty="0">
                <a:latin typeface="Arial" panose="020B0604020202020204" pitchFamily="34" charset="0"/>
                <a:cs typeface="Arial" panose="020B0604020202020204" pitchFamily="34" charset="0"/>
              </a:rPr>
              <a:t>Client Recommendation 1: Modeling Supports “Watch and Wait” As a Viable Strategy</a:t>
            </a:r>
          </a:p>
        </p:txBody>
      </p:sp>
      <p:sp>
        <p:nvSpPr>
          <p:cNvPr id="8" name="Content Placeholder 2">
            <a:extLst>
              <a:ext uri="{FF2B5EF4-FFF2-40B4-BE49-F238E27FC236}">
                <a16:creationId xmlns:a16="http://schemas.microsoft.com/office/drawing/2014/main" id="{49BB41D5-9A1F-C107-58EB-E515AAF7E52A}"/>
              </a:ext>
            </a:extLst>
          </p:cNvPr>
          <p:cNvSpPr>
            <a:spLocks noGrp="1"/>
          </p:cNvSpPr>
          <p:nvPr>
            <p:ph idx="1"/>
          </p:nvPr>
        </p:nvSpPr>
        <p:spPr>
          <a:xfrm>
            <a:off x="7002998" y="2592364"/>
            <a:ext cx="5075114" cy="2615104"/>
          </a:xfrm>
        </p:spPr>
        <p:txBody>
          <a:bodyPr>
            <a:noAutofit/>
          </a:bodyPr>
          <a:lstStyle/>
          <a:p>
            <a:r>
              <a:rPr lang="en-US" sz="2200" dirty="0">
                <a:latin typeface="Arial" panose="020B0604020202020204" pitchFamily="34" charset="0"/>
                <a:cs typeface="Arial" panose="020B0604020202020204" pitchFamily="34" charset="0"/>
              </a:rPr>
              <a:t>Model predicted RR (green line) is over 1% lower than most recent actual RR for CMC (red line)</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lang="en-US" sz="2200" dirty="0">
                <a:solidFill>
                  <a:prstClr val="black">
                    <a:lumMod val="75000"/>
                    <a:lumOff val="25000"/>
                  </a:prstClr>
                </a:solidFill>
                <a:latin typeface="Arial" panose="020B0604020202020204" pitchFamily="34" charset="0"/>
                <a:cs typeface="Arial" panose="020B0604020202020204" pitchFamily="34" charset="0"/>
              </a:rPr>
              <a:t>Even considering the error margin of the model prediction (slightly more than half a percent), it is reasonable to expect regression to both the predicted RR and the overall sample mean with “status quo”    </a:t>
            </a:r>
            <a:endParaRPr lang="en-US" sz="2200" dirty="0">
              <a:latin typeface="Arial" panose="020B0604020202020204" pitchFamily="34" charset="0"/>
              <a:cs typeface="Arial" panose="020B0604020202020204" pitchFamily="34" charset="0"/>
            </a:endParaRPr>
          </a:p>
        </p:txBody>
      </p:sp>
      <p:sp>
        <p:nvSpPr>
          <p:cNvPr id="14" name="Text Box 2">
            <a:extLst>
              <a:ext uri="{FF2B5EF4-FFF2-40B4-BE49-F238E27FC236}">
                <a16:creationId xmlns:a16="http://schemas.microsoft.com/office/drawing/2014/main" id="{0ABB13DF-ED82-DF96-CD0A-D259D8AA7C2B}"/>
              </a:ext>
            </a:extLst>
          </p:cNvPr>
          <p:cNvSpPr txBox="1">
            <a:spLocks noChangeArrowheads="1"/>
          </p:cNvSpPr>
          <p:nvPr/>
        </p:nvSpPr>
        <p:spPr bwMode="auto">
          <a:xfrm>
            <a:off x="2224758" y="5701452"/>
            <a:ext cx="3108960" cy="36576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30-Day Inpatient Readmission Rate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5" name="Text Box 2">
            <a:extLst>
              <a:ext uri="{FF2B5EF4-FFF2-40B4-BE49-F238E27FC236}">
                <a16:creationId xmlns:a16="http://schemas.microsoft.com/office/drawing/2014/main" id="{BD43772F-1782-9773-E6EC-379E796FA5C7}"/>
              </a:ext>
            </a:extLst>
          </p:cNvPr>
          <p:cNvSpPr txBox="1">
            <a:spLocks noChangeArrowheads="1"/>
          </p:cNvSpPr>
          <p:nvPr/>
        </p:nvSpPr>
        <p:spPr bwMode="auto">
          <a:xfrm rot="16200000">
            <a:off x="-197147" y="3801811"/>
            <a:ext cx="1176066" cy="2743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Frequency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6" name="Picture 4">
            <a:extLst>
              <a:ext uri="{FF2B5EF4-FFF2-40B4-BE49-F238E27FC236}">
                <a16:creationId xmlns:a16="http://schemas.microsoft.com/office/drawing/2014/main" id="{EBF23EC5-DBFF-011F-DE1D-3E93D0A6DC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37"/>
          <a:stretch/>
        </p:blipFill>
        <p:spPr bwMode="auto">
          <a:xfrm>
            <a:off x="635618" y="2498742"/>
            <a:ext cx="6287240" cy="32004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2105B1-D490-6D1B-4F3E-DF7A31D446CE}"/>
              </a:ext>
            </a:extLst>
          </p:cNvPr>
          <p:cNvCxnSpPr/>
          <p:nvPr/>
        </p:nvCxnSpPr>
        <p:spPr>
          <a:xfrm>
            <a:off x="3383280" y="2587752"/>
            <a:ext cx="0" cy="2862072"/>
          </a:xfrm>
          <a:prstGeom prst="line">
            <a:avLst/>
          </a:prstGeom>
          <a:ln w="31750">
            <a:solidFill>
              <a:srgbClr val="00B05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798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8177</TotalTime>
  <Words>1152</Words>
  <Application>Microsoft Office PowerPoint</Application>
  <PresentationFormat>Widescreen</PresentationFormat>
  <Paragraphs>95</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 Boardroom</vt:lpstr>
      <vt:lpstr>Toward Hospital Readmission Rate Reduction: Executive Presentation for Community Medical Center  </vt:lpstr>
      <vt:lpstr>Situational Overview Review</vt:lpstr>
      <vt:lpstr>Problem Statement Review</vt:lpstr>
      <vt:lpstr>Methodology</vt:lpstr>
      <vt:lpstr>Key Finding #1: CMC Has A Relatively High Readmission Rate, But Is Predicted by the Model to Be Lower  </vt:lpstr>
      <vt:lpstr>Key Finding #2: CMC Has Relatively Few Initial Inpatient Admissions For Hip-Knee Replacement   </vt:lpstr>
      <vt:lpstr>Key Finding #3a: CMC Has Relatively High Proportion of Inpatients With Breathing Problems – Postoperative Respiratory Failure   </vt:lpstr>
      <vt:lpstr>Key Finding #3b: CMC Has Relatively High Proportion of Inpatients With Breathing Problems - COPD at Admission </vt:lpstr>
      <vt:lpstr>Client Recommendation 1: Modeling Supports “Watch and Wait” As a Viable Strategy</vt:lpstr>
      <vt:lpstr>Client Recommendation #2: If Active Strategy is Desired, Focus on Boosting Hip-Knee Replacements in the Case Mix and Monitoring Patients With Breathing Problems</vt:lpstr>
      <vt:lpstr>Future Directions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Executive Presentation: Data-Driven Facilities Management</dc:title>
  <dc:creator>Jonathan Raksin</dc:creator>
  <cp:lastModifiedBy>Jonathan Raksin</cp:lastModifiedBy>
  <cp:revision>23</cp:revision>
  <dcterms:created xsi:type="dcterms:W3CDTF">2021-12-08T15:33:12Z</dcterms:created>
  <dcterms:modified xsi:type="dcterms:W3CDTF">2022-06-01T18:54:06Z</dcterms:modified>
</cp:coreProperties>
</file>