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0" r:id="rId2"/>
    <p:sldId id="271" r:id="rId3"/>
    <p:sldId id="281" r:id="rId4"/>
    <p:sldId id="272" r:id="rId5"/>
    <p:sldId id="275" r:id="rId6"/>
    <p:sldId id="259" r:id="rId7"/>
    <p:sldId id="260" r:id="rId8"/>
    <p:sldId id="273" r:id="rId9"/>
    <p:sldId id="258" r:id="rId10"/>
    <p:sldId id="265" r:id="rId11"/>
    <p:sldId id="274" r:id="rId12"/>
    <p:sldId id="263" r:id="rId13"/>
    <p:sldId id="264" r:id="rId14"/>
    <p:sldId id="277" r:id="rId15"/>
    <p:sldId id="278" r:id="rId16"/>
    <p:sldId id="279" r:id="rId17"/>
    <p:sldId id="269" r:id="rId18"/>
    <p:sldId id="28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4472C4"/>
    <a:srgbClr val="2218F0"/>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4909" autoAdjust="0"/>
  </p:normalViewPr>
  <p:slideViewPr>
    <p:cSldViewPr snapToGrid="0">
      <p:cViewPr varScale="1">
        <p:scale>
          <a:sx n="84" d="100"/>
          <a:sy n="84" d="100"/>
        </p:scale>
        <p:origin x="12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6EAAE-03C4-4BDC-A50A-59627833573E}" type="datetimeFigureOut">
              <a:rPr lang="en-US" smtClean="0"/>
              <a:t>6/11/2022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152AC-AB26-41D1-A9AE-73D0CCD2DE97}" type="slidenum">
              <a:rPr lang="en-US" smtClean="0"/>
              <a:t>‹#›</a:t>
            </a:fld>
            <a:endParaRPr lang="en-US"/>
          </a:p>
        </p:txBody>
      </p:sp>
    </p:spTree>
    <p:extLst>
      <p:ext uri="{BB962C8B-B14F-4D97-AF65-F5344CB8AC3E}">
        <p14:creationId xmlns:p14="http://schemas.microsoft.com/office/powerpoint/2010/main" val="2371876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Explanation and Importance of Findings Presented On Slide Face</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a:t>
            </a:fld>
            <a:endParaRPr lang="en-US"/>
          </a:p>
        </p:txBody>
      </p:sp>
    </p:spTree>
    <p:extLst>
      <p:ext uri="{BB962C8B-B14F-4D97-AF65-F5344CB8AC3E}">
        <p14:creationId xmlns:p14="http://schemas.microsoft.com/office/powerpoint/2010/main" val="22335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Explanation and Importance of Findings Presented On Slide Face</a:t>
            </a:r>
            <a:r>
              <a:rPr lang="en-US"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best prediction quality occurs at a fairly high threshold of past matches for both players in the match being predicted on (100 for hard court; Left). This occurs despite the fact that the overall amount of data included in model training at this threshold is ~1/5 of the total amount of data in the model sample</a:t>
            </a:r>
          </a:p>
          <a:p>
            <a:pPr marL="285750" indent="-285750">
              <a:buFont typeface="Arial" panose="020B0604020202020204" pitchFamily="34" charset="0"/>
              <a:buChar char="•"/>
            </a:pPr>
            <a:r>
              <a:rPr lang="en-US" dirty="0"/>
              <a:t>This threshold yields high prediction quality because it filters out matches between one or more players with low amounts of prior match data from which to construct predictive features for the match to be predicted on.</a:t>
            </a:r>
          </a:p>
          <a:p>
            <a:pPr marL="285750" indent="-285750">
              <a:buFont typeface="Arial" panose="020B0604020202020204" pitchFamily="34" charset="0"/>
              <a:buChar char="•"/>
            </a:pPr>
            <a:r>
              <a:rPr lang="en-US" dirty="0"/>
              <a:t>However, there is a clear tradeoff with setting the minimum threshold of past matches too high. A relatively high % of matches are played between players without a lot of experience at the top level of the ATP tour, and a model trained only on players with a large amount of previous data may be overfitted to matches played between more experienced players and will not perform well on the many matches between less experienced players it will “see” later.</a:t>
            </a:r>
          </a:p>
          <a:p>
            <a:pPr marL="285750" indent="-285750">
              <a:buFont typeface="Arial" panose="020B0604020202020204" pitchFamily="34" charset="0"/>
              <a:buChar char="•"/>
            </a:pPr>
            <a:r>
              <a:rPr lang="en-US" dirty="0"/>
              <a:t>To counter the risk of overfitting the model to matches between only highly experienced opponents, a threshold of 20 previous matches for both players in a given match to be predicted on was applied for finding the best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 critical technical note: matches between players not reaching minimum threshold of prior matches in the overall sample to include in modeling </a:t>
            </a:r>
            <a:r>
              <a:rPr lang="en-US" sz="1200" u="sng" dirty="0"/>
              <a:t>were included</a:t>
            </a:r>
            <a:r>
              <a:rPr lang="en-US" sz="1200" dirty="0"/>
              <a:t> in the earlier stages of accrual of past match stats and predictive feature creation for later matches in the sample.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Thus, for example, a match between players both in their 21</a:t>
            </a:r>
            <a:r>
              <a:rPr lang="en-US" sz="1200" baseline="30000" dirty="0"/>
              <a:t>st</a:t>
            </a:r>
            <a:r>
              <a:rPr lang="en-US" sz="1200" dirty="0"/>
              <a:t> match in the sample would be predicted using stats from their previous 20 matches in the sample. This despite the fact that, at a minimum threshold of 20 previous matches, those previous 20 matches would not themselves be included in the modeling stage. </a:t>
            </a:r>
          </a:p>
          <a:p>
            <a:pPr marL="285750" indent="-2857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12</a:t>
            </a:fld>
            <a:endParaRPr lang="en-US"/>
          </a:p>
        </p:txBody>
      </p:sp>
    </p:spTree>
    <p:extLst>
      <p:ext uri="{BB962C8B-B14F-4D97-AF65-F5344CB8AC3E}">
        <p14:creationId xmlns:p14="http://schemas.microsoft.com/office/powerpoint/2010/main" val="416832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Explanation and Importance of Findings Presented on Slide Face</a:t>
            </a:r>
            <a:r>
              <a:rPr lang="en-US" dirty="0"/>
              <a:t>:</a:t>
            </a:r>
          </a:p>
          <a:p>
            <a:pPr marL="285750" indent="-285750">
              <a:buFont typeface="Arial" panose="020B0604020202020204" pitchFamily="34" charset="0"/>
              <a:buChar char="•"/>
            </a:pPr>
            <a:r>
              <a:rPr lang="en-US" dirty="0"/>
              <a:t>Best prediction for hard court matches (left) occurred with 5 consecutive years of data included in model </a:t>
            </a:r>
          </a:p>
          <a:p>
            <a:pPr marL="285750" indent="-285750">
              <a:buFont typeface="Arial" panose="020B0604020202020204" pitchFamily="34" charset="0"/>
              <a:buChar char="•"/>
            </a:pPr>
            <a:r>
              <a:rPr lang="en-US" dirty="0"/>
              <a:t>This was true despite the fact that this range (2015-2019) included half as much data as the maximum range (2010-2019)</a:t>
            </a:r>
          </a:p>
          <a:p>
            <a:pPr marL="742950" lvl="1" indent="-285750">
              <a:buFont typeface="Arial" panose="020B0604020202020204" pitchFamily="34" charset="0"/>
              <a:buChar char="•"/>
            </a:pPr>
            <a:r>
              <a:rPr lang="en-US" dirty="0"/>
              <a:t>Likely explanation is that the underlying functions modelling the game optimally change over time</a:t>
            </a:r>
          </a:p>
          <a:p>
            <a:pPr marL="742950" lvl="1" indent="-285750">
              <a:buFont typeface="Arial" panose="020B0604020202020204" pitchFamily="34" charset="0"/>
              <a:buChar char="•"/>
            </a:pPr>
            <a:r>
              <a:rPr lang="en-US" dirty="0"/>
              <a:t>Data availability did begin to matter with too small a sample (less than ~2K samples), so there was a data “relevance” vs quantity tradeoff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an important technical note, an minimum of 2 years of data was used for </a:t>
            </a:r>
            <a:r>
              <a:rPr lang="en-US" sz="1200" dirty="0"/>
              <a:t>accrual of past match stats and predictive feature creation for later matches in the sample.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For example, when matches from 2010-2019 are included in model generation, match stats from the years 2008 and 2009 were used to generate predictive features for 2010-2019 even though the records from 2008 and 2009 were filtered out prior to the model generation stage.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13</a:t>
            </a:fld>
            <a:endParaRPr lang="en-US"/>
          </a:p>
        </p:txBody>
      </p:sp>
    </p:spTree>
    <p:extLst>
      <p:ext uri="{BB962C8B-B14F-4D97-AF65-F5344CB8AC3E}">
        <p14:creationId xmlns:p14="http://schemas.microsoft.com/office/powerpoint/2010/main" val="88701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14</a:t>
            </a:fld>
            <a:endParaRPr lang="en-US"/>
          </a:p>
        </p:txBody>
      </p:sp>
    </p:spTree>
    <p:extLst>
      <p:ext uri="{BB962C8B-B14F-4D97-AF65-F5344CB8AC3E}">
        <p14:creationId xmlns:p14="http://schemas.microsoft.com/office/powerpoint/2010/main" val="235813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15</a:t>
            </a:fld>
            <a:endParaRPr lang="en-US"/>
          </a:p>
        </p:txBody>
      </p:sp>
    </p:spTree>
    <p:extLst>
      <p:ext uri="{BB962C8B-B14F-4D97-AF65-F5344CB8AC3E}">
        <p14:creationId xmlns:p14="http://schemas.microsoft.com/office/powerpoint/2010/main" val="253124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16</a:t>
            </a:fld>
            <a:endParaRPr lang="en-US"/>
          </a:p>
        </p:txBody>
      </p:sp>
    </p:spTree>
    <p:extLst>
      <p:ext uri="{BB962C8B-B14F-4D97-AF65-F5344CB8AC3E}">
        <p14:creationId xmlns:p14="http://schemas.microsoft.com/office/powerpoint/2010/main" val="1407125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19</a:t>
            </a:fld>
            <a:endParaRPr lang="en-US"/>
          </a:p>
        </p:txBody>
      </p:sp>
    </p:spTree>
    <p:extLst>
      <p:ext uri="{BB962C8B-B14F-4D97-AF65-F5344CB8AC3E}">
        <p14:creationId xmlns:p14="http://schemas.microsoft.com/office/powerpoint/2010/main" val="115553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2</a:t>
            </a:fld>
            <a:endParaRPr lang="en-US"/>
          </a:p>
        </p:txBody>
      </p:sp>
    </p:spTree>
    <p:extLst>
      <p:ext uri="{BB962C8B-B14F-4D97-AF65-F5344CB8AC3E}">
        <p14:creationId xmlns:p14="http://schemas.microsoft.com/office/powerpoint/2010/main" val="141599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Explanation and Importance of Findings Presented On Slide Face</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4</a:t>
            </a:fld>
            <a:endParaRPr lang="en-US"/>
          </a:p>
        </p:txBody>
      </p:sp>
    </p:spTree>
    <p:extLst>
      <p:ext uri="{BB962C8B-B14F-4D97-AF65-F5344CB8AC3E}">
        <p14:creationId xmlns:p14="http://schemas.microsoft.com/office/powerpoint/2010/main" val="208498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the equal samples analysis, an identical number of records as were included in the full clay court sample were sampled </a:t>
            </a:r>
            <a:r>
              <a:rPr lang="en-US" u="sng" dirty="0"/>
              <a:t>randomly</a:t>
            </a:r>
            <a:r>
              <a:rPr lang="en-US" dirty="0"/>
              <a:t> from the full hard court sample, following the application of other filters for both the clay and hard court samples (see footnote on slide face). </a:t>
            </a:r>
          </a:p>
        </p:txBody>
      </p:sp>
      <p:sp>
        <p:nvSpPr>
          <p:cNvPr id="4" name="Slide Number Placeholder 3"/>
          <p:cNvSpPr>
            <a:spLocks noGrp="1"/>
          </p:cNvSpPr>
          <p:nvPr>
            <p:ph type="sldNum" sz="quarter" idx="5"/>
          </p:nvPr>
        </p:nvSpPr>
        <p:spPr/>
        <p:txBody>
          <a:bodyPr/>
          <a:lstStyle/>
          <a:p>
            <a:fld id="{BEA152AC-AB26-41D1-A9AE-73D0CCD2DE97}" type="slidenum">
              <a:rPr lang="en-US" smtClean="0"/>
              <a:t>5</a:t>
            </a:fld>
            <a:endParaRPr lang="en-US"/>
          </a:p>
        </p:txBody>
      </p:sp>
    </p:spTree>
    <p:extLst>
      <p:ext uri="{BB962C8B-B14F-4D97-AF65-F5344CB8AC3E}">
        <p14:creationId xmlns:p14="http://schemas.microsoft.com/office/powerpoint/2010/main" val="171163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 average, matches on hard courts are substantially more dominated by the serve and take longer than matches on clay. Longer matches and less dominance by the serve may lead to less predictability of outcome on clay, and hence lower prediction quality.</a:t>
            </a:r>
          </a:p>
          <a:p>
            <a:pPr marL="171450" indent="-171450">
              <a:buFont typeface="Arial" panose="020B0604020202020204" pitchFamily="34" charset="0"/>
              <a:buChar char="•"/>
            </a:pPr>
            <a:r>
              <a:rPr lang="en-US" dirty="0"/>
              <a:t>Furthermore, indoor matches are much more common on hard courts than on clay. Reduced impact of weather conditions, </a:t>
            </a:r>
            <a:r>
              <a:rPr lang="en-US" sz="1800" dirty="0">
                <a:effectLst/>
                <a:latin typeface="Calibri" panose="020F0502020204030204" pitchFamily="34" charset="0"/>
                <a:ea typeface="Calibri" panose="020F0502020204030204" pitchFamily="34" charset="0"/>
                <a:cs typeface="Times New Roman" panose="02020603050405020304" pitchFamily="18" charset="0"/>
              </a:rPr>
              <a:t>as well as less air resistance (leading to more aces), </a:t>
            </a:r>
            <a:r>
              <a:rPr lang="en-US" dirty="0"/>
              <a:t>may lead to more predictable outcomes overall, which would directly translate to more accurate predictions on hard courts.</a:t>
            </a:r>
          </a:p>
        </p:txBody>
      </p:sp>
      <p:sp>
        <p:nvSpPr>
          <p:cNvPr id="4" name="Slide Number Placeholder 3"/>
          <p:cNvSpPr>
            <a:spLocks noGrp="1"/>
          </p:cNvSpPr>
          <p:nvPr>
            <p:ph type="sldNum" sz="quarter" idx="5"/>
          </p:nvPr>
        </p:nvSpPr>
        <p:spPr/>
        <p:txBody>
          <a:bodyPr/>
          <a:lstStyle/>
          <a:p>
            <a:fld id="{BEA152AC-AB26-41D1-A9AE-73D0CCD2DE97}" type="slidenum">
              <a:rPr lang="en-US" smtClean="0"/>
              <a:t>6</a:t>
            </a:fld>
            <a:endParaRPr lang="en-US"/>
          </a:p>
        </p:txBody>
      </p:sp>
    </p:spTree>
    <p:extLst>
      <p:ext uri="{BB962C8B-B14F-4D97-AF65-F5344CB8AC3E}">
        <p14:creationId xmlns:p14="http://schemas.microsoft.com/office/powerpoint/2010/main" val="403514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Note that overall correlation strengths are lower on </a:t>
            </a:r>
            <a:r>
              <a:rPr lang="en-US" dirty="0">
                <a:solidFill>
                  <a:srgbClr val="C00000"/>
                </a:solidFill>
              </a:rPr>
              <a:t>clay</a:t>
            </a:r>
            <a:r>
              <a:rPr lang="en-US" dirty="0"/>
              <a:t> (only past return performance bucks this trend), which supports the idea that clay court tennis is harder to predict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sequence of correlation strengths is quite different as well for the two surfaces, which may present a challenge when modeling both surfaces together</a:t>
            </a:r>
          </a:p>
          <a:p>
            <a:pPr marL="171450" indent="-171450">
              <a:buFont typeface="Arial" panose="020B0604020202020204" pitchFamily="34" charset="0"/>
              <a:buChar char="•"/>
            </a:pPr>
            <a:r>
              <a:rPr lang="en-US" dirty="0"/>
              <a:t>Note: For this presentation, data from 2012-2019 inclusive are used for both surfaces. The year range is slightly different in the EDA for hard courts in notebook 3. This results in a few very slight correlation numerical differences between the two sources (</a:t>
            </a:r>
            <a:r>
              <a:rPr lang="en-US" dirty="0" err="1"/>
              <a:t>ie</a:t>
            </a:r>
            <a:r>
              <a:rPr lang="en-US" dirty="0"/>
              <a:t>, a few .01 differences between the two separate analysis variants) that don’t affect the qualitative conclusions here. </a:t>
            </a:r>
          </a:p>
        </p:txBody>
      </p:sp>
      <p:sp>
        <p:nvSpPr>
          <p:cNvPr id="4" name="Slide Number Placeholder 3"/>
          <p:cNvSpPr>
            <a:spLocks noGrp="1"/>
          </p:cNvSpPr>
          <p:nvPr>
            <p:ph type="sldNum" sz="quarter" idx="5"/>
          </p:nvPr>
        </p:nvSpPr>
        <p:spPr/>
        <p:txBody>
          <a:bodyPr/>
          <a:lstStyle/>
          <a:p>
            <a:fld id="{BEA152AC-AB26-41D1-A9AE-73D0CCD2DE97}" type="slidenum">
              <a:rPr lang="en-US" smtClean="0"/>
              <a:t>7</a:t>
            </a:fld>
            <a:endParaRPr lang="en-US"/>
          </a:p>
        </p:txBody>
      </p:sp>
    </p:spTree>
    <p:extLst>
      <p:ext uri="{BB962C8B-B14F-4D97-AF65-F5344CB8AC3E}">
        <p14:creationId xmlns:p14="http://schemas.microsoft.com/office/powerpoint/2010/main" val="2620033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8</a:t>
            </a:fld>
            <a:endParaRPr lang="en-US"/>
          </a:p>
        </p:txBody>
      </p:sp>
    </p:spTree>
    <p:extLst>
      <p:ext uri="{BB962C8B-B14F-4D97-AF65-F5344CB8AC3E}">
        <p14:creationId xmlns:p14="http://schemas.microsoft.com/office/powerpoint/2010/main" val="274410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depiction was constructed from the best hard court model, but the same trends apply to the clay court model, albeit with higher prediction error across model inclusions.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10</a:t>
            </a:fld>
            <a:endParaRPr lang="en-US"/>
          </a:p>
        </p:txBody>
      </p:sp>
    </p:spTree>
    <p:extLst>
      <p:ext uri="{BB962C8B-B14F-4D97-AF65-F5344CB8AC3E}">
        <p14:creationId xmlns:p14="http://schemas.microsoft.com/office/powerpoint/2010/main" val="3951296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11</a:t>
            </a:fld>
            <a:endParaRPr lang="en-US"/>
          </a:p>
        </p:txBody>
      </p:sp>
    </p:spTree>
    <p:extLst>
      <p:ext uri="{BB962C8B-B14F-4D97-AF65-F5344CB8AC3E}">
        <p14:creationId xmlns:p14="http://schemas.microsoft.com/office/powerpoint/2010/main" val="90896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1686-63DB-36DE-892F-33BFFB26F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5B379C-0420-A869-A6F3-51DC5B597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E00520-08C1-7316-E833-5AACFE6D29BD}"/>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5" name="Footer Placeholder 4">
            <a:extLst>
              <a:ext uri="{FF2B5EF4-FFF2-40B4-BE49-F238E27FC236}">
                <a16:creationId xmlns:a16="http://schemas.microsoft.com/office/drawing/2014/main" id="{78FD8ABC-1553-9F33-EF14-2B021C023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63ED6-0F14-ADE5-4CF0-7337FBD07A35}"/>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47902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E8B2-386D-2B71-537F-B51DB1380C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948EB4-2112-62AC-1C1A-5CC0A018F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EC4F9-E2BF-5A71-EAF2-630A4475E730}"/>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5" name="Footer Placeholder 4">
            <a:extLst>
              <a:ext uri="{FF2B5EF4-FFF2-40B4-BE49-F238E27FC236}">
                <a16:creationId xmlns:a16="http://schemas.microsoft.com/office/drawing/2014/main" id="{0BD33AD1-13F0-F7A6-72D9-B83154DF8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BE6A6-D934-7758-19D2-BA86D955F5E3}"/>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73135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2F768-0936-EC40-B733-CE1543ADB9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9432B3-D79B-FE86-00A2-150F3CA69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69E69-6BD1-8C43-2AF0-AA13B06A5860}"/>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5" name="Footer Placeholder 4">
            <a:extLst>
              <a:ext uri="{FF2B5EF4-FFF2-40B4-BE49-F238E27FC236}">
                <a16:creationId xmlns:a16="http://schemas.microsoft.com/office/drawing/2014/main" id="{CE017CDD-B83B-7FE6-B9C4-7E1132859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F0E35-0CE4-18E4-457C-00A3C1560A19}"/>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145326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BB2A-0AA6-6276-9B2F-5EF1A2604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45D04-DE80-7B69-BC58-EDD1ACC78A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1CC22-1CF3-52D6-91FC-124D4AFC6D03}"/>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5" name="Footer Placeholder 4">
            <a:extLst>
              <a:ext uri="{FF2B5EF4-FFF2-40B4-BE49-F238E27FC236}">
                <a16:creationId xmlns:a16="http://schemas.microsoft.com/office/drawing/2014/main" id="{32F7D7AA-089E-E8DA-CD4B-9AA0CE2DB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1329D-CFA3-7A5E-13C2-C2EAF6A37D16}"/>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3526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382B-60B1-323E-375A-9CF32EDAA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8095A0-976D-2521-4E82-47BA04E7C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A8F5A6-927D-9415-0449-6ED27B7E83D0}"/>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5" name="Footer Placeholder 4">
            <a:extLst>
              <a:ext uri="{FF2B5EF4-FFF2-40B4-BE49-F238E27FC236}">
                <a16:creationId xmlns:a16="http://schemas.microsoft.com/office/drawing/2014/main" id="{9DC672E8-6000-F504-7ECF-4F1E6DB7B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81743-178F-AAD8-6910-8BC16F41B457}"/>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80168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28A8-CB6A-AA71-03E6-A5802C761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63B53-0A83-8A95-2C5C-9B2E598FC2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A8248-86CC-E382-89FE-0B63D81AAC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1A760-1C38-BC18-2738-B35008F57C8C}"/>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6" name="Footer Placeholder 5">
            <a:extLst>
              <a:ext uri="{FF2B5EF4-FFF2-40B4-BE49-F238E27FC236}">
                <a16:creationId xmlns:a16="http://schemas.microsoft.com/office/drawing/2014/main" id="{497526F3-CF5C-4F94-23B1-7B79B8717B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F4E37-7C8A-46A6-652B-E0178124E264}"/>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329950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A9C3-EC7B-C371-8F67-0A7AE7BDB9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04144-DEE5-D130-7BAE-6D5984F7C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21BC3-3035-5A97-6323-F039C5B2A6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BDC4B6-2497-3C47-4EB3-15BD828D6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7F34C5-4CA1-93A2-07E5-D61475C67B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A38280-6127-D7DE-B317-B4DC0E069843}"/>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8" name="Footer Placeholder 7">
            <a:extLst>
              <a:ext uri="{FF2B5EF4-FFF2-40B4-BE49-F238E27FC236}">
                <a16:creationId xmlns:a16="http://schemas.microsoft.com/office/drawing/2014/main" id="{949ED410-952B-1D08-CC5F-26148D35A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44446-72BA-D7D3-D675-D093D32A0A92}"/>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39610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25A5-73C4-A96F-147C-C86AB58DAD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14C08E-0254-2357-92B1-3A08D347FFA9}"/>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4" name="Footer Placeholder 3">
            <a:extLst>
              <a:ext uri="{FF2B5EF4-FFF2-40B4-BE49-F238E27FC236}">
                <a16:creationId xmlns:a16="http://schemas.microsoft.com/office/drawing/2014/main" id="{EE65842B-7C96-03A8-DF80-C632A8BAF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EE920-704C-3BEC-A1E3-5C178BEE3DFE}"/>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328055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2BF40-977D-92A9-8DED-056A9EAC589F}"/>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3" name="Footer Placeholder 2">
            <a:extLst>
              <a:ext uri="{FF2B5EF4-FFF2-40B4-BE49-F238E27FC236}">
                <a16:creationId xmlns:a16="http://schemas.microsoft.com/office/drawing/2014/main" id="{207FF96F-1FA2-C06C-61C4-27E38DB50B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7DD2CC-D730-620D-CB84-4954E18315B7}"/>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10357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6DB2-A698-7E8F-63B2-E6D05DE22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620DB1-7E7D-B202-9D84-B0A31862F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EF58E-5562-121B-4399-8875993A2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B9F7C-BE2A-E488-C700-C3E7E410E81C}"/>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6" name="Footer Placeholder 5">
            <a:extLst>
              <a:ext uri="{FF2B5EF4-FFF2-40B4-BE49-F238E27FC236}">
                <a16:creationId xmlns:a16="http://schemas.microsoft.com/office/drawing/2014/main" id="{112DCA14-E2D7-95FA-A952-F4D8D6D87B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5EB5D-F397-E81F-1FD6-12961B66EF42}"/>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8519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B7B1-8389-0F2F-7908-D64FFBCA8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7F8B6-F00D-E5EA-E72D-4C4782995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2D1D8C-C511-C2A3-656F-A0FC8FC80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649FA-76FA-4C6D-061F-D6C30CB9B798}"/>
              </a:ext>
            </a:extLst>
          </p:cNvPr>
          <p:cNvSpPr>
            <a:spLocks noGrp="1"/>
          </p:cNvSpPr>
          <p:nvPr>
            <p:ph type="dt" sz="half" idx="10"/>
          </p:nvPr>
        </p:nvSpPr>
        <p:spPr/>
        <p:txBody>
          <a:bodyPr/>
          <a:lstStyle/>
          <a:p>
            <a:fld id="{30894FB7-FBBB-4002-B0BD-7BDFB53B7CFA}" type="datetimeFigureOut">
              <a:rPr lang="en-US" smtClean="0"/>
              <a:t>6/11/2022</a:t>
            </a:fld>
            <a:endParaRPr lang="en-US"/>
          </a:p>
        </p:txBody>
      </p:sp>
      <p:sp>
        <p:nvSpPr>
          <p:cNvPr id="6" name="Footer Placeholder 5">
            <a:extLst>
              <a:ext uri="{FF2B5EF4-FFF2-40B4-BE49-F238E27FC236}">
                <a16:creationId xmlns:a16="http://schemas.microsoft.com/office/drawing/2014/main" id="{3318FD86-A969-98B3-882D-F2333C5B16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F2025-901F-3142-0C72-89C7D889A901}"/>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418196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1A7A6-045B-1BC7-49D2-5BEA30CCED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D8F3A3-EA66-2378-F2F7-647BC82E1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C9C21-5ED1-D8BB-EA55-25C1B0150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94FB7-FBBB-4002-B0BD-7BDFB53B7CFA}" type="datetimeFigureOut">
              <a:rPr lang="en-US" smtClean="0"/>
              <a:t>6/11/2022</a:t>
            </a:fld>
            <a:endParaRPr lang="en-US"/>
          </a:p>
        </p:txBody>
      </p:sp>
      <p:sp>
        <p:nvSpPr>
          <p:cNvPr id="5" name="Footer Placeholder 4">
            <a:extLst>
              <a:ext uri="{FF2B5EF4-FFF2-40B4-BE49-F238E27FC236}">
                <a16:creationId xmlns:a16="http://schemas.microsoft.com/office/drawing/2014/main" id="{391FA08B-3C8E-5652-C878-6EA1FDE70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D429C3-9EF6-A0D1-7224-4A1465619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C6652-EF6E-45D7-9B43-A2945537DF20}" type="slidenum">
              <a:rPr lang="en-US" smtClean="0"/>
              <a:t>‹#›</a:t>
            </a:fld>
            <a:endParaRPr lang="en-US"/>
          </a:p>
        </p:txBody>
      </p:sp>
    </p:spTree>
    <p:extLst>
      <p:ext uri="{BB962C8B-B14F-4D97-AF65-F5344CB8AC3E}">
        <p14:creationId xmlns:p14="http://schemas.microsoft.com/office/powerpoint/2010/main" val="63214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atptour.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JeffSackmann/tennis_at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70354-DFDC-9818-0A62-7809E0352AFF}"/>
              </a:ext>
            </a:extLst>
          </p:cNvPr>
          <p:cNvSpPr txBox="1"/>
          <p:nvPr/>
        </p:nvSpPr>
        <p:spPr>
          <a:xfrm>
            <a:off x="810227" y="2361232"/>
            <a:ext cx="10395995" cy="1200329"/>
          </a:xfrm>
          <a:prstGeom prst="rect">
            <a:avLst/>
          </a:prstGeom>
          <a:noFill/>
        </p:spPr>
        <p:txBody>
          <a:bodyPr wrap="square" rtlCol="0">
            <a:spAutoFit/>
          </a:bodyPr>
          <a:lstStyle/>
          <a:p>
            <a:r>
              <a:rPr lang="en-US" sz="3600" dirty="0"/>
              <a:t>What Factors are Key to Successfully Predicting Match Outcomes in Top Level Men’s Professional Tennis?</a:t>
            </a:r>
          </a:p>
        </p:txBody>
      </p:sp>
      <p:sp>
        <p:nvSpPr>
          <p:cNvPr id="3" name="TextBox 2">
            <a:extLst>
              <a:ext uri="{FF2B5EF4-FFF2-40B4-BE49-F238E27FC236}">
                <a16:creationId xmlns:a16="http://schemas.microsoft.com/office/drawing/2014/main" id="{84AD5C4A-BBAB-4BE7-C6EB-18F6CC082AF1}"/>
              </a:ext>
            </a:extLst>
          </p:cNvPr>
          <p:cNvSpPr txBox="1"/>
          <p:nvPr/>
        </p:nvSpPr>
        <p:spPr>
          <a:xfrm>
            <a:off x="601884" y="4583575"/>
            <a:ext cx="2079415" cy="830997"/>
          </a:xfrm>
          <a:prstGeom prst="rect">
            <a:avLst/>
          </a:prstGeom>
          <a:noFill/>
        </p:spPr>
        <p:txBody>
          <a:bodyPr wrap="none" rtlCol="0">
            <a:spAutoFit/>
          </a:bodyPr>
          <a:lstStyle/>
          <a:p>
            <a:r>
              <a:rPr lang="en-US" sz="2400" dirty="0"/>
              <a:t>Jon Raksin</a:t>
            </a:r>
          </a:p>
          <a:p>
            <a:r>
              <a:rPr lang="en-US" sz="2400" dirty="0"/>
              <a:t>06/09/2022      </a:t>
            </a:r>
          </a:p>
        </p:txBody>
      </p:sp>
    </p:spTree>
    <p:extLst>
      <p:ext uri="{BB962C8B-B14F-4D97-AF65-F5344CB8AC3E}">
        <p14:creationId xmlns:p14="http://schemas.microsoft.com/office/powerpoint/2010/main" val="123438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50471" y="153514"/>
            <a:ext cx="11925782" cy="553998"/>
          </a:xfrm>
          <a:prstGeom prst="rect">
            <a:avLst/>
          </a:prstGeom>
          <a:noFill/>
        </p:spPr>
        <p:txBody>
          <a:bodyPr wrap="square" rtlCol="0">
            <a:spAutoFit/>
          </a:bodyPr>
          <a:lstStyle/>
          <a:p>
            <a:r>
              <a:rPr lang="en-US" sz="3000" dirty="0"/>
              <a:t>Prediction Quality Depended on Many Features, But Several Were Critical  </a:t>
            </a:r>
          </a:p>
        </p:txBody>
      </p:sp>
      <p:sp>
        <p:nvSpPr>
          <p:cNvPr id="21" name="TextBox 20">
            <a:extLst>
              <a:ext uri="{FF2B5EF4-FFF2-40B4-BE49-F238E27FC236}">
                <a16:creationId xmlns:a16="http://schemas.microsoft.com/office/drawing/2014/main" id="{41043603-0193-F40F-1A24-9620E6560B6E}"/>
              </a:ext>
            </a:extLst>
          </p:cNvPr>
          <p:cNvSpPr txBox="1"/>
          <p:nvPr/>
        </p:nvSpPr>
        <p:spPr>
          <a:xfrm>
            <a:off x="150472" y="834426"/>
            <a:ext cx="11748304"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The most important elements for best model prediction quality (two rightmost bars) were using:</a:t>
            </a:r>
          </a:p>
          <a:p>
            <a:pPr marL="800100" lvl="1" indent="-342900">
              <a:buAutoNum type="arabicParenR"/>
            </a:pPr>
            <a:r>
              <a:rPr lang="en-US" b="1" dirty="0"/>
              <a:t>Previous match stats, not just rankings and derivatives thereof, to create predictive player performance features </a:t>
            </a:r>
          </a:p>
          <a:p>
            <a:pPr marL="800100" lvl="1" indent="-342900">
              <a:buAutoNum type="arabicParenR"/>
            </a:pPr>
            <a:r>
              <a:rPr lang="en-US" b="1" u="sng" dirty="0"/>
              <a:t>Differential</a:t>
            </a:r>
            <a:r>
              <a:rPr lang="en-US" b="1" dirty="0"/>
              <a:t> feature values between opponents in given match that TF (% pts won by player) is being predicted  </a:t>
            </a:r>
          </a:p>
          <a:p>
            <a:pPr marL="731520" lvl="2" indent="-285750">
              <a:buFont typeface="Arial" panose="020B0604020202020204" pitchFamily="34" charset="0"/>
              <a:buChar char="•"/>
            </a:pPr>
            <a:r>
              <a:rPr lang="en-US" b="1" dirty="0"/>
              <a:t>eg, Player A  has 10% Past Ace% (Raw Ace%), Player B has 6% Past Ace%: Player A </a:t>
            </a:r>
            <a:r>
              <a:rPr lang="en-US" b="1" u="sng" dirty="0"/>
              <a:t>Differential</a:t>
            </a:r>
            <a:r>
              <a:rPr lang="en-US" b="1" dirty="0"/>
              <a:t> Ace% = 10-6 = +4% </a:t>
            </a:r>
          </a:p>
        </p:txBody>
      </p:sp>
      <p:sp>
        <p:nvSpPr>
          <p:cNvPr id="49" name="TextBox 48">
            <a:extLst>
              <a:ext uri="{FF2B5EF4-FFF2-40B4-BE49-F238E27FC236}">
                <a16:creationId xmlns:a16="http://schemas.microsoft.com/office/drawing/2014/main" id="{4BCA3E73-1F50-09B9-8E21-55B93A6E4A6E}"/>
              </a:ext>
            </a:extLst>
          </p:cNvPr>
          <p:cNvSpPr txBox="1"/>
          <p:nvPr/>
        </p:nvSpPr>
        <p:spPr>
          <a:xfrm>
            <a:off x="1478629" y="6326436"/>
            <a:ext cx="9259746" cy="400110"/>
          </a:xfrm>
          <a:prstGeom prst="rect">
            <a:avLst/>
          </a:prstGeom>
          <a:noFill/>
        </p:spPr>
        <p:txBody>
          <a:bodyPr wrap="square" rtlCol="0">
            <a:spAutoFit/>
          </a:bodyPr>
          <a:lstStyle/>
          <a:p>
            <a:r>
              <a:rPr lang="en-US" sz="2000" b="1" dirty="0"/>
              <a:t>Impact of Individual (Non-Cumulative) Subtractions on Model Prediction Quality </a:t>
            </a:r>
          </a:p>
        </p:txBody>
      </p:sp>
      <p:sp>
        <p:nvSpPr>
          <p:cNvPr id="47" name="TextBox 46">
            <a:extLst>
              <a:ext uri="{FF2B5EF4-FFF2-40B4-BE49-F238E27FC236}">
                <a16:creationId xmlns:a16="http://schemas.microsoft.com/office/drawing/2014/main" id="{EB6CFD6C-B173-1924-9732-A1B86A5603E4}"/>
              </a:ext>
            </a:extLst>
          </p:cNvPr>
          <p:cNvSpPr txBox="1"/>
          <p:nvPr/>
        </p:nvSpPr>
        <p:spPr>
          <a:xfrm rot="16200000">
            <a:off x="-919802" y="3322458"/>
            <a:ext cx="2402902" cy="369332"/>
          </a:xfrm>
          <a:prstGeom prst="rect">
            <a:avLst/>
          </a:prstGeom>
          <a:noFill/>
        </p:spPr>
        <p:txBody>
          <a:bodyPr wrap="none" rtlCol="0">
            <a:spAutoFit/>
          </a:bodyPr>
          <a:lstStyle/>
          <a:p>
            <a:r>
              <a:rPr lang="en-US" dirty="0"/>
              <a:t>Training Error % (RMSE)</a:t>
            </a:r>
          </a:p>
        </p:txBody>
      </p:sp>
      <p:sp>
        <p:nvSpPr>
          <p:cNvPr id="48" name="TextBox 47">
            <a:extLst>
              <a:ext uri="{FF2B5EF4-FFF2-40B4-BE49-F238E27FC236}">
                <a16:creationId xmlns:a16="http://schemas.microsoft.com/office/drawing/2014/main" id="{538BC404-2C9E-B651-CD28-F11DF7D7FE19}"/>
              </a:ext>
            </a:extLst>
          </p:cNvPr>
          <p:cNvSpPr txBox="1"/>
          <p:nvPr/>
        </p:nvSpPr>
        <p:spPr>
          <a:xfrm>
            <a:off x="1236754" y="5067011"/>
            <a:ext cx="830997" cy="923330"/>
          </a:xfrm>
          <a:prstGeom prst="rect">
            <a:avLst/>
          </a:prstGeom>
          <a:noFill/>
        </p:spPr>
        <p:txBody>
          <a:bodyPr wrap="square" rtlCol="0">
            <a:spAutoFit/>
          </a:bodyPr>
          <a:lstStyle/>
          <a:p>
            <a:r>
              <a:rPr lang="en-US" b="1" dirty="0"/>
              <a:t>  Full</a:t>
            </a:r>
          </a:p>
          <a:p>
            <a:r>
              <a:rPr lang="en-US" b="1" dirty="0"/>
              <a:t> Best</a:t>
            </a:r>
          </a:p>
          <a:p>
            <a:r>
              <a:rPr lang="en-US" b="1" dirty="0"/>
              <a:t>Model</a:t>
            </a:r>
          </a:p>
        </p:txBody>
      </p:sp>
      <p:sp>
        <p:nvSpPr>
          <p:cNvPr id="50" name="TextBox 49">
            <a:extLst>
              <a:ext uri="{FF2B5EF4-FFF2-40B4-BE49-F238E27FC236}">
                <a16:creationId xmlns:a16="http://schemas.microsoft.com/office/drawing/2014/main" id="{D87E64C9-2E96-219B-C1BF-CA9BC4CA16D2}"/>
              </a:ext>
            </a:extLst>
          </p:cNvPr>
          <p:cNvSpPr txBox="1"/>
          <p:nvPr/>
        </p:nvSpPr>
        <p:spPr>
          <a:xfrm>
            <a:off x="2177186" y="5067011"/>
            <a:ext cx="1197315" cy="784830"/>
          </a:xfrm>
          <a:prstGeom prst="rect">
            <a:avLst/>
          </a:prstGeom>
          <a:noFill/>
        </p:spPr>
        <p:txBody>
          <a:bodyPr wrap="square" rtlCol="0">
            <a:spAutoFit/>
          </a:bodyPr>
          <a:lstStyle/>
          <a:p>
            <a:pPr algn="ctr"/>
            <a:r>
              <a:rPr lang="en-US" sz="1500" dirty="0"/>
              <a:t>   No Short-Term Past Performance</a:t>
            </a:r>
          </a:p>
        </p:txBody>
      </p:sp>
      <p:sp>
        <p:nvSpPr>
          <p:cNvPr id="51" name="TextBox 50">
            <a:extLst>
              <a:ext uri="{FF2B5EF4-FFF2-40B4-BE49-F238E27FC236}">
                <a16:creationId xmlns:a16="http://schemas.microsoft.com/office/drawing/2014/main" id="{9E02C145-BAA9-A6D8-0BCE-A6D0784278F6}"/>
              </a:ext>
            </a:extLst>
          </p:cNvPr>
          <p:cNvSpPr txBox="1"/>
          <p:nvPr/>
        </p:nvSpPr>
        <p:spPr>
          <a:xfrm>
            <a:off x="3359397" y="5067011"/>
            <a:ext cx="1328738" cy="1246495"/>
          </a:xfrm>
          <a:prstGeom prst="rect">
            <a:avLst/>
          </a:prstGeom>
          <a:noFill/>
        </p:spPr>
        <p:txBody>
          <a:bodyPr wrap="square" rtlCol="0">
            <a:spAutoFit/>
          </a:bodyPr>
          <a:lstStyle/>
          <a:p>
            <a:pPr algn="ctr"/>
            <a:r>
              <a:rPr lang="en-US" sz="1500" dirty="0"/>
              <a:t>  No Features for Past Head-to-Head vs Current Opponent </a:t>
            </a:r>
          </a:p>
        </p:txBody>
      </p:sp>
      <p:sp>
        <p:nvSpPr>
          <p:cNvPr id="52" name="TextBox 51">
            <a:extLst>
              <a:ext uri="{FF2B5EF4-FFF2-40B4-BE49-F238E27FC236}">
                <a16:creationId xmlns:a16="http://schemas.microsoft.com/office/drawing/2014/main" id="{64E0B58E-12BC-BBF3-78A5-590FB9F1AA0C}"/>
              </a:ext>
            </a:extLst>
          </p:cNvPr>
          <p:cNvSpPr txBox="1"/>
          <p:nvPr/>
        </p:nvSpPr>
        <p:spPr>
          <a:xfrm>
            <a:off x="4843127" y="5067011"/>
            <a:ext cx="870051" cy="1015663"/>
          </a:xfrm>
          <a:prstGeom prst="rect">
            <a:avLst/>
          </a:prstGeom>
          <a:noFill/>
        </p:spPr>
        <p:txBody>
          <a:bodyPr wrap="square" rtlCol="0">
            <a:spAutoFit/>
          </a:bodyPr>
          <a:lstStyle/>
          <a:p>
            <a:pPr algn="ctr"/>
            <a:r>
              <a:rPr lang="en-US" sz="1500" dirty="0"/>
              <a:t> No Court            Speed Estimate</a:t>
            </a:r>
          </a:p>
        </p:txBody>
      </p:sp>
      <p:sp>
        <p:nvSpPr>
          <p:cNvPr id="53" name="TextBox 52">
            <a:extLst>
              <a:ext uri="{FF2B5EF4-FFF2-40B4-BE49-F238E27FC236}">
                <a16:creationId xmlns:a16="http://schemas.microsoft.com/office/drawing/2014/main" id="{4E71549C-12DD-3BA0-945A-63D7F8E9F35A}"/>
              </a:ext>
            </a:extLst>
          </p:cNvPr>
          <p:cNvSpPr txBox="1"/>
          <p:nvPr/>
        </p:nvSpPr>
        <p:spPr>
          <a:xfrm>
            <a:off x="5875138" y="5067011"/>
            <a:ext cx="1196994" cy="784830"/>
          </a:xfrm>
          <a:prstGeom prst="rect">
            <a:avLst/>
          </a:prstGeom>
          <a:noFill/>
        </p:spPr>
        <p:txBody>
          <a:bodyPr wrap="square" rtlCol="0">
            <a:spAutoFit/>
          </a:bodyPr>
          <a:lstStyle/>
          <a:p>
            <a:pPr algn="ctr"/>
            <a:r>
              <a:rPr lang="en-US" sz="1500" dirty="0"/>
              <a:t> No Fatigue or Stamina </a:t>
            </a:r>
          </a:p>
          <a:p>
            <a:pPr algn="ctr"/>
            <a:r>
              <a:rPr lang="en-US" sz="1500" dirty="0"/>
              <a:t>Adjustments</a:t>
            </a:r>
          </a:p>
        </p:txBody>
      </p:sp>
      <p:sp>
        <p:nvSpPr>
          <p:cNvPr id="54" name="TextBox 53">
            <a:extLst>
              <a:ext uri="{FF2B5EF4-FFF2-40B4-BE49-F238E27FC236}">
                <a16:creationId xmlns:a16="http://schemas.microsoft.com/office/drawing/2014/main" id="{11037944-387A-7541-D292-E346A1760AA4}"/>
              </a:ext>
            </a:extLst>
          </p:cNvPr>
          <p:cNvSpPr txBox="1"/>
          <p:nvPr/>
        </p:nvSpPr>
        <p:spPr>
          <a:xfrm>
            <a:off x="7014166" y="5067011"/>
            <a:ext cx="1491665" cy="1246495"/>
          </a:xfrm>
          <a:prstGeom prst="rect">
            <a:avLst/>
          </a:prstGeom>
          <a:noFill/>
        </p:spPr>
        <p:txBody>
          <a:bodyPr wrap="square" rtlCol="0">
            <a:spAutoFit/>
          </a:bodyPr>
          <a:lstStyle/>
          <a:p>
            <a:pPr algn="ctr"/>
            <a:r>
              <a:rPr lang="en-US" sz="1500" dirty="0"/>
              <a:t>No Time-Decay Weighting or SOS Adjustment to Past-Player Stats Features </a:t>
            </a:r>
          </a:p>
        </p:txBody>
      </p:sp>
      <p:sp>
        <p:nvSpPr>
          <p:cNvPr id="56" name="TextBox 55">
            <a:extLst>
              <a:ext uri="{FF2B5EF4-FFF2-40B4-BE49-F238E27FC236}">
                <a16:creationId xmlns:a16="http://schemas.microsoft.com/office/drawing/2014/main" id="{589ACA33-0FCF-4407-6AD7-F0116BBE28DB}"/>
              </a:ext>
            </a:extLst>
          </p:cNvPr>
          <p:cNvSpPr txBox="1"/>
          <p:nvPr/>
        </p:nvSpPr>
        <p:spPr>
          <a:xfrm>
            <a:off x="8365300" y="5067011"/>
            <a:ext cx="1197315" cy="784830"/>
          </a:xfrm>
          <a:prstGeom prst="rect">
            <a:avLst/>
          </a:prstGeom>
          <a:noFill/>
        </p:spPr>
        <p:txBody>
          <a:bodyPr wrap="square" rtlCol="0">
            <a:spAutoFit/>
          </a:bodyPr>
          <a:lstStyle/>
          <a:p>
            <a:pPr algn="ctr"/>
            <a:r>
              <a:rPr lang="en-US" sz="1500" dirty="0"/>
              <a:t>   No Long-Term Past Performance</a:t>
            </a:r>
          </a:p>
        </p:txBody>
      </p:sp>
      <p:sp>
        <p:nvSpPr>
          <p:cNvPr id="57" name="TextBox 56">
            <a:extLst>
              <a:ext uri="{FF2B5EF4-FFF2-40B4-BE49-F238E27FC236}">
                <a16:creationId xmlns:a16="http://schemas.microsoft.com/office/drawing/2014/main" id="{D0331E39-C370-BEF1-DA74-DF362AF7D5B6}"/>
              </a:ext>
            </a:extLst>
          </p:cNvPr>
          <p:cNvSpPr txBox="1"/>
          <p:nvPr/>
        </p:nvSpPr>
        <p:spPr>
          <a:xfrm>
            <a:off x="9575319" y="5067011"/>
            <a:ext cx="1236562" cy="1169551"/>
          </a:xfrm>
          <a:prstGeom prst="rect">
            <a:avLst/>
          </a:prstGeom>
          <a:noFill/>
        </p:spPr>
        <p:txBody>
          <a:bodyPr wrap="square" rtlCol="0">
            <a:spAutoFit/>
          </a:bodyPr>
          <a:lstStyle/>
          <a:p>
            <a:pPr algn="ctr"/>
            <a:r>
              <a:rPr lang="en-US" sz="1400" dirty="0"/>
              <a:t>Past Performance</a:t>
            </a:r>
          </a:p>
          <a:p>
            <a:pPr algn="ctr"/>
            <a:r>
              <a:rPr lang="en-US" sz="1400" dirty="0"/>
              <a:t>Derived Only From Rankings Data</a:t>
            </a:r>
          </a:p>
        </p:txBody>
      </p:sp>
      <p:sp>
        <p:nvSpPr>
          <p:cNvPr id="58" name="TextBox 57">
            <a:extLst>
              <a:ext uri="{FF2B5EF4-FFF2-40B4-BE49-F238E27FC236}">
                <a16:creationId xmlns:a16="http://schemas.microsoft.com/office/drawing/2014/main" id="{49F4B6E5-E38E-654D-D743-158379464695}"/>
              </a:ext>
            </a:extLst>
          </p:cNvPr>
          <p:cNvSpPr txBox="1"/>
          <p:nvPr/>
        </p:nvSpPr>
        <p:spPr>
          <a:xfrm>
            <a:off x="10811881" y="5067011"/>
            <a:ext cx="1264372" cy="1384995"/>
          </a:xfrm>
          <a:prstGeom prst="rect">
            <a:avLst/>
          </a:prstGeom>
          <a:noFill/>
        </p:spPr>
        <p:txBody>
          <a:bodyPr wrap="square" rtlCol="0">
            <a:spAutoFit/>
          </a:bodyPr>
          <a:lstStyle/>
          <a:p>
            <a:pPr algn="ctr"/>
            <a:r>
              <a:rPr lang="en-US" sz="1400" dirty="0"/>
              <a:t>No Differential Player Features for Opponents in a Given Match (only Raw)</a:t>
            </a:r>
          </a:p>
        </p:txBody>
      </p:sp>
      <p:sp>
        <p:nvSpPr>
          <p:cNvPr id="59" name="TextBox 58">
            <a:extLst>
              <a:ext uri="{FF2B5EF4-FFF2-40B4-BE49-F238E27FC236}">
                <a16:creationId xmlns:a16="http://schemas.microsoft.com/office/drawing/2014/main" id="{6209D149-DC0A-33C0-9174-E2DAB78063A2}"/>
              </a:ext>
            </a:extLst>
          </p:cNvPr>
          <p:cNvSpPr txBox="1"/>
          <p:nvPr/>
        </p:nvSpPr>
        <p:spPr>
          <a:xfrm>
            <a:off x="491845" y="4796873"/>
            <a:ext cx="676105" cy="338554"/>
          </a:xfrm>
          <a:prstGeom prst="rect">
            <a:avLst/>
          </a:prstGeom>
          <a:noFill/>
        </p:spPr>
        <p:txBody>
          <a:bodyPr wrap="square" rtlCol="0">
            <a:spAutoFit/>
          </a:bodyPr>
          <a:lstStyle/>
          <a:p>
            <a:r>
              <a:rPr lang="en-US" sz="1600" dirty="0"/>
              <a:t>5.35</a:t>
            </a:r>
          </a:p>
        </p:txBody>
      </p:sp>
      <p:sp>
        <p:nvSpPr>
          <p:cNvPr id="62" name="TextBox 61">
            <a:extLst>
              <a:ext uri="{FF2B5EF4-FFF2-40B4-BE49-F238E27FC236}">
                <a16:creationId xmlns:a16="http://schemas.microsoft.com/office/drawing/2014/main" id="{F4F8FF6A-6540-0385-419A-5DD02F79A860}"/>
              </a:ext>
            </a:extLst>
          </p:cNvPr>
          <p:cNvSpPr txBox="1"/>
          <p:nvPr/>
        </p:nvSpPr>
        <p:spPr>
          <a:xfrm>
            <a:off x="515151" y="1991373"/>
            <a:ext cx="712563" cy="338554"/>
          </a:xfrm>
          <a:prstGeom prst="rect">
            <a:avLst/>
          </a:prstGeom>
          <a:noFill/>
        </p:spPr>
        <p:txBody>
          <a:bodyPr wrap="square" rtlCol="0">
            <a:spAutoFit/>
          </a:bodyPr>
          <a:lstStyle/>
          <a:p>
            <a:r>
              <a:rPr lang="en-US" sz="1600" dirty="0"/>
              <a:t>5.75</a:t>
            </a:r>
          </a:p>
        </p:txBody>
      </p:sp>
      <p:pic>
        <p:nvPicPr>
          <p:cNvPr id="5130" name="Picture 10">
            <a:extLst>
              <a:ext uri="{FF2B5EF4-FFF2-40B4-BE49-F238E27FC236}">
                <a16:creationId xmlns:a16="http://schemas.microsoft.com/office/drawing/2014/main" id="{28A127E5-9691-1F89-94A1-ED9FC2C461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06" r="16684" b="11610"/>
          <a:stretch/>
        </p:blipFill>
        <p:spPr bwMode="auto">
          <a:xfrm>
            <a:off x="995423" y="2028463"/>
            <a:ext cx="11196576" cy="3038547"/>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076D7ADF-909F-898A-B9F8-1A75794ED205}"/>
              </a:ext>
            </a:extLst>
          </p:cNvPr>
          <p:cNvSpPr txBox="1"/>
          <p:nvPr/>
        </p:nvSpPr>
        <p:spPr>
          <a:xfrm>
            <a:off x="487079" y="4110649"/>
            <a:ext cx="676105" cy="338554"/>
          </a:xfrm>
          <a:prstGeom prst="rect">
            <a:avLst/>
          </a:prstGeom>
          <a:noFill/>
        </p:spPr>
        <p:txBody>
          <a:bodyPr wrap="square" rtlCol="0">
            <a:spAutoFit/>
          </a:bodyPr>
          <a:lstStyle/>
          <a:p>
            <a:r>
              <a:rPr lang="en-US" sz="1600" dirty="0"/>
              <a:t>5.45</a:t>
            </a:r>
          </a:p>
        </p:txBody>
      </p:sp>
      <p:sp>
        <p:nvSpPr>
          <p:cNvPr id="69" name="TextBox 68">
            <a:extLst>
              <a:ext uri="{FF2B5EF4-FFF2-40B4-BE49-F238E27FC236}">
                <a16:creationId xmlns:a16="http://schemas.microsoft.com/office/drawing/2014/main" id="{CAE8A47E-F9F1-E345-6F2D-F30C396E6943}"/>
              </a:ext>
            </a:extLst>
          </p:cNvPr>
          <p:cNvSpPr txBox="1"/>
          <p:nvPr/>
        </p:nvSpPr>
        <p:spPr>
          <a:xfrm>
            <a:off x="491842" y="3405698"/>
            <a:ext cx="676105" cy="338554"/>
          </a:xfrm>
          <a:prstGeom prst="rect">
            <a:avLst/>
          </a:prstGeom>
          <a:noFill/>
        </p:spPr>
        <p:txBody>
          <a:bodyPr wrap="square" rtlCol="0">
            <a:spAutoFit/>
          </a:bodyPr>
          <a:lstStyle/>
          <a:p>
            <a:r>
              <a:rPr lang="en-US" sz="1600" dirty="0"/>
              <a:t>5.55</a:t>
            </a:r>
          </a:p>
        </p:txBody>
      </p:sp>
      <p:sp>
        <p:nvSpPr>
          <p:cNvPr id="70" name="TextBox 69">
            <a:extLst>
              <a:ext uri="{FF2B5EF4-FFF2-40B4-BE49-F238E27FC236}">
                <a16:creationId xmlns:a16="http://schemas.microsoft.com/office/drawing/2014/main" id="{F9142DDB-9AC0-5333-3720-4A4C5880B458}"/>
              </a:ext>
            </a:extLst>
          </p:cNvPr>
          <p:cNvSpPr txBox="1"/>
          <p:nvPr/>
        </p:nvSpPr>
        <p:spPr>
          <a:xfrm>
            <a:off x="510228" y="2696341"/>
            <a:ext cx="676105" cy="338554"/>
          </a:xfrm>
          <a:prstGeom prst="rect">
            <a:avLst/>
          </a:prstGeom>
          <a:noFill/>
        </p:spPr>
        <p:txBody>
          <a:bodyPr wrap="square" rtlCol="0">
            <a:spAutoFit/>
          </a:bodyPr>
          <a:lstStyle/>
          <a:p>
            <a:r>
              <a:rPr lang="en-US" sz="1600" dirty="0"/>
              <a:t>5.65</a:t>
            </a:r>
          </a:p>
        </p:txBody>
      </p:sp>
    </p:spTree>
    <p:extLst>
      <p:ext uri="{BB962C8B-B14F-4D97-AF65-F5344CB8AC3E}">
        <p14:creationId xmlns:p14="http://schemas.microsoft.com/office/powerpoint/2010/main" val="373511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1BF70-1527-6ECB-4B02-B23E92FF26C7}"/>
              </a:ext>
            </a:extLst>
          </p:cNvPr>
          <p:cNvSpPr txBox="1"/>
          <p:nvPr/>
        </p:nvSpPr>
        <p:spPr>
          <a:xfrm>
            <a:off x="752354" y="2844225"/>
            <a:ext cx="10509813" cy="1077218"/>
          </a:xfrm>
          <a:prstGeom prst="rect">
            <a:avLst/>
          </a:prstGeom>
          <a:noFill/>
        </p:spPr>
        <p:txBody>
          <a:bodyPr wrap="square" rtlCol="0">
            <a:spAutoFit/>
          </a:bodyPr>
          <a:lstStyle/>
          <a:p>
            <a:r>
              <a:rPr lang="en-US" sz="3200" dirty="0"/>
              <a:t>Key Finding #3: More Data Does Not Necessarily Lead to Improved Match Outcome Prediction Quality  </a:t>
            </a:r>
          </a:p>
        </p:txBody>
      </p:sp>
    </p:spTree>
    <p:extLst>
      <p:ext uri="{BB962C8B-B14F-4D97-AF65-F5344CB8AC3E}">
        <p14:creationId xmlns:p14="http://schemas.microsoft.com/office/powerpoint/2010/main" val="156051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5EEAD6A1-BE94-5A2D-28D1-A4AE48B71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32" y="1798369"/>
            <a:ext cx="5804265" cy="39319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DE8271-8E33-808B-7840-2E38AA99321D}"/>
              </a:ext>
            </a:extLst>
          </p:cNvPr>
          <p:cNvSpPr txBox="1"/>
          <p:nvPr/>
        </p:nvSpPr>
        <p:spPr>
          <a:xfrm>
            <a:off x="318557" y="128719"/>
            <a:ext cx="11753841" cy="954107"/>
          </a:xfrm>
          <a:prstGeom prst="rect">
            <a:avLst/>
          </a:prstGeom>
          <a:noFill/>
        </p:spPr>
        <p:txBody>
          <a:bodyPr wrap="square" rtlCol="0">
            <a:spAutoFit/>
          </a:bodyPr>
          <a:lstStyle/>
          <a:p>
            <a:r>
              <a:rPr lang="en-US" sz="2800" dirty="0"/>
              <a:t>Prediction Quality Improves With Increasing Previous Matches Played Threshold for Modeling Inclusion, Provided Minimum Data Availability </a:t>
            </a:r>
          </a:p>
        </p:txBody>
      </p:sp>
      <p:sp>
        <p:nvSpPr>
          <p:cNvPr id="26" name="TextBox 25">
            <a:extLst>
              <a:ext uri="{FF2B5EF4-FFF2-40B4-BE49-F238E27FC236}">
                <a16:creationId xmlns:a16="http://schemas.microsoft.com/office/drawing/2014/main" id="{65F6CBAE-F4AC-D1B7-B37E-197A2D3AF22A}"/>
              </a:ext>
            </a:extLst>
          </p:cNvPr>
          <p:cNvSpPr txBox="1"/>
          <p:nvPr/>
        </p:nvSpPr>
        <p:spPr>
          <a:xfrm>
            <a:off x="2335310" y="1588760"/>
            <a:ext cx="2217905" cy="369332"/>
          </a:xfrm>
          <a:prstGeom prst="rect">
            <a:avLst/>
          </a:prstGeom>
          <a:noFill/>
        </p:spPr>
        <p:txBody>
          <a:bodyPr wrap="square">
            <a:spAutoFit/>
          </a:bodyPr>
          <a:lstStyle/>
          <a:p>
            <a:r>
              <a:rPr lang="en-US" sz="1800" b="1" dirty="0">
                <a:solidFill>
                  <a:srgbClr val="2218F0"/>
                </a:solidFill>
              </a:rPr>
              <a:t>Hard Court Model</a:t>
            </a:r>
          </a:p>
        </p:txBody>
      </p:sp>
      <p:sp>
        <p:nvSpPr>
          <p:cNvPr id="5" name="TextBox 4">
            <a:extLst>
              <a:ext uri="{FF2B5EF4-FFF2-40B4-BE49-F238E27FC236}">
                <a16:creationId xmlns:a16="http://schemas.microsoft.com/office/drawing/2014/main" id="{1CEBF74E-B50F-216E-784C-09F9903ABBF9}"/>
              </a:ext>
            </a:extLst>
          </p:cNvPr>
          <p:cNvSpPr txBox="1"/>
          <p:nvPr/>
        </p:nvSpPr>
        <p:spPr>
          <a:xfrm rot="16200000">
            <a:off x="-1031987" y="3477286"/>
            <a:ext cx="2447593" cy="369332"/>
          </a:xfrm>
          <a:prstGeom prst="rect">
            <a:avLst/>
          </a:prstGeom>
          <a:noFill/>
        </p:spPr>
        <p:txBody>
          <a:bodyPr wrap="none" rtlCol="0">
            <a:spAutoFit/>
          </a:bodyPr>
          <a:lstStyle/>
          <a:p>
            <a:r>
              <a:rPr lang="en-US" b="1" dirty="0"/>
              <a:t>Training Error % (RMSE)</a:t>
            </a:r>
          </a:p>
        </p:txBody>
      </p:sp>
      <p:sp>
        <p:nvSpPr>
          <p:cNvPr id="6" name="TextBox 5">
            <a:extLst>
              <a:ext uri="{FF2B5EF4-FFF2-40B4-BE49-F238E27FC236}">
                <a16:creationId xmlns:a16="http://schemas.microsoft.com/office/drawing/2014/main" id="{15B591D4-3DC4-3E7B-8034-35315E83F7C9}"/>
              </a:ext>
            </a:extLst>
          </p:cNvPr>
          <p:cNvSpPr txBox="1"/>
          <p:nvPr/>
        </p:nvSpPr>
        <p:spPr>
          <a:xfrm>
            <a:off x="376432" y="5791239"/>
            <a:ext cx="11499193" cy="369332"/>
          </a:xfrm>
          <a:prstGeom prst="rect">
            <a:avLst/>
          </a:prstGeom>
          <a:noFill/>
        </p:spPr>
        <p:txBody>
          <a:bodyPr wrap="square" rtlCol="0">
            <a:spAutoFit/>
          </a:bodyPr>
          <a:lstStyle/>
          <a:p>
            <a:r>
              <a:rPr lang="en-US" b="1" dirty="0"/>
              <a:t>Row Inclusion Threshold for Modeling Stage: Minimum Matches Played By Each Player Prior to Match Being Predicted</a:t>
            </a:r>
          </a:p>
        </p:txBody>
      </p:sp>
      <p:sp>
        <p:nvSpPr>
          <p:cNvPr id="9" name="TextBox 8">
            <a:extLst>
              <a:ext uri="{FF2B5EF4-FFF2-40B4-BE49-F238E27FC236}">
                <a16:creationId xmlns:a16="http://schemas.microsoft.com/office/drawing/2014/main" id="{E934BDD6-0A1C-B305-56FF-4A9EB4B3A7AC}"/>
              </a:ext>
            </a:extLst>
          </p:cNvPr>
          <p:cNvSpPr txBox="1"/>
          <p:nvPr/>
        </p:nvSpPr>
        <p:spPr>
          <a:xfrm>
            <a:off x="801657" y="3141580"/>
            <a:ext cx="550151" cy="307777"/>
          </a:xfrm>
          <a:prstGeom prst="rect">
            <a:avLst/>
          </a:prstGeom>
          <a:noFill/>
        </p:spPr>
        <p:txBody>
          <a:bodyPr wrap="none" rtlCol="0">
            <a:spAutoFit/>
          </a:bodyPr>
          <a:lstStyle/>
          <a:p>
            <a:r>
              <a:rPr lang="en-US" sz="1400" dirty="0"/>
              <a:t>~11K</a:t>
            </a:r>
          </a:p>
        </p:txBody>
      </p:sp>
      <p:sp>
        <p:nvSpPr>
          <p:cNvPr id="35" name="TextBox 34">
            <a:extLst>
              <a:ext uri="{FF2B5EF4-FFF2-40B4-BE49-F238E27FC236}">
                <a16:creationId xmlns:a16="http://schemas.microsoft.com/office/drawing/2014/main" id="{71CB4B11-724E-F480-DCEC-5FA0719159AE}"/>
              </a:ext>
            </a:extLst>
          </p:cNvPr>
          <p:cNvSpPr txBox="1"/>
          <p:nvPr/>
        </p:nvSpPr>
        <p:spPr>
          <a:xfrm>
            <a:off x="1174669" y="3403797"/>
            <a:ext cx="458780" cy="307777"/>
          </a:xfrm>
          <a:prstGeom prst="rect">
            <a:avLst/>
          </a:prstGeom>
          <a:noFill/>
        </p:spPr>
        <p:txBody>
          <a:bodyPr wrap="none" rtlCol="0">
            <a:spAutoFit/>
          </a:bodyPr>
          <a:lstStyle/>
          <a:p>
            <a:r>
              <a:rPr lang="en-US" sz="1400" dirty="0"/>
              <a:t>~9K</a:t>
            </a:r>
          </a:p>
        </p:txBody>
      </p:sp>
      <p:sp>
        <p:nvSpPr>
          <p:cNvPr id="37" name="TextBox 36">
            <a:extLst>
              <a:ext uri="{FF2B5EF4-FFF2-40B4-BE49-F238E27FC236}">
                <a16:creationId xmlns:a16="http://schemas.microsoft.com/office/drawing/2014/main" id="{3571BEEC-32A5-B043-D8FF-9A30C276EDE3}"/>
              </a:ext>
            </a:extLst>
          </p:cNvPr>
          <p:cNvSpPr txBox="1"/>
          <p:nvPr/>
        </p:nvSpPr>
        <p:spPr>
          <a:xfrm>
            <a:off x="1482348" y="3781592"/>
            <a:ext cx="458780" cy="307777"/>
          </a:xfrm>
          <a:prstGeom prst="rect">
            <a:avLst/>
          </a:prstGeom>
          <a:noFill/>
        </p:spPr>
        <p:txBody>
          <a:bodyPr wrap="none" rtlCol="0">
            <a:spAutoFit/>
          </a:bodyPr>
          <a:lstStyle/>
          <a:p>
            <a:r>
              <a:rPr lang="en-US" sz="1400" dirty="0"/>
              <a:t>~8K</a:t>
            </a:r>
          </a:p>
        </p:txBody>
      </p:sp>
      <p:sp>
        <p:nvSpPr>
          <p:cNvPr id="39" name="TextBox 38">
            <a:extLst>
              <a:ext uri="{FF2B5EF4-FFF2-40B4-BE49-F238E27FC236}">
                <a16:creationId xmlns:a16="http://schemas.microsoft.com/office/drawing/2014/main" id="{DC0980F9-8139-5865-8CA3-29CAEE1E6DBD}"/>
              </a:ext>
            </a:extLst>
          </p:cNvPr>
          <p:cNvSpPr txBox="1"/>
          <p:nvPr/>
        </p:nvSpPr>
        <p:spPr>
          <a:xfrm>
            <a:off x="1785656" y="3518496"/>
            <a:ext cx="458780" cy="307777"/>
          </a:xfrm>
          <a:prstGeom prst="rect">
            <a:avLst/>
          </a:prstGeom>
          <a:noFill/>
        </p:spPr>
        <p:txBody>
          <a:bodyPr wrap="none" rtlCol="0">
            <a:spAutoFit/>
          </a:bodyPr>
          <a:lstStyle/>
          <a:p>
            <a:r>
              <a:rPr lang="en-US" sz="1400" dirty="0"/>
              <a:t>~7K</a:t>
            </a:r>
          </a:p>
        </p:txBody>
      </p:sp>
      <p:sp>
        <p:nvSpPr>
          <p:cNvPr id="40" name="TextBox 39">
            <a:extLst>
              <a:ext uri="{FF2B5EF4-FFF2-40B4-BE49-F238E27FC236}">
                <a16:creationId xmlns:a16="http://schemas.microsoft.com/office/drawing/2014/main" id="{8BA786FA-D438-8A2E-0561-A1E898912F4C}"/>
              </a:ext>
            </a:extLst>
          </p:cNvPr>
          <p:cNvSpPr txBox="1"/>
          <p:nvPr/>
        </p:nvSpPr>
        <p:spPr>
          <a:xfrm>
            <a:off x="2113221" y="3775904"/>
            <a:ext cx="458780" cy="307777"/>
          </a:xfrm>
          <a:prstGeom prst="rect">
            <a:avLst/>
          </a:prstGeom>
          <a:noFill/>
        </p:spPr>
        <p:txBody>
          <a:bodyPr wrap="none" rtlCol="0">
            <a:spAutoFit/>
          </a:bodyPr>
          <a:lstStyle/>
          <a:p>
            <a:r>
              <a:rPr lang="en-US" sz="1400" dirty="0"/>
              <a:t>~6K</a:t>
            </a:r>
          </a:p>
        </p:txBody>
      </p:sp>
      <p:sp>
        <p:nvSpPr>
          <p:cNvPr id="41" name="TextBox 40">
            <a:extLst>
              <a:ext uri="{FF2B5EF4-FFF2-40B4-BE49-F238E27FC236}">
                <a16:creationId xmlns:a16="http://schemas.microsoft.com/office/drawing/2014/main" id="{B01B6E78-6BBA-F036-FF61-A9E9798080E9}"/>
              </a:ext>
            </a:extLst>
          </p:cNvPr>
          <p:cNvSpPr txBox="1"/>
          <p:nvPr/>
        </p:nvSpPr>
        <p:spPr>
          <a:xfrm>
            <a:off x="2452361" y="3658543"/>
            <a:ext cx="458780" cy="307777"/>
          </a:xfrm>
          <a:prstGeom prst="rect">
            <a:avLst/>
          </a:prstGeom>
          <a:noFill/>
        </p:spPr>
        <p:txBody>
          <a:bodyPr wrap="none" rtlCol="0">
            <a:spAutoFit/>
          </a:bodyPr>
          <a:lstStyle/>
          <a:p>
            <a:r>
              <a:rPr lang="en-US" sz="1400" dirty="0"/>
              <a:t>~5K</a:t>
            </a:r>
          </a:p>
        </p:txBody>
      </p:sp>
      <p:sp>
        <p:nvSpPr>
          <p:cNvPr id="42" name="TextBox 41">
            <a:extLst>
              <a:ext uri="{FF2B5EF4-FFF2-40B4-BE49-F238E27FC236}">
                <a16:creationId xmlns:a16="http://schemas.microsoft.com/office/drawing/2014/main" id="{F22DACCB-7DAF-36B1-51AD-516C8DF10E0B}"/>
              </a:ext>
            </a:extLst>
          </p:cNvPr>
          <p:cNvSpPr txBox="1"/>
          <p:nvPr/>
        </p:nvSpPr>
        <p:spPr>
          <a:xfrm>
            <a:off x="3227302" y="3754036"/>
            <a:ext cx="458780" cy="307777"/>
          </a:xfrm>
          <a:prstGeom prst="rect">
            <a:avLst/>
          </a:prstGeom>
          <a:noFill/>
        </p:spPr>
        <p:txBody>
          <a:bodyPr wrap="none" rtlCol="0">
            <a:spAutoFit/>
          </a:bodyPr>
          <a:lstStyle/>
          <a:p>
            <a:r>
              <a:rPr lang="en-US" sz="1400" dirty="0"/>
              <a:t>~4K</a:t>
            </a:r>
          </a:p>
        </p:txBody>
      </p:sp>
      <p:sp>
        <p:nvSpPr>
          <p:cNvPr id="43" name="TextBox 42">
            <a:extLst>
              <a:ext uri="{FF2B5EF4-FFF2-40B4-BE49-F238E27FC236}">
                <a16:creationId xmlns:a16="http://schemas.microsoft.com/office/drawing/2014/main" id="{95DDE6CB-DBE5-9422-9020-6E6C2CBF8FFB}"/>
              </a:ext>
            </a:extLst>
          </p:cNvPr>
          <p:cNvSpPr txBox="1"/>
          <p:nvPr/>
        </p:nvSpPr>
        <p:spPr>
          <a:xfrm>
            <a:off x="4024525" y="4344402"/>
            <a:ext cx="458780" cy="307777"/>
          </a:xfrm>
          <a:prstGeom prst="rect">
            <a:avLst/>
          </a:prstGeom>
          <a:noFill/>
        </p:spPr>
        <p:txBody>
          <a:bodyPr wrap="none" rtlCol="0">
            <a:spAutoFit/>
          </a:bodyPr>
          <a:lstStyle/>
          <a:p>
            <a:r>
              <a:rPr lang="en-US" sz="1400" dirty="0"/>
              <a:t>~2K</a:t>
            </a:r>
          </a:p>
        </p:txBody>
      </p:sp>
      <p:sp>
        <p:nvSpPr>
          <p:cNvPr id="44" name="TextBox 43">
            <a:extLst>
              <a:ext uri="{FF2B5EF4-FFF2-40B4-BE49-F238E27FC236}">
                <a16:creationId xmlns:a16="http://schemas.microsoft.com/office/drawing/2014/main" id="{EF6558F1-C61E-D5C3-CC32-267827565521}"/>
              </a:ext>
            </a:extLst>
          </p:cNvPr>
          <p:cNvSpPr txBox="1"/>
          <p:nvPr/>
        </p:nvSpPr>
        <p:spPr>
          <a:xfrm>
            <a:off x="5594838" y="3291778"/>
            <a:ext cx="458780" cy="307777"/>
          </a:xfrm>
          <a:prstGeom prst="rect">
            <a:avLst/>
          </a:prstGeom>
          <a:noFill/>
        </p:spPr>
        <p:txBody>
          <a:bodyPr wrap="square" rtlCol="0">
            <a:spAutoFit/>
          </a:bodyPr>
          <a:lstStyle/>
          <a:p>
            <a:r>
              <a:rPr lang="en-US" sz="1400" dirty="0"/>
              <a:t>~1K</a:t>
            </a:r>
          </a:p>
        </p:txBody>
      </p:sp>
      <p:sp>
        <p:nvSpPr>
          <p:cNvPr id="10" name="TextBox 9">
            <a:extLst>
              <a:ext uri="{FF2B5EF4-FFF2-40B4-BE49-F238E27FC236}">
                <a16:creationId xmlns:a16="http://schemas.microsoft.com/office/drawing/2014/main" id="{64B8E0DA-0F92-FA33-AC9E-836C4F6685F9}"/>
              </a:ext>
            </a:extLst>
          </p:cNvPr>
          <p:cNvSpPr txBox="1"/>
          <p:nvPr/>
        </p:nvSpPr>
        <p:spPr>
          <a:xfrm>
            <a:off x="947850" y="2713840"/>
            <a:ext cx="2889637" cy="307777"/>
          </a:xfrm>
          <a:prstGeom prst="rect">
            <a:avLst/>
          </a:prstGeom>
          <a:noFill/>
        </p:spPr>
        <p:txBody>
          <a:bodyPr wrap="none" rtlCol="0">
            <a:spAutoFit/>
          </a:bodyPr>
          <a:lstStyle/>
          <a:p>
            <a:r>
              <a:rPr lang="en-US" sz="1400" u="sng" dirty="0"/>
              <a:t>Training Set Sample Ns Per Threshold</a:t>
            </a:r>
          </a:p>
        </p:txBody>
      </p:sp>
      <p:sp>
        <p:nvSpPr>
          <p:cNvPr id="46" name="TextBox 45">
            <a:extLst>
              <a:ext uri="{FF2B5EF4-FFF2-40B4-BE49-F238E27FC236}">
                <a16:creationId xmlns:a16="http://schemas.microsoft.com/office/drawing/2014/main" id="{48E4AE02-0247-9828-1781-8B42EECB872B}"/>
              </a:ext>
            </a:extLst>
          </p:cNvPr>
          <p:cNvSpPr txBox="1"/>
          <p:nvPr/>
        </p:nvSpPr>
        <p:spPr>
          <a:xfrm>
            <a:off x="8130134" y="1614419"/>
            <a:ext cx="2217905" cy="369332"/>
          </a:xfrm>
          <a:prstGeom prst="rect">
            <a:avLst/>
          </a:prstGeom>
          <a:noFill/>
        </p:spPr>
        <p:txBody>
          <a:bodyPr wrap="square">
            <a:spAutoFit/>
          </a:bodyPr>
          <a:lstStyle/>
          <a:p>
            <a:r>
              <a:rPr lang="en-US" b="1" dirty="0">
                <a:solidFill>
                  <a:srgbClr val="860000"/>
                </a:solidFill>
              </a:rPr>
              <a:t>Clay</a:t>
            </a:r>
            <a:r>
              <a:rPr lang="en-US" sz="1800" b="1" dirty="0">
                <a:solidFill>
                  <a:srgbClr val="860000"/>
                </a:solidFill>
              </a:rPr>
              <a:t> Court Model</a:t>
            </a:r>
          </a:p>
        </p:txBody>
      </p:sp>
      <p:pic>
        <p:nvPicPr>
          <p:cNvPr id="3082" name="Picture 10">
            <a:extLst>
              <a:ext uri="{FF2B5EF4-FFF2-40B4-BE49-F238E27FC236}">
                <a16:creationId xmlns:a16="http://schemas.microsoft.com/office/drawing/2014/main" id="{8A81FDB1-5E72-E270-271D-D13607EF17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387" y="1846471"/>
            <a:ext cx="5804265" cy="393192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715C8FCD-52CD-7636-470F-EC346FFE0E02}"/>
              </a:ext>
            </a:extLst>
          </p:cNvPr>
          <p:cNvSpPr txBox="1"/>
          <p:nvPr/>
        </p:nvSpPr>
        <p:spPr>
          <a:xfrm>
            <a:off x="6567785" y="2437451"/>
            <a:ext cx="550151" cy="307777"/>
          </a:xfrm>
          <a:prstGeom prst="rect">
            <a:avLst/>
          </a:prstGeom>
          <a:noFill/>
        </p:spPr>
        <p:txBody>
          <a:bodyPr wrap="none" rtlCol="0">
            <a:spAutoFit/>
          </a:bodyPr>
          <a:lstStyle/>
          <a:p>
            <a:r>
              <a:rPr lang="en-US" sz="1400" dirty="0"/>
              <a:t>~10K</a:t>
            </a:r>
          </a:p>
        </p:txBody>
      </p:sp>
      <p:sp>
        <p:nvSpPr>
          <p:cNvPr id="48" name="TextBox 47">
            <a:extLst>
              <a:ext uri="{FF2B5EF4-FFF2-40B4-BE49-F238E27FC236}">
                <a16:creationId xmlns:a16="http://schemas.microsoft.com/office/drawing/2014/main" id="{EE30B3A6-665A-29D3-0D5C-CAC57FAE0AE6}"/>
              </a:ext>
            </a:extLst>
          </p:cNvPr>
          <p:cNvSpPr txBox="1"/>
          <p:nvPr/>
        </p:nvSpPr>
        <p:spPr>
          <a:xfrm>
            <a:off x="6940797" y="2294556"/>
            <a:ext cx="458780" cy="307777"/>
          </a:xfrm>
          <a:prstGeom prst="rect">
            <a:avLst/>
          </a:prstGeom>
          <a:noFill/>
        </p:spPr>
        <p:txBody>
          <a:bodyPr wrap="none" rtlCol="0">
            <a:spAutoFit/>
          </a:bodyPr>
          <a:lstStyle/>
          <a:p>
            <a:r>
              <a:rPr lang="en-US" sz="1400" dirty="0"/>
              <a:t>~7K</a:t>
            </a:r>
          </a:p>
        </p:txBody>
      </p:sp>
      <p:sp>
        <p:nvSpPr>
          <p:cNvPr id="49" name="TextBox 48">
            <a:extLst>
              <a:ext uri="{FF2B5EF4-FFF2-40B4-BE49-F238E27FC236}">
                <a16:creationId xmlns:a16="http://schemas.microsoft.com/office/drawing/2014/main" id="{1FF26139-2636-AAB9-1A28-3DEFBA879DD0}"/>
              </a:ext>
            </a:extLst>
          </p:cNvPr>
          <p:cNvSpPr txBox="1"/>
          <p:nvPr/>
        </p:nvSpPr>
        <p:spPr>
          <a:xfrm>
            <a:off x="7202176" y="2464001"/>
            <a:ext cx="595035" cy="307777"/>
          </a:xfrm>
          <a:prstGeom prst="rect">
            <a:avLst/>
          </a:prstGeom>
          <a:noFill/>
        </p:spPr>
        <p:txBody>
          <a:bodyPr wrap="none" rtlCol="0">
            <a:spAutoFit/>
          </a:bodyPr>
          <a:lstStyle/>
          <a:p>
            <a:r>
              <a:rPr lang="en-US" sz="1400" dirty="0"/>
              <a:t>~5.5K</a:t>
            </a:r>
          </a:p>
        </p:txBody>
      </p:sp>
      <p:sp>
        <p:nvSpPr>
          <p:cNvPr id="50" name="TextBox 49">
            <a:extLst>
              <a:ext uri="{FF2B5EF4-FFF2-40B4-BE49-F238E27FC236}">
                <a16:creationId xmlns:a16="http://schemas.microsoft.com/office/drawing/2014/main" id="{01197B82-55C4-76EE-6A67-02700D3C72DC}"/>
              </a:ext>
            </a:extLst>
          </p:cNvPr>
          <p:cNvSpPr txBox="1"/>
          <p:nvPr/>
        </p:nvSpPr>
        <p:spPr>
          <a:xfrm>
            <a:off x="7551784" y="2316655"/>
            <a:ext cx="458780" cy="307777"/>
          </a:xfrm>
          <a:prstGeom prst="rect">
            <a:avLst/>
          </a:prstGeom>
          <a:noFill/>
        </p:spPr>
        <p:txBody>
          <a:bodyPr wrap="none" rtlCol="0">
            <a:spAutoFit/>
          </a:bodyPr>
          <a:lstStyle/>
          <a:p>
            <a:r>
              <a:rPr lang="en-US" sz="1400" dirty="0"/>
              <a:t>~4K</a:t>
            </a:r>
          </a:p>
        </p:txBody>
      </p:sp>
      <p:sp>
        <p:nvSpPr>
          <p:cNvPr id="51" name="TextBox 50">
            <a:extLst>
              <a:ext uri="{FF2B5EF4-FFF2-40B4-BE49-F238E27FC236}">
                <a16:creationId xmlns:a16="http://schemas.microsoft.com/office/drawing/2014/main" id="{23BF338F-B91E-1D25-B00B-435C9BCD93A7}"/>
              </a:ext>
            </a:extLst>
          </p:cNvPr>
          <p:cNvSpPr txBox="1"/>
          <p:nvPr/>
        </p:nvSpPr>
        <p:spPr>
          <a:xfrm>
            <a:off x="7833049" y="2215246"/>
            <a:ext cx="595035" cy="307777"/>
          </a:xfrm>
          <a:prstGeom prst="rect">
            <a:avLst/>
          </a:prstGeom>
          <a:noFill/>
        </p:spPr>
        <p:txBody>
          <a:bodyPr wrap="none" rtlCol="0">
            <a:spAutoFit/>
          </a:bodyPr>
          <a:lstStyle/>
          <a:p>
            <a:r>
              <a:rPr lang="en-US" sz="1400" dirty="0"/>
              <a:t>~3.5K</a:t>
            </a:r>
          </a:p>
        </p:txBody>
      </p:sp>
      <p:sp>
        <p:nvSpPr>
          <p:cNvPr id="52" name="TextBox 51">
            <a:extLst>
              <a:ext uri="{FF2B5EF4-FFF2-40B4-BE49-F238E27FC236}">
                <a16:creationId xmlns:a16="http://schemas.microsoft.com/office/drawing/2014/main" id="{3EFFF1F5-D694-7C2C-7CBB-D40833D9D4F1}"/>
              </a:ext>
            </a:extLst>
          </p:cNvPr>
          <p:cNvSpPr txBox="1"/>
          <p:nvPr/>
        </p:nvSpPr>
        <p:spPr>
          <a:xfrm>
            <a:off x="8160614" y="2815521"/>
            <a:ext cx="595035" cy="307777"/>
          </a:xfrm>
          <a:prstGeom prst="rect">
            <a:avLst/>
          </a:prstGeom>
          <a:noFill/>
        </p:spPr>
        <p:txBody>
          <a:bodyPr wrap="none" rtlCol="0">
            <a:spAutoFit/>
          </a:bodyPr>
          <a:lstStyle/>
          <a:p>
            <a:r>
              <a:rPr lang="en-US" sz="1400" dirty="0"/>
              <a:t>~2.5K</a:t>
            </a:r>
          </a:p>
        </p:txBody>
      </p:sp>
      <p:sp>
        <p:nvSpPr>
          <p:cNvPr id="53" name="TextBox 52">
            <a:extLst>
              <a:ext uri="{FF2B5EF4-FFF2-40B4-BE49-F238E27FC236}">
                <a16:creationId xmlns:a16="http://schemas.microsoft.com/office/drawing/2014/main" id="{22F4F0B3-C6FA-CBD0-ADBB-61966E8AE88F}"/>
              </a:ext>
            </a:extLst>
          </p:cNvPr>
          <p:cNvSpPr txBox="1"/>
          <p:nvPr/>
        </p:nvSpPr>
        <p:spPr>
          <a:xfrm>
            <a:off x="8657763" y="2239676"/>
            <a:ext cx="595035" cy="307777"/>
          </a:xfrm>
          <a:prstGeom prst="rect">
            <a:avLst/>
          </a:prstGeom>
          <a:noFill/>
        </p:spPr>
        <p:txBody>
          <a:bodyPr wrap="none" rtlCol="0">
            <a:spAutoFit/>
          </a:bodyPr>
          <a:lstStyle/>
          <a:p>
            <a:r>
              <a:rPr lang="en-US" sz="1400" dirty="0"/>
              <a:t>~1.5K</a:t>
            </a:r>
          </a:p>
        </p:txBody>
      </p:sp>
      <p:sp>
        <p:nvSpPr>
          <p:cNvPr id="54" name="TextBox 53">
            <a:extLst>
              <a:ext uri="{FF2B5EF4-FFF2-40B4-BE49-F238E27FC236}">
                <a16:creationId xmlns:a16="http://schemas.microsoft.com/office/drawing/2014/main" id="{D7FAF517-DE31-8B9D-3E14-11F48E5DC327}"/>
              </a:ext>
            </a:extLst>
          </p:cNvPr>
          <p:cNvSpPr txBox="1"/>
          <p:nvPr/>
        </p:nvSpPr>
        <p:spPr>
          <a:xfrm>
            <a:off x="9598087" y="2065351"/>
            <a:ext cx="458780" cy="307777"/>
          </a:xfrm>
          <a:prstGeom prst="rect">
            <a:avLst/>
          </a:prstGeom>
          <a:noFill/>
        </p:spPr>
        <p:txBody>
          <a:bodyPr wrap="none" rtlCol="0">
            <a:spAutoFit/>
          </a:bodyPr>
          <a:lstStyle/>
          <a:p>
            <a:r>
              <a:rPr lang="en-US" sz="1400" dirty="0"/>
              <a:t>~1K</a:t>
            </a:r>
          </a:p>
        </p:txBody>
      </p:sp>
      <p:sp>
        <p:nvSpPr>
          <p:cNvPr id="55" name="TextBox 54">
            <a:extLst>
              <a:ext uri="{FF2B5EF4-FFF2-40B4-BE49-F238E27FC236}">
                <a16:creationId xmlns:a16="http://schemas.microsoft.com/office/drawing/2014/main" id="{A47C6EBE-12B3-C572-44D3-7E2946711044}"/>
              </a:ext>
            </a:extLst>
          </p:cNvPr>
          <p:cNvSpPr txBox="1"/>
          <p:nvPr/>
        </p:nvSpPr>
        <p:spPr>
          <a:xfrm>
            <a:off x="11101552" y="2867728"/>
            <a:ext cx="595034" cy="307777"/>
          </a:xfrm>
          <a:prstGeom prst="rect">
            <a:avLst/>
          </a:prstGeom>
          <a:noFill/>
        </p:spPr>
        <p:txBody>
          <a:bodyPr wrap="square" rtlCol="0">
            <a:spAutoFit/>
          </a:bodyPr>
          <a:lstStyle/>
          <a:p>
            <a:r>
              <a:rPr lang="en-US" sz="1400" dirty="0"/>
              <a:t>~100</a:t>
            </a:r>
          </a:p>
        </p:txBody>
      </p:sp>
    </p:spTree>
    <p:extLst>
      <p:ext uri="{BB962C8B-B14F-4D97-AF65-F5344CB8AC3E}">
        <p14:creationId xmlns:p14="http://schemas.microsoft.com/office/powerpoint/2010/main" val="287586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C9C89539-92A0-D555-2885-8500CA789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23" y="1556424"/>
            <a:ext cx="5804265" cy="39319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DE8271-8E33-808B-7840-2E38AA99321D}"/>
              </a:ext>
            </a:extLst>
          </p:cNvPr>
          <p:cNvSpPr txBox="1"/>
          <p:nvPr/>
        </p:nvSpPr>
        <p:spPr>
          <a:xfrm>
            <a:off x="702651" y="340468"/>
            <a:ext cx="11104194" cy="584775"/>
          </a:xfrm>
          <a:prstGeom prst="rect">
            <a:avLst/>
          </a:prstGeom>
          <a:noFill/>
        </p:spPr>
        <p:txBody>
          <a:bodyPr wrap="none" rtlCol="0">
            <a:spAutoFit/>
          </a:bodyPr>
          <a:lstStyle/>
          <a:p>
            <a:r>
              <a:rPr lang="en-US" sz="3200" dirty="0"/>
              <a:t>However, More Data Only Improves Prediction if It’s Recent Data  </a:t>
            </a:r>
          </a:p>
        </p:txBody>
      </p:sp>
      <p:sp>
        <p:nvSpPr>
          <p:cNvPr id="5" name="TextBox 4">
            <a:extLst>
              <a:ext uri="{FF2B5EF4-FFF2-40B4-BE49-F238E27FC236}">
                <a16:creationId xmlns:a16="http://schemas.microsoft.com/office/drawing/2014/main" id="{C1D96E48-4FA1-A348-01E2-BF347BDB2E40}"/>
              </a:ext>
            </a:extLst>
          </p:cNvPr>
          <p:cNvSpPr txBox="1"/>
          <p:nvPr/>
        </p:nvSpPr>
        <p:spPr>
          <a:xfrm>
            <a:off x="2542775" y="1320447"/>
            <a:ext cx="2217905" cy="369332"/>
          </a:xfrm>
          <a:prstGeom prst="rect">
            <a:avLst/>
          </a:prstGeom>
          <a:noFill/>
        </p:spPr>
        <p:txBody>
          <a:bodyPr wrap="square">
            <a:spAutoFit/>
          </a:bodyPr>
          <a:lstStyle/>
          <a:p>
            <a:r>
              <a:rPr lang="en-US" sz="1800" b="1" dirty="0">
                <a:solidFill>
                  <a:srgbClr val="2218F0"/>
                </a:solidFill>
              </a:rPr>
              <a:t>Hard Court Model</a:t>
            </a:r>
          </a:p>
        </p:txBody>
      </p:sp>
      <p:sp>
        <p:nvSpPr>
          <p:cNvPr id="6" name="TextBox 5">
            <a:extLst>
              <a:ext uri="{FF2B5EF4-FFF2-40B4-BE49-F238E27FC236}">
                <a16:creationId xmlns:a16="http://schemas.microsoft.com/office/drawing/2014/main" id="{9042BB4E-0904-4E28-F645-7FFD13C9E502}"/>
              </a:ext>
            </a:extLst>
          </p:cNvPr>
          <p:cNvSpPr txBox="1"/>
          <p:nvPr/>
        </p:nvSpPr>
        <p:spPr>
          <a:xfrm rot="16200000">
            <a:off x="-871190" y="3326337"/>
            <a:ext cx="2447593" cy="369332"/>
          </a:xfrm>
          <a:prstGeom prst="rect">
            <a:avLst/>
          </a:prstGeom>
          <a:noFill/>
        </p:spPr>
        <p:txBody>
          <a:bodyPr wrap="none" rtlCol="0">
            <a:spAutoFit/>
          </a:bodyPr>
          <a:lstStyle/>
          <a:p>
            <a:r>
              <a:rPr lang="en-US" b="1" dirty="0"/>
              <a:t>Training Error % (RMSE)</a:t>
            </a:r>
          </a:p>
        </p:txBody>
      </p:sp>
      <p:sp>
        <p:nvSpPr>
          <p:cNvPr id="7" name="TextBox 6">
            <a:extLst>
              <a:ext uri="{FF2B5EF4-FFF2-40B4-BE49-F238E27FC236}">
                <a16:creationId xmlns:a16="http://schemas.microsoft.com/office/drawing/2014/main" id="{1857435C-7E2B-918C-27EE-CBEF6A243D02}"/>
              </a:ext>
            </a:extLst>
          </p:cNvPr>
          <p:cNvSpPr txBox="1"/>
          <p:nvPr/>
        </p:nvSpPr>
        <p:spPr>
          <a:xfrm>
            <a:off x="2371351" y="5464282"/>
            <a:ext cx="8102279" cy="369332"/>
          </a:xfrm>
          <a:prstGeom prst="rect">
            <a:avLst/>
          </a:prstGeom>
          <a:noFill/>
        </p:spPr>
        <p:txBody>
          <a:bodyPr wrap="square" rtlCol="0">
            <a:spAutoFit/>
          </a:bodyPr>
          <a:lstStyle/>
          <a:p>
            <a:r>
              <a:rPr lang="en-US" b="1" dirty="0"/>
              <a:t>Earliest Year Included in Modeling Stage (all Include Earliest Year Through 2019)</a:t>
            </a:r>
          </a:p>
        </p:txBody>
      </p:sp>
      <p:sp>
        <p:nvSpPr>
          <p:cNvPr id="8" name="TextBox 7">
            <a:extLst>
              <a:ext uri="{FF2B5EF4-FFF2-40B4-BE49-F238E27FC236}">
                <a16:creationId xmlns:a16="http://schemas.microsoft.com/office/drawing/2014/main" id="{97AB6729-1813-BBB0-2149-0205F6F529DA}"/>
              </a:ext>
            </a:extLst>
          </p:cNvPr>
          <p:cNvSpPr txBox="1"/>
          <p:nvPr/>
        </p:nvSpPr>
        <p:spPr>
          <a:xfrm>
            <a:off x="1053701" y="1787343"/>
            <a:ext cx="3145092" cy="307777"/>
          </a:xfrm>
          <a:prstGeom prst="rect">
            <a:avLst/>
          </a:prstGeom>
          <a:noFill/>
        </p:spPr>
        <p:txBody>
          <a:bodyPr wrap="none" rtlCol="0">
            <a:spAutoFit/>
          </a:bodyPr>
          <a:lstStyle/>
          <a:p>
            <a:r>
              <a:rPr lang="en-US" sz="1400" u="sng" dirty="0"/>
              <a:t>Training Set Ns Per Earliest Year Included</a:t>
            </a:r>
          </a:p>
        </p:txBody>
      </p:sp>
      <p:sp>
        <p:nvSpPr>
          <p:cNvPr id="9" name="TextBox 8">
            <a:extLst>
              <a:ext uri="{FF2B5EF4-FFF2-40B4-BE49-F238E27FC236}">
                <a16:creationId xmlns:a16="http://schemas.microsoft.com/office/drawing/2014/main" id="{1463562F-4649-F886-6DF0-E8903FBA807A}"/>
              </a:ext>
            </a:extLst>
          </p:cNvPr>
          <p:cNvSpPr txBox="1"/>
          <p:nvPr/>
        </p:nvSpPr>
        <p:spPr>
          <a:xfrm>
            <a:off x="984778" y="2964771"/>
            <a:ext cx="550151" cy="307777"/>
          </a:xfrm>
          <a:prstGeom prst="rect">
            <a:avLst/>
          </a:prstGeom>
          <a:noFill/>
        </p:spPr>
        <p:txBody>
          <a:bodyPr wrap="none" rtlCol="0">
            <a:spAutoFit/>
          </a:bodyPr>
          <a:lstStyle/>
          <a:p>
            <a:r>
              <a:rPr lang="en-US" sz="1400" dirty="0"/>
              <a:t>~16K</a:t>
            </a:r>
          </a:p>
        </p:txBody>
      </p:sp>
      <p:sp>
        <p:nvSpPr>
          <p:cNvPr id="10" name="TextBox 9">
            <a:extLst>
              <a:ext uri="{FF2B5EF4-FFF2-40B4-BE49-F238E27FC236}">
                <a16:creationId xmlns:a16="http://schemas.microsoft.com/office/drawing/2014/main" id="{0FEBEA87-6328-E33E-BB0C-3DA1455EF360}"/>
              </a:ext>
            </a:extLst>
          </p:cNvPr>
          <p:cNvSpPr txBox="1"/>
          <p:nvPr/>
        </p:nvSpPr>
        <p:spPr>
          <a:xfrm>
            <a:off x="1510332" y="3272548"/>
            <a:ext cx="550151" cy="307777"/>
          </a:xfrm>
          <a:prstGeom prst="rect">
            <a:avLst/>
          </a:prstGeom>
          <a:noFill/>
        </p:spPr>
        <p:txBody>
          <a:bodyPr wrap="none" rtlCol="0">
            <a:spAutoFit/>
          </a:bodyPr>
          <a:lstStyle/>
          <a:p>
            <a:r>
              <a:rPr lang="en-US" sz="1400" dirty="0"/>
              <a:t>~15K</a:t>
            </a:r>
          </a:p>
        </p:txBody>
      </p:sp>
      <p:sp>
        <p:nvSpPr>
          <p:cNvPr id="11" name="TextBox 10">
            <a:extLst>
              <a:ext uri="{FF2B5EF4-FFF2-40B4-BE49-F238E27FC236}">
                <a16:creationId xmlns:a16="http://schemas.microsoft.com/office/drawing/2014/main" id="{B3307518-2E7F-2512-ADE7-5A8ACA2FEC36}"/>
              </a:ext>
            </a:extLst>
          </p:cNvPr>
          <p:cNvSpPr txBox="1"/>
          <p:nvPr/>
        </p:nvSpPr>
        <p:spPr>
          <a:xfrm>
            <a:off x="2032374" y="3294465"/>
            <a:ext cx="550151" cy="307777"/>
          </a:xfrm>
          <a:prstGeom prst="rect">
            <a:avLst/>
          </a:prstGeom>
          <a:noFill/>
        </p:spPr>
        <p:txBody>
          <a:bodyPr wrap="none" rtlCol="0">
            <a:spAutoFit/>
          </a:bodyPr>
          <a:lstStyle/>
          <a:p>
            <a:r>
              <a:rPr lang="en-US" sz="1400" dirty="0"/>
              <a:t>~13K</a:t>
            </a:r>
          </a:p>
        </p:txBody>
      </p:sp>
      <p:sp>
        <p:nvSpPr>
          <p:cNvPr id="12" name="TextBox 11">
            <a:extLst>
              <a:ext uri="{FF2B5EF4-FFF2-40B4-BE49-F238E27FC236}">
                <a16:creationId xmlns:a16="http://schemas.microsoft.com/office/drawing/2014/main" id="{86808743-F183-C99E-D9D3-29DB04CE72DC}"/>
              </a:ext>
            </a:extLst>
          </p:cNvPr>
          <p:cNvSpPr txBox="1"/>
          <p:nvPr/>
        </p:nvSpPr>
        <p:spPr>
          <a:xfrm>
            <a:off x="2579934" y="3388664"/>
            <a:ext cx="550151" cy="307777"/>
          </a:xfrm>
          <a:prstGeom prst="rect">
            <a:avLst/>
          </a:prstGeom>
          <a:noFill/>
        </p:spPr>
        <p:txBody>
          <a:bodyPr wrap="none" rtlCol="0">
            <a:spAutoFit/>
          </a:bodyPr>
          <a:lstStyle/>
          <a:p>
            <a:r>
              <a:rPr lang="en-US" sz="1400" dirty="0"/>
              <a:t>~11K</a:t>
            </a:r>
          </a:p>
        </p:txBody>
      </p:sp>
      <p:sp>
        <p:nvSpPr>
          <p:cNvPr id="13" name="TextBox 12">
            <a:extLst>
              <a:ext uri="{FF2B5EF4-FFF2-40B4-BE49-F238E27FC236}">
                <a16:creationId xmlns:a16="http://schemas.microsoft.com/office/drawing/2014/main" id="{1F9B446E-725E-67E2-966C-8BA72040CBEB}"/>
              </a:ext>
            </a:extLst>
          </p:cNvPr>
          <p:cNvSpPr txBox="1"/>
          <p:nvPr/>
        </p:nvSpPr>
        <p:spPr>
          <a:xfrm>
            <a:off x="3122748" y="3343657"/>
            <a:ext cx="550151" cy="307777"/>
          </a:xfrm>
          <a:prstGeom prst="rect">
            <a:avLst/>
          </a:prstGeom>
          <a:noFill/>
        </p:spPr>
        <p:txBody>
          <a:bodyPr wrap="none" rtlCol="0">
            <a:spAutoFit/>
          </a:bodyPr>
          <a:lstStyle/>
          <a:p>
            <a:r>
              <a:rPr lang="en-US" sz="1400" dirty="0"/>
              <a:t>~10K</a:t>
            </a:r>
          </a:p>
        </p:txBody>
      </p:sp>
      <p:sp>
        <p:nvSpPr>
          <p:cNvPr id="15" name="TextBox 14">
            <a:extLst>
              <a:ext uri="{FF2B5EF4-FFF2-40B4-BE49-F238E27FC236}">
                <a16:creationId xmlns:a16="http://schemas.microsoft.com/office/drawing/2014/main" id="{568DC004-B1EF-ECBB-4468-24D4BE34F3E0}"/>
              </a:ext>
            </a:extLst>
          </p:cNvPr>
          <p:cNvSpPr txBox="1"/>
          <p:nvPr/>
        </p:nvSpPr>
        <p:spPr>
          <a:xfrm>
            <a:off x="3663359" y="3476517"/>
            <a:ext cx="458780" cy="307777"/>
          </a:xfrm>
          <a:prstGeom prst="rect">
            <a:avLst/>
          </a:prstGeom>
          <a:noFill/>
        </p:spPr>
        <p:txBody>
          <a:bodyPr wrap="none" rtlCol="0">
            <a:spAutoFit/>
          </a:bodyPr>
          <a:lstStyle/>
          <a:p>
            <a:r>
              <a:rPr lang="en-US" sz="1400" dirty="0"/>
              <a:t>~8K</a:t>
            </a:r>
          </a:p>
        </p:txBody>
      </p:sp>
      <p:sp>
        <p:nvSpPr>
          <p:cNvPr id="16" name="TextBox 15">
            <a:extLst>
              <a:ext uri="{FF2B5EF4-FFF2-40B4-BE49-F238E27FC236}">
                <a16:creationId xmlns:a16="http://schemas.microsoft.com/office/drawing/2014/main" id="{3B1F95C0-FF81-2261-4591-B663884E2B1D}"/>
              </a:ext>
            </a:extLst>
          </p:cNvPr>
          <p:cNvSpPr txBox="1"/>
          <p:nvPr/>
        </p:nvSpPr>
        <p:spPr>
          <a:xfrm>
            <a:off x="4110889" y="3062429"/>
            <a:ext cx="595035" cy="307777"/>
          </a:xfrm>
          <a:prstGeom prst="rect">
            <a:avLst/>
          </a:prstGeom>
          <a:noFill/>
        </p:spPr>
        <p:txBody>
          <a:bodyPr wrap="none" rtlCol="0">
            <a:spAutoFit/>
          </a:bodyPr>
          <a:lstStyle/>
          <a:p>
            <a:r>
              <a:rPr lang="en-US" sz="1400" dirty="0"/>
              <a:t>~6.5K</a:t>
            </a:r>
          </a:p>
        </p:txBody>
      </p:sp>
      <p:sp>
        <p:nvSpPr>
          <p:cNvPr id="17" name="TextBox 16">
            <a:extLst>
              <a:ext uri="{FF2B5EF4-FFF2-40B4-BE49-F238E27FC236}">
                <a16:creationId xmlns:a16="http://schemas.microsoft.com/office/drawing/2014/main" id="{2517228D-1DF0-9267-6A52-326CAD923038}"/>
              </a:ext>
            </a:extLst>
          </p:cNvPr>
          <p:cNvSpPr txBox="1"/>
          <p:nvPr/>
        </p:nvSpPr>
        <p:spPr>
          <a:xfrm>
            <a:off x="4718008" y="3080887"/>
            <a:ext cx="458780" cy="307777"/>
          </a:xfrm>
          <a:prstGeom prst="rect">
            <a:avLst/>
          </a:prstGeom>
          <a:noFill/>
        </p:spPr>
        <p:txBody>
          <a:bodyPr wrap="none" rtlCol="0">
            <a:spAutoFit/>
          </a:bodyPr>
          <a:lstStyle/>
          <a:p>
            <a:r>
              <a:rPr lang="en-US" sz="1400" dirty="0"/>
              <a:t>~5K</a:t>
            </a:r>
          </a:p>
        </p:txBody>
      </p:sp>
      <p:sp>
        <p:nvSpPr>
          <p:cNvPr id="18" name="TextBox 17">
            <a:extLst>
              <a:ext uri="{FF2B5EF4-FFF2-40B4-BE49-F238E27FC236}">
                <a16:creationId xmlns:a16="http://schemas.microsoft.com/office/drawing/2014/main" id="{C0F0FC41-B6B5-D8B0-476D-1FDC42DB3496}"/>
              </a:ext>
            </a:extLst>
          </p:cNvPr>
          <p:cNvSpPr txBox="1"/>
          <p:nvPr/>
        </p:nvSpPr>
        <p:spPr>
          <a:xfrm>
            <a:off x="5245123" y="2617253"/>
            <a:ext cx="458780" cy="307777"/>
          </a:xfrm>
          <a:prstGeom prst="rect">
            <a:avLst/>
          </a:prstGeom>
          <a:noFill/>
        </p:spPr>
        <p:txBody>
          <a:bodyPr wrap="none" rtlCol="0">
            <a:spAutoFit/>
          </a:bodyPr>
          <a:lstStyle/>
          <a:p>
            <a:r>
              <a:rPr lang="en-US" sz="1400" dirty="0"/>
              <a:t>~3K</a:t>
            </a:r>
          </a:p>
        </p:txBody>
      </p:sp>
      <p:sp>
        <p:nvSpPr>
          <p:cNvPr id="19" name="TextBox 18">
            <a:extLst>
              <a:ext uri="{FF2B5EF4-FFF2-40B4-BE49-F238E27FC236}">
                <a16:creationId xmlns:a16="http://schemas.microsoft.com/office/drawing/2014/main" id="{E5F04776-C95C-92C5-3EEE-29B765AD2DFE}"/>
              </a:ext>
            </a:extLst>
          </p:cNvPr>
          <p:cNvSpPr txBox="1"/>
          <p:nvPr/>
        </p:nvSpPr>
        <p:spPr>
          <a:xfrm>
            <a:off x="5670115" y="3035880"/>
            <a:ext cx="595035" cy="307777"/>
          </a:xfrm>
          <a:prstGeom prst="rect">
            <a:avLst/>
          </a:prstGeom>
          <a:noFill/>
        </p:spPr>
        <p:txBody>
          <a:bodyPr wrap="none" rtlCol="0">
            <a:spAutoFit/>
          </a:bodyPr>
          <a:lstStyle/>
          <a:p>
            <a:r>
              <a:rPr lang="en-US" sz="1400" dirty="0"/>
              <a:t>~1.5K</a:t>
            </a:r>
          </a:p>
        </p:txBody>
      </p:sp>
      <p:sp>
        <p:nvSpPr>
          <p:cNvPr id="2" name="TextBox 1">
            <a:extLst>
              <a:ext uri="{FF2B5EF4-FFF2-40B4-BE49-F238E27FC236}">
                <a16:creationId xmlns:a16="http://schemas.microsoft.com/office/drawing/2014/main" id="{002FEC85-5BC3-7CB9-5A7F-B879EA844CE1}"/>
              </a:ext>
            </a:extLst>
          </p:cNvPr>
          <p:cNvSpPr txBox="1"/>
          <p:nvPr/>
        </p:nvSpPr>
        <p:spPr>
          <a:xfrm>
            <a:off x="0" y="6566222"/>
            <a:ext cx="10688695" cy="276999"/>
          </a:xfrm>
          <a:prstGeom prst="rect">
            <a:avLst/>
          </a:prstGeom>
          <a:noFill/>
        </p:spPr>
        <p:txBody>
          <a:bodyPr wrap="none" rtlCol="0">
            <a:spAutoFit/>
          </a:bodyPr>
          <a:lstStyle/>
          <a:p>
            <a:r>
              <a:rPr lang="en-US" sz="1200" dirty="0"/>
              <a:t>* The above was generated using a minimum threshold of  20 previous surface-specific matches for BOTH players in a given match being predicted (see previous slide) </a:t>
            </a:r>
          </a:p>
        </p:txBody>
      </p:sp>
      <p:pic>
        <p:nvPicPr>
          <p:cNvPr id="4102" name="Picture 6">
            <a:extLst>
              <a:ext uri="{FF2B5EF4-FFF2-40B4-BE49-F238E27FC236}">
                <a16:creationId xmlns:a16="http://schemas.microsoft.com/office/drawing/2014/main" id="{2C30D897-9096-5F5E-15A2-9ABA63D60E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771" y="1578799"/>
            <a:ext cx="5804265" cy="393192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BB3F6E4F-AD9F-7F33-B184-824A7BE9B3E1}"/>
              </a:ext>
            </a:extLst>
          </p:cNvPr>
          <p:cNvSpPr txBox="1"/>
          <p:nvPr/>
        </p:nvSpPr>
        <p:spPr>
          <a:xfrm>
            <a:off x="6847708" y="2155663"/>
            <a:ext cx="458780" cy="307777"/>
          </a:xfrm>
          <a:prstGeom prst="rect">
            <a:avLst/>
          </a:prstGeom>
          <a:noFill/>
        </p:spPr>
        <p:txBody>
          <a:bodyPr wrap="none" rtlCol="0">
            <a:spAutoFit/>
          </a:bodyPr>
          <a:lstStyle/>
          <a:p>
            <a:r>
              <a:rPr lang="en-US" sz="1400" dirty="0"/>
              <a:t>~7K</a:t>
            </a:r>
          </a:p>
        </p:txBody>
      </p:sp>
      <p:sp>
        <p:nvSpPr>
          <p:cNvPr id="23" name="TextBox 22">
            <a:extLst>
              <a:ext uri="{FF2B5EF4-FFF2-40B4-BE49-F238E27FC236}">
                <a16:creationId xmlns:a16="http://schemas.microsoft.com/office/drawing/2014/main" id="{1A7AB8EA-BBF8-5DE2-970C-FC74B57FE2D7}"/>
              </a:ext>
            </a:extLst>
          </p:cNvPr>
          <p:cNvSpPr txBox="1"/>
          <p:nvPr/>
        </p:nvSpPr>
        <p:spPr>
          <a:xfrm>
            <a:off x="7341721" y="2342660"/>
            <a:ext cx="458780" cy="307777"/>
          </a:xfrm>
          <a:prstGeom prst="rect">
            <a:avLst/>
          </a:prstGeom>
          <a:noFill/>
        </p:spPr>
        <p:txBody>
          <a:bodyPr wrap="none" rtlCol="0">
            <a:spAutoFit/>
          </a:bodyPr>
          <a:lstStyle/>
          <a:p>
            <a:r>
              <a:rPr lang="en-US" sz="1400" dirty="0"/>
              <a:t>~6K</a:t>
            </a:r>
          </a:p>
        </p:txBody>
      </p:sp>
      <p:sp>
        <p:nvSpPr>
          <p:cNvPr id="24" name="TextBox 23">
            <a:extLst>
              <a:ext uri="{FF2B5EF4-FFF2-40B4-BE49-F238E27FC236}">
                <a16:creationId xmlns:a16="http://schemas.microsoft.com/office/drawing/2014/main" id="{04B82795-46E4-B0F6-3218-EC9F56FA9A98}"/>
              </a:ext>
            </a:extLst>
          </p:cNvPr>
          <p:cNvSpPr txBox="1"/>
          <p:nvPr/>
        </p:nvSpPr>
        <p:spPr>
          <a:xfrm>
            <a:off x="7821297" y="2185769"/>
            <a:ext cx="595035" cy="307777"/>
          </a:xfrm>
          <a:prstGeom prst="rect">
            <a:avLst/>
          </a:prstGeom>
          <a:noFill/>
        </p:spPr>
        <p:txBody>
          <a:bodyPr wrap="none" rtlCol="0">
            <a:spAutoFit/>
          </a:bodyPr>
          <a:lstStyle/>
          <a:p>
            <a:r>
              <a:rPr lang="en-US" sz="1400" dirty="0"/>
              <a:t>~5.5K</a:t>
            </a:r>
          </a:p>
        </p:txBody>
      </p:sp>
      <p:sp>
        <p:nvSpPr>
          <p:cNvPr id="25" name="TextBox 24">
            <a:extLst>
              <a:ext uri="{FF2B5EF4-FFF2-40B4-BE49-F238E27FC236}">
                <a16:creationId xmlns:a16="http://schemas.microsoft.com/office/drawing/2014/main" id="{E029F1C6-F743-FDF0-75C5-E7B1FC5ADDC2}"/>
              </a:ext>
            </a:extLst>
          </p:cNvPr>
          <p:cNvSpPr txBox="1"/>
          <p:nvPr/>
        </p:nvSpPr>
        <p:spPr>
          <a:xfrm>
            <a:off x="8441817" y="2279941"/>
            <a:ext cx="458780" cy="307777"/>
          </a:xfrm>
          <a:prstGeom prst="rect">
            <a:avLst/>
          </a:prstGeom>
          <a:noFill/>
        </p:spPr>
        <p:txBody>
          <a:bodyPr wrap="none" rtlCol="0">
            <a:spAutoFit/>
          </a:bodyPr>
          <a:lstStyle/>
          <a:p>
            <a:r>
              <a:rPr lang="en-US" sz="1400" dirty="0"/>
              <a:t>~5K</a:t>
            </a:r>
          </a:p>
        </p:txBody>
      </p:sp>
      <p:sp>
        <p:nvSpPr>
          <p:cNvPr id="26" name="TextBox 25">
            <a:extLst>
              <a:ext uri="{FF2B5EF4-FFF2-40B4-BE49-F238E27FC236}">
                <a16:creationId xmlns:a16="http://schemas.microsoft.com/office/drawing/2014/main" id="{CE909300-1E76-CC6A-0ED7-F0A08BE5077B}"/>
              </a:ext>
            </a:extLst>
          </p:cNvPr>
          <p:cNvSpPr txBox="1"/>
          <p:nvPr/>
        </p:nvSpPr>
        <p:spPr>
          <a:xfrm>
            <a:off x="8928083" y="2365748"/>
            <a:ext cx="458780" cy="307777"/>
          </a:xfrm>
          <a:prstGeom prst="rect">
            <a:avLst/>
          </a:prstGeom>
          <a:noFill/>
        </p:spPr>
        <p:txBody>
          <a:bodyPr wrap="none" rtlCol="0">
            <a:spAutoFit/>
          </a:bodyPr>
          <a:lstStyle/>
          <a:p>
            <a:r>
              <a:rPr lang="en-US" sz="1400" dirty="0"/>
              <a:t>~4K</a:t>
            </a:r>
          </a:p>
        </p:txBody>
      </p:sp>
      <p:sp>
        <p:nvSpPr>
          <p:cNvPr id="27" name="TextBox 26">
            <a:extLst>
              <a:ext uri="{FF2B5EF4-FFF2-40B4-BE49-F238E27FC236}">
                <a16:creationId xmlns:a16="http://schemas.microsoft.com/office/drawing/2014/main" id="{9D4AE696-F6B4-6053-9F55-D930CD04E75F}"/>
              </a:ext>
            </a:extLst>
          </p:cNvPr>
          <p:cNvSpPr txBox="1"/>
          <p:nvPr/>
        </p:nvSpPr>
        <p:spPr>
          <a:xfrm>
            <a:off x="9453463" y="2219789"/>
            <a:ext cx="595035" cy="307777"/>
          </a:xfrm>
          <a:prstGeom prst="rect">
            <a:avLst/>
          </a:prstGeom>
          <a:noFill/>
        </p:spPr>
        <p:txBody>
          <a:bodyPr wrap="none" rtlCol="0">
            <a:spAutoFit/>
          </a:bodyPr>
          <a:lstStyle/>
          <a:p>
            <a:r>
              <a:rPr lang="en-US" sz="1400" dirty="0"/>
              <a:t>~3.5K</a:t>
            </a:r>
          </a:p>
        </p:txBody>
      </p:sp>
      <p:sp>
        <p:nvSpPr>
          <p:cNvPr id="28" name="TextBox 27">
            <a:extLst>
              <a:ext uri="{FF2B5EF4-FFF2-40B4-BE49-F238E27FC236}">
                <a16:creationId xmlns:a16="http://schemas.microsoft.com/office/drawing/2014/main" id="{D6C491E2-34C5-B88D-9D5F-C6240E60330F}"/>
              </a:ext>
            </a:extLst>
          </p:cNvPr>
          <p:cNvSpPr txBox="1"/>
          <p:nvPr/>
        </p:nvSpPr>
        <p:spPr>
          <a:xfrm>
            <a:off x="9978843" y="2339452"/>
            <a:ext cx="595035" cy="307777"/>
          </a:xfrm>
          <a:prstGeom prst="rect">
            <a:avLst/>
          </a:prstGeom>
          <a:noFill/>
        </p:spPr>
        <p:txBody>
          <a:bodyPr wrap="none" rtlCol="0">
            <a:spAutoFit/>
          </a:bodyPr>
          <a:lstStyle/>
          <a:p>
            <a:r>
              <a:rPr lang="en-US" sz="1400" dirty="0"/>
              <a:t>~2.5K</a:t>
            </a:r>
          </a:p>
        </p:txBody>
      </p:sp>
      <p:sp>
        <p:nvSpPr>
          <p:cNvPr id="29" name="TextBox 28">
            <a:extLst>
              <a:ext uri="{FF2B5EF4-FFF2-40B4-BE49-F238E27FC236}">
                <a16:creationId xmlns:a16="http://schemas.microsoft.com/office/drawing/2014/main" id="{7C067FF7-B3A6-DF93-B77C-DF62426A3A08}"/>
              </a:ext>
            </a:extLst>
          </p:cNvPr>
          <p:cNvSpPr txBox="1"/>
          <p:nvPr/>
        </p:nvSpPr>
        <p:spPr>
          <a:xfrm>
            <a:off x="10489548" y="1936702"/>
            <a:ext cx="458780" cy="307777"/>
          </a:xfrm>
          <a:prstGeom prst="rect">
            <a:avLst/>
          </a:prstGeom>
          <a:noFill/>
        </p:spPr>
        <p:txBody>
          <a:bodyPr wrap="none" rtlCol="0">
            <a:spAutoFit/>
          </a:bodyPr>
          <a:lstStyle/>
          <a:p>
            <a:r>
              <a:rPr lang="en-US" sz="1400" dirty="0"/>
              <a:t>~2K</a:t>
            </a:r>
          </a:p>
        </p:txBody>
      </p:sp>
      <p:sp>
        <p:nvSpPr>
          <p:cNvPr id="30" name="TextBox 29">
            <a:extLst>
              <a:ext uri="{FF2B5EF4-FFF2-40B4-BE49-F238E27FC236}">
                <a16:creationId xmlns:a16="http://schemas.microsoft.com/office/drawing/2014/main" id="{2CBCE1B5-A8C7-73B1-F280-27802979D27C}"/>
              </a:ext>
            </a:extLst>
          </p:cNvPr>
          <p:cNvSpPr txBox="1"/>
          <p:nvPr/>
        </p:nvSpPr>
        <p:spPr>
          <a:xfrm>
            <a:off x="10992216" y="1955424"/>
            <a:ext cx="595035" cy="307777"/>
          </a:xfrm>
          <a:prstGeom prst="rect">
            <a:avLst/>
          </a:prstGeom>
          <a:noFill/>
        </p:spPr>
        <p:txBody>
          <a:bodyPr wrap="none" rtlCol="0">
            <a:spAutoFit/>
          </a:bodyPr>
          <a:lstStyle/>
          <a:p>
            <a:r>
              <a:rPr lang="en-US" sz="1400" dirty="0"/>
              <a:t>~1.2K</a:t>
            </a:r>
          </a:p>
        </p:txBody>
      </p:sp>
      <p:sp>
        <p:nvSpPr>
          <p:cNvPr id="31" name="TextBox 30">
            <a:extLst>
              <a:ext uri="{FF2B5EF4-FFF2-40B4-BE49-F238E27FC236}">
                <a16:creationId xmlns:a16="http://schemas.microsoft.com/office/drawing/2014/main" id="{506B4152-8FF5-9125-DFCC-8835C204CD84}"/>
              </a:ext>
            </a:extLst>
          </p:cNvPr>
          <p:cNvSpPr txBox="1"/>
          <p:nvPr/>
        </p:nvSpPr>
        <p:spPr>
          <a:xfrm>
            <a:off x="11509327" y="1782813"/>
            <a:ext cx="548548" cy="307777"/>
          </a:xfrm>
          <a:prstGeom prst="rect">
            <a:avLst/>
          </a:prstGeom>
          <a:noFill/>
        </p:spPr>
        <p:txBody>
          <a:bodyPr wrap="none" rtlCol="0">
            <a:spAutoFit/>
          </a:bodyPr>
          <a:lstStyle/>
          <a:p>
            <a:r>
              <a:rPr lang="en-US" sz="1400" dirty="0"/>
              <a:t>~600</a:t>
            </a:r>
          </a:p>
        </p:txBody>
      </p:sp>
      <p:sp>
        <p:nvSpPr>
          <p:cNvPr id="32" name="TextBox 31">
            <a:extLst>
              <a:ext uri="{FF2B5EF4-FFF2-40B4-BE49-F238E27FC236}">
                <a16:creationId xmlns:a16="http://schemas.microsoft.com/office/drawing/2014/main" id="{DD73ADDE-D63C-BE7E-2934-33E8135FB6CD}"/>
              </a:ext>
            </a:extLst>
          </p:cNvPr>
          <p:cNvSpPr txBox="1"/>
          <p:nvPr/>
        </p:nvSpPr>
        <p:spPr>
          <a:xfrm>
            <a:off x="8424833" y="1350927"/>
            <a:ext cx="2217905" cy="369332"/>
          </a:xfrm>
          <a:prstGeom prst="rect">
            <a:avLst/>
          </a:prstGeom>
          <a:noFill/>
        </p:spPr>
        <p:txBody>
          <a:bodyPr wrap="square">
            <a:spAutoFit/>
          </a:bodyPr>
          <a:lstStyle/>
          <a:p>
            <a:r>
              <a:rPr lang="en-US" b="1" dirty="0">
                <a:solidFill>
                  <a:srgbClr val="860000"/>
                </a:solidFill>
              </a:rPr>
              <a:t>Clay </a:t>
            </a:r>
            <a:r>
              <a:rPr lang="en-US" sz="1800" b="1" dirty="0">
                <a:solidFill>
                  <a:srgbClr val="860000"/>
                </a:solidFill>
              </a:rPr>
              <a:t>Court Model</a:t>
            </a:r>
          </a:p>
        </p:txBody>
      </p:sp>
    </p:spTree>
    <p:extLst>
      <p:ext uri="{BB962C8B-B14F-4D97-AF65-F5344CB8AC3E}">
        <p14:creationId xmlns:p14="http://schemas.microsoft.com/office/powerpoint/2010/main" val="337534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14300" y="349528"/>
            <a:ext cx="11456696" cy="523220"/>
          </a:xfrm>
          <a:prstGeom prst="rect">
            <a:avLst/>
          </a:prstGeom>
          <a:noFill/>
        </p:spPr>
        <p:txBody>
          <a:bodyPr wrap="square" rtlCol="0">
            <a:spAutoFit/>
          </a:bodyPr>
          <a:lstStyle/>
          <a:p>
            <a:r>
              <a:rPr lang="en-US" sz="2800" dirty="0"/>
              <a:t>                                 Client Recommendations Based on Key Findings I</a:t>
            </a:r>
          </a:p>
        </p:txBody>
      </p:sp>
      <p:sp>
        <p:nvSpPr>
          <p:cNvPr id="2" name="TextBox 1">
            <a:extLst>
              <a:ext uri="{FF2B5EF4-FFF2-40B4-BE49-F238E27FC236}">
                <a16:creationId xmlns:a16="http://schemas.microsoft.com/office/drawing/2014/main" id="{C6B70354-DFDC-9818-0A62-7809E0352AFF}"/>
              </a:ext>
            </a:extLst>
          </p:cNvPr>
          <p:cNvSpPr txBox="1"/>
          <p:nvPr/>
        </p:nvSpPr>
        <p:spPr>
          <a:xfrm>
            <a:off x="185195" y="1238489"/>
            <a:ext cx="1171358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Maintain the separation of hard court and clay court models moving forward, and continue to strike a balance for data inclusion between maximal </a:t>
            </a:r>
            <a:r>
              <a:rPr lang="en-US" sz="2400" dirty="0">
                <a:latin typeface="Calibri" panose="020F0502020204030204" pitchFamily="34" charset="0"/>
                <a:ea typeface="Calibri" panose="020F0502020204030204" pitchFamily="34" charset="0"/>
                <a:cs typeface="Times New Roman" panose="02020603050405020304" pitchFamily="18" charset="0"/>
              </a:rPr>
              <a:t>sample size</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maximal relevance</a:t>
            </a:r>
          </a:p>
          <a:p>
            <a:pPr marL="822960" lvl="3" indent="-365760">
              <a:buFont typeface="Courier New" panose="02070309020205020404" pitchFamily="49" charset="0"/>
              <a:buChar char="o"/>
            </a:pPr>
            <a:r>
              <a:rPr lang="en-US" sz="2200" dirty="0">
                <a:ea typeface="Calibri" panose="020F0502020204030204" pitchFamily="34" charset="0"/>
                <a:cs typeface="Times New Roman" panose="02020603050405020304" pitchFamily="18" charset="0"/>
              </a:rPr>
              <a:t>H</a:t>
            </a:r>
            <a:r>
              <a:rPr lang="en-US" sz="2200" dirty="0">
                <a:effectLst/>
                <a:ea typeface="Calibri" panose="020F0502020204030204" pitchFamily="34" charset="0"/>
                <a:cs typeface="Times New Roman" panose="02020603050405020304" pitchFamily="18" charset="0"/>
              </a:rPr>
              <a:t>ard court tennis was modeled more accurately, and with less variability, even when the sample size of matches was reduced to that of clay court matches </a:t>
            </a:r>
          </a:p>
          <a:p>
            <a:pPr marL="822960" lvl="3" indent="-365760">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Whether or not hard court tennis will be more profitable to invest in will depend on the accuracy of the respective surface models </a:t>
            </a:r>
            <a:r>
              <a:rPr lang="en-US" sz="2200" i="1" dirty="0">
                <a:effectLst/>
                <a:ea typeface="Calibri" panose="020F0502020204030204" pitchFamily="34" charset="0"/>
                <a:cs typeface="Times New Roman" panose="02020603050405020304" pitchFamily="18" charset="0"/>
              </a:rPr>
              <a:t>relative to the market</a:t>
            </a:r>
            <a:r>
              <a:rPr lang="en-US" sz="2200" dirty="0">
                <a:effectLst/>
                <a:ea typeface="Calibri" panose="020F0502020204030204" pitchFamily="34" charset="0"/>
                <a:cs typeface="Times New Roman" panose="02020603050405020304" pitchFamily="18" charset="0"/>
              </a:rPr>
              <a:t>. This will require comparison of model predictions </a:t>
            </a:r>
            <a:r>
              <a:rPr lang="en-US" sz="2200" dirty="0">
                <a:ea typeface="Calibri" panose="020F0502020204030204" pitchFamily="34" charset="0"/>
                <a:cs typeface="Times New Roman" panose="02020603050405020304" pitchFamily="18" charset="0"/>
              </a:rPr>
              <a:t>to those derived from historical </a:t>
            </a:r>
            <a:r>
              <a:rPr lang="en-US" sz="2200" dirty="0">
                <a:effectLst/>
                <a:ea typeface="Calibri" panose="020F0502020204030204" pitchFamily="34" charset="0"/>
                <a:cs typeface="Times New Roman" panose="02020603050405020304" pitchFamily="18" charset="0"/>
              </a:rPr>
              <a:t>pre-match wagering line data </a:t>
            </a:r>
          </a:p>
          <a:p>
            <a:pPr marL="822960" lvl="3" indent="-365760">
              <a:buFont typeface="Courier New" panose="02070309020205020404" pitchFamily="49" charset="0"/>
              <a:buChar char="o"/>
            </a:pPr>
            <a:r>
              <a:rPr lang="en-US" sz="2200" dirty="0"/>
              <a:t>Along with continued separation of surfaces, we recommend to continue to limit the time range of modeling data inclusion to ~5 years and to exclude matches between players with very limited previous experience (&lt;20 matches on the same surface)</a:t>
            </a:r>
          </a:p>
          <a:p>
            <a:pPr marL="1280160" lvl="5" indent="-365760">
              <a:buFont typeface="Wingdings" panose="05000000000000000000" pitchFamily="2" charset="2"/>
              <a:buChar char="§"/>
            </a:pPr>
            <a:r>
              <a:rPr lang="en-US" sz="2000" dirty="0"/>
              <a:t>This will ensure modeled data remain relevant to the current game, and that the model will not be overly influenced by either extremely experienced players or by players with too little previous data to accurately estimate ability </a:t>
            </a:r>
            <a:r>
              <a:rPr lang="en-US" sz="2400" dirty="0"/>
              <a:t>	</a:t>
            </a:r>
          </a:p>
        </p:txBody>
      </p:sp>
    </p:spTree>
    <p:extLst>
      <p:ext uri="{BB962C8B-B14F-4D97-AF65-F5344CB8AC3E}">
        <p14:creationId xmlns:p14="http://schemas.microsoft.com/office/powerpoint/2010/main" val="356504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14300" y="349528"/>
            <a:ext cx="11456696" cy="523220"/>
          </a:xfrm>
          <a:prstGeom prst="rect">
            <a:avLst/>
          </a:prstGeom>
          <a:noFill/>
        </p:spPr>
        <p:txBody>
          <a:bodyPr wrap="square" rtlCol="0">
            <a:spAutoFit/>
          </a:bodyPr>
          <a:lstStyle/>
          <a:p>
            <a:r>
              <a:rPr lang="en-US" sz="2800" dirty="0"/>
              <a:t>                                 Client Recommendations Based on Key Findings II</a:t>
            </a:r>
          </a:p>
        </p:txBody>
      </p:sp>
      <p:sp>
        <p:nvSpPr>
          <p:cNvPr id="2" name="TextBox 1">
            <a:extLst>
              <a:ext uri="{FF2B5EF4-FFF2-40B4-BE49-F238E27FC236}">
                <a16:creationId xmlns:a16="http://schemas.microsoft.com/office/drawing/2014/main" id="{C6B70354-DFDC-9818-0A62-7809E0352AFF}"/>
              </a:ext>
            </a:extLst>
          </p:cNvPr>
          <p:cNvSpPr txBox="1"/>
          <p:nvPr/>
        </p:nvSpPr>
        <p:spPr>
          <a:xfrm>
            <a:off x="185195" y="1238489"/>
            <a:ext cx="11713580" cy="218521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Obtain historical pre-match wagering data and evaluate effects of adding to current 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822960" lvl="3" indent="-365760">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Can be added to exi</a:t>
            </a:r>
            <a:r>
              <a:rPr lang="en-US" sz="2200" dirty="0">
                <a:ea typeface="Calibri" panose="020F0502020204030204" pitchFamily="34" charset="0"/>
                <a:cs typeface="Times New Roman" panose="02020603050405020304" pitchFamily="18" charset="0"/>
              </a:rPr>
              <a:t>sting model as one or more new predictive features</a:t>
            </a:r>
          </a:p>
          <a:p>
            <a:pPr marL="822960" lvl="3" indent="-365760">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If these features improve prediction quality (almost certainly they will), logical next step is to look closely at features of matches for which prediction quality improved most</a:t>
            </a:r>
          </a:p>
          <a:p>
            <a:pPr marL="822960" lvl="3" indent="-365760">
              <a:buFont typeface="Courier New" panose="02070309020205020404" pitchFamily="49" charset="0"/>
              <a:buChar char="o"/>
            </a:pPr>
            <a:r>
              <a:rPr lang="en-US" sz="2200" dirty="0">
                <a:ea typeface="Calibri" panose="020F0502020204030204" pitchFamily="34" charset="0"/>
                <a:cs typeface="Times New Roman" panose="02020603050405020304" pitchFamily="18" charset="0"/>
              </a:rPr>
              <a:t>Match Features for which market improves model most will become primary focus for new data acquisition and integration for inclusion in the present model</a:t>
            </a:r>
            <a:r>
              <a:rPr lang="en-US" sz="2200" dirty="0">
                <a:effectLst/>
                <a:ea typeface="Calibri" panose="020F0502020204030204" pitchFamily="34" charset="0"/>
                <a:cs typeface="Times New Roman" panose="02020603050405020304" pitchFamily="18" charset="0"/>
              </a:rPr>
              <a:t> </a:t>
            </a:r>
            <a:r>
              <a:rPr lang="en-US" sz="2400" dirty="0"/>
              <a:t>	</a:t>
            </a:r>
          </a:p>
        </p:txBody>
      </p:sp>
    </p:spTree>
    <p:extLst>
      <p:ext uri="{BB962C8B-B14F-4D97-AF65-F5344CB8AC3E}">
        <p14:creationId xmlns:p14="http://schemas.microsoft.com/office/powerpoint/2010/main" val="132291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14300" y="349528"/>
            <a:ext cx="11456696" cy="523220"/>
          </a:xfrm>
          <a:prstGeom prst="rect">
            <a:avLst/>
          </a:prstGeom>
          <a:noFill/>
        </p:spPr>
        <p:txBody>
          <a:bodyPr wrap="square" rtlCol="0">
            <a:spAutoFit/>
          </a:bodyPr>
          <a:lstStyle/>
          <a:p>
            <a:r>
              <a:rPr lang="en-US" sz="2800" dirty="0"/>
              <a:t>                                 Client Recommendations Based on Key Findings III</a:t>
            </a:r>
          </a:p>
        </p:txBody>
      </p:sp>
      <p:sp>
        <p:nvSpPr>
          <p:cNvPr id="2" name="TextBox 1">
            <a:extLst>
              <a:ext uri="{FF2B5EF4-FFF2-40B4-BE49-F238E27FC236}">
                <a16:creationId xmlns:a16="http://schemas.microsoft.com/office/drawing/2014/main" id="{C6B70354-DFDC-9818-0A62-7809E0352AFF}"/>
              </a:ext>
            </a:extLst>
          </p:cNvPr>
          <p:cNvSpPr txBox="1"/>
          <p:nvPr/>
        </p:nvSpPr>
        <p:spPr>
          <a:xfrm>
            <a:off x="185195" y="1238489"/>
            <a:ext cx="11713580" cy="350865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Obtain and integrate “micro-conditions” data into current model</a:t>
            </a:r>
          </a:p>
          <a:p>
            <a:pPr marL="822960" lvl="3" indent="-365760">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Current model lacks data-wise in match specific conditions that would be known only in the immediate lead-up to a given match to be predicted (“micro-conditions” data)</a:t>
            </a:r>
          </a:p>
          <a:p>
            <a:pPr marL="822960" lvl="3" indent="-365760">
              <a:buFont typeface="Courier New" panose="02070309020205020404" pitchFamily="49" charset="0"/>
              <a:buChar char="o"/>
            </a:pPr>
            <a:r>
              <a:rPr lang="en-US" sz="2200" dirty="0">
                <a:ea typeface="Calibri" panose="020F0502020204030204" pitchFamily="34" charset="0"/>
                <a:cs typeface="Times New Roman" panose="02020603050405020304" pitchFamily="18" charset="0"/>
              </a:rPr>
              <a:t>These data would include weather variables (e.g., humidity, temperature, wind speed and direction), court speed and ball bounce height estimation derived from “on the ground” sources (currently the proxy from this comes from data from the previous year at the same tournament), and real-time injury information on individual players as a tournament evolves</a:t>
            </a:r>
          </a:p>
          <a:p>
            <a:pPr marL="822960" lvl="3" indent="-365760">
              <a:buFont typeface="Courier New" panose="02070309020205020404" pitchFamily="49" charset="0"/>
              <a:buChar char="o"/>
            </a:pPr>
            <a:r>
              <a:rPr lang="en-US" sz="2200" dirty="0">
                <a:cs typeface="Times New Roman" panose="02020603050405020304" pitchFamily="18" charset="0"/>
              </a:rPr>
              <a:t>This approach synergizes with the second recommendation in that the market wisdom insights will refine which of these micro-conditions to prioritize for data acquisition and model integration.</a:t>
            </a:r>
            <a:endParaRPr lang="en-US" sz="2200" dirty="0"/>
          </a:p>
        </p:txBody>
      </p:sp>
    </p:spTree>
    <p:extLst>
      <p:ext uri="{BB962C8B-B14F-4D97-AF65-F5344CB8AC3E}">
        <p14:creationId xmlns:p14="http://schemas.microsoft.com/office/powerpoint/2010/main" val="348040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67BCF214-3DCC-2541-03CF-6EC45CEAE6AB}"/>
              </a:ext>
            </a:extLst>
          </p:cNvPr>
          <p:cNvCxnSpPr>
            <a:cxnSpLocks/>
            <a:endCxn id="3" idx="3"/>
          </p:cNvCxnSpPr>
          <p:nvPr/>
        </p:nvCxnSpPr>
        <p:spPr>
          <a:xfrm flipH="1">
            <a:off x="6342927" y="2570574"/>
            <a:ext cx="2465407" cy="1409075"/>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F9F6C9-A475-1180-6D7D-816D0EF4764A}"/>
              </a:ext>
            </a:extLst>
          </p:cNvPr>
          <p:cNvSpPr txBox="1"/>
          <p:nvPr/>
        </p:nvSpPr>
        <p:spPr>
          <a:xfrm>
            <a:off x="592197" y="340468"/>
            <a:ext cx="10853420" cy="461665"/>
          </a:xfrm>
          <a:prstGeom prst="rect">
            <a:avLst/>
          </a:prstGeom>
          <a:noFill/>
        </p:spPr>
        <p:txBody>
          <a:bodyPr wrap="none" rtlCol="0">
            <a:spAutoFit/>
          </a:bodyPr>
          <a:lstStyle/>
          <a:p>
            <a:r>
              <a:rPr lang="en-US" sz="2400" b="1" dirty="0"/>
              <a:t>Future Directions Summary: Integrate Micro-conditions and Market Wisdom Data    </a:t>
            </a:r>
          </a:p>
        </p:txBody>
      </p:sp>
      <p:sp>
        <p:nvSpPr>
          <p:cNvPr id="3" name="TextBox 2">
            <a:extLst>
              <a:ext uri="{FF2B5EF4-FFF2-40B4-BE49-F238E27FC236}">
                <a16:creationId xmlns:a16="http://schemas.microsoft.com/office/drawing/2014/main" id="{EB980DAC-EE1F-9CC5-0696-C09B165F6955}"/>
              </a:ext>
            </a:extLst>
          </p:cNvPr>
          <p:cNvSpPr txBox="1"/>
          <p:nvPr/>
        </p:nvSpPr>
        <p:spPr>
          <a:xfrm>
            <a:off x="4653023" y="3794983"/>
            <a:ext cx="1689904" cy="369332"/>
          </a:xfrm>
          <a:prstGeom prst="rect">
            <a:avLst/>
          </a:prstGeom>
          <a:solidFill>
            <a:schemeClr val="bg1"/>
          </a:solidFill>
          <a:ln>
            <a:solidFill>
              <a:srgbClr val="2218F0"/>
            </a:solidFill>
          </a:ln>
        </p:spPr>
        <p:txBody>
          <a:bodyPr wrap="square" rtlCol="0">
            <a:spAutoFit/>
          </a:bodyPr>
          <a:lstStyle/>
          <a:p>
            <a:r>
              <a:rPr lang="en-US" dirty="0">
                <a:solidFill>
                  <a:srgbClr val="2218F0"/>
                </a:solidFill>
              </a:rPr>
              <a:t> Present Model</a:t>
            </a:r>
          </a:p>
        </p:txBody>
      </p:sp>
      <p:cxnSp>
        <p:nvCxnSpPr>
          <p:cNvPr id="5" name="Straight Arrow Connector 4">
            <a:extLst>
              <a:ext uri="{FF2B5EF4-FFF2-40B4-BE49-F238E27FC236}">
                <a16:creationId xmlns:a16="http://schemas.microsoft.com/office/drawing/2014/main" id="{ABBC0274-37C5-FDEE-E0D3-4CF66FDBB6EC}"/>
              </a:ext>
            </a:extLst>
          </p:cNvPr>
          <p:cNvCxnSpPr>
            <a:cxnSpLocks/>
          </p:cNvCxnSpPr>
          <p:nvPr/>
        </p:nvCxnSpPr>
        <p:spPr>
          <a:xfrm>
            <a:off x="2706937" y="3063018"/>
            <a:ext cx="1946086" cy="90709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39564F-01F3-96EA-9692-576C2084C3BD}"/>
              </a:ext>
            </a:extLst>
          </p:cNvPr>
          <p:cNvSpPr txBox="1"/>
          <p:nvPr/>
        </p:nvSpPr>
        <p:spPr>
          <a:xfrm>
            <a:off x="451412" y="1247136"/>
            <a:ext cx="4791919" cy="1815882"/>
          </a:xfrm>
          <a:prstGeom prst="rect">
            <a:avLst/>
          </a:prstGeom>
          <a:solidFill>
            <a:schemeClr val="bg1"/>
          </a:solidFill>
          <a:ln>
            <a:solidFill>
              <a:srgbClr val="FF0000"/>
            </a:solidFill>
          </a:ln>
        </p:spPr>
        <p:txBody>
          <a:bodyPr wrap="square" rtlCol="0">
            <a:spAutoFit/>
          </a:bodyPr>
          <a:lstStyle/>
          <a:p>
            <a:r>
              <a:rPr lang="en-US" sz="1600" dirty="0">
                <a:solidFill>
                  <a:srgbClr val="2218F0"/>
                </a:solidFill>
              </a:rPr>
              <a:t> </a:t>
            </a:r>
            <a:r>
              <a:rPr lang="en-US" sz="1600" dirty="0">
                <a:solidFill>
                  <a:srgbClr val="FF0000"/>
                </a:solidFill>
              </a:rPr>
              <a:t>Micro-Conditions Data</a:t>
            </a:r>
          </a:p>
          <a:p>
            <a:pPr marL="285750" indent="-285750">
              <a:buFont typeface="Arial" panose="020B0604020202020204" pitchFamily="34" charset="0"/>
              <a:buChar char="•"/>
            </a:pPr>
            <a:r>
              <a:rPr lang="en-US" sz="1600" dirty="0">
                <a:solidFill>
                  <a:srgbClr val="FF0000"/>
                </a:solidFill>
              </a:rPr>
              <a:t>Weather variables known before given match (temp, humidity, wind, precipitation etc.)</a:t>
            </a:r>
          </a:p>
          <a:p>
            <a:pPr marL="285750" indent="-285750">
              <a:buFont typeface="Arial" panose="020B0604020202020204" pitchFamily="34" charset="0"/>
              <a:buChar char="•"/>
            </a:pPr>
            <a:r>
              <a:rPr lang="en-US" sz="1600" dirty="0">
                <a:solidFill>
                  <a:srgbClr val="FF0000"/>
                </a:solidFill>
              </a:rPr>
              <a:t>Flag known injuries prior to given match</a:t>
            </a:r>
          </a:p>
          <a:p>
            <a:pPr marL="285750" indent="-285750">
              <a:buFont typeface="Arial" panose="020B0604020202020204" pitchFamily="34" charset="0"/>
              <a:buChar char="•"/>
            </a:pPr>
            <a:r>
              <a:rPr lang="en-US" sz="1600" dirty="0">
                <a:solidFill>
                  <a:srgbClr val="FF0000"/>
                </a:solidFill>
              </a:rPr>
              <a:t>Independent assessments of court speed and ball bounce height prior to given  (can be within tournament update) </a:t>
            </a:r>
          </a:p>
        </p:txBody>
      </p:sp>
      <p:sp>
        <p:nvSpPr>
          <p:cNvPr id="8" name="TextBox 7">
            <a:extLst>
              <a:ext uri="{FF2B5EF4-FFF2-40B4-BE49-F238E27FC236}">
                <a16:creationId xmlns:a16="http://schemas.microsoft.com/office/drawing/2014/main" id="{C89E1044-3544-CBEF-0EDC-ED2ADB6DBFE5}"/>
              </a:ext>
            </a:extLst>
          </p:cNvPr>
          <p:cNvSpPr txBox="1"/>
          <p:nvPr/>
        </p:nvSpPr>
        <p:spPr>
          <a:xfrm>
            <a:off x="6217533" y="1247135"/>
            <a:ext cx="4791919" cy="1323439"/>
          </a:xfrm>
          <a:prstGeom prst="rect">
            <a:avLst/>
          </a:prstGeom>
          <a:solidFill>
            <a:schemeClr val="bg1"/>
          </a:solidFill>
          <a:ln>
            <a:solidFill>
              <a:srgbClr val="7030A0"/>
            </a:solidFill>
          </a:ln>
        </p:spPr>
        <p:txBody>
          <a:bodyPr wrap="square" rtlCol="0">
            <a:spAutoFit/>
          </a:bodyPr>
          <a:lstStyle/>
          <a:p>
            <a:r>
              <a:rPr lang="en-US" sz="1600" dirty="0">
                <a:solidFill>
                  <a:srgbClr val="7030A0"/>
                </a:solidFill>
              </a:rPr>
              <a:t> Market Wisdom</a:t>
            </a:r>
          </a:p>
          <a:p>
            <a:pPr marL="285750" indent="-285750">
              <a:buFont typeface="Arial" panose="020B0604020202020204" pitchFamily="34" charset="0"/>
              <a:buChar char="•"/>
            </a:pPr>
            <a:r>
              <a:rPr lang="en-US" sz="1600" dirty="0">
                <a:solidFill>
                  <a:srgbClr val="7030A0"/>
                </a:solidFill>
              </a:rPr>
              <a:t>Create features from available closing pre-match betting line data per match (lines carry implied win probability, per player)</a:t>
            </a:r>
          </a:p>
          <a:p>
            <a:pPr marL="285750" indent="-285750">
              <a:buFont typeface="Arial" panose="020B0604020202020204" pitchFamily="34" charset="0"/>
              <a:buChar char="•"/>
            </a:pPr>
            <a:endParaRPr lang="en-US" sz="1600" dirty="0">
              <a:solidFill>
                <a:srgbClr val="7030A0"/>
              </a:solidFill>
            </a:endParaRPr>
          </a:p>
        </p:txBody>
      </p:sp>
      <p:cxnSp>
        <p:nvCxnSpPr>
          <p:cNvPr id="13" name="Straight Arrow Connector 12">
            <a:extLst>
              <a:ext uri="{FF2B5EF4-FFF2-40B4-BE49-F238E27FC236}">
                <a16:creationId xmlns:a16="http://schemas.microsoft.com/office/drawing/2014/main" id="{56EDC2E5-180A-4CCC-0AFE-852B305A9BE2}"/>
              </a:ext>
            </a:extLst>
          </p:cNvPr>
          <p:cNvCxnSpPr/>
          <p:nvPr/>
        </p:nvCxnSpPr>
        <p:spPr>
          <a:xfrm>
            <a:off x="5497975" y="4164315"/>
            <a:ext cx="0" cy="1737360"/>
          </a:xfrm>
          <a:prstGeom prst="straightConnector1">
            <a:avLst/>
          </a:prstGeom>
          <a:ln w="5080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3BFBAEB-D32B-727E-D531-29E9422A0F47}"/>
              </a:ext>
            </a:extLst>
          </p:cNvPr>
          <p:cNvSpPr txBox="1"/>
          <p:nvPr/>
        </p:nvSpPr>
        <p:spPr>
          <a:xfrm>
            <a:off x="4524933" y="5900522"/>
            <a:ext cx="1946083" cy="369332"/>
          </a:xfrm>
          <a:prstGeom prst="rect">
            <a:avLst/>
          </a:prstGeom>
          <a:solidFill>
            <a:schemeClr val="bg1"/>
          </a:solidFill>
          <a:ln>
            <a:solidFill>
              <a:srgbClr val="2218F0"/>
            </a:solidFill>
          </a:ln>
        </p:spPr>
        <p:txBody>
          <a:bodyPr wrap="square" rtlCol="0">
            <a:spAutoFit/>
          </a:bodyPr>
          <a:lstStyle/>
          <a:p>
            <a:r>
              <a:rPr lang="en-US" dirty="0">
                <a:solidFill>
                  <a:srgbClr val="2218F0"/>
                </a:solidFill>
              </a:rPr>
              <a:t>  Improved Model</a:t>
            </a:r>
          </a:p>
        </p:txBody>
      </p:sp>
      <p:sp>
        <p:nvSpPr>
          <p:cNvPr id="16" name="TextBox 15">
            <a:extLst>
              <a:ext uri="{FF2B5EF4-FFF2-40B4-BE49-F238E27FC236}">
                <a16:creationId xmlns:a16="http://schemas.microsoft.com/office/drawing/2014/main" id="{8B986DFE-FE7C-BD3D-65ED-79EF73862245}"/>
              </a:ext>
            </a:extLst>
          </p:cNvPr>
          <p:cNvSpPr txBox="1"/>
          <p:nvPr/>
        </p:nvSpPr>
        <p:spPr>
          <a:xfrm>
            <a:off x="6596410" y="3855366"/>
            <a:ext cx="5520513" cy="2308324"/>
          </a:xfrm>
          <a:prstGeom prst="rect">
            <a:avLst/>
          </a:prstGeom>
          <a:noFill/>
        </p:spPr>
        <p:txBody>
          <a:bodyPr wrap="square">
            <a:spAutoFit/>
          </a:bodyPr>
          <a:lstStyle/>
          <a:p>
            <a:r>
              <a:rPr lang="en-US" sz="1600" u="sng" dirty="0">
                <a:solidFill>
                  <a:srgbClr val="7030A0"/>
                </a:solidFill>
              </a:rPr>
              <a:t>Key Question</a:t>
            </a:r>
          </a:p>
          <a:p>
            <a:r>
              <a:rPr lang="en-US" sz="1600" dirty="0">
                <a:solidFill>
                  <a:srgbClr val="7030A0"/>
                </a:solidFill>
              </a:rPr>
              <a:t>Does adding market wisdom features improve model quality? </a:t>
            </a:r>
          </a:p>
          <a:p>
            <a:pPr marL="285750" indent="-285750">
              <a:buFont typeface="Arial" panose="020B0604020202020204" pitchFamily="34" charset="0"/>
              <a:buChar char="•"/>
            </a:pPr>
            <a:r>
              <a:rPr lang="en-US" sz="1600" dirty="0">
                <a:solidFill>
                  <a:srgbClr val="7030A0"/>
                </a:solidFill>
              </a:rPr>
              <a:t>If so, what are the features of matches for which prediction quality is most improved?</a:t>
            </a:r>
          </a:p>
          <a:p>
            <a:pPr marL="742950" lvl="1" indent="-285750">
              <a:buFont typeface="Arial" panose="020B0604020202020204" pitchFamily="34" charset="0"/>
              <a:buChar char="•"/>
            </a:pPr>
            <a:r>
              <a:rPr lang="en-US" sz="1600" dirty="0">
                <a:solidFill>
                  <a:srgbClr val="7030A0"/>
                </a:solidFill>
              </a:rPr>
              <a:t>Some lessons may be actionable (e.g., by adding weather data to model), while others may reflect less actionable “insider information” (e.g., occult injuries not publicly known prior to a match that “the market” knew about)</a:t>
            </a:r>
          </a:p>
        </p:txBody>
      </p:sp>
      <p:sp>
        <p:nvSpPr>
          <p:cNvPr id="17" name="TextBox 16">
            <a:extLst>
              <a:ext uri="{FF2B5EF4-FFF2-40B4-BE49-F238E27FC236}">
                <a16:creationId xmlns:a16="http://schemas.microsoft.com/office/drawing/2014/main" id="{5AEBF65C-122F-7249-704E-5FA2297CCBBD}"/>
              </a:ext>
            </a:extLst>
          </p:cNvPr>
          <p:cNvSpPr txBox="1"/>
          <p:nvPr/>
        </p:nvSpPr>
        <p:spPr>
          <a:xfrm>
            <a:off x="306575" y="3781362"/>
            <a:ext cx="3918190" cy="3046988"/>
          </a:xfrm>
          <a:prstGeom prst="rect">
            <a:avLst/>
          </a:prstGeom>
          <a:noFill/>
        </p:spPr>
        <p:txBody>
          <a:bodyPr wrap="square">
            <a:spAutoFit/>
          </a:bodyPr>
          <a:lstStyle/>
          <a:p>
            <a:r>
              <a:rPr lang="en-US" sz="1600" u="sng" dirty="0">
                <a:solidFill>
                  <a:srgbClr val="FF0000"/>
                </a:solidFill>
              </a:rPr>
              <a:t>Key Question</a:t>
            </a:r>
          </a:p>
          <a:p>
            <a:r>
              <a:rPr lang="en-US" sz="1600" dirty="0">
                <a:solidFill>
                  <a:srgbClr val="FF0000"/>
                </a:solidFill>
              </a:rPr>
              <a:t>Does adding micro-conditions data improve model quality?</a:t>
            </a:r>
          </a:p>
          <a:p>
            <a:pPr marL="285750" indent="-285750">
              <a:buFont typeface="Arial" panose="020B0604020202020204" pitchFamily="34" charset="0"/>
              <a:buChar char="•"/>
            </a:pPr>
            <a:r>
              <a:rPr lang="en-US" sz="1600" dirty="0">
                <a:solidFill>
                  <a:srgbClr val="FF0000"/>
                </a:solidFill>
              </a:rPr>
              <a:t>Will look to guidance from unsupervised learning (e.g., clustering) related to improvements brought on by adding Market Wisdom features. </a:t>
            </a:r>
          </a:p>
          <a:p>
            <a:pPr marL="285750" indent="-285750">
              <a:buFont typeface="Arial" panose="020B0604020202020204" pitchFamily="34" charset="0"/>
              <a:buChar char="•"/>
            </a:pPr>
            <a:r>
              <a:rPr lang="en-US" sz="1600" dirty="0">
                <a:solidFill>
                  <a:srgbClr val="FF0000"/>
                </a:solidFill>
              </a:rPr>
              <a:t>The properties of matches for which prediction improves the most with Market Wisdom addition will inform what types of new data to chase down </a:t>
            </a:r>
          </a:p>
          <a:p>
            <a:endParaRPr lang="en-US" sz="1600" dirty="0">
              <a:solidFill>
                <a:srgbClr val="FF0000"/>
              </a:solidFill>
            </a:endParaRPr>
          </a:p>
        </p:txBody>
      </p:sp>
    </p:spTree>
    <p:extLst>
      <p:ext uri="{BB962C8B-B14F-4D97-AF65-F5344CB8AC3E}">
        <p14:creationId xmlns:p14="http://schemas.microsoft.com/office/powerpoint/2010/main" val="297497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32FD64-555A-EAFD-E4C4-DAB6EB66D23C}"/>
              </a:ext>
            </a:extLst>
          </p:cNvPr>
          <p:cNvSpPr txBox="1"/>
          <p:nvPr/>
        </p:nvSpPr>
        <p:spPr>
          <a:xfrm>
            <a:off x="4789170" y="3291840"/>
            <a:ext cx="2254913" cy="646331"/>
          </a:xfrm>
          <a:prstGeom prst="rect">
            <a:avLst/>
          </a:prstGeom>
          <a:noFill/>
        </p:spPr>
        <p:txBody>
          <a:bodyPr wrap="none" rtlCol="0">
            <a:spAutoFit/>
          </a:bodyPr>
          <a:lstStyle/>
          <a:p>
            <a:r>
              <a:rPr lang="en-US" sz="3600" dirty="0"/>
              <a:t>Thank You!</a:t>
            </a:r>
          </a:p>
        </p:txBody>
      </p:sp>
    </p:spTree>
    <p:extLst>
      <p:ext uri="{BB962C8B-B14F-4D97-AF65-F5344CB8AC3E}">
        <p14:creationId xmlns:p14="http://schemas.microsoft.com/office/powerpoint/2010/main" val="3933810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849603" y="349528"/>
            <a:ext cx="10492793" cy="523220"/>
          </a:xfrm>
          <a:prstGeom prst="rect">
            <a:avLst/>
          </a:prstGeom>
          <a:noFill/>
        </p:spPr>
        <p:txBody>
          <a:bodyPr wrap="square" rtlCol="0">
            <a:spAutoFit/>
          </a:bodyPr>
          <a:lstStyle/>
          <a:p>
            <a:r>
              <a:rPr lang="en-US" sz="2800" dirty="0"/>
              <a:t>                                         Summary of Findings </a:t>
            </a:r>
          </a:p>
        </p:txBody>
      </p:sp>
      <p:sp>
        <p:nvSpPr>
          <p:cNvPr id="2" name="TextBox 1">
            <a:extLst>
              <a:ext uri="{FF2B5EF4-FFF2-40B4-BE49-F238E27FC236}">
                <a16:creationId xmlns:a16="http://schemas.microsoft.com/office/drawing/2014/main" id="{C6B70354-DFDC-9818-0A62-7809E0352AFF}"/>
              </a:ext>
            </a:extLst>
          </p:cNvPr>
          <p:cNvSpPr txBox="1"/>
          <p:nvPr/>
        </p:nvSpPr>
        <p:spPr>
          <a:xfrm>
            <a:off x="185195" y="1238489"/>
            <a:ext cx="11713580" cy="4832092"/>
          </a:xfrm>
          <a:prstGeom prst="rect">
            <a:avLst/>
          </a:prstGeom>
          <a:noFill/>
        </p:spPr>
        <p:txBody>
          <a:bodyPr wrap="square" rtlCol="0">
            <a:spAutoFit/>
          </a:bodyPr>
          <a:lstStyle/>
          <a:p>
            <a:pPr marL="285750" indent="-285750">
              <a:buFont typeface="Arial" panose="020B0604020202020204" pitchFamily="34" charset="0"/>
              <a:buChar char="•"/>
            </a:pPr>
            <a:r>
              <a:rPr lang="en-US" sz="2400" dirty="0"/>
              <a:t>Even when controlling for sample size differences (hard court ~70% of matches) selected modeling approach was more successful predicting hard court than clay court outcomes </a:t>
            </a:r>
          </a:p>
          <a:p>
            <a:pPr marL="285750" indent="-285750">
              <a:spcBef>
                <a:spcPts val="600"/>
              </a:spcBef>
              <a:buFont typeface="Arial" panose="020B0604020202020204" pitchFamily="34" charset="0"/>
              <a:buChar char="•"/>
            </a:pPr>
            <a:r>
              <a:rPr lang="en-US" sz="2400" dirty="0"/>
              <a:t>Match outcome model prediction quality was improved incrementally by many of the ~150 features generated to capture match conditions and player past performance</a:t>
            </a:r>
          </a:p>
          <a:p>
            <a:pPr marL="285750" indent="-285750">
              <a:spcBef>
                <a:spcPts val="600"/>
              </a:spcBef>
              <a:buFont typeface="Arial" panose="020B0604020202020204" pitchFamily="34" charset="0"/>
              <a:buChar char="•"/>
            </a:pPr>
            <a:r>
              <a:rPr lang="en-US" sz="2400" dirty="0"/>
              <a:t>The two most important aspects to model prediction quality were using past player performance stats (long-term especially) to generate features, and framing player features as differentials between the two opponents in a match being predicted</a:t>
            </a:r>
          </a:p>
          <a:p>
            <a:pPr marL="285750" indent="-285750">
              <a:spcBef>
                <a:spcPts val="600"/>
              </a:spcBef>
              <a:buFont typeface="Arial" panose="020B0604020202020204" pitchFamily="34" charset="0"/>
              <a:buChar char="•"/>
            </a:pPr>
            <a:r>
              <a:rPr lang="en-US" sz="2400" dirty="0"/>
              <a:t>Model prediction quality improves with higher threshold for number of previous matches played by each of the two opponents, but setting this threshold too high risks overfitting the model to predict outcomes involving only highly experienced players</a:t>
            </a:r>
          </a:p>
          <a:p>
            <a:pPr marL="285750" indent="-285750">
              <a:spcBef>
                <a:spcPts val="600"/>
              </a:spcBef>
              <a:buFont typeface="Arial" panose="020B0604020202020204" pitchFamily="34" charset="0"/>
              <a:buChar char="•"/>
            </a:pPr>
            <a:r>
              <a:rPr lang="en-US" sz="2400" dirty="0"/>
              <a:t>Prediction quality was best when a 5 year data window was used in the modeling stage, despite the fact that 2x as much data was available going back just 5 more years</a:t>
            </a:r>
          </a:p>
        </p:txBody>
      </p:sp>
    </p:spTree>
    <p:extLst>
      <p:ext uri="{BB962C8B-B14F-4D97-AF65-F5344CB8AC3E}">
        <p14:creationId xmlns:p14="http://schemas.microsoft.com/office/powerpoint/2010/main" val="83847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277790" y="361102"/>
            <a:ext cx="10659490" cy="523220"/>
          </a:xfrm>
          <a:prstGeom prst="rect">
            <a:avLst/>
          </a:prstGeom>
          <a:noFill/>
        </p:spPr>
        <p:txBody>
          <a:bodyPr wrap="square" rtlCol="0">
            <a:spAutoFit/>
          </a:bodyPr>
          <a:lstStyle/>
          <a:p>
            <a:r>
              <a:rPr lang="en-US" sz="2800" dirty="0"/>
              <a:t>                                         Introduction and Business Case Scenario </a:t>
            </a:r>
          </a:p>
        </p:txBody>
      </p:sp>
      <p:sp>
        <p:nvSpPr>
          <p:cNvPr id="2" name="TextBox 1">
            <a:extLst>
              <a:ext uri="{FF2B5EF4-FFF2-40B4-BE49-F238E27FC236}">
                <a16:creationId xmlns:a16="http://schemas.microsoft.com/office/drawing/2014/main" id="{C6B70354-DFDC-9818-0A62-7809E0352AFF}"/>
              </a:ext>
            </a:extLst>
          </p:cNvPr>
          <p:cNvSpPr txBox="1"/>
          <p:nvPr/>
        </p:nvSpPr>
        <p:spPr>
          <a:xfrm>
            <a:off x="173620" y="1041715"/>
            <a:ext cx="11713580" cy="5555367"/>
          </a:xfrm>
          <a:prstGeom prst="rect">
            <a:avLst/>
          </a:prstGeom>
          <a:noFill/>
        </p:spPr>
        <p:txBody>
          <a:bodyPr wrap="square" rtlCol="0">
            <a:spAutoFit/>
          </a:bodyPr>
          <a:lstStyle/>
          <a:p>
            <a:pPr marL="285750" indent="-285750">
              <a:buFont typeface="Arial" panose="020B0604020202020204" pitchFamily="34" charset="0"/>
              <a:buChar char="•"/>
            </a:pPr>
            <a:r>
              <a:rPr lang="en-US" sz="2200" dirty="0"/>
              <a:t>Our consultancy has been approached by LV Sports Consultants (LVSC), a group providing recommendations on wagering lines and limits to a number of Las Vegas sports books</a:t>
            </a:r>
          </a:p>
          <a:p>
            <a:pPr marL="342900" indent="-342900">
              <a:spcBef>
                <a:spcPts val="600"/>
              </a:spcBef>
              <a:buFont typeface="Arial" panose="020B0604020202020204" pitchFamily="34" charset="0"/>
              <a:buChar char="•"/>
            </a:pPr>
            <a:r>
              <a:rPr lang="en-US" sz="2200" dirty="0"/>
              <a:t>LVSC requests us to build a quantitative model of the outcomes of tennis matches, and provide a semi-technical summary report on aspects of the model useful in generating accurate predictions</a:t>
            </a:r>
          </a:p>
          <a:p>
            <a:pPr marL="342900" indent="-342900">
              <a:spcBef>
                <a:spcPts val="600"/>
              </a:spcBef>
              <a:buFont typeface="Arial" panose="020B0604020202020204" pitchFamily="34" charset="0"/>
              <a:buChar char="•"/>
            </a:pPr>
            <a:r>
              <a:rPr lang="en-US" sz="2200" dirty="0"/>
              <a:t>We decided to focus on the top level of men’s professional singles tennis, the </a:t>
            </a:r>
            <a:r>
              <a:rPr lang="en-US" sz="2200" dirty="0">
                <a:hlinkClick r:id="rId3"/>
              </a:rPr>
              <a:t>Association of Tennis Professionals</a:t>
            </a:r>
            <a:r>
              <a:rPr lang="en-US" sz="2200" dirty="0"/>
              <a:t> main tour, and have obtained a large amount of raw match outcomes data going back over a decade from the </a:t>
            </a:r>
            <a:r>
              <a:rPr lang="en-US" sz="2200" dirty="0">
                <a:hlinkClick r:id="rId4"/>
              </a:rPr>
              <a:t>Github site </a:t>
            </a:r>
            <a:r>
              <a:rPr lang="en-US" sz="2200" dirty="0"/>
              <a:t>of a well-regarded tennis statistician</a:t>
            </a:r>
          </a:p>
          <a:p>
            <a:pPr marL="342900" indent="-342900">
              <a:spcBef>
                <a:spcPts val="600"/>
              </a:spcBef>
              <a:buFont typeface="Arial" panose="020B0604020202020204" pitchFamily="34" charset="0"/>
              <a:buChar char="•"/>
            </a:pPr>
            <a:r>
              <a:rPr lang="en-US" sz="2200" dirty="0"/>
              <a:t>Using this data archive (~35,000 matches from 2008-2019) and our knowledge of the game, we built a large set (~150) of individual player performance, player demographic, and match conditions-derived features to predict the outcomes of individual matches at the level of percent points won per player [0-100%] </a:t>
            </a:r>
          </a:p>
          <a:p>
            <a:pPr marL="800100" lvl="1" indent="-342900">
              <a:spcBef>
                <a:spcPts val="600"/>
              </a:spcBef>
              <a:buFont typeface="Arial" panose="020B0604020202020204" pitchFamily="34" charset="0"/>
              <a:buChar char="•"/>
            </a:pPr>
            <a:r>
              <a:rPr lang="en-US" sz="2200" dirty="0"/>
              <a:t>Great care was taken in this rolling-window, time-series analysis to ensure that all information used to predict the outcome of a given match was available </a:t>
            </a:r>
            <a:r>
              <a:rPr lang="en-US" sz="2200" i="1" dirty="0"/>
              <a:t>prior to </a:t>
            </a:r>
            <a:r>
              <a:rPr lang="en-US" sz="2200" dirty="0"/>
              <a:t>that match being played</a:t>
            </a:r>
          </a:p>
          <a:p>
            <a:pPr marL="800100" lvl="1" indent="-342900">
              <a:spcBef>
                <a:spcPts val="600"/>
              </a:spcBef>
              <a:buFont typeface="Arial" panose="020B0604020202020204" pitchFamily="34" charset="0"/>
              <a:buChar char="•"/>
            </a:pPr>
            <a:r>
              <a:rPr lang="en-US" sz="2200" dirty="0"/>
              <a:t>We built a machine learning model as the final stage of the project, and presently share the main findings and proposed next steps with the LVSC team      </a:t>
            </a:r>
          </a:p>
        </p:txBody>
      </p:sp>
    </p:spTree>
    <p:extLst>
      <p:ext uri="{BB962C8B-B14F-4D97-AF65-F5344CB8AC3E}">
        <p14:creationId xmlns:p14="http://schemas.microsoft.com/office/powerpoint/2010/main" val="297997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43091BD4-AC75-033A-0B05-0FDC8DE89737}"/>
              </a:ext>
            </a:extLst>
          </p:cNvPr>
          <p:cNvGraphicFramePr>
            <a:graphicFrameLocks noGrp="1"/>
          </p:cNvGraphicFramePr>
          <p:nvPr/>
        </p:nvGraphicFramePr>
        <p:xfrm>
          <a:off x="126456" y="1788805"/>
          <a:ext cx="11997448" cy="3879649"/>
        </p:xfrm>
        <a:graphic>
          <a:graphicData uri="http://schemas.openxmlformats.org/drawingml/2006/table">
            <a:tbl>
              <a:tblPr firstRow="1" bandRow="1">
                <a:tableStyleId>{5C22544A-7EE6-4342-B048-85BDC9FD1C3A}</a:tableStyleId>
              </a:tblPr>
              <a:tblGrid>
                <a:gridCol w="1917221">
                  <a:extLst>
                    <a:ext uri="{9D8B030D-6E8A-4147-A177-3AD203B41FA5}">
                      <a16:colId xmlns:a16="http://schemas.microsoft.com/office/drawing/2014/main" val="3017946215"/>
                    </a:ext>
                  </a:extLst>
                </a:gridCol>
                <a:gridCol w="3132776">
                  <a:extLst>
                    <a:ext uri="{9D8B030D-6E8A-4147-A177-3AD203B41FA5}">
                      <a16:colId xmlns:a16="http://schemas.microsoft.com/office/drawing/2014/main" val="4257568105"/>
                    </a:ext>
                  </a:extLst>
                </a:gridCol>
                <a:gridCol w="6947451">
                  <a:extLst>
                    <a:ext uri="{9D8B030D-6E8A-4147-A177-3AD203B41FA5}">
                      <a16:colId xmlns:a16="http://schemas.microsoft.com/office/drawing/2014/main" val="619551885"/>
                    </a:ext>
                  </a:extLst>
                </a:gridCol>
              </a:tblGrid>
              <a:tr h="307977">
                <a:tc>
                  <a:txBody>
                    <a:bodyPr/>
                    <a:lstStyle/>
                    <a:p>
                      <a:r>
                        <a:rPr lang="en-US" sz="1600" dirty="0"/>
                        <a:t>Feature Class</a:t>
                      </a:r>
                    </a:p>
                  </a:txBody>
                  <a:tcPr/>
                </a:tc>
                <a:tc>
                  <a:txBody>
                    <a:bodyPr/>
                    <a:lstStyle/>
                    <a:p>
                      <a:r>
                        <a:rPr lang="en-US" sz="1600" dirty="0"/>
                        <a:t>Examples in Class</a:t>
                      </a:r>
                    </a:p>
                  </a:txBody>
                  <a:tcPr/>
                </a:tc>
                <a:tc>
                  <a:txBody>
                    <a:bodyPr/>
                    <a:lstStyle/>
                    <a:p>
                      <a:r>
                        <a:rPr lang="en-US" sz="1600" dirty="0"/>
                        <a:t>Time-Sensitive Adjustments</a:t>
                      </a:r>
                    </a:p>
                  </a:txBody>
                  <a:tcPr/>
                </a:tc>
                <a:extLst>
                  <a:ext uri="{0D108BD9-81ED-4DB2-BD59-A6C34878D82A}">
                    <a16:rowId xmlns:a16="http://schemas.microsoft.com/office/drawing/2014/main" val="2566458280"/>
                  </a:ext>
                </a:extLst>
              </a:tr>
              <a:tr h="307977">
                <a:tc>
                  <a:txBody>
                    <a:bodyPr/>
                    <a:lstStyle/>
                    <a:p>
                      <a:r>
                        <a:rPr lang="en-US" sz="1600" dirty="0">
                          <a:solidFill>
                            <a:srgbClr val="0070C0"/>
                          </a:solidFill>
                        </a:rPr>
                        <a:t>Match: Conditions</a:t>
                      </a:r>
                    </a:p>
                  </a:txBody>
                  <a:tcPr/>
                </a:tc>
                <a:tc>
                  <a:txBody>
                    <a:bodyPr/>
                    <a:lstStyle/>
                    <a:p>
                      <a:r>
                        <a:rPr lang="en-US" sz="1600" dirty="0">
                          <a:solidFill>
                            <a:srgbClr val="0070C0"/>
                          </a:solidFill>
                        </a:rPr>
                        <a:t>Locale, Court Speed, Altitude </a:t>
                      </a:r>
                    </a:p>
                  </a:txBody>
                  <a:tcPr/>
                </a:tc>
                <a:tc>
                  <a:txBody>
                    <a:bodyPr/>
                    <a:lstStyle/>
                    <a:p>
                      <a:r>
                        <a:rPr lang="en-US" sz="1600" dirty="0">
                          <a:solidFill>
                            <a:srgbClr val="0070C0"/>
                          </a:solidFill>
                        </a:rPr>
                        <a:t>N/A</a:t>
                      </a:r>
                    </a:p>
                  </a:txBody>
                  <a:tcPr/>
                </a:tc>
                <a:extLst>
                  <a:ext uri="{0D108BD9-81ED-4DB2-BD59-A6C34878D82A}">
                    <a16:rowId xmlns:a16="http://schemas.microsoft.com/office/drawing/2014/main" val="1012097422"/>
                  </a:ext>
                </a:extLst>
              </a:tr>
              <a:tr h="979927">
                <a:tc>
                  <a:txBody>
                    <a:bodyPr/>
                    <a:lstStyle/>
                    <a:p>
                      <a:r>
                        <a:rPr lang="en-US" sz="1600" dirty="0">
                          <a:solidFill>
                            <a:srgbClr val="FF0000"/>
                          </a:solidFill>
                        </a:rPr>
                        <a:t>Player: Non-Adjusted Demographic and Past Performance</a:t>
                      </a:r>
                    </a:p>
                  </a:txBody>
                  <a:tcPr/>
                </a:tc>
                <a:tc>
                  <a:txBody>
                    <a:bodyPr/>
                    <a:lstStyle/>
                    <a:p>
                      <a:r>
                        <a:rPr lang="en-US" sz="1600" dirty="0">
                          <a:solidFill>
                            <a:srgbClr val="FF0000"/>
                          </a:solidFill>
                        </a:rPr>
                        <a:t>Ranking, Height, Handedness, Home Court Advantage, Head-to-Head Past Performance vs Current Opponent, Height, Age </a:t>
                      </a:r>
                    </a:p>
                  </a:txBody>
                  <a:tcPr/>
                </a:tc>
                <a:tc>
                  <a:txBody>
                    <a:bodyPr/>
                    <a:lstStyle/>
                    <a:p>
                      <a:r>
                        <a:rPr lang="en-US" sz="1600" dirty="0">
                          <a:solidFill>
                            <a:srgbClr val="FF0000"/>
                          </a:solidFill>
                        </a:rPr>
                        <a:t>N/A</a:t>
                      </a:r>
                    </a:p>
                  </a:txBody>
                  <a:tcPr/>
                </a:tc>
                <a:extLst>
                  <a:ext uri="{0D108BD9-81ED-4DB2-BD59-A6C34878D82A}">
                    <a16:rowId xmlns:a16="http://schemas.microsoft.com/office/drawing/2014/main" val="1747249386"/>
                  </a:ext>
                </a:extLst>
              </a:tr>
              <a:tr h="1075489">
                <a:tc>
                  <a:txBody>
                    <a:bodyPr/>
                    <a:lstStyle/>
                    <a:p>
                      <a:r>
                        <a:rPr lang="en-US" sz="1600" dirty="0">
                          <a:solidFill>
                            <a:srgbClr val="008E40"/>
                          </a:solidFill>
                        </a:rPr>
                        <a:t>Player: Adjusted Past Performance </a:t>
                      </a:r>
                    </a:p>
                  </a:txBody>
                  <a:tcPr/>
                </a:tc>
                <a:tc>
                  <a:txBody>
                    <a:bodyPr/>
                    <a:lstStyle/>
                    <a:p>
                      <a:r>
                        <a:rPr lang="en-US" sz="1600" dirty="0">
                          <a:solidFill>
                            <a:srgbClr val="008E40"/>
                          </a:solidFill>
                        </a:rPr>
                        <a:t>Past % Serve Pts Won, Past %</a:t>
                      </a:r>
                    </a:p>
                    <a:p>
                      <a:r>
                        <a:rPr lang="en-US" sz="1600" dirty="0">
                          <a:solidFill>
                            <a:srgbClr val="008E40"/>
                          </a:solidFill>
                        </a:rPr>
                        <a:t>Return Pts Won, Past Ace%, Past Break Pt% (Short and Long-term forms of each)</a:t>
                      </a:r>
                    </a:p>
                  </a:txBody>
                  <a:tcPr/>
                </a:tc>
                <a:tc>
                  <a:txBody>
                    <a:bodyPr/>
                    <a:lstStyle/>
                    <a:p>
                      <a:pPr marL="342900" indent="-342900">
                        <a:buFont typeface="Arial" panose="020B0604020202020204" pitchFamily="34" charset="0"/>
                        <a:buAutoNum type="arabicParenR"/>
                      </a:pPr>
                      <a:r>
                        <a:rPr lang="en-US" sz="1600" dirty="0">
                          <a:solidFill>
                            <a:srgbClr val="008E40"/>
                          </a:solidFill>
                        </a:rPr>
                        <a:t>Short (previous 10 matches on surface) or Long (last 60 matches on surface) term stats time-decay weighted (more recent = more weight) </a:t>
                      </a:r>
                    </a:p>
                    <a:p>
                      <a:pPr marL="342900" indent="-342900">
                        <a:buFont typeface="Arial" panose="020B0604020202020204" pitchFamily="34" charset="0"/>
                        <a:buAutoNum type="arabicParenR"/>
                      </a:pPr>
                      <a:r>
                        <a:rPr lang="en-US" sz="1600" dirty="0">
                          <a:solidFill>
                            <a:srgbClr val="008E40"/>
                          </a:solidFill>
                        </a:rPr>
                        <a:t>Time-weighted stats adjusted by average strength of opponents over measurement interval on same stat (“SOS Adjustment”)  </a:t>
                      </a:r>
                    </a:p>
                  </a:txBody>
                  <a:tcPr/>
                </a:tc>
                <a:extLst>
                  <a:ext uri="{0D108BD9-81ED-4DB2-BD59-A6C34878D82A}">
                    <a16:rowId xmlns:a16="http://schemas.microsoft.com/office/drawing/2014/main" val="1423432530"/>
                  </a:ext>
                </a:extLst>
              </a:tr>
              <a:tr h="979927">
                <a:tc>
                  <a:txBody>
                    <a:bodyPr/>
                    <a:lstStyle/>
                    <a:p>
                      <a:r>
                        <a:rPr lang="en-US" sz="1600" dirty="0">
                          <a:solidFill>
                            <a:srgbClr val="7030A0"/>
                          </a:solidFill>
                        </a:rPr>
                        <a:t>Player: Adjusted Fatigue &amp; Stamina</a:t>
                      </a:r>
                    </a:p>
                  </a:txBody>
                  <a:tcPr/>
                </a:tc>
                <a:tc>
                  <a:txBody>
                    <a:bodyPr/>
                    <a:lstStyle/>
                    <a:p>
                      <a:r>
                        <a:rPr lang="en-US" sz="1600" dirty="0">
                          <a:solidFill>
                            <a:srgbClr val="7030A0"/>
                          </a:solidFill>
                        </a:rPr>
                        <a:t>Fatigue (within tourney): Total Time on Court, Total Pts Played;  Stamina (full sample): # Past Matches Played</a:t>
                      </a:r>
                    </a:p>
                  </a:txBody>
                  <a:tcPr/>
                </a:tc>
                <a:tc>
                  <a:txBody>
                    <a:bodyPr/>
                    <a:lstStyle/>
                    <a:p>
                      <a:pPr marL="342900" indent="-342900">
                        <a:buAutoNum type="arabicParenR"/>
                      </a:pPr>
                      <a:r>
                        <a:rPr lang="en-US" sz="1600" dirty="0">
                          <a:solidFill>
                            <a:srgbClr val="7030A0"/>
                          </a:solidFill>
                        </a:rPr>
                        <a:t>Fatigue metrics across all previous matches in same tournament as match being predicted on are time-decay weighted</a:t>
                      </a:r>
                    </a:p>
                    <a:p>
                      <a:pPr marL="342900" indent="-342900">
                        <a:buAutoNum type="arabicParenR"/>
                      </a:pPr>
                      <a:r>
                        <a:rPr lang="en-US" sz="1600" dirty="0">
                          <a:solidFill>
                            <a:srgbClr val="7030A0"/>
                          </a:solidFill>
                        </a:rPr>
                        <a:t>“Body Battery” integrates time-weighted fatigue metrics with stamina metrics (longer past = “bigger battery”)</a:t>
                      </a:r>
                    </a:p>
                  </a:txBody>
                  <a:tcPr/>
                </a:tc>
                <a:extLst>
                  <a:ext uri="{0D108BD9-81ED-4DB2-BD59-A6C34878D82A}">
                    <a16:rowId xmlns:a16="http://schemas.microsoft.com/office/drawing/2014/main" val="1801352052"/>
                  </a:ext>
                </a:extLst>
              </a:tr>
            </a:tbl>
          </a:graphicData>
        </a:graphic>
      </p:graphicFrame>
      <p:sp>
        <p:nvSpPr>
          <p:cNvPr id="14" name="TextBox 13">
            <a:extLst>
              <a:ext uri="{FF2B5EF4-FFF2-40B4-BE49-F238E27FC236}">
                <a16:creationId xmlns:a16="http://schemas.microsoft.com/office/drawing/2014/main" id="{F8DE8271-8E33-808B-7840-2E38AA99321D}"/>
              </a:ext>
            </a:extLst>
          </p:cNvPr>
          <p:cNvSpPr txBox="1"/>
          <p:nvPr/>
        </p:nvSpPr>
        <p:spPr>
          <a:xfrm>
            <a:off x="1243029" y="340468"/>
            <a:ext cx="9744847" cy="584775"/>
          </a:xfrm>
          <a:prstGeom prst="rect">
            <a:avLst/>
          </a:prstGeom>
          <a:noFill/>
        </p:spPr>
        <p:txBody>
          <a:bodyPr wrap="none" rtlCol="0">
            <a:spAutoFit/>
          </a:bodyPr>
          <a:lstStyle/>
          <a:p>
            <a:r>
              <a:rPr lang="en-US" sz="3200" dirty="0"/>
              <a:t>Methodology: Summary of Predictive Feature Generation </a:t>
            </a:r>
          </a:p>
        </p:txBody>
      </p:sp>
      <p:sp>
        <p:nvSpPr>
          <p:cNvPr id="15" name="TextBox 14">
            <a:extLst>
              <a:ext uri="{FF2B5EF4-FFF2-40B4-BE49-F238E27FC236}">
                <a16:creationId xmlns:a16="http://schemas.microsoft.com/office/drawing/2014/main" id="{C5C7EA9E-309A-0759-DC98-15A2C455D691}"/>
              </a:ext>
            </a:extLst>
          </p:cNvPr>
          <p:cNvSpPr txBox="1"/>
          <p:nvPr/>
        </p:nvSpPr>
        <p:spPr>
          <a:xfrm>
            <a:off x="-3244" y="1004700"/>
            <a:ext cx="12182278"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Target feature (TF): % of total points played [0-100] won by a given player in a given match </a:t>
            </a:r>
          </a:p>
          <a:p>
            <a:pPr marL="285750" indent="-285750">
              <a:buFont typeface="Arial" panose="020B0604020202020204" pitchFamily="34" charset="0"/>
              <a:buChar char="•"/>
            </a:pPr>
            <a:r>
              <a:rPr lang="en-US" sz="2000" b="1" dirty="0"/>
              <a:t>TF predicted by ~150 features in 4 classes, derived from data available </a:t>
            </a:r>
            <a:r>
              <a:rPr lang="en-US" sz="2000" b="1" u="sng" dirty="0"/>
              <a:t>prior to </a:t>
            </a:r>
            <a:r>
              <a:rPr lang="en-US" sz="2000" b="1" dirty="0"/>
              <a:t>match being predicted on:    </a:t>
            </a:r>
          </a:p>
        </p:txBody>
      </p:sp>
      <p:sp>
        <p:nvSpPr>
          <p:cNvPr id="18" name="TextBox 17">
            <a:extLst>
              <a:ext uri="{FF2B5EF4-FFF2-40B4-BE49-F238E27FC236}">
                <a16:creationId xmlns:a16="http://schemas.microsoft.com/office/drawing/2014/main" id="{FC082847-F0FF-CB44-F26E-97630EE76E57}"/>
              </a:ext>
            </a:extLst>
          </p:cNvPr>
          <p:cNvSpPr txBox="1"/>
          <p:nvPr/>
        </p:nvSpPr>
        <p:spPr>
          <a:xfrm>
            <a:off x="10706" y="5739828"/>
            <a:ext cx="12182278" cy="1015663"/>
          </a:xfrm>
          <a:prstGeom prst="rect">
            <a:avLst/>
          </a:prstGeom>
          <a:noFill/>
        </p:spPr>
        <p:txBody>
          <a:bodyPr wrap="square" rtlCol="0">
            <a:spAutoFit/>
          </a:bodyPr>
          <a:lstStyle/>
          <a:p>
            <a:pPr marL="285750" indent="-285750">
              <a:buFont typeface="Arial" panose="020B0604020202020204" pitchFamily="34" charset="0"/>
              <a:buChar char="•"/>
            </a:pPr>
            <a:r>
              <a:rPr lang="en-US" sz="2000" b="1" dirty="0"/>
              <a:t>All Player Target Features were generated both in </a:t>
            </a:r>
            <a:r>
              <a:rPr lang="en-US" sz="2000" b="1" u="sng" dirty="0"/>
              <a:t>Raw</a:t>
            </a:r>
            <a:r>
              <a:rPr lang="en-US" sz="2000" b="1" dirty="0"/>
              <a:t> and </a:t>
            </a:r>
            <a:r>
              <a:rPr lang="en-US" sz="2000" b="1" u="sng" dirty="0"/>
              <a:t>Differential</a:t>
            </a:r>
            <a:r>
              <a:rPr lang="en-US" sz="2000" b="1" dirty="0"/>
              <a:t> forms</a:t>
            </a:r>
          </a:p>
          <a:p>
            <a:pPr marL="742950" lvl="1" indent="-285750">
              <a:buFont typeface="Arial" panose="020B0604020202020204" pitchFamily="34" charset="0"/>
              <a:buChar char="•"/>
            </a:pPr>
            <a:r>
              <a:rPr lang="en-US" sz="2000" b="1" dirty="0"/>
              <a:t>Eg, for height a player’s Raw feature is the height itself (say, 180) and the Differential feature is 180 minus the height of the opponent in the match being predicted on (say, 180-170 = 10)</a:t>
            </a:r>
          </a:p>
        </p:txBody>
      </p:sp>
    </p:spTree>
    <p:extLst>
      <p:ext uri="{BB962C8B-B14F-4D97-AF65-F5344CB8AC3E}">
        <p14:creationId xmlns:p14="http://schemas.microsoft.com/office/powerpoint/2010/main" val="47182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1BF70-1527-6ECB-4B02-B23E92FF26C7}"/>
              </a:ext>
            </a:extLst>
          </p:cNvPr>
          <p:cNvSpPr txBox="1"/>
          <p:nvPr/>
        </p:nvSpPr>
        <p:spPr>
          <a:xfrm>
            <a:off x="752354" y="2844225"/>
            <a:ext cx="10509813" cy="1077218"/>
          </a:xfrm>
          <a:prstGeom prst="rect">
            <a:avLst/>
          </a:prstGeom>
          <a:noFill/>
        </p:spPr>
        <p:txBody>
          <a:bodyPr wrap="square" rtlCol="0">
            <a:spAutoFit/>
          </a:bodyPr>
          <a:lstStyle/>
          <a:p>
            <a:r>
              <a:rPr lang="en-US" sz="3200" dirty="0"/>
              <a:t>Key Finding #1: Hard Court Tennis Match Outcomes Were Modeled More Successfully Than Those on Clay Courts</a:t>
            </a:r>
          </a:p>
        </p:txBody>
      </p:sp>
    </p:spTree>
    <p:extLst>
      <p:ext uri="{BB962C8B-B14F-4D97-AF65-F5344CB8AC3E}">
        <p14:creationId xmlns:p14="http://schemas.microsoft.com/office/powerpoint/2010/main" val="137496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620516" y="155641"/>
            <a:ext cx="11237501" cy="1077218"/>
          </a:xfrm>
          <a:prstGeom prst="rect">
            <a:avLst/>
          </a:prstGeom>
          <a:noFill/>
        </p:spPr>
        <p:txBody>
          <a:bodyPr wrap="square" rtlCol="0">
            <a:spAutoFit/>
          </a:bodyPr>
          <a:lstStyle/>
          <a:p>
            <a:r>
              <a:rPr lang="en-US" sz="3200" dirty="0"/>
              <a:t>Best Model Prediction Quality Was For Hard Court Tennis Alone, Even When Sample Size Was Made Equivalent For The Surfaces    </a:t>
            </a:r>
          </a:p>
        </p:txBody>
      </p:sp>
      <p:pic>
        <p:nvPicPr>
          <p:cNvPr id="6146" name="Picture 2">
            <a:extLst>
              <a:ext uri="{FF2B5EF4-FFF2-40B4-BE49-F238E27FC236}">
                <a16:creationId xmlns:a16="http://schemas.microsoft.com/office/drawing/2014/main" id="{213A7AF3-BF35-C19A-15C6-B07D4987EA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72" b="12038"/>
          <a:stretch/>
        </p:blipFill>
        <p:spPr bwMode="auto">
          <a:xfrm>
            <a:off x="510628" y="1813382"/>
            <a:ext cx="5854742" cy="374904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02B63E5-A506-B48A-891D-AA595A0E3D5E}"/>
              </a:ext>
            </a:extLst>
          </p:cNvPr>
          <p:cNvSpPr txBox="1"/>
          <p:nvPr/>
        </p:nvSpPr>
        <p:spPr>
          <a:xfrm rot="16200000">
            <a:off x="-917672" y="3603035"/>
            <a:ext cx="2445991" cy="369332"/>
          </a:xfrm>
          <a:prstGeom prst="rect">
            <a:avLst/>
          </a:prstGeom>
          <a:noFill/>
        </p:spPr>
        <p:txBody>
          <a:bodyPr wrap="none" rtlCol="0">
            <a:spAutoFit/>
          </a:bodyPr>
          <a:lstStyle/>
          <a:p>
            <a:r>
              <a:rPr lang="en-US" b="1" dirty="0"/>
              <a:t>Training Error % (RMSE)</a:t>
            </a:r>
          </a:p>
        </p:txBody>
      </p:sp>
      <p:sp>
        <p:nvSpPr>
          <p:cNvPr id="35" name="TextBox 34">
            <a:extLst>
              <a:ext uri="{FF2B5EF4-FFF2-40B4-BE49-F238E27FC236}">
                <a16:creationId xmlns:a16="http://schemas.microsoft.com/office/drawing/2014/main" id="{4DE8C9CA-EF05-DA2B-650A-7B702E9B5833}"/>
              </a:ext>
            </a:extLst>
          </p:cNvPr>
          <p:cNvSpPr txBox="1"/>
          <p:nvPr/>
        </p:nvSpPr>
        <p:spPr>
          <a:xfrm>
            <a:off x="4183031" y="5866714"/>
            <a:ext cx="4112470" cy="369332"/>
          </a:xfrm>
          <a:prstGeom prst="rect">
            <a:avLst/>
          </a:prstGeom>
          <a:noFill/>
        </p:spPr>
        <p:txBody>
          <a:bodyPr wrap="square" rtlCol="0">
            <a:spAutoFit/>
          </a:bodyPr>
          <a:lstStyle/>
          <a:p>
            <a:r>
              <a:rPr lang="en-US" b="1" dirty="0"/>
              <a:t>Surface(s) Included in Model Prediction</a:t>
            </a:r>
          </a:p>
        </p:txBody>
      </p:sp>
      <p:sp>
        <p:nvSpPr>
          <p:cNvPr id="37" name="TextBox 36">
            <a:extLst>
              <a:ext uri="{FF2B5EF4-FFF2-40B4-BE49-F238E27FC236}">
                <a16:creationId xmlns:a16="http://schemas.microsoft.com/office/drawing/2014/main" id="{799C0F75-15D9-31E8-E31B-A15DC1163CB4}"/>
              </a:ext>
            </a:extLst>
          </p:cNvPr>
          <p:cNvSpPr txBox="1"/>
          <p:nvPr/>
        </p:nvSpPr>
        <p:spPr>
          <a:xfrm>
            <a:off x="1112387" y="5485003"/>
            <a:ext cx="1197315" cy="369332"/>
          </a:xfrm>
          <a:prstGeom prst="rect">
            <a:avLst/>
          </a:prstGeom>
          <a:noFill/>
        </p:spPr>
        <p:txBody>
          <a:bodyPr wrap="square" rtlCol="0">
            <a:spAutoFit/>
          </a:bodyPr>
          <a:lstStyle/>
          <a:p>
            <a:pPr algn="ctr"/>
            <a:r>
              <a:rPr lang="en-US" dirty="0"/>
              <a:t>   Hard</a:t>
            </a:r>
          </a:p>
        </p:txBody>
      </p:sp>
      <p:sp>
        <p:nvSpPr>
          <p:cNvPr id="39" name="TextBox 38">
            <a:extLst>
              <a:ext uri="{FF2B5EF4-FFF2-40B4-BE49-F238E27FC236}">
                <a16:creationId xmlns:a16="http://schemas.microsoft.com/office/drawing/2014/main" id="{309AAF0C-69F4-9278-1DBC-2290494A6FD9}"/>
              </a:ext>
            </a:extLst>
          </p:cNvPr>
          <p:cNvSpPr txBox="1"/>
          <p:nvPr/>
        </p:nvSpPr>
        <p:spPr>
          <a:xfrm>
            <a:off x="2925730" y="5467336"/>
            <a:ext cx="1197315" cy="369332"/>
          </a:xfrm>
          <a:prstGeom prst="rect">
            <a:avLst/>
          </a:prstGeom>
          <a:noFill/>
        </p:spPr>
        <p:txBody>
          <a:bodyPr wrap="square" rtlCol="0">
            <a:spAutoFit/>
          </a:bodyPr>
          <a:lstStyle/>
          <a:p>
            <a:pPr algn="ctr"/>
            <a:r>
              <a:rPr lang="en-US" dirty="0"/>
              <a:t>   Clay</a:t>
            </a:r>
          </a:p>
        </p:txBody>
      </p:sp>
      <p:sp>
        <p:nvSpPr>
          <p:cNvPr id="40" name="TextBox 39">
            <a:extLst>
              <a:ext uri="{FF2B5EF4-FFF2-40B4-BE49-F238E27FC236}">
                <a16:creationId xmlns:a16="http://schemas.microsoft.com/office/drawing/2014/main" id="{A0DA1FCD-52B5-3AE8-5976-8CD463EE288A}"/>
              </a:ext>
            </a:extLst>
          </p:cNvPr>
          <p:cNvSpPr txBox="1"/>
          <p:nvPr/>
        </p:nvSpPr>
        <p:spPr>
          <a:xfrm>
            <a:off x="4605953" y="5478362"/>
            <a:ext cx="1397445" cy="369332"/>
          </a:xfrm>
          <a:prstGeom prst="rect">
            <a:avLst/>
          </a:prstGeom>
          <a:noFill/>
        </p:spPr>
        <p:txBody>
          <a:bodyPr wrap="square" rtlCol="0">
            <a:spAutoFit/>
          </a:bodyPr>
          <a:lstStyle/>
          <a:p>
            <a:pPr algn="ctr"/>
            <a:r>
              <a:rPr lang="en-US" dirty="0"/>
              <a:t>   Hard + Clay</a:t>
            </a:r>
          </a:p>
        </p:txBody>
      </p:sp>
      <p:sp>
        <p:nvSpPr>
          <p:cNvPr id="41" name="TextBox 40">
            <a:extLst>
              <a:ext uri="{FF2B5EF4-FFF2-40B4-BE49-F238E27FC236}">
                <a16:creationId xmlns:a16="http://schemas.microsoft.com/office/drawing/2014/main" id="{8B298539-1D67-1010-1F60-537FC2C83E69}"/>
              </a:ext>
            </a:extLst>
          </p:cNvPr>
          <p:cNvSpPr txBox="1"/>
          <p:nvPr/>
        </p:nvSpPr>
        <p:spPr>
          <a:xfrm>
            <a:off x="962513" y="2041571"/>
            <a:ext cx="1879297" cy="307777"/>
          </a:xfrm>
          <a:prstGeom prst="rect">
            <a:avLst/>
          </a:prstGeom>
          <a:noFill/>
        </p:spPr>
        <p:txBody>
          <a:bodyPr wrap="none" rtlCol="0">
            <a:spAutoFit/>
          </a:bodyPr>
          <a:lstStyle/>
          <a:p>
            <a:r>
              <a:rPr lang="en-US" sz="1400" u="sng" dirty="0"/>
              <a:t>Training Set Sample Ns</a:t>
            </a:r>
          </a:p>
        </p:txBody>
      </p:sp>
      <p:sp>
        <p:nvSpPr>
          <p:cNvPr id="5" name="TextBox 4">
            <a:extLst>
              <a:ext uri="{FF2B5EF4-FFF2-40B4-BE49-F238E27FC236}">
                <a16:creationId xmlns:a16="http://schemas.microsoft.com/office/drawing/2014/main" id="{244015BB-3EA3-E907-95BE-39DE6A3893C7}"/>
              </a:ext>
            </a:extLst>
          </p:cNvPr>
          <p:cNvSpPr txBox="1"/>
          <p:nvPr/>
        </p:nvSpPr>
        <p:spPr>
          <a:xfrm>
            <a:off x="1481810" y="3986010"/>
            <a:ext cx="537327" cy="369332"/>
          </a:xfrm>
          <a:prstGeom prst="rect">
            <a:avLst/>
          </a:prstGeom>
          <a:noFill/>
        </p:spPr>
        <p:txBody>
          <a:bodyPr wrap="none" rtlCol="0">
            <a:spAutoFit/>
          </a:bodyPr>
          <a:lstStyle/>
          <a:p>
            <a:r>
              <a:rPr lang="en-US" dirty="0"/>
              <a:t>~8K</a:t>
            </a:r>
          </a:p>
        </p:txBody>
      </p:sp>
      <p:sp>
        <p:nvSpPr>
          <p:cNvPr id="42" name="TextBox 41">
            <a:extLst>
              <a:ext uri="{FF2B5EF4-FFF2-40B4-BE49-F238E27FC236}">
                <a16:creationId xmlns:a16="http://schemas.microsoft.com/office/drawing/2014/main" id="{E02B418D-57C3-8FC9-4225-5B541C1B23ED}"/>
              </a:ext>
            </a:extLst>
          </p:cNvPr>
          <p:cNvSpPr txBox="1"/>
          <p:nvPr/>
        </p:nvSpPr>
        <p:spPr>
          <a:xfrm>
            <a:off x="2874834" y="2237850"/>
            <a:ext cx="712054" cy="369332"/>
          </a:xfrm>
          <a:prstGeom prst="rect">
            <a:avLst/>
          </a:prstGeom>
          <a:noFill/>
        </p:spPr>
        <p:txBody>
          <a:bodyPr wrap="none" rtlCol="0">
            <a:spAutoFit/>
          </a:bodyPr>
          <a:lstStyle/>
          <a:p>
            <a:r>
              <a:rPr lang="en-US" dirty="0"/>
              <a:t>~3.2K</a:t>
            </a:r>
          </a:p>
        </p:txBody>
      </p:sp>
      <p:sp>
        <p:nvSpPr>
          <p:cNvPr id="43" name="TextBox 42">
            <a:extLst>
              <a:ext uri="{FF2B5EF4-FFF2-40B4-BE49-F238E27FC236}">
                <a16:creationId xmlns:a16="http://schemas.microsoft.com/office/drawing/2014/main" id="{A1C758E8-7410-5E9B-55FE-4129528B654E}"/>
              </a:ext>
            </a:extLst>
          </p:cNvPr>
          <p:cNvSpPr txBox="1"/>
          <p:nvPr/>
        </p:nvSpPr>
        <p:spPr>
          <a:xfrm>
            <a:off x="4795469" y="3161010"/>
            <a:ext cx="829073" cy="369332"/>
          </a:xfrm>
          <a:prstGeom prst="rect">
            <a:avLst/>
          </a:prstGeom>
          <a:noFill/>
        </p:spPr>
        <p:txBody>
          <a:bodyPr wrap="none" rtlCol="0">
            <a:spAutoFit/>
          </a:bodyPr>
          <a:lstStyle/>
          <a:p>
            <a:r>
              <a:rPr lang="en-US" dirty="0"/>
              <a:t>~11.2K</a:t>
            </a:r>
          </a:p>
        </p:txBody>
      </p:sp>
      <p:sp>
        <p:nvSpPr>
          <p:cNvPr id="45" name="TextBox 44">
            <a:extLst>
              <a:ext uri="{FF2B5EF4-FFF2-40B4-BE49-F238E27FC236}">
                <a16:creationId xmlns:a16="http://schemas.microsoft.com/office/drawing/2014/main" id="{D7E98E6D-1613-51AA-43D5-2EA80E11BDCF}"/>
              </a:ext>
            </a:extLst>
          </p:cNvPr>
          <p:cNvSpPr txBox="1"/>
          <p:nvPr/>
        </p:nvSpPr>
        <p:spPr>
          <a:xfrm>
            <a:off x="2171961" y="1453612"/>
            <a:ext cx="2704854" cy="369332"/>
          </a:xfrm>
          <a:prstGeom prst="rect">
            <a:avLst/>
          </a:prstGeom>
          <a:noFill/>
        </p:spPr>
        <p:txBody>
          <a:bodyPr wrap="square" rtlCol="0">
            <a:spAutoFit/>
          </a:bodyPr>
          <a:lstStyle/>
          <a:p>
            <a:r>
              <a:rPr lang="en-US" b="1" dirty="0"/>
              <a:t>Full Sample Per Surface*</a:t>
            </a:r>
          </a:p>
        </p:txBody>
      </p:sp>
      <p:sp>
        <p:nvSpPr>
          <p:cNvPr id="8" name="TextBox 7">
            <a:extLst>
              <a:ext uri="{FF2B5EF4-FFF2-40B4-BE49-F238E27FC236}">
                <a16:creationId xmlns:a16="http://schemas.microsoft.com/office/drawing/2014/main" id="{02E6AECF-9838-B530-0DAC-0254AB7A9A36}"/>
              </a:ext>
            </a:extLst>
          </p:cNvPr>
          <p:cNvSpPr txBox="1"/>
          <p:nvPr/>
        </p:nvSpPr>
        <p:spPr>
          <a:xfrm>
            <a:off x="0" y="6393118"/>
            <a:ext cx="12052570" cy="461665"/>
          </a:xfrm>
          <a:prstGeom prst="rect">
            <a:avLst/>
          </a:prstGeom>
          <a:noFill/>
        </p:spPr>
        <p:txBody>
          <a:bodyPr wrap="square" rtlCol="0">
            <a:spAutoFit/>
          </a:bodyPr>
          <a:lstStyle/>
          <a:p>
            <a:r>
              <a:rPr lang="en-US" sz="1200" dirty="0"/>
              <a:t>* This model iteration included data from 2015-2019 (data from 2012-2014 were also used to accrue predictive stats and features prior to modeling stage). A minimum threshold for previous matches (20) played by both players in a given match being predicted (specific to surface predicted match is on) was also applied. These filters will be discussed later in the presentation.  </a:t>
            </a:r>
          </a:p>
        </p:txBody>
      </p:sp>
      <p:sp>
        <p:nvSpPr>
          <p:cNvPr id="46" name="TextBox 45">
            <a:extLst>
              <a:ext uri="{FF2B5EF4-FFF2-40B4-BE49-F238E27FC236}">
                <a16:creationId xmlns:a16="http://schemas.microsoft.com/office/drawing/2014/main" id="{89E6E6DF-5B87-96AF-5BF5-5DF2D2E05A40}"/>
              </a:ext>
            </a:extLst>
          </p:cNvPr>
          <p:cNvSpPr txBox="1"/>
          <p:nvPr/>
        </p:nvSpPr>
        <p:spPr>
          <a:xfrm>
            <a:off x="7996131" y="1453612"/>
            <a:ext cx="2879387" cy="369332"/>
          </a:xfrm>
          <a:prstGeom prst="rect">
            <a:avLst/>
          </a:prstGeom>
          <a:noFill/>
        </p:spPr>
        <p:txBody>
          <a:bodyPr wrap="square" rtlCol="0">
            <a:spAutoFit/>
          </a:bodyPr>
          <a:lstStyle/>
          <a:p>
            <a:r>
              <a:rPr lang="en-US" b="1" dirty="0"/>
              <a:t>Equal Samples Per Surface*</a:t>
            </a:r>
          </a:p>
        </p:txBody>
      </p:sp>
      <p:pic>
        <p:nvPicPr>
          <p:cNvPr id="6148" name="Picture 4">
            <a:extLst>
              <a:ext uri="{FF2B5EF4-FFF2-40B4-BE49-F238E27FC236}">
                <a16:creationId xmlns:a16="http://schemas.microsoft.com/office/drawing/2014/main" id="{33B527C0-202B-1616-8DB9-D54F2CD0AF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82" b="11791"/>
          <a:stretch/>
        </p:blipFill>
        <p:spPr bwMode="auto">
          <a:xfrm>
            <a:off x="6438752" y="1813382"/>
            <a:ext cx="5683433" cy="37660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B52FE7E-CA94-6D6B-422F-40C4D3396BFB}"/>
              </a:ext>
            </a:extLst>
          </p:cNvPr>
          <p:cNvSpPr txBox="1"/>
          <p:nvPr/>
        </p:nvSpPr>
        <p:spPr>
          <a:xfrm>
            <a:off x="7031468" y="5515049"/>
            <a:ext cx="1197315" cy="369332"/>
          </a:xfrm>
          <a:prstGeom prst="rect">
            <a:avLst/>
          </a:prstGeom>
          <a:noFill/>
        </p:spPr>
        <p:txBody>
          <a:bodyPr wrap="square" rtlCol="0">
            <a:spAutoFit/>
          </a:bodyPr>
          <a:lstStyle/>
          <a:p>
            <a:pPr algn="ctr"/>
            <a:r>
              <a:rPr lang="en-US" dirty="0"/>
              <a:t>   Hard</a:t>
            </a:r>
          </a:p>
        </p:txBody>
      </p:sp>
      <p:sp>
        <p:nvSpPr>
          <p:cNvPr id="48" name="TextBox 47">
            <a:extLst>
              <a:ext uri="{FF2B5EF4-FFF2-40B4-BE49-F238E27FC236}">
                <a16:creationId xmlns:a16="http://schemas.microsoft.com/office/drawing/2014/main" id="{ED334D8D-6FCB-2E85-8448-9B67EC0652F1}"/>
              </a:ext>
            </a:extLst>
          </p:cNvPr>
          <p:cNvSpPr txBox="1"/>
          <p:nvPr/>
        </p:nvSpPr>
        <p:spPr>
          <a:xfrm>
            <a:off x="8776715" y="5497382"/>
            <a:ext cx="1197315" cy="369332"/>
          </a:xfrm>
          <a:prstGeom prst="rect">
            <a:avLst/>
          </a:prstGeom>
          <a:noFill/>
        </p:spPr>
        <p:txBody>
          <a:bodyPr wrap="square" rtlCol="0">
            <a:spAutoFit/>
          </a:bodyPr>
          <a:lstStyle/>
          <a:p>
            <a:pPr algn="ctr"/>
            <a:r>
              <a:rPr lang="en-US" dirty="0"/>
              <a:t>   Clay</a:t>
            </a:r>
          </a:p>
        </p:txBody>
      </p:sp>
      <p:sp>
        <p:nvSpPr>
          <p:cNvPr id="49" name="TextBox 48">
            <a:extLst>
              <a:ext uri="{FF2B5EF4-FFF2-40B4-BE49-F238E27FC236}">
                <a16:creationId xmlns:a16="http://schemas.microsoft.com/office/drawing/2014/main" id="{C0CD0E4F-FEA5-FCD4-AEDE-7BF8B4C1899C}"/>
              </a:ext>
            </a:extLst>
          </p:cNvPr>
          <p:cNvSpPr txBox="1"/>
          <p:nvPr/>
        </p:nvSpPr>
        <p:spPr>
          <a:xfrm>
            <a:off x="10466666" y="5508408"/>
            <a:ext cx="1397445" cy="369332"/>
          </a:xfrm>
          <a:prstGeom prst="rect">
            <a:avLst/>
          </a:prstGeom>
          <a:noFill/>
        </p:spPr>
        <p:txBody>
          <a:bodyPr wrap="square" rtlCol="0">
            <a:spAutoFit/>
          </a:bodyPr>
          <a:lstStyle/>
          <a:p>
            <a:pPr algn="ctr"/>
            <a:r>
              <a:rPr lang="en-US" dirty="0"/>
              <a:t>   Hard + Clay</a:t>
            </a:r>
          </a:p>
        </p:txBody>
      </p:sp>
      <p:sp>
        <p:nvSpPr>
          <p:cNvPr id="50" name="TextBox 49">
            <a:extLst>
              <a:ext uri="{FF2B5EF4-FFF2-40B4-BE49-F238E27FC236}">
                <a16:creationId xmlns:a16="http://schemas.microsoft.com/office/drawing/2014/main" id="{816B5152-48DA-D987-22C8-85A74480F923}"/>
              </a:ext>
            </a:extLst>
          </p:cNvPr>
          <p:cNvSpPr txBox="1"/>
          <p:nvPr/>
        </p:nvSpPr>
        <p:spPr>
          <a:xfrm>
            <a:off x="8729576" y="2063555"/>
            <a:ext cx="712054" cy="369332"/>
          </a:xfrm>
          <a:prstGeom prst="rect">
            <a:avLst/>
          </a:prstGeom>
          <a:noFill/>
        </p:spPr>
        <p:txBody>
          <a:bodyPr wrap="none" rtlCol="0">
            <a:spAutoFit/>
          </a:bodyPr>
          <a:lstStyle/>
          <a:p>
            <a:r>
              <a:rPr lang="en-US" dirty="0"/>
              <a:t>~3.2K</a:t>
            </a:r>
          </a:p>
        </p:txBody>
      </p:sp>
      <p:sp>
        <p:nvSpPr>
          <p:cNvPr id="51" name="TextBox 50">
            <a:extLst>
              <a:ext uri="{FF2B5EF4-FFF2-40B4-BE49-F238E27FC236}">
                <a16:creationId xmlns:a16="http://schemas.microsoft.com/office/drawing/2014/main" id="{FE3F641A-BCFF-891B-5ACC-A76090ECB6BE}"/>
              </a:ext>
            </a:extLst>
          </p:cNvPr>
          <p:cNvSpPr txBox="1"/>
          <p:nvPr/>
        </p:nvSpPr>
        <p:spPr>
          <a:xfrm>
            <a:off x="7274098" y="3986010"/>
            <a:ext cx="712054" cy="369332"/>
          </a:xfrm>
          <a:prstGeom prst="rect">
            <a:avLst/>
          </a:prstGeom>
          <a:noFill/>
        </p:spPr>
        <p:txBody>
          <a:bodyPr wrap="none" rtlCol="0">
            <a:spAutoFit/>
          </a:bodyPr>
          <a:lstStyle/>
          <a:p>
            <a:r>
              <a:rPr lang="en-US" dirty="0"/>
              <a:t>~3.2K</a:t>
            </a:r>
          </a:p>
        </p:txBody>
      </p:sp>
      <p:sp>
        <p:nvSpPr>
          <p:cNvPr id="52" name="TextBox 51">
            <a:extLst>
              <a:ext uri="{FF2B5EF4-FFF2-40B4-BE49-F238E27FC236}">
                <a16:creationId xmlns:a16="http://schemas.microsoft.com/office/drawing/2014/main" id="{D92A3BA9-E2A0-B642-7FC9-15D65EF38A16}"/>
              </a:ext>
            </a:extLst>
          </p:cNvPr>
          <p:cNvSpPr txBox="1"/>
          <p:nvPr/>
        </p:nvSpPr>
        <p:spPr>
          <a:xfrm>
            <a:off x="10789905" y="2976344"/>
            <a:ext cx="712054" cy="369332"/>
          </a:xfrm>
          <a:prstGeom prst="rect">
            <a:avLst/>
          </a:prstGeom>
          <a:noFill/>
        </p:spPr>
        <p:txBody>
          <a:bodyPr wrap="none" rtlCol="0">
            <a:spAutoFit/>
          </a:bodyPr>
          <a:lstStyle/>
          <a:p>
            <a:r>
              <a:rPr lang="en-US" dirty="0"/>
              <a:t>~6.4K</a:t>
            </a:r>
          </a:p>
        </p:txBody>
      </p:sp>
    </p:spTree>
    <p:extLst>
      <p:ext uri="{BB962C8B-B14F-4D97-AF65-F5344CB8AC3E}">
        <p14:creationId xmlns:p14="http://schemas.microsoft.com/office/powerpoint/2010/main" val="284972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257125" y="340468"/>
            <a:ext cx="9744975" cy="584775"/>
          </a:xfrm>
          <a:prstGeom prst="rect">
            <a:avLst/>
          </a:prstGeom>
          <a:noFill/>
        </p:spPr>
        <p:txBody>
          <a:bodyPr wrap="none" rtlCol="0">
            <a:spAutoFit/>
          </a:bodyPr>
          <a:lstStyle/>
          <a:p>
            <a:r>
              <a:rPr lang="en-US" sz="3200" dirty="0"/>
              <a:t>Hard Court and Clay Court Tennis Are Different Animals I  </a:t>
            </a:r>
          </a:p>
        </p:txBody>
      </p:sp>
      <p:pic>
        <p:nvPicPr>
          <p:cNvPr id="1028" name="Picture 4">
            <a:extLst>
              <a:ext uri="{FF2B5EF4-FFF2-40B4-BE49-F238E27FC236}">
                <a16:creationId xmlns:a16="http://schemas.microsoft.com/office/drawing/2014/main" id="{7F2BAAC0-4B41-8825-2041-00F87087F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36" y="1438267"/>
            <a:ext cx="3581400"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13BC1F-18C9-E1D6-4E1D-19777448B456}"/>
              </a:ext>
            </a:extLst>
          </p:cNvPr>
          <p:cNvSpPr txBox="1"/>
          <p:nvPr/>
        </p:nvSpPr>
        <p:spPr>
          <a:xfrm>
            <a:off x="1724233" y="1040360"/>
            <a:ext cx="809837" cy="369332"/>
          </a:xfrm>
          <a:prstGeom prst="rect">
            <a:avLst/>
          </a:prstGeom>
          <a:noFill/>
        </p:spPr>
        <p:txBody>
          <a:bodyPr wrap="none" rtlCol="0">
            <a:spAutoFit/>
          </a:bodyPr>
          <a:lstStyle/>
          <a:p>
            <a:r>
              <a:rPr lang="en-US" b="1" dirty="0"/>
              <a:t>Ace % </a:t>
            </a:r>
          </a:p>
        </p:txBody>
      </p:sp>
      <p:pic>
        <p:nvPicPr>
          <p:cNvPr id="1030" name="Picture 6">
            <a:extLst>
              <a:ext uri="{FF2B5EF4-FFF2-40B4-BE49-F238E27FC236}">
                <a16:creationId xmlns:a16="http://schemas.microsoft.com/office/drawing/2014/main" id="{AB99BF15-F9EE-8492-EA3B-4A6F5FDAD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74" y="1438267"/>
            <a:ext cx="3733800" cy="25336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8F9C868-8EC6-D3C9-7F66-B3A8451CA9A9}"/>
              </a:ext>
            </a:extLst>
          </p:cNvPr>
          <p:cNvSpPr txBox="1"/>
          <p:nvPr/>
        </p:nvSpPr>
        <p:spPr>
          <a:xfrm>
            <a:off x="5230131" y="1068935"/>
            <a:ext cx="1839543" cy="369332"/>
          </a:xfrm>
          <a:prstGeom prst="rect">
            <a:avLst/>
          </a:prstGeom>
          <a:noFill/>
        </p:spPr>
        <p:txBody>
          <a:bodyPr wrap="none" rtlCol="0">
            <a:spAutoFit/>
          </a:bodyPr>
          <a:lstStyle/>
          <a:p>
            <a:r>
              <a:rPr lang="en-US" b="1" dirty="0"/>
              <a:t>Serve Pts Won % </a:t>
            </a:r>
          </a:p>
        </p:txBody>
      </p:sp>
      <p:pic>
        <p:nvPicPr>
          <p:cNvPr id="1032" name="Picture 8">
            <a:extLst>
              <a:ext uri="{FF2B5EF4-FFF2-40B4-BE49-F238E27FC236}">
                <a16:creationId xmlns:a16="http://schemas.microsoft.com/office/drawing/2014/main" id="{5C884CF4-ABF9-89AE-F05E-5A794418B2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94" y="1438267"/>
            <a:ext cx="3638550" cy="25431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E0A35DE-91C8-0D8D-6254-8B5901E43CDC}"/>
              </a:ext>
            </a:extLst>
          </p:cNvPr>
          <p:cNvSpPr txBox="1"/>
          <p:nvPr/>
        </p:nvSpPr>
        <p:spPr>
          <a:xfrm>
            <a:off x="9192530" y="1068935"/>
            <a:ext cx="1958037" cy="369332"/>
          </a:xfrm>
          <a:prstGeom prst="rect">
            <a:avLst/>
          </a:prstGeom>
          <a:noFill/>
        </p:spPr>
        <p:txBody>
          <a:bodyPr wrap="none" rtlCol="0">
            <a:spAutoFit/>
          </a:bodyPr>
          <a:lstStyle/>
          <a:p>
            <a:r>
              <a:rPr lang="en-US" b="1" dirty="0"/>
              <a:t>Return Pts Won % </a:t>
            </a:r>
          </a:p>
        </p:txBody>
      </p:sp>
      <p:pic>
        <p:nvPicPr>
          <p:cNvPr id="1034" name="Picture 10">
            <a:extLst>
              <a:ext uri="{FF2B5EF4-FFF2-40B4-BE49-F238E27FC236}">
                <a16:creationId xmlns:a16="http://schemas.microsoft.com/office/drawing/2014/main" id="{EFE4C691-F1BB-7A99-C503-A351C69A9B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36" y="4191000"/>
            <a:ext cx="3638550" cy="2667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7E58399-F10C-971D-1844-52D1E11559A4}"/>
              </a:ext>
            </a:extLst>
          </p:cNvPr>
          <p:cNvSpPr txBox="1"/>
          <p:nvPr/>
        </p:nvSpPr>
        <p:spPr>
          <a:xfrm>
            <a:off x="938414" y="4006334"/>
            <a:ext cx="2363789" cy="369332"/>
          </a:xfrm>
          <a:prstGeom prst="rect">
            <a:avLst/>
          </a:prstGeom>
          <a:noFill/>
        </p:spPr>
        <p:txBody>
          <a:bodyPr wrap="none" rtlCol="0">
            <a:spAutoFit/>
          </a:bodyPr>
          <a:lstStyle/>
          <a:p>
            <a:r>
              <a:rPr lang="en-US" b="1" dirty="0"/>
              <a:t>Break Point Convert % </a:t>
            </a:r>
          </a:p>
        </p:txBody>
      </p:sp>
      <p:pic>
        <p:nvPicPr>
          <p:cNvPr id="1036" name="Picture 12">
            <a:extLst>
              <a:ext uri="{FF2B5EF4-FFF2-40B4-BE49-F238E27FC236}">
                <a16:creationId xmlns:a16="http://schemas.microsoft.com/office/drawing/2014/main" id="{ECE6D85E-765C-871E-A666-7514532EB3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8415" y="4314827"/>
            <a:ext cx="3705225" cy="25336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C702036-B2E0-B86A-F823-B8199A6B08BF}"/>
              </a:ext>
            </a:extLst>
          </p:cNvPr>
          <p:cNvSpPr txBox="1"/>
          <p:nvPr/>
        </p:nvSpPr>
        <p:spPr>
          <a:xfrm>
            <a:off x="4662681" y="4010017"/>
            <a:ext cx="2891754" cy="369332"/>
          </a:xfrm>
          <a:prstGeom prst="rect">
            <a:avLst/>
          </a:prstGeom>
          <a:noFill/>
        </p:spPr>
        <p:txBody>
          <a:bodyPr wrap="none" rtlCol="0">
            <a:spAutoFit/>
          </a:bodyPr>
          <a:lstStyle/>
          <a:p>
            <a:r>
              <a:rPr lang="en-US" b="1" dirty="0"/>
              <a:t>Non-GS Match Length (min) </a:t>
            </a:r>
          </a:p>
        </p:txBody>
      </p:sp>
      <p:pic>
        <p:nvPicPr>
          <p:cNvPr id="1038" name="Picture 14">
            <a:extLst>
              <a:ext uri="{FF2B5EF4-FFF2-40B4-BE49-F238E27FC236}">
                <a16:creationId xmlns:a16="http://schemas.microsoft.com/office/drawing/2014/main" id="{24580612-FCA4-3452-EDBF-B5EA61FBEE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8319" y="4314827"/>
            <a:ext cx="3705225" cy="25336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EB7150A-7594-544F-214C-77259CC69A76}"/>
              </a:ext>
            </a:extLst>
          </p:cNvPr>
          <p:cNvSpPr txBox="1"/>
          <p:nvPr/>
        </p:nvSpPr>
        <p:spPr>
          <a:xfrm>
            <a:off x="9075541" y="4006333"/>
            <a:ext cx="2422073" cy="369332"/>
          </a:xfrm>
          <a:prstGeom prst="rect">
            <a:avLst/>
          </a:prstGeom>
          <a:noFill/>
        </p:spPr>
        <p:txBody>
          <a:bodyPr wrap="none" rtlCol="0">
            <a:spAutoFit/>
          </a:bodyPr>
          <a:lstStyle/>
          <a:p>
            <a:r>
              <a:rPr lang="en-US" b="1" dirty="0"/>
              <a:t>GS Match Length (min) </a:t>
            </a:r>
          </a:p>
        </p:txBody>
      </p:sp>
      <p:sp>
        <p:nvSpPr>
          <p:cNvPr id="3" name="TextBox 2">
            <a:extLst>
              <a:ext uri="{FF2B5EF4-FFF2-40B4-BE49-F238E27FC236}">
                <a16:creationId xmlns:a16="http://schemas.microsoft.com/office/drawing/2014/main" id="{B8B566D7-535A-582F-774F-678C38D41AE0}"/>
              </a:ext>
            </a:extLst>
          </p:cNvPr>
          <p:cNvSpPr txBox="1"/>
          <p:nvPr/>
        </p:nvSpPr>
        <p:spPr>
          <a:xfrm>
            <a:off x="214139" y="1054648"/>
            <a:ext cx="324128" cy="369332"/>
          </a:xfrm>
          <a:prstGeom prst="rect">
            <a:avLst/>
          </a:prstGeom>
          <a:noFill/>
        </p:spPr>
        <p:txBody>
          <a:bodyPr wrap="none" rtlCol="0">
            <a:spAutoFit/>
          </a:bodyPr>
          <a:lstStyle/>
          <a:p>
            <a:r>
              <a:rPr lang="en-US" b="1" dirty="0"/>
              <a:t>A</a:t>
            </a:r>
          </a:p>
        </p:txBody>
      </p:sp>
      <p:sp>
        <p:nvSpPr>
          <p:cNvPr id="19" name="TextBox 18">
            <a:extLst>
              <a:ext uri="{FF2B5EF4-FFF2-40B4-BE49-F238E27FC236}">
                <a16:creationId xmlns:a16="http://schemas.microsoft.com/office/drawing/2014/main" id="{F5695687-1C31-9757-F9F1-A1FCE5A461C2}"/>
              </a:ext>
            </a:extLst>
          </p:cNvPr>
          <p:cNvSpPr txBox="1"/>
          <p:nvPr/>
        </p:nvSpPr>
        <p:spPr>
          <a:xfrm>
            <a:off x="4096319" y="1054648"/>
            <a:ext cx="314510" cy="369332"/>
          </a:xfrm>
          <a:prstGeom prst="rect">
            <a:avLst/>
          </a:prstGeom>
          <a:noFill/>
        </p:spPr>
        <p:txBody>
          <a:bodyPr wrap="none" rtlCol="0">
            <a:spAutoFit/>
          </a:bodyPr>
          <a:lstStyle/>
          <a:p>
            <a:r>
              <a:rPr lang="en-US" b="1" dirty="0"/>
              <a:t>B</a:t>
            </a:r>
          </a:p>
        </p:txBody>
      </p:sp>
      <p:sp>
        <p:nvSpPr>
          <p:cNvPr id="20" name="TextBox 19">
            <a:extLst>
              <a:ext uri="{FF2B5EF4-FFF2-40B4-BE49-F238E27FC236}">
                <a16:creationId xmlns:a16="http://schemas.microsoft.com/office/drawing/2014/main" id="{A1D5AB6B-DD47-0248-DFA8-6D40965DA378}"/>
              </a:ext>
            </a:extLst>
          </p:cNvPr>
          <p:cNvSpPr txBox="1"/>
          <p:nvPr/>
        </p:nvSpPr>
        <p:spPr>
          <a:xfrm>
            <a:off x="8051064" y="1054648"/>
            <a:ext cx="306494" cy="369332"/>
          </a:xfrm>
          <a:prstGeom prst="rect">
            <a:avLst/>
          </a:prstGeom>
          <a:noFill/>
        </p:spPr>
        <p:txBody>
          <a:bodyPr wrap="none" rtlCol="0">
            <a:spAutoFit/>
          </a:bodyPr>
          <a:lstStyle/>
          <a:p>
            <a:r>
              <a:rPr lang="en-US" b="1" dirty="0"/>
              <a:t>C</a:t>
            </a:r>
          </a:p>
        </p:txBody>
      </p:sp>
      <p:sp>
        <p:nvSpPr>
          <p:cNvPr id="21" name="TextBox 20">
            <a:extLst>
              <a:ext uri="{FF2B5EF4-FFF2-40B4-BE49-F238E27FC236}">
                <a16:creationId xmlns:a16="http://schemas.microsoft.com/office/drawing/2014/main" id="{8C7F247B-6B5F-EC54-F268-8B4145683127}"/>
              </a:ext>
            </a:extLst>
          </p:cNvPr>
          <p:cNvSpPr txBox="1"/>
          <p:nvPr/>
        </p:nvSpPr>
        <p:spPr>
          <a:xfrm>
            <a:off x="214139" y="3835948"/>
            <a:ext cx="330540" cy="369332"/>
          </a:xfrm>
          <a:prstGeom prst="rect">
            <a:avLst/>
          </a:prstGeom>
          <a:noFill/>
        </p:spPr>
        <p:txBody>
          <a:bodyPr wrap="none" rtlCol="0">
            <a:spAutoFit/>
          </a:bodyPr>
          <a:lstStyle/>
          <a:p>
            <a:r>
              <a:rPr lang="en-US" b="1" dirty="0"/>
              <a:t>D</a:t>
            </a:r>
          </a:p>
        </p:txBody>
      </p:sp>
      <p:sp>
        <p:nvSpPr>
          <p:cNvPr id="22" name="TextBox 21">
            <a:extLst>
              <a:ext uri="{FF2B5EF4-FFF2-40B4-BE49-F238E27FC236}">
                <a16:creationId xmlns:a16="http://schemas.microsoft.com/office/drawing/2014/main" id="{99748FB2-C19B-873D-20EF-8F907F6A159A}"/>
              </a:ext>
            </a:extLst>
          </p:cNvPr>
          <p:cNvSpPr txBox="1"/>
          <p:nvPr/>
        </p:nvSpPr>
        <p:spPr>
          <a:xfrm>
            <a:off x="4096319" y="3835948"/>
            <a:ext cx="296876" cy="369332"/>
          </a:xfrm>
          <a:prstGeom prst="rect">
            <a:avLst/>
          </a:prstGeom>
          <a:noFill/>
        </p:spPr>
        <p:txBody>
          <a:bodyPr wrap="none" rtlCol="0">
            <a:spAutoFit/>
          </a:bodyPr>
          <a:lstStyle/>
          <a:p>
            <a:r>
              <a:rPr lang="en-US" b="1" dirty="0"/>
              <a:t>E</a:t>
            </a:r>
          </a:p>
        </p:txBody>
      </p:sp>
      <p:sp>
        <p:nvSpPr>
          <p:cNvPr id="23" name="TextBox 22">
            <a:extLst>
              <a:ext uri="{FF2B5EF4-FFF2-40B4-BE49-F238E27FC236}">
                <a16:creationId xmlns:a16="http://schemas.microsoft.com/office/drawing/2014/main" id="{4CF4C09E-126F-EFED-77B3-A3EA2AD89224}"/>
              </a:ext>
            </a:extLst>
          </p:cNvPr>
          <p:cNvSpPr txBox="1"/>
          <p:nvPr/>
        </p:nvSpPr>
        <p:spPr>
          <a:xfrm>
            <a:off x="8051064" y="3835948"/>
            <a:ext cx="29046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75802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257125" y="340468"/>
            <a:ext cx="9849171" cy="584775"/>
          </a:xfrm>
          <a:prstGeom prst="rect">
            <a:avLst/>
          </a:prstGeom>
          <a:noFill/>
        </p:spPr>
        <p:txBody>
          <a:bodyPr wrap="none" rtlCol="0">
            <a:spAutoFit/>
          </a:bodyPr>
          <a:lstStyle/>
          <a:p>
            <a:r>
              <a:rPr lang="en-US" sz="3200" dirty="0"/>
              <a:t>Hard Court and Clay Court Tennis Are Different Animals II  </a:t>
            </a:r>
          </a:p>
        </p:txBody>
      </p:sp>
      <p:pic>
        <p:nvPicPr>
          <p:cNvPr id="19" name="Picture 2">
            <a:extLst>
              <a:ext uri="{FF2B5EF4-FFF2-40B4-BE49-F238E27FC236}">
                <a16:creationId xmlns:a16="http://schemas.microsoft.com/office/drawing/2014/main" id="{A49AC59C-5425-DE8E-5EF2-B6717BC465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36" t="740" r="9544" b="93589"/>
          <a:stretch/>
        </p:blipFill>
        <p:spPr bwMode="auto">
          <a:xfrm>
            <a:off x="194554" y="1793279"/>
            <a:ext cx="11997446" cy="7884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6A7CEA-A414-F7CC-5AD6-4EFB4C0DD49E}"/>
              </a:ext>
            </a:extLst>
          </p:cNvPr>
          <p:cNvSpPr txBox="1"/>
          <p:nvPr/>
        </p:nvSpPr>
        <p:spPr>
          <a:xfrm>
            <a:off x="632298" y="1050586"/>
            <a:ext cx="11167353" cy="707886"/>
          </a:xfrm>
          <a:prstGeom prst="rect">
            <a:avLst/>
          </a:prstGeom>
          <a:noFill/>
        </p:spPr>
        <p:txBody>
          <a:bodyPr wrap="square" rtlCol="0">
            <a:spAutoFit/>
          </a:bodyPr>
          <a:lstStyle/>
          <a:p>
            <a:r>
              <a:rPr lang="en-US" sz="2000" dirty="0"/>
              <a:t>Features with High Correlations to % Pts Won in “Current Match” (Target) on </a:t>
            </a:r>
            <a:r>
              <a:rPr lang="en-US" sz="2000" dirty="0">
                <a:solidFill>
                  <a:srgbClr val="2218F0"/>
                </a:solidFill>
              </a:rPr>
              <a:t>Hard Courts</a:t>
            </a:r>
          </a:p>
          <a:p>
            <a:pPr marL="285750" indent="-285750">
              <a:buFont typeface="Arial" panose="020B0604020202020204" pitchFamily="34" charset="0"/>
              <a:buChar char="•"/>
            </a:pPr>
            <a:r>
              <a:rPr lang="en-US" sz="2000" dirty="0"/>
              <a:t>All are for </a:t>
            </a:r>
            <a:r>
              <a:rPr lang="en-US" sz="2000" b="1" dirty="0"/>
              <a:t>Differential</a:t>
            </a:r>
            <a:r>
              <a:rPr lang="en-US" sz="2000" dirty="0"/>
              <a:t> </a:t>
            </a:r>
            <a:r>
              <a:rPr lang="en-US" sz="2000" b="1" dirty="0"/>
              <a:t>Features</a:t>
            </a:r>
            <a:r>
              <a:rPr lang="en-US" sz="2000" dirty="0"/>
              <a:t> (Player Raw Feature Value - Opponent Raw Feature Value)</a:t>
            </a:r>
          </a:p>
        </p:txBody>
      </p:sp>
      <p:sp>
        <p:nvSpPr>
          <p:cNvPr id="4" name="TextBox 3">
            <a:extLst>
              <a:ext uri="{FF2B5EF4-FFF2-40B4-BE49-F238E27FC236}">
                <a16:creationId xmlns:a16="http://schemas.microsoft.com/office/drawing/2014/main" id="{CBD74FD9-A580-BE21-3392-84BA36243B25}"/>
              </a:ext>
            </a:extLst>
          </p:cNvPr>
          <p:cNvSpPr txBox="1"/>
          <p:nvPr/>
        </p:nvSpPr>
        <p:spPr>
          <a:xfrm>
            <a:off x="1020169" y="2612577"/>
            <a:ext cx="935091" cy="1169551"/>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Pts</a:t>
            </a:r>
          </a:p>
          <a:p>
            <a:r>
              <a:rPr lang="en-US" sz="1400" dirty="0">
                <a:solidFill>
                  <a:srgbClr val="00B050"/>
                </a:solidFill>
              </a:rPr>
              <a:t>Won % (Long Term)</a:t>
            </a:r>
          </a:p>
        </p:txBody>
      </p:sp>
      <p:sp>
        <p:nvSpPr>
          <p:cNvPr id="21" name="TextBox 20">
            <a:extLst>
              <a:ext uri="{FF2B5EF4-FFF2-40B4-BE49-F238E27FC236}">
                <a16:creationId xmlns:a16="http://schemas.microsoft.com/office/drawing/2014/main" id="{51BB1237-295E-B191-39DC-A09C2F22AC2F}"/>
              </a:ext>
            </a:extLst>
          </p:cNvPr>
          <p:cNvSpPr txBox="1"/>
          <p:nvPr/>
        </p:nvSpPr>
        <p:spPr>
          <a:xfrm>
            <a:off x="1853506" y="2602848"/>
            <a:ext cx="935091" cy="1169551"/>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Pts</a:t>
            </a:r>
          </a:p>
          <a:p>
            <a:r>
              <a:rPr lang="en-US" sz="1400" dirty="0">
                <a:solidFill>
                  <a:srgbClr val="00B050"/>
                </a:solidFill>
              </a:rPr>
              <a:t>Won % (Short Term)</a:t>
            </a:r>
          </a:p>
        </p:txBody>
      </p:sp>
      <p:sp>
        <p:nvSpPr>
          <p:cNvPr id="22" name="TextBox 21">
            <a:extLst>
              <a:ext uri="{FF2B5EF4-FFF2-40B4-BE49-F238E27FC236}">
                <a16:creationId xmlns:a16="http://schemas.microsoft.com/office/drawing/2014/main" id="{FC15BB52-1B3A-2747-9E07-FB1A95D8142C}"/>
              </a:ext>
            </a:extLst>
          </p:cNvPr>
          <p:cNvSpPr txBox="1"/>
          <p:nvPr/>
        </p:nvSpPr>
        <p:spPr>
          <a:xfrm>
            <a:off x="2778869" y="2578441"/>
            <a:ext cx="935091" cy="523220"/>
          </a:xfrm>
          <a:prstGeom prst="rect">
            <a:avLst/>
          </a:prstGeom>
          <a:noFill/>
        </p:spPr>
        <p:txBody>
          <a:bodyPr wrap="square" rtlCol="0">
            <a:spAutoFit/>
          </a:bodyPr>
          <a:lstStyle/>
          <a:p>
            <a:r>
              <a:rPr lang="en-US" sz="1400" dirty="0">
                <a:solidFill>
                  <a:srgbClr val="FF0000"/>
                </a:solidFill>
              </a:rPr>
              <a:t>Log of </a:t>
            </a:r>
          </a:p>
          <a:p>
            <a:r>
              <a:rPr lang="en-US" sz="1400" dirty="0">
                <a:solidFill>
                  <a:srgbClr val="FF0000"/>
                </a:solidFill>
              </a:rPr>
              <a:t>Ranking</a:t>
            </a:r>
          </a:p>
        </p:txBody>
      </p:sp>
      <p:sp>
        <p:nvSpPr>
          <p:cNvPr id="23" name="TextBox 22">
            <a:extLst>
              <a:ext uri="{FF2B5EF4-FFF2-40B4-BE49-F238E27FC236}">
                <a16:creationId xmlns:a16="http://schemas.microsoft.com/office/drawing/2014/main" id="{43F35CC1-E7E9-8BEF-7ADA-266E4257BB54}"/>
              </a:ext>
            </a:extLst>
          </p:cNvPr>
          <p:cNvSpPr txBox="1"/>
          <p:nvPr/>
        </p:nvSpPr>
        <p:spPr>
          <a:xfrm>
            <a:off x="158267" y="2593122"/>
            <a:ext cx="935091" cy="1169551"/>
          </a:xfrm>
          <a:prstGeom prst="rect">
            <a:avLst/>
          </a:prstGeom>
          <a:noFill/>
        </p:spPr>
        <p:txBody>
          <a:bodyPr wrap="square" rtlCol="0">
            <a:spAutoFit/>
          </a:bodyPr>
          <a:lstStyle/>
          <a:p>
            <a:r>
              <a:rPr lang="en-US" sz="1400" b="1" i="1" dirty="0"/>
              <a:t>Player Pts</a:t>
            </a:r>
          </a:p>
          <a:p>
            <a:r>
              <a:rPr lang="en-US" sz="1400" b="1" i="1" dirty="0"/>
              <a:t>Won% in</a:t>
            </a:r>
          </a:p>
          <a:p>
            <a:r>
              <a:rPr lang="en-US" sz="1400" b="1" i="1" dirty="0"/>
              <a:t>“Current</a:t>
            </a:r>
          </a:p>
          <a:p>
            <a:r>
              <a:rPr lang="en-US" sz="1400" b="1" i="1" dirty="0"/>
              <a:t>Match”</a:t>
            </a:r>
          </a:p>
          <a:p>
            <a:r>
              <a:rPr lang="en-US" sz="1400" b="1" i="1" dirty="0"/>
              <a:t>(Target)</a:t>
            </a:r>
          </a:p>
        </p:txBody>
      </p:sp>
      <p:sp>
        <p:nvSpPr>
          <p:cNvPr id="24" name="TextBox 23">
            <a:extLst>
              <a:ext uri="{FF2B5EF4-FFF2-40B4-BE49-F238E27FC236}">
                <a16:creationId xmlns:a16="http://schemas.microsoft.com/office/drawing/2014/main" id="{955A45FA-ED5B-DDDF-AFB9-FA64D70BDEE5}"/>
              </a:ext>
            </a:extLst>
          </p:cNvPr>
          <p:cNvSpPr txBox="1"/>
          <p:nvPr/>
        </p:nvSpPr>
        <p:spPr>
          <a:xfrm>
            <a:off x="3590745" y="2574376"/>
            <a:ext cx="935091" cy="523220"/>
          </a:xfrm>
          <a:prstGeom prst="rect">
            <a:avLst/>
          </a:prstGeom>
          <a:noFill/>
        </p:spPr>
        <p:txBody>
          <a:bodyPr wrap="square" rtlCol="0">
            <a:spAutoFit/>
          </a:bodyPr>
          <a:lstStyle/>
          <a:p>
            <a:r>
              <a:rPr lang="en-US" sz="1400" dirty="0">
                <a:solidFill>
                  <a:srgbClr val="FF0000"/>
                </a:solidFill>
              </a:rPr>
              <a:t>Ranking</a:t>
            </a:r>
          </a:p>
          <a:p>
            <a:r>
              <a:rPr lang="en-US" sz="1400" dirty="0">
                <a:solidFill>
                  <a:srgbClr val="FF0000"/>
                </a:solidFill>
              </a:rPr>
              <a:t>Points</a:t>
            </a:r>
          </a:p>
        </p:txBody>
      </p:sp>
      <p:sp>
        <p:nvSpPr>
          <p:cNvPr id="25" name="TextBox 24">
            <a:extLst>
              <a:ext uri="{FF2B5EF4-FFF2-40B4-BE49-F238E27FC236}">
                <a16:creationId xmlns:a16="http://schemas.microsoft.com/office/drawing/2014/main" id="{9DD0D697-A293-30B0-88AF-0B319DE67456}"/>
              </a:ext>
            </a:extLst>
          </p:cNvPr>
          <p:cNvSpPr txBox="1"/>
          <p:nvPr/>
        </p:nvSpPr>
        <p:spPr>
          <a:xfrm>
            <a:off x="4327185" y="2581725"/>
            <a:ext cx="935091" cy="1384995"/>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Serve Pts</a:t>
            </a:r>
          </a:p>
          <a:p>
            <a:r>
              <a:rPr lang="en-US" sz="1400" dirty="0">
                <a:solidFill>
                  <a:srgbClr val="00B050"/>
                </a:solidFill>
              </a:rPr>
              <a:t>Won % (Long Term)</a:t>
            </a:r>
          </a:p>
        </p:txBody>
      </p:sp>
      <p:sp>
        <p:nvSpPr>
          <p:cNvPr id="27" name="TextBox 26">
            <a:extLst>
              <a:ext uri="{FF2B5EF4-FFF2-40B4-BE49-F238E27FC236}">
                <a16:creationId xmlns:a16="http://schemas.microsoft.com/office/drawing/2014/main" id="{C708209D-FCEA-8BFD-F5D6-30304D55967B}"/>
              </a:ext>
            </a:extLst>
          </p:cNvPr>
          <p:cNvSpPr txBox="1"/>
          <p:nvPr/>
        </p:nvSpPr>
        <p:spPr>
          <a:xfrm>
            <a:off x="5223364" y="2574376"/>
            <a:ext cx="935091" cy="2031325"/>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Serve Pts</a:t>
            </a:r>
          </a:p>
          <a:p>
            <a:r>
              <a:rPr lang="en-US" sz="1400" dirty="0">
                <a:solidFill>
                  <a:srgbClr val="00B050"/>
                </a:solidFill>
              </a:rPr>
              <a:t>Won % vs Opponent Return Pts Won % (Long Term)</a:t>
            </a:r>
          </a:p>
        </p:txBody>
      </p:sp>
      <p:sp>
        <p:nvSpPr>
          <p:cNvPr id="28" name="TextBox 27">
            <a:extLst>
              <a:ext uri="{FF2B5EF4-FFF2-40B4-BE49-F238E27FC236}">
                <a16:creationId xmlns:a16="http://schemas.microsoft.com/office/drawing/2014/main" id="{416A14B8-CB2D-E055-F5B1-A9E8CDE03A01}"/>
              </a:ext>
            </a:extLst>
          </p:cNvPr>
          <p:cNvSpPr txBox="1"/>
          <p:nvPr/>
        </p:nvSpPr>
        <p:spPr>
          <a:xfrm>
            <a:off x="6080637" y="2574375"/>
            <a:ext cx="935091" cy="2246769"/>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Return Pts</a:t>
            </a:r>
          </a:p>
          <a:p>
            <a:r>
              <a:rPr lang="en-US" sz="1400" dirty="0">
                <a:solidFill>
                  <a:srgbClr val="00B050"/>
                </a:solidFill>
              </a:rPr>
              <a:t>Won % vs Opponent Serve Pts Won % (Long Term)</a:t>
            </a:r>
          </a:p>
        </p:txBody>
      </p:sp>
      <p:sp>
        <p:nvSpPr>
          <p:cNvPr id="29" name="TextBox 28">
            <a:extLst>
              <a:ext uri="{FF2B5EF4-FFF2-40B4-BE49-F238E27FC236}">
                <a16:creationId xmlns:a16="http://schemas.microsoft.com/office/drawing/2014/main" id="{D346816A-62C0-73EF-B3E9-C2C3AB7C06E2}"/>
              </a:ext>
            </a:extLst>
          </p:cNvPr>
          <p:cNvSpPr txBox="1"/>
          <p:nvPr/>
        </p:nvSpPr>
        <p:spPr>
          <a:xfrm>
            <a:off x="7722933" y="2538955"/>
            <a:ext cx="1147464" cy="1384995"/>
          </a:xfrm>
          <a:prstGeom prst="rect">
            <a:avLst/>
          </a:prstGeom>
          <a:noFill/>
        </p:spPr>
        <p:txBody>
          <a:bodyPr wrap="square" rtlCol="0">
            <a:spAutoFit/>
          </a:bodyPr>
          <a:lstStyle/>
          <a:p>
            <a:r>
              <a:rPr lang="en-US" sz="1400" dirty="0">
                <a:solidFill>
                  <a:srgbClr val="FF0000"/>
                </a:solidFill>
              </a:rPr>
              <a:t>Head to Head Past</a:t>
            </a:r>
          </a:p>
          <a:p>
            <a:r>
              <a:rPr lang="en-US" sz="1400" dirty="0">
                <a:solidFill>
                  <a:srgbClr val="FF0000"/>
                </a:solidFill>
              </a:rPr>
              <a:t>Performance vs Current Opponent</a:t>
            </a:r>
          </a:p>
          <a:p>
            <a:r>
              <a:rPr lang="en-US" sz="1400" dirty="0">
                <a:solidFill>
                  <a:srgbClr val="FF0000"/>
                </a:solidFill>
              </a:rPr>
              <a:t>(% Pts Won</a:t>
            </a:r>
          </a:p>
        </p:txBody>
      </p:sp>
      <p:sp>
        <p:nvSpPr>
          <p:cNvPr id="30" name="TextBox 29">
            <a:extLst>
              <a:ext uri="{FF2B5EF4-FFF2-40B4-BE49-F238E27FC236}">
                <a16:creationId xmlns:a16="http://schemas.microsoft.com/office/drawing/2014/main" id="{E6A80B48-AE05-A247-C5EF-57A2D7DA4312}"/>
              </a:ext>
            </a:extLst>
          </p:cNvPr>
          <p:cNvSpPr txBox="1"/>
          <p:nvPr/>
        </p:nvSpPr>
        <p:spPr>
          <a:xfrm>
            <a:off x="8740624" y="2538987"/>
            <a:ext cx="1064864" cy="1384995"/>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Break Point Conversion% (Long Term)</a:t>
            </a:r>
          </a:p>
        </p:txBody>
      </p:sp>
      <p:sp>
        <p:nvSpPr>
          <p:cNvPr id="31" name="TextBox 30">
            <a:extLst>
              <a:ext uri="{FF2B5EF4-FFF2-40B4-BE49-F238E27FC236}">
                <a16:creationId xmlns:a16="http://schemas.microsoft.com/office/drawing/2014/main" id="{EC0881A4-8D65-9698-8622-2654A7AFD8D1}"/>
              </a:ext>
            </a:extLst>
          </p:cNvPr>
          <p:cNvSpPr txBox="1"/>
          <p:nvPr/>
        </p:nvSpPr>
        <p:spPr>
          <a:xfrm>
            <a:off x="9629706" y="2552279"/>
            <a:ext cx="935091" cy="738664"/>
          </a:xfrm>
          <a:prstGeom prst="rect">
            <a:avLst/>
          </a:prstGeom>
          <a:noFill/>
        </p:spPr>
        <p:txBody>
          <a:bodyPr wrap="square" rtlCol="0">
            <a:spAutoFit/>
          </a:bodyPr>
          <a:lstStyle/>
          <a:p>
            <a:r>
              <a:rPr lang="en-US" sz="1400" dirty="0">
                <a:solidFill>
                  <a:srgbClr val="7030A0"/>
                </a:solidFill>
              </a:rPr>
              <a:t>Total Matches</a:t>
            </a:r>
          </a:p>
          <a:p>
            <a:r>
              <a:rPr lang="en-US" sz="1400" dirty="0">
                <a:solidFill>
                  <a:srgbClr val="7030A0"/>
                </a:solidFill>
              </a:rPr>
              <a:t>Played</a:t>
            </a:r>
          </a:p>
        </p:txBody>
      </p:sp>
      <p:sp>
        <p:nvSpPr>
          <p:cNvPr id="32" name="TextBox 31">
            <a:extLst>
              <a:ext uri="{FF2B5EF4-FFF2-40B4-BE49-F238E27FC236}">
                <a16:creationId xmlns:a16="http://schemas.microsoft.com/office/drawing/2014/main" id="{6593CC0A-1A60-08D6-BC02-82E90B7152FF}"/>
              </a:ext>
            </a:extLst>
          </p:cNvPr>
          <p:cNvSpPr txBox="1"/>
          <p:nvPr/>
        </p:nvSpPr>
        <p:spPr>
          <a:xfrm>
            <a:off x="6976816" y="2558410"/>
            <a:ext cx="935091" cy="1600438"/>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Return Pts</a:t>
            </a:r>
          </a:p>
          <a:p>
            <a:r>
              <a:rPr lang="en-US" sz="1400" dirty="0">
                <a:solidFill>
                  <a:srgbClr val="00B050"/>
                </a:solidFill>
              </a:rPr>
              <a:t>Won % (Long Term)</a:t>
            </a:r>
          </a:p>
        </p:txBody>
      </p:sp>
      <p:sp>
        <p:nvSpPr>
          <p:cNvPr id="33" name="TextBox 32">
            <a:extLst>
              <a:ext uri="{FF2B5EF4-FFF2-40B4-BE49-F238E27FC236}">
                <a16:creationId xmlns:a16="http://schemas.microsoft.com/office/drawing/2014/main" id="{A9250BAB-50E3-107B-BD54-808E224E2BD4}"/>
              </a:ext>
            </a:extLst>
          </p:cNvPr>
          <p:cNvSpPr txBox="1"/>
          <p:nvPr/>
        </p:nvSpPr>
        <p:spPr>
          <a:xfrm>
            <a:off x="10373007" y="2552279"/>
            <a:ext cx="935091" cy="738664"/>
          </a:xfrm>
          <a:prstGeom prst="rect">
            <a:avLst/>
          </a:prstGeom>
          <a:noFill/>
        </p:spPr>
        <p:txBody>
          <a:bodyPr wrap="square" rtlCol="0">
            <a:spAutoFit/>
          </a:bodyPr>
          <a:lstStyle/>
          <a:p>
            <a:r>
              <a:rPr lang="en-US" sz="1400" dirty="0">
                <a:solidFill>
                  <a:srgbClr val="7030A0"/>
                </a:solidFill>
              </a:rPr>
              <a:t>Stamina </a:t>
            </a:r>
          </a:p>
          <a:p>
            <a:r>
              <a:rPr lang="en-US" sz="1400" dirty="0">
                <a:solidFill>
                  <a:srgbClr val="7030A0"/>
                </a:solidFill>
              </a:rPr>
              <a:t>Adjusted</a:t>
            </a:r>
          </a:p>
          <a:p>
            <a:r>
              <a:rPr lang="en-US" sz="1400" dirty="0">
                <a:solidFill>
                  <a:srgbClr val="7030A0"/>
                </a:solidFill>
              </a:rPr>
              <a:t>Fatigue</a:t>
            </a:r>
          </a:p>
        </p:txBody>
      </p:sp>
      <p:sp>
        <p:nvSpPr>
          <p:cNvPr id="34" name="TextBox 33">
            <a:extLst>
              <a:ext uri="{FF2B5EF4-FFF2-40B4-BE49-F238E27FC236}">
                <a16:creationId xmlns:a16="http://schemas.microsoft.com/office/drawing/2014/main" id="{F37279D3-5A80-7E34-4D41-4417CEE4C56D}"/>
              </a:ext>
            </a:extLst>
          </p:cNvPr>
          <p:cNvSpPr txBox="1"/>
          <p:nvPr/>
        </p:nvSpPr>
        <p:spPr>
          <a:xfrm>
            <a:off x="11167847" y="2552279"/>
            <a:ext cx="935091" cy="954107"/>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Aced % (Long Term)</a:t>
            </a:r>
          </a:p>
        </p:txBody>
      </p:sp>
      <p:sp>
        <p:nvSpPr>
          <p:cNvPr id="36" name="TextBox 35">
            <a:extLst>
              <a:ext uri="{FF2B5EF4-FFF2-40B4-BE49-F238E27FC236}">
                <a16:creationId xmlns:a16="http://schemas.microsoft.com/office/drawing/2014/main" id="{1B2135CD-732D-322F-D9BC-1A85BE6094B4}"/>
              </a:ext>
            </a:extLst>
          </p:cNvPr>
          <p:cNvSpPr txBox="1"/>
          <p:nvPr/>
        </p:nvSpPr>
        <p:spPr>
          <a:xfrm>
            <a:off x="670017" y="4832485"/>
            <a:ext cx="11256095" cy="400110"/>
          </a:xfrm>
          <a:prstGeom prst="rect">
            <a:avLst/>
          </a:prstGeom>
          <a:noFill/>
        </p:spPr>
        <p:txBody>
          <a:bodyPr wrap="square">
            <a:spAutoFit/>
          </a:bodyPr>
          <a:lstStyle/>
          <a:p>
            <a:r>
              <a:rPr lang="en-US" sz="2000" dirty="0"/>
              <a:t>Correlations for Same Set of Features on </a:t>
            </a:r>
            <a:r>
              <a:rPr lang="en-US" sz="2000" dirty="0">
                <a:solidFill>
                  <a:srgbClr val="860000"/>
                </a:solidFill>
              </a:rPr>
              <a:t>Clay Courts</a:t>
            </a:r>
          </a:p>
        </p:txBody>
      </p:sp>
      <p:pic>
        <p:nvPicPr>
          <p:cNvPr id="2052" name="Picture 4">
            <a:extLst>
              <a:ext uri="{FF2B5EF4-FFF2-40B4-BE49-F238E27FC236}">
                <a16:creationId xmlns:a16="http://schemas.microsoft.com/office/drawing/2014/main" id="{C82D0255-1BE5-6E72-ABB6-D858F6E6F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957" t="646" r="9900" b="93608"/>
          <a:stretch/>
        </p:blipFill>
        <p:spPr bwMode="auto">
          <a:xfrm>
            <a:off x="176826" y="5189825"/>
            <a:ext cx="11997446" cy="7884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28AA2F3-1E2A-C78C-B36C-0C20B03CE11D}"/>
              </a:ext>
            </a:extLst>
          </p:cNvPr>
          <p:cNvSpPr/>
          <p:nvPr/>
        </p:nvSpPr>
        <p:spPr>
          <a:xfrm>
            <a:off x="6957360" y="5240424"/>
            <a:ext cx="875889" cy="703126"/>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097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1BF70-1527-6ECB-4B02-B23E92FF26C7}"/>
              </a:ext>
            </a:extLst>
          </p:cNvPr>
          <p:cNvSpPr txBox="1"/>
          <p:nvPr/>
        </p:nvSpPr>
        <p:spPr>
          <a:xfrm>
            <a:off x="752354" y="2844225"/>
            <a:ext cx="10509813" cy="2062103"/>
          </a:xfrm>
          <a:prstGeom prst="rect">
            <a:avLst/>
          </a:prstGeom>
          <a:noFill/>
        </p:spPr>
        <p:txBody>
          <a:bodyPr wrap="square" rtlCol="0">
            <a:spAutoFit/>
          </a:bodyPr>
          <a:lstStyle/>
          <a:p>
            <a:r>
              <a:rPr lang="en-US" sz="3200" dirty="0"/>
              <a:t>Key Finding #2: After Playing Surface, What Matters Most to Prediction Quality is Direct Comparison of Opponents in the Match Being Predicted. Especially Important is to Include Features Derived Directly From Past Match Statistics.</a:t>
            </a:r>
          </a:p>
        </p:txBody>
      </p:sp>
    </p:spTree>
    <p:extLst>
      <p:ext uri="{BB962C8B-B14F-4D97-AF65-F5344CB8AC3E}">
        <p14:creationId xmlns:p14="http://schemas.microsoft.com/office/powerpoint/2010/main" val="203101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43091BD4-AC75-033A-0B05-0FDC8DE89737}"/>
              </a:ext>
            </a:extLst>
          </p:cNvPr>
          <p:cNvGraphicFramePr>
            <a:graphicFrameLocks noGrp="1"/>
          </p:cNvGraphicFramePr>
          <p:nvPr>
            <p:extLst>
              <p:ext uri="{D42A27DB-BD31-4B8C-83A1-F6EECF244321}">
                <p14:modId xmlns:p14="http://schemas.microsoft.com/office/powerpoint/2010/main" val="1050103596"/>
              </p:ext>
            </p:extLst>
          </p:nvPr>
        </p:nvGraphicFramePr>
        <p:xfrm>
          <a:off x="126456" y="1788805"/>
          <a:ext cx="11997448" cy="3879649"/>
        </p:xfrm>
        <a:graphic>
          <a:graphicData uri="http://schemas.openxmlformats.org/drawingml/2006/table">
            <a:tbl>
              <a:tblPr firstRow="1" bandRow="1">
                <a:tableStyleId>{5C22544A-7EE6-4342-B048-85BDC9FD1C3A}</a:tableStyleId>
              </a:tblPr>
              <a:tblGrid>
                <a:gridCol w="1917221">
                  <a:extLst>
                    <a:ext uri="{9D8B030D-6E8A-4147-A177-3AD203B41FA5}">
                      <a16:colId xmlns:a16="http://schemas.microsoft.com/office/drawing/2014/main" val="3017946215"/>
                    </a:ext>
                  </a:extLst>
                </a:gridCol>
                <a:gridCol w="3132776">
                  <a:extLst>
                    <a:ext uri="{9D8B030D-6E8A-4147-A177-3AD203B41FA5}">
                      <a16:colId xmlns:a16="http://schemas.microsoft.com/office/drawing/2014/main" val="4257568105"/>
                    </a:ext>
                  </a:extLst>
                </a:gridCol>
                <a:gridCol w="6947451">
                  <a:extLst>
                    <a:ext uri="{9D8B030D-6E8A-4147-A177-3AD203B41FA5}">
                      <a16:colId xmlns:a16="http://schemas.microsoft.com/office/drawing/2014/main" val="619551885"/>
                    </a:ext>
                  </a:extLst>
                </a:gridCol>
              </a:tblGrid>
              <a:tr h="307977">
                <a:tc>
                  <a:txBody>
                    <a:bodyPr/>
                    <a:lstStyle/>
                    <a:p>
                      <a:r>
                        <a:rPr lang="en-US" sz="1600" dirty="0"/>
                        <a:t>Feature Class</a:t>
                      </a:r>
                    </a:p>
                  </a:txBody>
                  <a:tcPr/>
                </a:tc>
                <a:tc>
                  <a:txBody>
                    <a:bodyPr/>
                    <a:lstStyle/>
                    <a:p>
                      <a:r>
                        <a:rPr lang="en-US" sz="1600" dirty="0"/>
                        <a:t>Examples in Class</a:t>
                      </a:r>
                    </a:p>
                  </a:txBody>
                  <a:tcPr/>
                </a:tc>
                <a:tc>
                  <a:txBody>
                    <a:bodyPr/>
                    <a:lstStyle/>
                    <a:p>
                      <a:r>
                        <a:rPr lang="en-US" sz="1600" dirty="0"/>
                        <a:t>Time-Sensitive Adjustments</a:t>
                      </a:r>
                    </a:p>
                  </a:txBody>
                  <a:tcPr/>
                </a:tc>
                <a:extLst>
                  <a:ext uri="{0D108BD9-81ED-4DB2-BD59-A6C34878D82A}">
                    <a16:rowId xmlns:a16="http://schemas.microsoft.com/office/drawing/2014/main" val="2566458280"/>
                  </a:ext>
                </a:extLst>
              </a:tr>
              <a:tr h="307977">
                <a:tc>
                  <a:txBody>
                    <a:bodyPr/>
                    <a:lstStyle/>
                    <a:p>
                      <a:r>
                        <a:rPr lang="en-US" sz="1600" dirty="0">
                          <a:solidFill>
                            <a:srgbClr val="0070C0"/>
                          </a:solidFill>
                        </a:rPr>
                        <a:t>Match: Conditions</a:t>
                      </a:r>
                    </a:p>
                  </a:txBody>
                  <a:tcPr/>
                </a:tc>
                <a:tc>
                  <a:txBody>
                    <a:bodyPr/>
                    <a:lstStyle/>
                    <a:p>
                      <a:r>
                        <a:rPr lang="en-US" sz="1600" dirty="0">
                          <a:solidFill>
                            <a:srgbClr val="0070C0"/>
                          </a:solidFill>
                        </a:rPr>
                        <a:t>Locale, Court Speed, Altitude </a:t>
                      </a:r>
                    </a:p>
                  </a:txBody>
                  <a:tcPr/>
                </a:tc>
                <a:tc>
                  <a:txBody>
                    <a:bodyPr/>
                    <a:lstStyle/>
                    <a:p>
                      <a:r>
                        <a:rPr lang="en-US" sz="1600" dirty="0">
                          <a:solidFill>
                            <a:srgbClr val="0070C0"/>
                          </a:solidFill>
                        </a:rPr>
                        <a:t>N/A</a:t>
                      </a:r>
                    </a:p>
                  </a:txBody>
                  <a:tcPr/>
                </a:tc>
                <a:extLst>
                  <a:ext uri="{0D108BD9-81ED-4DB2-BD59-A6C34878D82A}">
                    <a16:rowId xmlns:a16="http://schemas.microsoft.com/office/drawing/2014/main" val="1012097422"/>
                  </a:ext>
                </a:extLst>
              </a:tr>
              <a:tr h="979927">
                <a:tc>
                  <a:txBody>
                    <a:bodyPr/>
                    <a:lstStyle/>
                    <a:p>
                      <a:r>
                        <a:rPr lang="en-US" sz="1600" dirty="0">
                          <a:solidFill>
                            <a:srgbClr val="FF0000"/>
                          </a:solidFill>
                        </a:rPr>
                        <a:t>Player: Non-Adjusted Demographic and Past Performance</a:t>
                      </a:r>
                    </a:p>
                  </a:txBody>
                  <a:tcPr/>
                </a:tc>
                <a:tc>
                  <a:txBody>
                    <a:bodyPr/>
                    <a:lstStyle/>
                    <a:p>
                      <a:r>
                        <a:rPr lang="en-US" sz="1600" dirty="0">
                          <a:solidFill>
                            <a:srgbClr val="FF0000"/>
                          </a:solidFill>
                        </a:rPr>
                        <a:t>Ranking, Height, Handedness, Home Court Advantage, Head-to-Head Past Performance vs Current Opponent, Height, Age </a:t>
                      </a:r>
                    </a:p>
                  </a:txBody>
                  <a:tcPr/>
                </a:tc>
                <a:tc>
                  <a:txBody>
                    <a:bodyPr/>
                    <a:lstStyle/>
                    <a:p>
                      <a:r>
                        <a:rPr lang="en-US" sz="1600" dirty="0">
                          <a:solidFill>
                            <a:srgbClr val="FF0000"/>
                          </a:solidFill>
                        </a:rPr>
                        <a:t>N/A</a:t>
                      </a:r>
                    </a:p>
                  </a:txBody>
                  <a:tcPr/>
                </a:tc>
                <a:extLst>
                  <a:ext uri="{0D108BD9-81ED-4DB2-BD59-A6C34878D82A}">
                    <a16:rowId xmlns:a16="http://schemas.microsoft.com/office/drawing/2014/main" val="1747249386"/>
                  </a:ext>
                </a:extLst>
              </a:tr>
              <a:tr h="1075489">
                <a:tc>
                  <a:txBody>
                    <a:bodyPr/>
                    <a:lstStyle/>
                    <a:p>
                      <a:r>
                        <a:rPr lang="en-US" sz="1600" dirty="0">
                          <a:solidFill>
                            <a:srgbClr val="008E40"/>
                          </a:solidFill>
                        </a:rPr>
                        <a:t>Player: Adjusted Past Performance </a:t>
                      </a:r>
                    </a:p>
                  </a:txBody>
                  <a:tcPr/>
                </a:tc>
                <a:tc>
                  <a:txBody>
                    <a:bodyPr/>
                    <a:lstStyle/>
                    <a:p>
                      <a:r>
                        <a:rPr lang="en-US" sz="1600" dirty="0">
                          <a:solidFill>
                            <a:srgbClr val="008E40"/>
                          </a:solidFill>
                        </a:rPr>
                        <a:t>Past % Serve Pts Won, Past %</a:t>
                      </a:r>
                    </a:p>
                    <a:p>
                      <a:r>
                        <a:rPr lang="en-US" sz="1600" dirty="0">
                          <a:solidFill>
                            <a:srgbClr val="008E40"/>
                          </a:solidFill>
                        </a:rPr>
                        <a:t>Return Pts Won, Past Ace%, Past Break Pt% (Short and Long-term forms of each)</a:t>
                      </a:r>
                    </a:p>
                  </a:txBody>
                  <a:tcPr/>
                </a:tc>
                <a:tc>
                  <a:txBody>
                    <a:bodyPr/>
                    <a:lstStyle/>
                    <a:p>
                      <a:pPr marL="342900" indent="-342900">
                        <a:buFont typeface="Arial" panose="020B0604020202020204" pitchFamily="34" charset="0"/>
                        <a:buAutoNum type="arabicParenR"/>
                      </a:pPr>
                      <a:r>
                        <a:rPr lang="en-US" sz="1600" dirty="0">
                          <a:solidFill>
                            <a:srgbClr val="008E40"/>
                          </a:solidFill>
                        </a:rPr>
                        <a:t>Short (previous 10 matches on surface) or Long (last 60 matches on surface) term stats time-decay weighted (more recent = more weight) </a:t>
                      </a:r>
                    </a:p>
                    <a:p>
                      <a:pPr marL="342900" indent="-342900">
                        <a:buFont typeface="Arial" panose="020B0604020202020204" pitchFamily="34" charset="0"/>
                        <a:buAutoNum type="arabicParenR"/>
                      </a:pPr>
                      <a:r>
                        <a:rPr lang="en-US" sz="1600" dirty="0">
                          <a:solidFill>
                            <a:srgbClr val="008E40"/>
                          </a:solidFill>
                        </a:rPr>
                        <a:t>Time-weighted stats adjusted by average strength of opponents over measurement interval on same stat (“SOS Adjustment”)  </a:t>
                      </a:r>
                    </a:p>
                  </a:txBody>
                  <a:tcPr/>
                </a:tc>
                <a:extLst>
                  <a:ext uri="{0D108BD9-81ED-4DB2-BD59-A6C34878D82A}">
                    <a16:rowId xmlns:a16="http://schemas.microsoft.com/office/drawing/2014/main" val="1423432530"/>
                  </a:ext>
                </a:extLst>
              </a:tr>
              <a:tr h="979927">
                <a:tc>
                  <a:txBody>
                    <a:bodyPr/>
                    <a:lstStyle/>
                    <a:p>
                      <a:r>
                        <a:rPr lang="en-US" sz="1600" dirty="0">
                          <a:solidFill>
                            <a:srgbClr val="7030A0"/>
                          </a:solidFill>
                        </a:rPr>
                        <a:t>Player: Adjusted Fatigue &amp; Stamina</a:t>
                      </a:r>
                    </a:p>
                  </a:txBody>
                  <a:tcPr/>
                </a:tc>
                <a:tc>
                  <a:txBody>
                    <a:bodyPr/>
                    <a:lstStyle/>
                    <a:p>
                      <a:r>
                        <a:rPr lang="en-US" sz="1600" dirty="0">
                          <a:solidFill>
                            <a:srgbClr val="7030A0"/>
                          </a:solidFill>
                        </a:rPr>
                        <a:t>Fatigue (within tourney): Total Time on Court, Total Pts Played;  Stamina (full sample): # Past Matches Played</a:t>
                      </a:r>
                    </a:p>
                  </a:txBody>
                  <a:tcPr/>
                </a:tc>
                <a:tc>
                  <a:txBody>
                    <a:bodyPr/>
                    <a:lstStyle/>
                    <a:p>
                      <a:pPr marL="342900" indent="-342900">
                        <a:buAutoNum type="arabicParenR"/>
                      </a:pPr>
                      <a:r>
                        <a:rPr lang="en-US" sz="1600" dirty="0">
                          <a:solidFill>
                            <a:srgbClr val="7030A0"/>
                          </a:solidFill>
                        </a:rPr>
                        <a:t>Fatigue metrics across all previous matches in same tournament as match being predicted on are time-decay weighted</a:t>
                      </a:r>
                    </a:p>
                    <a:p>
                      <a:pPr marL="342900" indent="-342900">
                        <a:buAutoNum type="arabicParenR"/>
                      </a:pPr>
                      <a:r>
                        <a:rPr lang="en-US" sz="1600" dirty="0">
                          <a:solidFill>
                            <a:srgbClr val="7030A0"/>
                          </a:solidFill>
                        </a:rPr>
                        <a:t>“Body Battery” integrates time-weighted fatigue metrics with stamina metrics (longer past = “bigger battery”)</a:t>
                      </a:r>
                    </a:p>
                  </a:txBody>
                  <a:tcPr/>
                </a:tc>
                <a:extLst>
                  <a:ext uri="{0D108BD9-81ED-4DB2-BD59-A6C34878D82A}">
                    <a16:rowId xmlns:a16="http://schemas.microsoft.com/office/drawing/2014/main" val="1801352052"/>
                  </a:ext>
                </a:extLst>
              </a:tr>
            </a:tbl>
          </a:graphicData>
        </a:graphic>
      </p:graphicFrame>
      <p:sp>
        <p:nvSpPr>
          <p:cNvPr id="14" name="TextBox 13">
            <a:extLst>
              <a:ext uri="{FF2B5EF4-FFF2-40B4-BE49-F238E27FC236}">
                <a16:creationId xmlns:a16="http://schemas.microsoft.com/office/drawing/2014/main" id="{F8DE8271-8E33-808B-7840-2E38AA99321D}"/>
              </a:ext>
            </a:extLst>
          </p:cNvPr>
          <p:cNvSpPr txBox="1"/>
          <p:nvPr/>
        </p:nvSpPr>
        <p:spPr>
          <a:xfrm>
            <a:off x="1243029" y="340468"/>
            <a:ext cx="9744847" cy="584775"/>
          </a:xfrm>
          <a:prstGeom prst="rect">
            <a:avLst/>
          </a:prstGeom>
          <a:noFill/>
        </p:spPr>
        <p:txBody>
          <a:bodyPr wrap="none" rtlCol="0">
            <a:spAutoFit/>
          </a:bodyPr>
          <a:lstStyle/>
          <a:p>
            <a:r>
              <a:rPr lang="en-US" sz="3200" dirty="0"/>
              <a:t>Methodology: Summary of Predictive Feature Generation </a:t>
            </a:r>
          </a:p>
        </p:txBody>
      </p:sp>
      <p:sp>
        <p:nvSpPr>
          <p:cNvPr id="15" name="TextBox 14">
            <a:extLst>
              <a:ext uri="{FF2B5EF4-FFF2-40B4-BE49-F238E27FC236}">
                <a16:creationId xmlns:a16="http://schemas.microsoft.com/office/drawing/2014/main" id="{C5C7EA9E-309A-0759-DC98-15A2C455D691}"/>
              </a:ext>
            </a:extLst>
          </p:cNvPr>
          <p:cNvSpPr txBox="1"/>
          <p:nvPr/>
        </p:nvSpPr>
        <p:spPr>
          <a:xfrm>
            <a:off x="-3244" y="1004700"/>
            <a:ext cx="12182278"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Target feature (TF): % of total points played [0-100] won by a given player in a given match </a:t>
            </a:r>
          </a:p>
          <a:p>
            <a:pPr marL="285750" indent="-285750">
              <a:buFont typeface="Arial" panose="020B0604020202020204" pitchFamily="34" charset="0"/>
              <a:buChar char="•"/>
            </a:pPr>
            <a:r>
              <a:rPr lang="en-US" sz="2000" b="1" dirty="0"/>
              <a:t>TF predicted by ~150 features in 4 classes, derived from data available </a:t>
            </a:r>
            <a:r>
              <a:rPr lang="en-US" sz="2000" b="1" u="sng" dirty="0"/>
              <a:t>prior to </a:t>
            </a:r>
            <a:r>
              <a:rPr lang="en-US" sz="2000" b="1" dirty="0"/>
              <a:t>match being predicted on:    </a:t>
            </a:r>
          </a:p>
        </p:txBody>
      </p:sp>
      <p:sp>
        <p:nvSpPr>
          <p:cNvPr id="18" name="TextBox 17">
            <a:extLst>
              <a:ext uri="{FF2B5EF4-FFF2-40B4-BE49-F238E27FC236}">
                <a16:creationId xmlns:a16="http://schemas.microsoft.com/office/drawing/2014/main" id="{FC082847-F0FF-CB44-F26E-97630EE76E57}"/>
              </a:ext>
            </a:extLst>
          </p:cNvPr>
          <p:cNvSpPr txBox="1"/>
          <p:nvPr/>
        </p:nvSpPr>
        <p:spPr>
          <a:xfrm>
            <a:off x="10706" y="5739828"/>
            <a:ext cx="12182278" cy="1015663"/>
          </a:xfrm>
          <a:prstGeom prst="rect">
            <a:avLst/>
          </a:prstGeom>
          <a:noFill/>
        </p:spPr>
        <p:txBody>
          <a:bodyPr wrap="square" rtlCol="0">
            <a:spAutoFit/>
          </a:bodyPr>
          <a:lstStyle/>
          <a:p>
            <a:pPr marL="285750" indent="-285750">
              <a:buFont typeface="Arial" panose="020B0604020202020204" pitchFamily="34" charset="0"/>
              <a:buChar char="•"/>
            </a:pPr>
            <a:r>
              <a:rPr lang="en-US" sz="2000" b="1" dirty="0"/>
              <a:t>All Player Target Features were generated both in </a:t>
            </a:r>
            <a:r>
              <a:rPr lang="en-US" sz="2000" b="1" u="sng" dirty="0"/>
              <a:t>Raw</a:t>
            </a:r>
            <a:r>
              <a:rPr lang="en-US" sz="2000" b="1" dirty="0"/>
              <a:t> and </a:t>
            </a:r>
            <a:r>
              <a:rPr lang="en-US" sz="2000" b="1" u="sng" dirty="0"/>
              <a:t>Differential</a:t>
            </a:r>
            <a:r>
              <a:rPr lang="en-US" sz="2000" b="1" dirty="0"/>
              <a:t> forms</a:t>
            </a:r>
          </a:p>
          <a:p>
            <a:pPr marL="742950" lvl="1" indent="-285750">
              <a:buFont typeface="Arial" panose="020B0604020202020204" pitchFamily="34" charset="0"/>
              <a:buChar char="•"/>
            </a:pPr>
            <a:r>
              <a:rPr lang="en-US" sz="2000" b="1" dirty="0"/>
              <a:t>Eg, for height a player’s Raw feature is the height itself (say, 180) and the Differential feature is 180 minus the height of the opponent in the match being predicted on (say, 180-170 = 10)</a:t>
            </a:r>
          </a:p>
        </p:txBody>
      </p:sp>
    </p:spTree>
    <p:extLst>
      <p:ext uri="{BB962C8B-B14F-4D97-AF65-F5344CB8AC3E}">
        <p14:creationId xmlns:p14="http://schemas.microsoft.com/office/powerpoint/2010/main" val="1332595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7088</TotalTime>
  <Words>3328</Words>
  <Application>Microsoft Office PowerPoint</Application>
  <PresentationFormat>Widescreen</PresentationFormat>
  <Paragraphs>288</Paragraphs>
  <Slides>19</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Raksin</dc:creator>
  <cp:lastModifiedBy>Jonathan Raksin</cp:lastModifiedBy>
  <cp:revision>37</cp:revision>
  <dcterms:created xsi:type="dcterms:W3CDTF">2022-06-07T14:39:57Z</dcterms:created>
  <dcterms:modified xsi:type="dcterms:W3CDTF">2022-06-12T15:33:19Z</dcterms:modified>
</cp:coreProperties>
</file>