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93" r:id="rId3"/>
    <p:sldId id="294" r:id="rId4"/>
    <p:sldId id="291" r:id="rId5"/>
    <p:sldId id="297" r:id="rId6"/>
    <p:sldId id="272" r:id="rId7"/>
    <p:sldId id="277" r:id="rId8"/>
    <p:sldId id="287" r:id="rId9"/>
    <p:sldId id="296" r:id="rId10"/>
    <p:sldId id="276" r:id="rId11"/>
    <p:sldId id="278" r:id="rId12"/>
    <p:sldId id="283" r:id="rId13"/>
    <p:sldId id="286" r:id="rId14"/>
    <p:sldId id="285" r:id="rId15"/>
    <p:sldId id="288" r:id="rId16"/>
    <p:sldId id="289" r:id="rId17"/>
    <p:sldId id="290" r:id="rId18"/>
    <p:sldId id="298" r:id="rId19"/>
    <p:sldId id="299" r:id="rId20"/>
    <p:sldId id="300" r:id="rId21"/>
    <p:sldId id="274" r:id="rId22"/>
    <p:sldId id="275" r:id="rId23"/>
    <p:sldId id="301" r:id="rId24"/>
    <p:sldId id="280" r:id="rId25"/>
    <p:sldId id="281" r:id="rId26"/>
    <p:sldId id="282" r:id="rId27"/>
    <p:sldId id="303" r:id="rId28"/>
    <p:sldId id="302" r:id="rId29"/>
    <p:sldId id="284" r:id="rId30"/>
    <p:sldId id="292" r:id="rId31"/>
    <p:sldId id="304" r:id="rId32"/>
    <p:sldId id="305" r:id="rId33"/>
    <p:sldId id="30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B31166"/>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562" autoAdjust="0"/>
  </p:normalViewPr>
  <p:slideViewPr>
    <p:cSldViewPr snapToGrid="0">
      <p:cViewPr varScale="1">
        <p:scale>
          <a:sx n="105" d="100"/>
          <a:sy n="105"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A76EDB-8AF4-47E3-81D9-FE3F513B6420}"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AC07D-99BC-4035-BE16-424534178888}" type="slidenum">
              <a:rPr lang="en-US" smtClean="0"/>
              <a:t>‹#›</a:t>
            </a:fld>
            <a:endParaRPr lang="en-US"/>
          </a:p>
        </p:txBody>
      </p:sp>
    </p:spTree>
    <p:extLst>
      <p:ext uri="{BB962C8B-B14F-4D97-AF65-F5344CB8AC3E}">
        <p14:creationId xmlns:p14="http://schemas.microsoft.com/office/powerpoint/2010/main" val="3060445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LEFT: </a:t>
            </a:r>
            <a:r>
              <a:rPr lang="en-US" dirty="0"/>
              <a:t>Mean player height has steadily increased in the top 200 on the ATP Tour over the last quarter century (1995-2019) </a:t>
            </a:r>
          </a:p>
          <a:p>
            <a:pPr marL="171450" indent="-171450">
              <a:buFont typeface="Arial" panose="020B0604020202020204" pitchFamily="34" charset="0"/>
              <a:buChar char="•"/>
            </a:pPr>
            <a:r>
              <a:rPr lang="en-US" b="1" dirty="0"/>
              <a:t>RIGHT: </a:t>
            </a:r>
            <a:r>
              <a:rPr lang="en-US" b="0" dirty="0"/>
              <a:t>This mean increase has been accomplished with </a:t>
            </a:r>
            <a:r>
              <a:rPr lang="en-US" b="0"/>
              <a:t>a loss </a:t>
            </a:r>
            <a:r>
              <a:rPr lang="en-US" b="0" dirty="0"/>
              <a:t>of players under ~175 cm and the introduction of a number of players above 190 cm (green arrow). The center of mass or mode of the distribution has remained essentially unchanged, at right around 6 ft.</a:t>
            </a:r>
            <a:endParaRPr lang="en-US" b="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B9AC07D-99BC-4035-BE16-424534178888}" type="slidenum">
              <a:rPr lang="en-US" smtClean="0"/>
              <a:t>6</a:t>
            </a:fld>
            <a:endParaRPr lang="en-US"/>
          </a:p>
        </p:txBody>
      </p:sp>
    </p:spTree>
    <p:extLst>
      <p:ext uri="{BB962C8B-B14F-4D97-AF65-F5344CB8AC3E}">
        <p14:creationId xmlns:p14="http://schemas.microsoft.com/office/powerpoint/2010/main" val="323433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p:cNvSpPr>
            <a:spLocks noGrp="1"/>
          </p:cNvSpPr>
          <p:nvPr>
            <p:ph type="sldNum" sz="quarter" idx="5"/>
          </p:nvPr>
        </p:nvSpPr>
        <p:spPr/>
        <p:txBody>
          <a:bodyPr/>
          <a:lstStyle/>
          <a:p>
            <a:fld id="{FB9AC07D-99BC-4035-BE16-424534178888}" type="slidenum">
              <a:rPr lang="en-US" smtClean="0"/>
              <a:t>16</a:t>
            </a:fld>
            <a:endParaRPr lang="en-US"/>
          </a:p>
        </p:txBody>
      </p:sp>
    </p:spTree>
    <p:extLst>
      <p:ext uri="{BB962C8B-B14F-4D97-AF65-F5344CB8AC3E}">
        <p14:creationId xmlns:p14="http://schemas.microsoft.com/office/powerpoint/2010/main" val="534442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p:cNvSpPr>
            <a:spLocks noGrp="1"/>
          </p:cNvSpPr>
          <p:nvPr>
            <p:ph type="sldNum" sz="quarter" idx="5"/>
          </p:nvPr>
        </p:nvSpPr>
        <p:spPr/>
        <p:txBody>
          <a:bodyPr/>
          <a:lstStyle/>
          <a:p>
            <a:fld id="{FB9AC07D-99BC-4035-BE16-424534178888}" type="slidenum">
              <a:rPr lang="en-US" smtClean="0"/>
              <a:t>17</a:t>
            </a:fld>
            <a:endParaRPr lang="en-US"/>
          </a:p>
        </p:txBody>
      </p:sp>
    </p:spTree>
    <p:extLst>
      <p:ext uri="{BB962C8B-B14F-4D97-AF65-F5344CB8AC3E}">
        <p14:creationId xmlns:p14="http://schemas.microsoft.com/office/powerpoint/2010/main" val="75445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LEFT: </a:t>
            </a:r>
            <a:r>
              <a:rPr lang="en-US" dirty="0"/>
              <a:t>Mean player age has steadily increased in the top 200 on the ATP Tour over the last quarter century (1995-2019) </a:t>
            </a:r>
          </a:p>
          <a:p>
            <a:pPr marL="171450" indent="-171450">
              <a:buFont typeface="Arial" panose="020B0604020202020204" pitchFamily="34" charset="0"/>
              <a:buChar char="•"/>
            </a:pPr>
            <a:r>
              <a:rPr lang="en-US" b="1" dirty="0"/>
              <a:t>RIGHT: </a:t>
            </a:r>
            <a:r>
              <a:rPr lang="en-US" b="0" dirty="0"/>
              <a:t>In contrast to the case with height, the overall age distribution has shifted to the right</a:t>
            </a:r>
            <a:endParaRPr lang="en-US" dirty="0"/>
          </a:p>
        </p:txBody>
      </p:sp>
      <p:sp>
        <p:nvSpPr>
          <p:cNvPr id="4" name="Slide Number Placeholder 3"/>
          <p:cNvSpPr>
            <a:spLocks noGrp="1"/>
          </p:cNvSpPr>
          <p:nvPr>
            <p:ph type="sldNum" sz="quarter" idx="5"/>
          </p:nvPr>
        </p:nvSpPr>
        <p:spPr/>
        <p:txBody>
          <a:bodyPr/>
          <a:lstStyle/>
          <a:p>
            <a:fld id="{FB9AC07D-99BC-4035-BE16-424534178888}" type="slidenum">
              <a:rPr lang="en-US" smtClean="0"/>
              <a:t>21</a:t>
            </a:fld>
            <a:endParaRPr lang="en-US"/>
          </a:p>
        </p:txBody>
      </p:sp>
    </p:spTree>
    <p:extLst>
      <p:ext uri="{BB962C8B-B14F-4D97-AF65-F5344CB8AC3E}">
        <p14:creationId xmlns:p14="http://schemas.microsoft.com/office/powerpoint/2010/main" val="1799409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FIGURE: </a:t>
            </a:r>
            <a:r>
              <a:rPr lang="en-US" dirty="0"/>
              <a:t>All ranking tiers have trended older over the past 25 years, though there appears to be a differentiation over the past 10 or so years between players in the top two tiers (see green and dark blue arrows) and everyone else. 2019 is an interesting data point running counter to this trend, however. </a:t>
            </a:r>
          </a:p>
        </p:txBody>
      </p:sp>
      <p:sp>
        <p:nvSpPr>
          <p:cNvPr id="4" name="Slide Number Placeholder 3"/>
          <p:cNvSpPr>
            <a:spLocks noGrp="1"/>
          </p:cNvSpPr>
          <p:nvPr>
            <p:ph type="sldNum" sz="quarter" idx="5"/>
          </p:nvPr>
        </p:nvSpPr>
        <p:spPr/>
        <p:txBody>
          <a:bodyPr/>
          <a:lstStyle/>
          <a:p>
            <a:fld id="{FB9AC07D-99BC-4035-BE16-424534178888}" type="slidenum">
              <a:rPr lang="en-US" smtClean="0"/>
              <a:t>22</a:t>
            </a:fld>
            <a:endParaRPr lang="en-US"/>
          </a:p>
        </p:txBody>
      </p:sp>
    </p:spTree>
    <p:extLst>
      <p:ext uri="{BB962C8B-B14F-4D97-AF65-F5344CB8AC3E}">
        <p14:creationId xmlns:p14="http://schemas.microsoft.com/office/powerpoint/2010/main" val="3678221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LEFT: </a:t>
            </a:r>
            <a:r>
              <a:rPr lang="en-US" b="0" dirty="0"/>
              <a:t>Mean player serve points won per match percentage is weakly negatively correlated to player age in the early part of the sample (1995-2009). Each data point represents one player’s mean performance for a given year on hard courts. </a:t>
            </a:r>
          </a:p>
          <a:p>
            <a:pPr marL="0" indent="0">
              <a:buFont typeface="Arial" panose="020B0604020202020204" pitchFamily="34" charset="0"/>
              <a:buNone/>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RIGHT: </a:t>
            </a:r>
            <a:r>
              <a:rPr lang="en-US" b="0" dirty="0"/>
              <a:t>In contrast, player serve points won per match percentage is positively correlated to player age in the second part of the sample (2010-2019). Each data point represents one player’s mean performance for a given year on hard courts.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Approximately 70% of tour level matches are played on hard courts and 30% played on clay courts (not including the few grass court tournaments). </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5"/>
          </p:nvPr>
        </p:nvSpPr>
        <p:spPr/>
        <p:txBody>
          <a:bodyPr/>
          <a:lstStyle/>
          <a:p>
            <a:fld id="{FB9AC07D-99BC-4035-BE16-424534178888}" type="slidenum">
              <a:rPr lang="en-US" smtClean="0"/>
              <a:t>24</a:t>
            </a:fld>
            <a:endParaRPr lang="en-US"/>
          </a:p>
        </p:txBody>
      </p:sp>
    </p:spTree>
    <p:extLst>
      <p:ext uri="{BB962C8B-B14F-4D97-AF65-F5344CB8AC3E}">
        <p14:creationId xmlns:p14="http://schemas.microsoft.com/office/powerpoint/2010/main" val="1804414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LEFT: </a:t>
            </a:r>
            <a:r>
              <a:rPr lang="en-US" b="0" dirty="0"/>
              <a:t>Mean player return points won per match percentage noticeably decline with player age in the early part of the sample (1995-2009). Each data point represents one player’s mean performance for a given year on hard courts. </a:t>
            </a:r>
          </a:p>
          <a:p>
            <a:pPr marL="0" indent="0">
              <a:buFont typeface="Arial" panose="020B0604020202020204" pitchFamily="34" charset="0"/>
              <a:buNone/>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RIGHT: </a:t>
            </a:r>
            <a:r>
              <a:rPr lang="en-US" b="0" dirty="0"/>
              <a:t>In contrast, mean player return points won per match percentage is only weakly correlated to player age in the second part of the sample (2010-2019). Each data point represents one player’s mean performance for a given year on hard courts.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Approximately 70% of tour level matches are played on hard courts and 30% played on clay courts (not including the few grass court tournaments).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FB9AC07D-99BC-4035-BE16-424534178888}" type="slidenum">
              <a:rPr lang="en-US" smtClean="0"/>
              <a:t>25</a:t>
            </a:fld>
            <a:endParaRPr lang="en-US"/>
          </a:p>
        </p:txBody>
      </p:sp>
    </p:spTree>
    <p:extLst>
      <p:ext uri="{BB962C8B-B14F-4D97-AF65-F5344CB8AC3E}">
        <p14:creationId xmlns:p14="http://schemas.microsoft.com/office/powerpoint/2010/main" val="3326981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LEFT: </a:t>
            </a:r>
            <a:r>
              <a:rPr lang="en-US" b="0" dirty="0"/>
              <a:t>Mean total points won per match percentage noticeably decline with player age in the early part of the sample (1995-2009). Each data point represents one player’s mean performance for a given year on hard courts. </a:t>
            </a:r>
          </a:p>
          <a:p>
            <a:pPr marL="0" indent="0">
              <a:buFont typeface="Arial" panose="020B0604020202020204" pitchFamily="34" charset="0"/>
              <a:buNone/>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RIGHT: </a:t>
            </a:r>
            <a:r>
              <a:rPr lang="en-US" b="0" dirty="0"/>
              <a:t>In contrast, mean player total points won per match percentage is weakly POSITIVELY correlated to player age in the second part of the sample (2010-2019). Each data point represents one player’s mean performance for a given year on hard courts.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Approximately 70% of tour level matches are played on hard courts and 30% played on clay courts (not including the few grass court tournaments).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FB9AC07D-99BC-4035-BE16-424534178888}" type="slidenum">
              <a:rPr lang="en-US" smtClean="0"/>
              <a:t>26</a:t>
            </a:fld>
            <a:endParaRPr lang="en-US"/>
          </a:p>
        </p:txBody>
      </p:sp>
    </p:spTree>
    <p:extLst>
      <p:ext uri="{BB962C8B-B14F-4D97-AF65-F5344CB8AC3E}">
        <p14:creationId xmlns:p14="http://schemas.microsoft.com/office/powerpoint/2010/main" val="2649072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Each dot represent a year within the Top 200 in the world for a given player at a given age and height (though height never changes for a given player across the sample)</a:t>
            </a:r>
          </a:p>
          <a:p>
            <a:pPr marL="171450" indent="-171450">
              <a:buFont typeface="Arial" panose="020B0604020202020204" pitchFamily="34" charset="0"/>
              <a:buChar char="•"/>
            </a:pPr>
            <a:r>
              <a:rPr lang="en-US" dirty="0"/>
              <a:t>There is overall, perhaps, a very slight negative correlation between increasing height and longevity (heights are static for a given player throughout career), or no statistically significant relationship</a:t>
            </a:r>
          </a:p>
          <a:p>
            <a:pPr marL="171450" indent="-171450">
              <a:buFont typeface="Arial" panose="020B0604020202020204" pitchFamily="34" charset="0"/>
              <a:buChar char="•"/>
            </a:pPr>
            <a:r>
              <a:rPr lang="en-US" dirty="0"/>
              <a:t>However, it is notable that there are no years beyond the early 30s for the shortest players on tour (below 175 cm; green callout)</a:t>
            </a:r>
          </a:p>
          <a:p>
            <a:pPr marL="171450" indent="-171450">
              <a:buFont typeface="Arial" panose="020B0604020202020204" pitchFamily="34" charset="0"/>
              <a:buChar char="•"/>
            </a:pPr>
            <a:r>
              <a:rPr lang="en-US" dirty="0"/>
              <a:t>In contrast, there are multiple years beyond 37 for the tallest players in the sample and none for any shorter players (purple callout).</a:t>
            </a:r>
          </a:p>
          <a:p>
            <a:pPr marL="171450" indent="-171450">
              <a:buFont typeface="Arial" panose="020B0604020202020204" pitchFamily="34" charset="0"/>
              <a:buChar char="•"/>
            </a:pPr>
            <a:r>
              <a:rPr lang="en-US" dirty="0"/>
              <a:t>Given what I’ve already shown about the relationship between height and serve advantage, it is likely that extreme serve advantage can extend careers and extreme serve disadvantage can cut careers short.  There may also be a valley where being tall but not tall enough to have an extreme serve advantage is associated with career shortening (orange callout).  </a:t>
            </a:r>
          </a:p>
        </p:txBody>
      </p:sp>
      <p:sp>
        <p:nvSpPr>
          <p:cNvPr id="4" name="Slide Number Placeholder 3"/>
          <p:cNvSpPr>
            <a:spLocks noGrp="1"/>
          </p:cNvSpPr>
          <p:nvPr>
            <p:ph type="sldNum" sz="quarter" idx="5"/>
          </p:nvPr>
        </p:nvSpPr>
        <p:spPr/>
        <p:txBody>
          <a:bodyPr/>
          <a:lstStyle/>
          <a:p>
            <a:fld id="{FB9AC07D-99BC-4035-BE16-424534178888}" type="slidenum">
              <a:rPr lang="en-US" smtClean="0"/>
              <a:t>29</a:t>
            </a:fld>
            <a:endParaRPr lang="en-US"/>
          </a:p>
        </p:txBody>
      </p:sp>
    </p:spTree>
    <p:extLst>
      <p:ext uri="{BB962C8B-B14F-4D97-AF65-F5344CB8AC3E}">
        <p14:creationId xmlns:p14="http://schemas.microsoft.com/office/powerpoint/2010/main" val="2179963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3-D plot on the right supports the idea that tall players are “hanging on” to an advanced age by being unusually strong on serve (purple callout)</a:t>
            </a:r>
          </a:p>
        </p:txBody>
      </p:sp>
      <p:sp>
        <p:nvSpPr>
          <p:cNvPr id="4" name="Slide Number Placeholder 3"/>
          <p:cNvSpPr>
            <a:spLocks noGrp="1"/>
          </p:cNvSpPr>
          <p:nvPr>
            <p:ph type="sldNum" sz="quarter" idx="5"/>
          </p:nvPr>
        </p:nvSpPr>
        <p:spPr/>
        <p:txBody>
          <a:bodyPr/>
          <a:lstStyle/>
          <a:p>
            <a:fld id="{FB9AC07D-99BC-4035-BE16-424534178888}" type="slidenum">
              <a:rPr lang="en-US" smtClean="0"/>
              <a:t>30</a:t>
            </a:fld>
            <a:endParaRPr lang="en-US"/>
          </a:p>
        </p:txBody>
      </p:sp>
    </p:spTree>
    <p:extLst>
      <p:ext uri="{BB962C8B-B14F-4D97-AF65-F5344CB8AC3E}">
        <p14:creationId xmlns:p14="http://schemas.microsoft.com/office/powerpoint/2010/main" val="316491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we saw on the last slide, mean height within the top 200 players has steadily increased over the study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height increase has not been uniform across ranking tiers, however.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tallest players are now overrepresented in the top ranking tier relative to other ranking tiers (see blue arrow on rightmost graph. Also note that the center of mass/mode for players in the Top 3 tiers has shifted to the right (taller) in 2019 relative to the other time points. The center of mass for the Fourth Tier, interestingly, remains largely unchanged, though there is clearly some bimodality (the rightward hump may represent taller players on their way up the rankings). </a:t>
            </a:r>
          </a:p>
        </p:txBody>
      </p:sp>
      <p:sp>
        <p:nvSpPr>
          <p:cNvPr id="4" name="Slide Number Placeholder 3"/>
          <p:cNvSpPr>
            <a:spLocks noGrp="1"/>
          </p:cNvSpPr>
          <p:nvPr>
            <p:ph type="sldNum" sz="quarter" idx="5"/>
          </p:nvPr>
        </p:nvSpPr>
        <p:spPr/>
        <p:txBody>
          <a:bodyPr/>
          <a:lstStyle/>
          <a:p>
            <a:fld id="{FB9AC07D-99BC-4035-BE16-424534178888}" type="slidenum">
              <a:rPr lang="en-US" smtClean="0"/>
              <a:t>7</a:t>
            </a:fld>
            <a:endParaRPr lang="en-US"/>
          </a:p>
        </p:txBody>
      </p:sp>
    </p:spTree>
    <p:extLst>
      <p:ext uri="{BB962C8B-B14F-4D97-AF65-F5344CB8AC3E}">
        <p14:creationId xmlns:p14="http://schemas.microsoft.com/office/powerpoint/2010/main" val="1448863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we saw on the last slide, mean height within the top 200 players has steadily increased over the last quarter century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height increase has not been uniform across ranking tiers, however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tallest players are now overrepresented in the top ranking tier relative to other ranking tiers. This is another way of visualizing what is shown on the previous slide. </a:t>
            </a:r>
          </a:p>
        </p:txBody>
      </p:sp>
      <p:sp>
        <p:nvSpPr>
          <p:cNvPr id="4" name="Slide Number Placeholder 3"/>
          <p:cNvSpPr>
            <a:spLocks noGrp="1"/>
          </p:cNvSpPr>
          <p:nvPr>
            <p:ph type="sldNum" sz="quarter" idx="5"/>
          </p:nvPr>
        </p:nvSpPr>
        <p:spPr/>
        <p:txBody>
          <a:bodyPr/>
          <a:lstStyle/>
          <a:p>
            <a:fld id="{FB9AC07D-99BC-4035-BE16-424534178888}" type="slidenum">
              <a:rPr lang="en-US" smtClean="0"/>
              <a:t>8</a:t>
            </a:fld>
            <a:endParaRPr lang="en-US"/>
          </a:p>
        </p:txBody>
      </p:sp>
    </p:spTree>
    <p:extLst>
      <p:ext uri="{BB962C8B-B14F-4D97-AF65-F5344CB8AC3E}">
        <p14:creationId xmlns:p14="http://schemas.microsoft.com/office/powerpoint/2010/main" val="4212285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LEFT: </a:t>
            </a:r>
            <a:r>
              <a:rPr lang="en-US" b="0" dirty="0"/>
              <a:t>Serving performance </a:t>
            </a:r>
            <a:r>
              <a:rPr lang="en-US" dirty="0"/>
              <a:t>has steadily increased in the top 200 on the ATP Tour over the last quarter century (1995-2019) </a:t>
            </a:r>
          </a:p>
          <a:p>
            <a:pPr marL="171450" indent="-171450">
              <a:buFont typeface="Arial" panose="020B0604020202020204" pitchFamily="34" charset="0"/>
              <a:buChar char="•"/>
            </a:pPr>
            <a:r>
              <a:rPr lang="en-US" b="1" dirty="0"/>
              <a:t>RIGHT: </a:t>
            </a:r>
            <a:r>
              <a:rPr lang="en-US" b="0" dirty="0"/>
              <a:t>Performance has improved on both major surfaces, but perhaps more on clay courts over the past ~10 years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Approximately 70% of tour level matches are played on hard courts and 30% played on clay courts (not including the few grass court tournaments). Most of the analysis moving forward will focus on hard court performance, as it constitutes the lion’s share of tour action. </a:t>
            </a:r>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fld id="{FB9AC07D-99BC-4035-BE16-424534178888}" type="slidenum">
              <a:rPr lang="en-US" smtClean="0"/>
              <a:t>10</a:t>
            </a:fld>
            <a:endParaRPr lang="en-US"/>
          </a:p>
        </p:txBody>
      </p:sp>
    </p:spTree>
    <p:extLst>
      <p:ext uri="{BB962C8B-B14F-4D97-AF65-F5344CB8AC3E}">
        <p14:creationId xmlns:p14="http://schemas.microsoft.com/office/powerpoint/2010/main" val="3844133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LEFT: </a:t>
            </a:r>
            <a:r>
              <a:rPr lang="en-US" b="0" dirty="0"/>
              <a:t>Mean player serve points won per match percentage is positively correlated to player height. Each data point represents one player’s mean performance for a given year on hard courts. This correlation appears to be moderately stronger on hard courts than on clay courts. </a:t>
            </a:r>
          </a:p>
          <a:p>
            <a:pPr marL="0" indent="0">
              <a:buFont typeface="Arial" panose="020B0604020202020204" pitchFamily="34" charset="0"/>
              <a:buNone/>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RIGHT: </a:t>
            </a:r>
            <a:r>
              <a:rPr lang="en-US" b="0" dirty="0"/>
              <a:t>Mean player serve points won per match percentage is positively correlated to player height. Each data point represents one player’s mean performance for a given year on clay courts. This correlation appears to be moderately stronger on hard courts than on clay courts.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Approximately 70% of tour level matches are played on hard courts and 30% played on clay courts (not including the few grass court tournaments). </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5"/>
          </p:nvPr>
        </p:nvSpPr>
        <p:spPr/>
        <p:txBody>
          <a:bodyPr/>
          <a:lstStyle/>
          <a:p>
            <a:fld id="{FB9AC07D-99BC-4035-BE16-424534178888}" type="slidenum">
              <a:rPr lang="en-US" smtClean="0"/>
              <a:t>11</a:t>
            </a:fld>
            <a:endParaRPr lang="en-US"/>
          </a:p>
        </p:txBody>
      </p:sp>
    </p:spTree>
    <p:extLst>
      <p:ext uri="{BB962C8B-B14F-4D97-AF65-F5344CB8AC3E}">
        <p14:creationId xmlns:p14="http://schemas.microsoft.com/office/powerpoint/2010/main" val="3983155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LEFT: </a:t>
            </a:r>
            <a:r>
              <a:rPr lang="en-US" b="0" dirty="0"/>
              <a:t>Mean player serve points won per match percentage is positively correlated to player height. Each data point represents one player’s mean performance for a given year on hard courts. This correlation appears to be moderately stronger on hard courts than on clay courts. </a:t>
            </a:r>
          </a:p>
          <a:p>
            <a:pPr marL="0" indent="0">
              <a:buFont typeface="Arial" panose="020B0604020202020204" pitchFamily="34" charset="0"/>
              <a:buNone/>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RIGHT: </a:t>
            </a:r>
            <a:r>
              <a:rPr lang="en-US" b="0" dirty="0"/>
              <a:t>Mean player serve points won per match percentage is positively correlated to player height. Each data point represents one player’s mean performance for a given year on clay courts. This correlation appears to be moderately stronger on hard courts than on clay courts.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Approximately 70% of tour level matches are played on hard courts and 30% played on clay courts (not including the few grass court tournaments). </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5"/>
          </p:nvPr>
        </p:nvSpPr>
        <p:spPr/>
        <p:txBody>
          <a:bodyPr/>
          <a:lstStyle/>
          <a:p>
            <a:fld id="{FB9AC07D-99BC-4035-BE16-424534178888}" type="slidenum">
              <a:rPr lang="en-US" smtClean="0"/>
              <a:t>12</a:t>
            </a:fld>
            <a:endParaRPr lang="en-US"/>
          </a:p>
        </p:txBody>
      </p:sp>
    </p:spTree>
    <p:extLst>
      <p:ext uri="{BB962C8B-B14F-4D97-AF65-F5344CB8AC3E}">
        <p14:creationId xmlns:p14="http://schemas.microsoft.com/office/powerpoint/2010/main" val="291904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LEFT: </a:t>
            </a:r>
            <a:r>
              <a:rPr lang="en-US" b="0" dirty="0"/>
              <a:t>Mean player serve points won per match percentage is positively correlated to player height. Each data point represents one player’s mean performance for a given year on hard courts. This correlation appears to be moderately stronger on hard courts than on clay courts. </a:t>
            </a:r>
          </a:p>
          <a:p>
            <a:pPr marL="0" indent="0">
              <a:buFont typeface="Arial" panose="020B0604020202020204" pitchFamily="34" charset="0"/>
              <a:buNone/>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RIGHT: </a:t>
            </a:r>
            <a:r>
              <a:rPr lang="en-US" b="0" dirty="0"/>
              <a:t>Mean player serve points won per match percentage is positively correlated to player height. Each data point represents one player’s mean performance for a given year on clay courts. This correlation appears to be moderately stronger on hard courts than on clay courts.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Approximately 70% of tour level matches are played on hard courts and 30% played on clay courts (not including the few grass court tournaments). </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5"/>
          </p:nvPr>
        </p:nvSpPr>
        <p:spPr/>
        <p:txBody>
          <a:bodyPr/>
          <a:lstStyle/>
          <a:p>
            <a:fld id="{FB9AC07D-99BC-4035-BE16-424534178888}" type="slidenum">
              <a:rPr lang="en-US" smtClean="0"/>
              <a:t>13</a:t>
            </a:fld>
            <a:endParaRPr lang="en-US"/>
          </a:p>
        </p:txBody>
      </p:sp>
    </p:spTree>
    <p:extLst>
      <p:ext uri="{BB962C8B-B14F-4D97-AF65-F5344CB8AC3E}">
        <p14:creationId xmlns:p14="http://schemas.microsoft.com/office/powerpoint/2010/main" val="297308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 ranking tiers have trended toward greater success on serve over the past 25 years, though the top tier of players may have improved relatively much compared to the other tiers of players.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Recent separation (see green arrow) is indicated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This runs in parallel to the fact that top tier players have also been getting taller relative to the lower tiers.</a:t>
            </a:r>
          </a:p>
        </p:txBody>
      </p:sp>
      <p:sp>
        <p:nvSpPr>
          <p:cNvPr id="4" name="Slide Number Placeholder 3"/>
          <p:cNvSpPr>
            <a:spLocks noGrp="1"/>
          </p:cNvSpPr>
          <p:nvPr>
            <p:ph type="sldNum" sz="quarter" idx="5"/>
          </p:nvPr>
        </p:nvSpPr>
        <p:spPr/>
        <p:txBody>
          <a:bodyPr/>
          <a:lstStyle/>
          <a:p>
            <a:fld id="{FB9AC07D-99BC-4035-BE16-424534178888}" type="slidenum">
              <a:rPr lang="en-US" smtClean="0"/>
              <a:t>14</a:t>
            </a:fld>
            <a:endParaRPr lang="en-US"/>
          </a:p>
        </p:txBody>
      </p:sp>
    </p:spTree>
    <p:extLst>
      <p:ext uri="{BB962C8B-B14F-4D97-AF65-F5344CB8AC3E}">
        <p14:creationId xmlns:p14="http://schemas.microsoft.com/office/powerpoint/2010/main" val="1385259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p:cNvSpPr>
            <a:spLocks noGrp="1"/>
          </p:cNvSpPr>
          <p:nvPr>
            <p:ph type="sldNum" sz="quarter" idx="5"/>
          </p:nvPr>
        </p:nvSpPr>
        <p:spPr/>
        <p:txBody>
          <a:bodyPr/>
          <a:lstStyle/>
          <a:p>
            <a:fld id="{FB9AC07D-99BC-4035-BE16-424534178888}" type="slidenum">
              <a:rPr lang="en-US" smtClean="0"/>
              <a:t>15</a:t>
            </a:fld>
            <a:endParaRPr lang="en-US"/>
          </a:p>
        </p:txBody>
      </p:sp>
    </p:spTree>
    <p:extLst>
      <p:ext uri="{BB962C8B-B14F-4D97-AF65-F5344CB8AC3E}">
        <p14:creationId xmlns:p14="http://schemas.microsoft.com/office/powerpoint/2010/main" val="3610210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5/23/2022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5/23/2022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5/23/2022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effSackmann/tennis_atp" TargetMode="External"/><Relationship Id="rId2" Type="http://schemas.openxmlformats.org/officeDocument/2006/relationships/hyperlink" Target="https://www.atptour.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3B28-87A3-49B0-82B1-AB422CA4D804}"/>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Trends in Top-Level Men’s Pro Tennis: 1995-2019 </a:t>
            </a:r>
          </a:p>
        </p:txBody>
      </p:sp>
      <p:sp>
        <p:nvSpPr>
          <p:cNvPr id="3" name="Subtitle 2">
            <a:extLst>
              <a:ext uri="{FF2B5EF4-FFF2-40B4-BE49-F238E27FC236}">
                <a16:creationId xmlns:a16="http://schemas.microsoft.com/office/drawing/2014/main" id="{9E1AA0FC-0B62-4CB4-B5B6-7940702CCBAF}"/>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Jon Raksin</a:t>
            </a:r>
          </a:p>
          <a:p>
            <a:r>
              <a:rPr lang="en-US" dirty="0">
                <a:latin typeface="Arial" panose="020B0604020202020204" pitchFamily="34" charset="0"/>
                <a:cs typeface="Arial" panose="020B0604020202020204" pitchFamily="34" charset="0"/>
              </a:rPr>
              <a:t>5/22/22</a:t>
            </a:r>
          </a:p>
          <a:p>
            <a:endParaRPr lang="en-US" dirty="0"/>
          </a:p>
        </p:txBody>
      </p:sp>
    </p:spTree>
    <p:extLst>
      <p:ext uri="{BB962C8B-B14F-4D97-AF65-F5344CB8AC3E}">
        <p14:creationId xmlns:p14="http://schemas.microsoft.com/office/powerpoint/2010/main" val="3177959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1154954" y="973668"/>
            <a:ext cx="9244640" cy="706964"/>
          </a:xfrm>
        </p:spPr>
        <p:txBody>
          <a:bodyPr/>
          <a:lstStyle/>
          <a:p>
            <a:r>
              <a:rPr lang="en-US" dirty="0">
                <a:latin typeface="Arial" panose="020B0604020202020204" pitchFamily="34" charset="0"/>
                <a:cs typeface="Arial" panose="020B0604020202020204" pitchFamily="34" charset="0"/>
              </a:rPr>
              <a:t>Serve Performance Has Improved Over Time Along Along With Height </a:t>
            </a:r>
            <a:endParaRPr lang="en-US" dirty="0"/>
          </a:p>
        </p:txBody>
      </p:sp>
      <p:pic>
        <p:nvPicPr>
          <p:cNvPr id="8" name="Picture 7">
            <a:extLst>
              <a:ext uri="{FF2B5EF4-FFF2-40B4-BE49-F238E27FC236}">
                <a16:creationId xmlns:a16="http://schemas.microsoft.com/office/drawing/2014/main" id="{FAA2373E-E3D4-9C30-8924-B9D61913C3C1}"/>
              </a:ext>
            </a:extLst>
          </p:cNvPr>
          <p:cNvPicPr>
            <a:picLocks noChangeAspect="1"/>
          </p:cNvPicPr>
          <p:nvPr/>
        </p:nvPicPr>
        <p:blipFill>
          <a:blip r:embed="rId3"/>
          <a:stretch>
            <a:fillRect/>
          </a:stretch>
        </p:blipFill>
        <p:spPr>
          <a:xfrm>
            <a:off x="122823" y="2592509"/>
            <a:ext cx="5831430" cy="4023360"/>
          </a:xfrm>
          <a:prstGeom prst="rect">
            <a:avLst/>
          </a:prstGeom>
        </p:spPr>
      </p:pic>
      <p:pic>
        <p:nvPicPr>
          <p:cNvPr id="13" name="Picture 12">
            <a:extLst>
              <a:ext uri="{FF2B5EF4-FFF2-40B4-BE49-F238E27FC236}">
                <a16:creationId xmlns:a16="http://schemas.microsoft.com/office/drawing/2014/main" id="{9449BDCE-6458-F293-D58D-6D418AEF5618}"/>
              </a:ext>
            </a:extLst>
          </p:cNvPr>
          <p:cNvPicPr>
            <a:picLocks noChangeAspect="1"/>
          </p:cNvPicPr>
          <p:nvPr/>
        </p:nvPicPr>
        <p:blipFill rotWithShape="1">
          <a:blip r:embed="rId4"/>
          <a:srcRect l="3616"/>
          <a:stretch/>
        </p:blipFill>
        <p:spPr>
          <a:xfrm>
            <a:off x="6018667" y="2958268"/>
            <a:ext cx="6126480" cy="3410093"/>
          </a:xfrm>
          <a:prstGeom prst="rect">
            <a:avLst/>
          </a:prstGeom>
        </p:spPr>
      </p:pic>
    </p:spTree>
    <p:extLst>
      <p:ext uri="{BB962C8B-B14F-4D97-AF65-F5344CB8AC3E}">
        <p14:creationId xmlns:p14="http://schemas.microsoft.com/office/powerpoint/2010/main" val="27841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909289" y="973668"/>
            <a:ext cx="9763256" cy="706964"/>
          </a:xfrm>
        </p:spPr>
        <p:txBody>
          <a:bodyPr/>
          <a:lstStyle/>
          <a:p>
            <a:r>
              <a:rPr lang="en-US" dirty="0">
                <a:latin typeface="Arial" panose="020B0604020202020204" pitchFamily="34" charset="0"/>
                <a:cs typeface="Arial" panose="020B0604020202020204" pitchFamily="34" charset="0"/>
              </a:rPr>
              <a:t>Height and Serve Performance Are Indeed Positively Correlated</a:t>
            </a:r>
            <a:endParaRPr lang="en-US" dirty="0"/>
          </a:p>
        </p:txBody>
      </p:sp>
      <p:pic>
        <p:nvPicPr>
          <p:cNvPr id="9" name="Picture 8">
            <a:extLst>
              <a:ext uri="{FF2B5EF4-FFF2-40B4-BE49-F238E27FC236}">
                <a16:creationId xmlns:a16="http://schemas.microsoft.com/office/drawing/2014/main" id="{31AECCDA-1D02-2386-491D-43BA2A49593C}"/>
              </a:ext>
            </a:extLst>
          </p:cNvPr>
          <p:cNvPicPr>
            <a:picLocks noChangeAspect="1"/>
          </p:cNvPicPr>
          <p:nvPr/>
        </p:nvPicPr>
        <p:blipFill>
          <a:blip r:embed="rId3"/>
          <a:stretch>
            <a:fillRect/>
          </a:stretch>
        </p:blipFill>
        <p:spPr>
          <a:xfrm>
            <a:off x="1441089" y="2336496"/>
            <a:ext cx="4349828" cy="4480560"/>
          </a:xfrm>
          <a:prstGeom prst="rect">
            <a:avLst/>
          </a:prstGeom>
        </p:spPr>
      </p:pic>
      <p:pic>
        <p:nvPicPr>
          <p:cNvPr id="11" name="Picture 10">
            <a:extLst>
              <a:ext uri="{FF2B5EF4-FFF2-40B4-BE49-F238E27FC236}">
                <a16:creationId xmlns:a16="http://schemas.microsoft.com/office/drawing/2014/main" id="{B65BAD12-7137-0FC9-54F7-5932492D3FB4}"/>
              </a:ext>
            </a:extLst>
          </p:cNvPr>
          <p:cNvPicPr>
            <a:picLocks/>
          </p:cNvPicPr>
          <p:nvPr/>
        </p:nvPicPr>
        <p:blipFill>
          <a:blip r:embed="rId4"/>
          <a:stretch>
            <a:fillRect/>
          </a:stretch>
        </p:blipFill>
        <p:spPr>
          <a:xfrm>
            <a:off x="6556333" y="2377440"/>
            <a:ext cx="4352544" cy="4480560"/>
          </a:xfrm>
          <a:prstGeom prst="rect">
            <a:avLst/>
          </a:prstGeom>
        </p:spPr>
      </p:pic>
    </p:spTree>
    <p:extLst>
      <p:ext uri="{BB962C8B-B14F-4D97-AF65-F5344CB8AC3E}">
        <p14:creationId xmlns:p14="http://schemas.microsoft.com/office/powerpoint/2010/main" val="3070160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909289" y="973668"/>
            <a:ext cx="9763256" cy="706964"/>
          </a:xfrm>
        </p:spPr>
        <p:txBody>
          <a:bodyPr/>
          <a:lstStyle/>
          <a:p>
            <a:r>
              <a:rPr lang="en-US" dirty="0">
                <a:latin typeface="Arial" panose="020B0604020202020204" pitchFamily="34" charset="0"/>
                <a:cs typeface="Arial" panose="020B0604020202020204" pitchFamily="34" charset="0"/>
              </a:rPr>
              <a:t>Height and Serve Performance Relationship is Pronounced Across Ranking Tiers: All Data </a:t>
            </a:r>
            <a:endParaRPr lang="en-US" dirty="0"/>
          </a:p>
        </p:txBody>
      </p:sp>
      <p:grpSp>
        <p:nvGrpSpPr>
          <p:cNvPr id="2" name="Group 1">
            <a:extLst>
              <a:ext uri="{FF2B5EF4-FFF2-40B4-BE49-F238E27FC236}">
                <a16:creationId xmlns:a16="http://schemas.microsoft.com/office/drawing/2014/main" id="{B4C572DA-29E5-01EA-03E0-3159F55F95B7}"/>
              </a:ext>
            </a:extLst>
          </p:cNvPr>
          <p:cNvGrpSpPr/>
          <p:nvPr/>
        </p:nvGrpSpPr>
        <p:grpSpPr>
          <a:xfrm>
            <a:off x="16417" y="2820893"/>
            <a:ext cx="12175583" cy="3590926"/>
            <a:chOff x="16417" y="2820893"/>
            <a:chExt cx="12629897" cy="3590926"/>
          </a:xfrm>
        </p:grpSpPr>
        <p:pic>
          <p:nvPicPr>
            <p:cNvPr id="5122" name="Picture 2">
              <a:extLst>
                <a:ext uri="{FF2B5EF4-FFF2-40B4-BE49-F238E27FC236}">
                  <a16:creationId xmlns:a16="http://schemas.microsoft.com/office/drawing/2014/main" id="{1E09E746-4401-AED3-1E6C-2824425EA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7" y="2820894"/>
              <a:ext cx="3533775" cy="35909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7B2A4E9-C7C9-4467-B6A9-AD98696562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903"/>
            <a:stretch/>
          </p:blipFill>
          <p:spPr bwMode="auto">
            <a:xfrm>
              <a:off x="3493818" y="2820893"/>
              <a:ext cx="3071166" cy="35909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DF1DCDDA-8664-A5DD-2179-594FE9E919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904"/>
            <a:stretch/>
          </p:blipFill>
          <p:spPr bwMode="auto">
            <a:xfrm>
              <a:off x="6534483" y="2820893"/>
              <a:ext cx="3071166" cy="35909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911342C2-A22F-9605-E1D1-AB044FB896B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904"/>
            <a:stretch/>
          </p:blipFill>
          <p:spPr bwMode="auto">
            <a:xfrm>
              <a:off x="9575148" y="2849468"/>
              <a:ext cx="3071166" cy="35623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11106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909289" y="973668"/>
            <a:ext cx="9763256" cy="706964"/>
          </a:xfrm>
        </p:spPr>
        <p:txBody>
          <a:bodyPr/>
          <a:lstStyle/>
          <a:p>
            <a:r>
              <a:rPr lang="en-US" dirty="0">
                <a:latin typeface="Arial" panose="020B0604020202020204" pitchFamily="34" charset="0"/>
                <a:cs typeface="Arial" panose="020B0604020202020204" pitchFamily="34" charset="0"/>
              </a:rPr>
              <a:t>Height and Serve Performance Relationship is Pronounced Across Ranking Tiers: 2010-2019 </a:t>
            </a:r>
            <a:endParaRPr lang="en-US" dirty="0"/>
          </a:p>
        </p:txBody>
      </p:sp>
      <p:grpSp>
        <p:nvGrpSpPr>
          <p:cNvPr id="3" name="Group 2">
            <a:extLst>
              <a:ext uri="{FF2B5EF4-FFF2-40B4-BE49-F238E27FC236}">
                <a16:creationId xmlns:a16="http://schemas.microsoft.com/office/drawing/2014/main" id="{18543D1D-A351-A552-F447-E6E7A1938980}"/>
              </a:ext>
            </a:extLst>
          </p:cNvPr>
          <p:cNvGrpSpPr>
            <a:grpSpLocks noChangeAspect="1"/>
          </p:cNvGrpSpPr>
          <p:nvPr/>
        </p:nvGrpSpPr>
        <p:grpSpPr>
          <a:xfrm>
            <a:off x="74355" y="2669236"/>
            <a:ext cx="11973693" cy="3423514"/>
            <a:chOff x="74354" y="2669236"/>
            <a:chExt cx="12559210" cy="3590925"/>
          </a:xfrm>
        </p:grpSpPr>
        <p:pic>
          <p:nvPicPr>
            <p:cNvPr id="7178" name="Picture 10">
              <a:extLst>
                <a:ext uri="{FF2B5EF4-FFF2-40B4-BE49-F238E27FC236}">
                  <a16:creationId xmlns:a16="http://schemas.microsoft.com/office/drawing/2014/main" id="{6B3E0A46-8AE4-9A1C-F458-CD04AD004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54" y="2669236"/>
              <a:ext cx="3533775" cy="35909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147DFFC4-A24F-2A73-1C47-4D83C60801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440"/>
            <a:stretch/>
          </p:blipFill>
          <p:spPr bwMode="auto">
            <a:xfrm>
              <a:off x="3560994" y="2669236"/>
              <a:ext cx="3052471" cy="3590925"/>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653F5B7F-4F54-6B52-4F99-DF2E193362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440"/>
            <a:stretch/>
          </p:blipFill>
          <p:spPr bwMode="auto">
            <a:xfrm>
              <a:off x="6575757" y="2669236"/>
              <a:ext cx="3052471" cy="359092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a:extLst>
                <a:ext uri="{FF2B5EF4-FFF2-40B4-BE49-F238E27FC236}">
                  <a16:creationId xmlns:a16="http://schemas.microsoft.com/office/drawing/2014/main" id="{C8B40766-E0F8-5CB6-6718-D0AF25247D3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440"/>
            <a:stretch/>
          </p:blipFill>
          <p:spPr bwMode="auto">
            <a:xfrm>
              <a:off x="9581092" y="2669236"/>
              <a:ext cx="3052472" cy="35433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614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782215" y="908351"/>
            <a:ext cx="10965026" cy="706964"/>
          </a:xfrm>
        </p:spPr>
        <p:txBody>
          <a:bodyPr/>
          <a:lstStyle/>
          <a:p>
            <a:r>
              <a:rPr lang="en-US" sz="3200" dirty="0">
                <a:latin typeface="Arial" panose="020B0604020202020204" pitchFamily="34" charset="0"/>
                <a:cs typeface="Arial" panose="020B0604020202020204" pitchFamily="34" charset="0"/>
              </a:rPr>
              <a:t>However, As Top Tier Has Gotten Taller, It May Also Be Outpacing Other Tiers On Serve Performance Gains</a:t>
            </a:r>
            <a:endParaRPr lang="en-US" sz="3200" dirty="0"/>
          </a:p>
        </p:txBody>
      </p:sp>
      <p:pic>
        <p:nvPicPr>
          <p:cNvPr id="8194" name="Picture 2">
            <a:extLst>
              <a:ext uri="{FF2B5EF4-FFF2-40B4-BE49-F238E27FC236}">
                <a16:creationId xmlns:a16="http://schemas.microsoft.com/office/drawing/2014/main" id="{38FC84FA-33BC-D13B-B209-C11BD96CD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2" y="2339262"/>
            <a:ext cx="8791575" cy="43815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5F0175F2-4F0E-63D8-8DF5-FA90F68B3AB5}"/>
              </a:ext>
            </a:extLst>
          </p:cNvPr>
          <p:cNvCxnSpPr/>
          <p:nvPr/>
        </p:nvCxnSpPr>
        <p:spPr>
          <a:xfrm flipH="1">
            <a:off x="8061648" y="3676261"/>
            <a:ext cx="466531" cy="251926"/>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508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782215" y="908351"/>
            <a:ext cx="10965026" cy="706964"/>
          </a:xfrm>
        </p:spPr>
        <p:txBody>
          <a:bodyPr/>
          <a:lstStyle/>
          <a:p>
            <a:r>
              <a:rPr lang="en-US" sz="3200" dirty="0">
                <a:latin typeface="Arial" panose="020B0604020202020204" pitchFamily="34" charset="0"/>
                <a:cs typeface="Arial" panose="020B0604020202020204" pitchFamily="34" charset="0"/>
              </a:rPr>
              <a:t>There Is A Tradeoff With Increasing Height However: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Return Performance Suffers</a:t>
            </a:r>
            <a:endParaRPr lang="en-US" sz="3200" dirty="0"/>
          </a:p>
        </p:txBody>
      </p:sp>
      <p:pic>
        <p:nvPicPr>
          <p:cNvPr id="10244" name="Picture 4">
            <a:extLst>
              <a:ext uri="{FF2B5EF4-FFF2-40B4-BE49-F238E27FC236}">
                <a16:creationId xmlns:a16="http://schemas.microsoft.com/office/drawing/2014/main" id="{2FB8D9CC-5ED0-5F28-E459-0C8E30106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774" y="2377440"/>
            <a:ext cx="4349828" cy="448056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67493A92-2B93-9CFA-329B-86AF8AFA4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586" y="2377440"/>
            <a:ext cx="4349828" cy="448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159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782215" y="908351"/>
            <a:ext cx="10965026" cy="706964"/>
          </a:xfrm>
        </p:spPr>
        <p:txBody>
          <a:bodyPr/>
          <a:lstStyle/>
          <a:p>
            <a:r>
              <a:rPr lang="en-US" sz="3200" dirty="0">
                <a:latin typeface="Arial" panose="020B0604020202020204" pitchFamily="34" charset="0"/>
                <a:cs typeface="Arial" panose="020B0604020202020204" pitchFamily="34" charset="0"/>
              </a:rPr>
              <a:t>Gains in Serve Performance With Height Outpace Losses in Return Performance: Height Is A Net Positive</a:t>
            </a:r>
            <a:endParaRPr lang="en-US" sz="3200" dirty="0"/>
          </a:p>
        </p:txBody>
      </p:sp>
      <p:pic>
        <p:nvPicPr>
          <p:cNvPr id="11266" name="Picture 2">
            <a:extLst>
              <a:ext uri="{FF2B5EF4-FFF2-40B4-BE49-F238E27FC236}">
                <a16:creationId xmlns:a16="http://schemas.microsoft.com/office/drawing/2014/main" id="{24CED622-ECB6-7A20-FA1B-86069D7D2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70" y="2377440"/>
            <a:ext cx="4349828" cy="448056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A988C971-147A-5E07-9E2A-80C3004AB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728" y="2377440"/>
            <a:ext cx="4349828" cy="448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867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782215" y="908351"/>
            <a:ext cx="10965026" cy="706964"/>
          </a:xfrm>
        </p:spPr>
        <p:txBody>
          <a:bodyPr/>
          <a:lstStyle/>
          <a:p>
            <a:r>
              <a:rPr lang="en-US" sz="3200" dirty="0">
                <a:latin typeface="Arial" panose="020B0604020202020204" pitchFamily="34" charset="0"/>
                <a:cs typeface="Arial" panose="020B0604020202020204" pitchFamily="34" charset="0"/>
              </a:rPr>
              <a:t>Gains in Serve Performance With Height Outpace Losses in Return Performance: Height Is A “Net” Positive</a:t>
            </a:r>
            <a:endParaRPr lang="en-US" sz="3200" dirty="0"/>
          </a:p>
        </p:txBody>
      </p:sp>
      <p:pic>
        <p:nvPicPr>
          <p:cNvPr id="11266" name="Picture 2">
            <a:extLst>
              <a:ext uri="{FF2B5EF4-FFF2-40B4-BE49-F238E27FC236}">
                <a16:creationId xmlns:a16="http://schemas.microsoft.com/office/drawing/2014/main" id="{24CED622-ECB6-7A20-FA1B-86069D7D2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70" y="2377440"/>
            <a:ext cx="4349828" cy="448056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A988C971-147A-5E07-9E2A-80C3004AB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728" y="2377440"/>
            <a:ext cx="4349828" cy="448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5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5318-8882-815C-0FA3-3EDF4A3075BB}"/>
              </a:ext>
            </a:extLst>
          </p:cNvPr>
          <p:cNvSpPr>
            <a:spLocks noGrp="1"/>
          </p:cNvSpPr>
          <p:nvPr>
            <p:ph type="title"/>
          </p:nvPr>
        </p:nvSpPr>
        <p:spPr/>
        <p:txBody>
          <a:bodyPr/>
          <a:lstStyle/>
          <a:p>
            <a:r>
              <a:rPr lang="en-US" dirty="0"/>
              <a:t>Height Analysis Summary</a:t>
            </a:r>
          </a:p>
        </p:txBody>
      </p:sp>
      <p:sp>
        <p:nvSpPr>
          <p:cNvPr id="3" name="Content Placeholder 2">
            <a:extLst>
              <a:ext uri="{FF2B5EF4-FFF2-40B4-BE49-F238E27FC236}">
                <a16:creationId xmlns:a16="http://schemas.microsoft.com/office/drawing/2014/main" id="{9CB07D6C-016A-EC20-FAC3-2C03DB799F41}"/>
              </a:ext>
            </a:extLst>
          </p:cNvPr>
          <p:cNvSpPr>
            <a:spLocks noGrp="1"/>
          </p:cNvSpPr>
          <p:nvPr>
            <p:ph idx="1"/>
          </p:nvPr>
        </p:nvSpPr>
        <p:spPr>
          <a:xfrm>
            <a:off x="275303" y="2444955"/>
            <a:ext cx="11729884" cy="4180759"/>
          </a:xfrm>
        </p:spPr>
        <p:txBody>
          <a:bodyPr>
            <a:normAutofit/>
          </a:bodyPr>
          <a:lstStyle/>
          <a:p>
            <a:r>
              <a:rPr lang="en-US" sz="2400" dirty="0"/>
              <a:t>Mean player height in the Top 200 gradually increased from 1995-2019</a:t>
            </a:r>
          </a:p>
          <a:p>
            <a:r>
              <a:rPr lang="en-US" sz="2400" dirty="0"/>
              <a:t>Tier 1, the most elite players, has taken on taller players disproportionately</a:t>
            </a:r>
          </a:p>
          <a:p>
            <a:r>
              <a:rPr lang="en-US" sz="2400" dirty="0"/>
              <a:t>Serve Performance has improved as mean height has increased, and this improvement can be seen across Ranking Tiers (and surfaces)</a:t>
            </a:r>
          </a:p>
          <a:p>
            <a:pPr lvl="1"/>
            <a:r>
              <a:rPr lang="en-US" sz="2200" dirty="0"/>
              <a:t>However, Tier 1 may have achieved disproportionate improvement over the past 5-10 years, as it has also become disproportionately taller</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Increased height is associated with reduction in Return Performance</a:t>
            </a:r>
          </a:p>
          <a:p>
            <a:pPr lvl="1" indent="-342900">
              <a:buClr>
                <a:srgbClr val="B31166"/>
              </a:buClr>
              <a:defRPr/>
            </a:pP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However, this reduction is more the</a:t>
            </a:r>
            <a:r>
              <a:rPr lang="en-US" sz="2200" dirty="0">
                <a:solidFill>
                  <a:prstClr val="black">
                    <a:lumMod val="75000"/>
                    <a:lumOff val="25000"/>
                  </a:prstClr>
                </a:solidFill>
                <a:latin typeface="Century Gothic" panose="020B0502020202020204"/>
              </a:rPr>
              <a:t>n offset by Serve Performance gains in</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terms of Overall Performance (</a:t>
            </a:r>
            <a:r>
              <a:rPr kumimoji="0" lang="en-US" sz="2200" b="0"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ie</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height is a “net” positive)</a:t>
            </a:r>
          </a:p>
          <a:p>
            <a:pPr marL="457200" lvl="1" indent="0">
              <a:buNone/>
            </a:pPr>
            <a:endParaRPr lang="en-US" sz="2200" dirty="0"/>
          </a:p>
        </p:txBody>
      </p:sp>
    </p:spTree>
    <p:extLst>
      <p:ext uri="{BB962C8B-B14F-4D97-AF65-F5344CB8AC3E}">
        <p14:creationId xmlns:p14="http://schemas.microsoft.com/office/powerpoint/2010/main" val="102632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5860-4026-189C-10ED-BCF1532ECDC3}"/>
              </a:ext>
            </a:extLst>
          </p:cNvPr>
          <p:cNvSpPr>
            <a:spLocks noGrp="1"/>
          </p:cNvSpPr>
          <p:nvPr>
            <p:ph type="title"/>
          </p:nvPr>
        </p:nvSpPr>
        <p:spPr/>
        <p:txBody>
          <a:bodyPr/>
          <a:lstStyle/>
          <a:p>
            <a:r>
              <a:rPr lang="en-US" dirty="0"/>
              <a:t>Trends in Player Age</a:t>
            </a:r>
          </a:p>
        </p:txBody>
      </p:sp>
      <p:sp>
        <p:nvSpPr>
          <p:cNvPr id="3" name="Text Placeholder 2">
            <a:extLst>
              <a:ext uri="{FF2B5EF4-FFF2-40B4-BE49-F238E27FC236}">
                <a16:creationId xmlns:a16="http://schemas.microsoft.com/office/drawing/2014/main" id="{7B321D44-478E-666A-74E9-250BE958BAA0}"/>
              </a:ext>
            </a:extLst>
          </p:cNvPr>
          <p:cNvSpPr>
            <a:spLocks noGrp="1"/>
          </p:cNvSpPr>
          <p:nvPr>
            <p:ph type="body" idx="1"/>
          </p:nvPr>
        </p:nvSpPr>
        <p:spPr>
          <a:xfrm>
            <a:off x="6512767" y="2677644"/>
            <a:ext cx="5598368" cy="2283824"/>
          </a:xfrm>
        </p:spPr>
        <p:txBody>
          <a:bodyPr>
            <a:noAutofit/>
          </a:bodyPr>
          <a:lstStyle/>
          <a:p>
            <a:r>
              <a:rPr lang="en-US" sz="2400" dirty="0"/>
              <a:t>Have player AGE distribution characteristics changed over the last 25 years? If so, in what way(s)?</a:t>
            </a:r>
          </a:p>
          <a:p>
            <a:r>
              <a:rPr lang="en-US" sz="2400" dirty="0"/>
              <a:t>what are the performance correlates of any systematic AGE distribution changes?</a:t>
            </a:r>
          </a:p>
        </p:txBody>
      </p:sp>
    </p:spTree>
    <p:extLst>
      <p:ext uri="{BB962C8B-B14F-4D97-AF65-F5344CB8AC3E}">
        <p14:creationId xmlns:p14="http://schemas.microsoft.com/office/powerpoint/2010/main" val="283611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5318-8882-815C-0FA3-3EDF4A3075BB}"/>
              </a:ext>
            </a:extLst>
          </p:cNvPr>
          <p:cNvSpPr>
            <a:spLocks noGrp="1"/>
          </p:cNvSpPr>
          <p:nvPr>
            <p:ph type="title"/>
          </p:nvPr>
        </p:nvSpPr>
        <p:spPr/>
        <p:txBody>
          <a:bodyPr/>
          <a:lstStyle/>
          <a:p>
            <a:r>
              <a:rPr lang="en-US" dirty="0"/>
              <a:t>Presentation Goal</a:t>
            </a:r>
          </a:p>
        </p:txBody>
      </p:sp>
      <p:sp>
        <p:nvSpPr>
          <p:cNvPr id="3" name="Content Placeholder 2">
            <a:extLst>
              <a:ext uri="{FF2B5EF4-FFF2-40B4-BE49-F238E27FC236}">
                <a16:creationId xmlns:a16="http://schemas.microsoft.com/office/drawing/2014/main" id="{9CB07D6C-016A-EC20-FAC3-2C03DB799F41}"/>
              </a:ext>
            </a:extLst>
          </p:cNvPr>
          <p:cNvSpPr>
            <a:spLocks noGrp="1"/>
          </p:cNvSpPr>
          <p:nvPr>
            <p:ph idx="1"/>
          </p:nvPr>
        </p:nvSpPr>
        <p:spPr/>
        <p:txBody>
          <a:bodyPr>
            <a:normAutofit/>
          </a:bodyPr>
          <a:lstStyle/>
          <a:p>
            <a:r>
              <a:rPr lang="en-US" sz="3200" dirty="0"/>
              <a:t>Goal: To identify and visually describe several major biodemographic trends in top level men’s professional tennis over the past quarter century, and  conduct cursory exploration of correlates in player performance </a:t>
            </a:r>
          </a:p>
        </p:txBody>
      </p:sp>
    </p:spTree>
    <p:extLst>
      <p:ext uri="{BB962C8B-B14F-4D97-AF65-F5344CB8AC3E}">
        <p14:creationId xmlns:p14="http://schemas.microsoft.com/office/powerpoint/2010/main" val="261180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5860-4026-189C-10ED-BCF1532ECDC3}"/>
              </a:ext>
            </a:extLst>
          </p:cNvPr>
          <p:cNvSpPr>
            <a:spLocks noGrp="1"/>
          </p:cNvSpPr>
          <p:nvPr>
            <p:ph type="title"/>
          </p:nvPr>
        </p:nvSpPr>
        <p:spPr/>
        <p:txBody>
          <a:bodyPr/>
          <a:lstStyle/>
          <a:p>
            <a:r>
              <a:rPr lang="en-US" dirty="0"/>
              <a:t>Trends in Player Age I</a:t>
            </a:r>
          </a:p>
        </p:txBody>
      </p:sp>
      <p:sp>
        <p:nvSpPr>
          <p:cNvPr id="3" name="Text Placeholder 2">
            <a:extLst>
              <a:ext uri="{FF2B5EF4-FFF2-40B4-BE49-F238E27FC236}">
                <a16:creationId xmlns:a16="http://schemas.microsoft.com/office/drawing/2014/main" id="{7B321D44-478E-666A-74E9-250BE958BAA0}"/>
              </a:ext>
            </a:extLst>
          </p:cNvPr>
          <p:cNvSpPr>
            <a:spLocks noGrp="1"/>
          </p:cNvSpPr>
          <p:nvPr>
            <p:ph type="body" idx="1"/>
          </p:nvPr>
        </p:nvSpPr>
        <p:spPr>
          <a:xfrm>
            <a:off x="6512767" y="2677644"/>
            <a:ext cx="5598368" cy="2283824"/>
          </a:xfrm>
        </p:spPr>
        <p:txBody>
          <a:bodyPr>
            <a:noAutofit/>
          </a:bodyPr>
          <a:lstStyle/>
          <a:p>
            <a:r>
              <a:rPr lang="en-US" sz="2400" b="1" dirty="0"/>
              <a:t>Have player AGE distribution characteristics changed over the last 25 years? If so, in what way(s)?</a:t>
            </a:r>
          </a:p>
          <a:p>
            <a:r>
              <a:rPr lang="en-US" sz="2400" dirty="0"/>
              <a:t>what are the performance correlates of any systematic AGE distribution changes?</a:t>
            </a:r>
          </a:p>
        </p:txBody>
      </p:sp>
    </p:spTree>
    <p:extLst>
      <p:ext uri="{BB962C8B-B14F-4D97-AF65-F5344CB8AC3E}">
        <p14:creationId xmlns:p14="http://schemas.microsoft.com/office/powerpoint/2010/main" val="4059664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59C94F-A543-B6AC-719B-790AB65DA736}"/>
              </a:ext>
            </a:extLst>
          </p:cNvPr>
          <p:cNvSpPr>
            <a:spLocks noGrp="1"/>
          </p:cNvSpPr>
          <p:nvPr>
            <p:ph type="title"/>
          </p:nvPr>
        </p:nvSpPr>
        <p:spPr>
          <a:xfrm>
            <a:off x="1154954" y="973668"/>
            <a:ext cx="9381118" cy="706964"/>
          </a:xfrm>
        </p:spPr>
        <p:txBody>
          <a:bodyPr/>
          <a:lstStyle/>
          <a:p>
            <a:r>
              <a:rPr lang="en-US" dirty="0">
                <a:latin typeface="Arial" panose="020B0604020202020204" pitchFamily="34" charset="0"/>
                <a:cs typeface="Arial" panose="020B0604020202020204" pitchFamily="34" charset="0"/>
              </a:rPr>
              <a:t>Pro Men’s Tennis Is Getting Older</a:t>
            </a:r>
          </a:p>
        </p:txBody>
      </p:sp>
      <p:pic>
        <p:nvPicPr>
          <p:cNvPr id="8" name="Picture 7">
            <a:extLst>
              <a:ext uri="{FF2B5EF4-FFF2-40B4-BE49-F238E27FC236}">
                <a16:creationId xmlns:a16="http://schemas.microsoft.com/office/drawing/2014/main" id="{C2E25DED-C9D2-390A-5D7B-ACCBF12B2897}"/>
              </a:ext>
            </a:extLst>
          </p:cNvPr>
          <p:cNvPicPr>
            <a:picLocks noChangeAspect="1"/>
          </p:cNvPicPr>
          <p:nvPr/>
        </p:nvPicPr>
        <p:blipFill>
          <a:blip r:embed="rId3"/>
          <a:stretch>
            <a:fillRect/>
          </a:stretch>
        </p:blipFill>
        <p:spPr>
          <a:xfrm>
            <a:off x="308021" y="2875907"/>
            <a:ext cx="6845497" cy="3566160"/>
          </a:xfrm>
          <a:prstGeom prst="rect">
            <a:avLst/>
          </a:prstGeom>
        </p:spPr>
      </p:pic>
      <p:pic>
        <p:nvPicPr>
          <p:cNvPr id="10" name="Picture 9">
            <a:extLst>
              <a:ext uri="{FF2B5EF4-FFF2-40B4-BE49-F238E27FC236}">
                <a16:creationId xmlns:a16="http://schemas.microsoft.com/office/drawing/2014/main" id="{74FA3C7D-1E7B-50FB-D3FE-B69AACFAE7B4}"/>
              </a:ext>
            </a:extLst>
          </p:cNvPr>
          <p:cNvPicPr>
            <a:picLocks noChangeAspect="1"/>
          </p:cNvPicPr>
          <p:nvPr/>
        </p:nvPicPr>
        <p:blipFill>
          <a:blip r:embed="rId4"/>
          <a:stretch>
            <a:fillRect/>
          </a:stretch>
        </p:blipFill>
        <p:spPr>
          <a:xfrm>
            <a:off x="7166272" y="2875907"/>
            <a:ext cx="4919651" cy="3474720"/>
          </a:xfrm>
          <a:prstGeom prst="rect">
            <a:avLst/>
          </a:prstGeom>
        </p:spPr>
      </p:pic>
    </p:spTree>
    <p:extLst>
      <p:ext uri="{BB962C8B-B14F-4D97-AF65-F5344CB8AC3E}">
        <p14:creationId xmlns:p14="http://schemas.microsoft.com/office/powerpoint/2010/main" val="81649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EA6F-C1A9-03B2-9A0C-A1CE3AEA0F1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Top Tier Players Have Trended Older Over Time Relative to Lower Tier Players</a:t>
            </a:r>
            <a:endParaRPr lang="en-US" dirty="0"/>
          </a:p>
        </p:txBody>
      </p:sp>
      <p:pic>
        <p:nvPicPr>
          <p:cNvPr id="7" name="Picture 6">
            <a:extLst>
              <a:ext uri="{FF2B5EF4-FFF2-40B4-BE49-F238E27FC236}">
                <a16:creationId xmlns:a16="http://schemas.microsoft.com/office/drawing/2014/main" id="{AF4C195F-DAB7-C66A-8544-9F1D056DAEEA}"/>
              </a:ext>
            </a:extLst>
          </p:cNvPr>
          <p:cNvPicPr>
            <a:picLocks noChangeAspect="1"/>
          </p:cNvPicPr>
          <p:nvPr/>
        </p:nvPicPr>
        <p:blipFill>
          <a:blip r:embed="rId3"/>
          <a:stretch>
            <a:fillRect/>
          </a:stretch>
        </p:blipFill>
        <p:spPr>
          <a:xfrm>
            <a:off x="549588" y="2350947"/>
            <a:ext cx="11057639" cy="4480560"/>
          </a:xfrm>
          <a:prstGeom prst="rect">
            <a:avLst/>
          </a:prstGeom>
        </p:spPr>
      </p:pic>
      <p:cxnSp>
        <p:nvCxnSpPr>
          <p:cNvPr id="8" name="Straight Arrow Connector 7">
            <a:extLst>
              <a:ext uri="{FF2B5EF4-FFF2-40B4-BE49-F238E27FC236}">
                <a16:creationId xmlns:a16="http://schemas.microsoft.com/office/drawing/2014/main" id="{13EEEA53-60EA-DEF0-3C52-DDDD6FAC8A72}"/>
              </a:ext>
            </a:extLst>
          </p:cNvPr>
          <p:cNvCxnSpPr>
            <a:cxnSpLocks/>
          </p:cNvCxnSpPr>
          <p:nvPr/>
        </p:nvCxnSpPr>
        <p:spPr>
          <a:xfrm>
            <a:off x="6783354" y="3125755"/>
            <a:ext cx="279919" cy="377890"/>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1A86706-2BA2-6F66-DF9F-D403391B97FE}"/>
              </a:ext>
            </a:extLst>
          </p:cNvPr>
          <p:cNvCxnSpPr>
            <a:cxnSpLocks/>
          </p:cNvCxnSpPr>
          <p:nvPr/>
        </p:nvCxnSpPr>
        <p:spPr>
          <a:xfrm>
            <a:off x="6643394" y="3291373"/>
            <a:ext cx="279919" cy="37789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221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5860-4026-189C-10ED-BCF1532ECDC3}"/>
              </a:ext>
            </a:extLst>
          </p:cNvPr>
          <p:cNvSpPr>
            <a:spLocks noGrp="1"/>
          </p:cNvSpPr>
          <p:nvPr>
            <p:ph type="title"/>
          </p:nvPr>
        </p:nvSpPr>
        <p:spPr/>
        <p:txBody>
          <a:bodyPr/>
          <a:lstStyle/>
          <a:p>
            <a:r>
              <a:rPr lang="en-US" dirty="0"/>
              <a:t>Trends in Player Age II</a:t>
            </a:r>
          </a:p>
        </p:txBody>
      </p:sp>
      <p:sp>
        <p:nvSpPr>
          <p:cNvPr id="3" name="Text Placeholder 2">
            <a:extLst>
              <a:ext uri="{FF2B5EF4-FFF2-40B4-BE49-F238E27FC236}">
                <a16:creationId xmlns:a16="http://schemas.microsoft.com/office/drawing/2014/main" id="{7B321D44-478E-666A-74E9-250BE958BAA0}"/>
              </a:ext>
            </a:extLst>
          </p:cNvPr>
          <p:cNvSpPr>
            <a:spLocks noGrp="1"/>
          </p:cNvSpPr>
          <p:nvPr>
            <p:ph type="body" idx="1"/>
          </p:nvPr>
        </p:nvSpPr>
        <p:spPr>
          <a:xfrm>
            <a:off x="6512767" y="2677644"/>
            <a:ext cx="5598368" cy="2283824"/>
          </a:xfrm>
        </p:spPr>
        <p:txBody>
          <a:bodyPr>
            <a:noAutofit/>
          </a:bodyPr>
          <a:lstStyle/>
          <a:p>
            <a:r>
              <a:rPr lang="en-US" sz="2400" dirty="0"/>
              <a:t>Have player AGE distribution characteristics changed over the last 25 years? If so, in what way(s)?</a:t>
            </a:r>
          </a:p>
          <a:p>
            <a:r>
              <a:rPr lang="en-US" sz="2400" b="1" dirty="0"/>
              <a:t>what are the performance correlates of any systematic AGE distribution changes?</a:t>
            </a:r>
          </a:p>
        </p:txBody>
      </p:sp>
    </p:spTree>
    <p:extLst>
      <p:ext uri="{BB962C8B-B14F-4D97-AF65-F5344CB8AC3E}">
        <p14:creationId xmlns:p14="http://schemas.microsoft.com/office/powerpoint/2010/main" val="3371338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909289" y="973668"/>
            <a:ext cx="9763256" cy="706964"/>
          </a:xfrm>
        </p:spPr>
        <p:txBody>
          <a:bodyPr/>
          <a:lstStyle/>
          <a:p>
            <a:r>
              <a:rPr lang="en-US" dirty="0">
                <a:latin typeface="Arial" panose="020B0604020202020204" pitchFamily="34" charset="0"/>
                <a:cs typeface="Arial" panose="020B0604020202020204" pitchFamily="34" charset="0"/>
              </a:rPr>
              <a:t>Player Serve Performance With Increasing Age Has Improved In The Past Decade</a:t>
            </a:r>
            <a:endParaRPr lang="en-US" dirty="0"/>
          </a:p>
        </p:txBody>
      </p:sp>
      <p:pic>
        <p:nvPicPr>
          <p:cNvPr id="2050" name="Picture 2">
            <a:extLst>
              <a:ext uri="{FF2B5EF4-FFF2-40B4-BE49-F238E27FC236}">
                <a16:creationId xmlns:a16="http://schemas.microsoft.com/office/drawing/2014/main" id="{1D8C75EB-2774-52F4-8A24-7B8492725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014" y="2438752"/>
            <a:ext cx="4206240" cy="42742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880CF35-F638-5354-7FBC-9E7949DCE8A2}"/>
              </a:ext>
            </a:extLst>
          </p:cNvPr>
          <p:cNvPicPr>
            <a:picLocks noChangeAspect="1"/>
          </p:cNvPicPr>
          <p:nvPr/>
        </p:nvPicPr>
        <p:blipFill>
          <a:blip r:embed="rId4"/>
          <a:stretch>
            <a:fillRect/>
          </a:stretch>
        </p:blipFill>
        <p:spPr>
          <a:xfrm>
            <a:off x="6330755" y="2427045"/>
            <a:ext cx="4217884" cy="4297680"/>
          </a:xfrm>
          <a:prstGeom prst="rect">
            <a:avLst/>
          </a:prstGeom>
        </p:spPr>
      </p:pic>
    </p:spTree>
    <p:extLst>
      <p:ext uri="{BB962C8B-B14F-4D97-AF65-F5344CB8AC3E}">
        <p14:creationId xmlns:p14="http://schemas.microsoft.com/office/powerpoint/2010/main" val="146309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909289" y="973668"/>
            <a:ext cx="9763256" cy="706964"/>
          </a:xfrm>
        </p:spPr>
        <p:txBody>
          <a:bodyPr/>
          <a:lstStyle/>
          <a:p>
            <a:r>
              <a:rPr lang="en-US" dirty="0">
                <a:latin typeface="Arial" panose="020B0604020202020204" pitchFamily="34" charset="0"/>
                <a:cs typeface="Arial" panose="020B0604020202020204" pitchFamily="34" charset="0"/>
              </a:rPr>
              <a:t>Player Return Performance Decline With Age Has Been Reduced </a:t>
            </a:r>
            <a:endParaRPr lang="en-US" dirty="0"/>
          </a:p>
        </p:txBody>
      </p:sp>
      <p:pic>
        <p:nvPicPr>
          <p:cNvPr id="3074" name="Picture 2">
            <a:extLst>
              <a:ext uri="{FF2B5EF4-FFF2-40B4-BE49-F238E27FC236}">
                <a16:creationId xmlns:a16="http://schemas.microsoft.com/office/drawing/2014/main" id="{C78EB47D-9670-AC45-0B80-C63BD100E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613" y="2394328"/>
            <a:ext cx="4281728" cy="42702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025BBB3-6E26-3999-18E7-65E248F69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2410" y="2394328"/>
            <a:ext cx="4224942" cy="427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77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909289" y="973668"/>
            <a:ext cx="9763256" cy="706964"/>
          </a:xfrm>
        </p:spPr>
        <p:txBody>
          <a:bodyPr/>
          <a:lstStyle/>
          <a:p>
            <a:r>
              <a:rPr lang="en-US" dirty="0">
                <a:latin typeface="Arial" panose="020B0604020202020204" pitchFamily="34" charset="0"/>
                <a:cs typeface="Arial" panose="020B0604020202020204" pitchFamily="34" charset="0"/>
              </a:rPr>
              <a:t>Across Serve and Return Performance, Players Overall No Longer Decline With Age </a:t>
            </a:r>
            <a:endParaRPr lang="en-US" dirty="0"/>
          </a:p>
        </p:txBody>
      </p:sp>
      <p:pic>
        <p:nvPicPr>
          <p:cNvPr id="4098" name="Picture 2">
            <a:extLst>
              <a:ext uri="{FF2B5EF4-FFF2-40B4-BE49-F238E27FC236}">
                <a16:creationId xmlns:a16="http://schemas.microsoft.com/office/drawing/2014/main" id="{91316953-CD8F-2BC4-6392-C0DEB7D8F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540" y="2452403"/>
            <a:ext cx="4156981" cy="42702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D355E6C-2F85-0F88-28B1-8C6F61F3D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481" y="2437088"/>
            <a:ext cx="4160520" cy="428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547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5318-8882-815C-0FA3-3EDF4A3075BB}"/>
              </a:ext>
            </a:extLst>
          </p:cNvPr>
          <p:cNvSpPr>
            <a:spLocks noGrp="1"/>
          </p:cNvSpPr>
          <p:nvPr>
            <p:ph type="title"/>
          </p:nvPr>
        </p:nvSpPr>
        <p:spPr/>
        <p:txBody>
          <a:bodyPr/>
          <a:lstStyle/>
          <a:p>
            <a:r>
              <a:rPr lang="en-US" dirty="0"/>
              <a:t>Age Analysis Summary</a:t>
            </a:r>
          </a:p>
        </p:txBody>
      </p:sp>
      <p:sp>
        <p:nvSpPr>
          <p:cNvPr id="3" name="Content Placeholder 2">
            <a:extLst>
              <a:ext uri="{FF2B5EF4-FFF2-40B4-BE49-F238E27FC236}">
                <a16:creationId xmlns:a16="http://schemas.microsoft.com/office/drawing/2014/main" id="{9CB07D6C-016A-EC20-FAC3-2C03DB799F41}"/>
              </a:ext>
            </a:extLst>
          </p:cNvPr>
          <p:cNvSpPr>
            <a:spLocks noGrp="1"/>
          </p:cNvSpPr>
          <p:nvPr>
            <p:ph idx="1"/>
          </p:nvPr>
        </p:nvSpPr>
        <p:spPr>
          <a:xfrm>
            <a:off x="275303" y="2444955"/>
            <a:ext cx="11729884" cy="4180759"/>
          </a:xfrm>
        </p:spPr>
        <p:txBody>
          <a:bodyPr>
            <a:normAutofit/>
          </a:bodyPr>
          <a:lstStyle/>
          <a:p>
            <a:r>
              <a:rPr lang="en-US" sz="2400" dirty="0"/>
              <a:t>Mean player age in the Top 200 gradually increased from 1995-2019</a:t>
            </a:r>
          </a:p>
          <a:p>
            <a:r>
              <a:rPr lang="en-US" sz="2400" dirty="0"/>
              <a:t>Tier 1, the most elite players, has taken on older players disproportionately</a:t>
            </a:r>
          </a:p>
          <a:p>
            <a:r>
              <a:rPr lang="en-US" sz="2400" dirty="0"/>
              <a:t>Serve Performance declined slightly with increasing age 1995-2010. However, it slightly IMPROVED across age range over past decade</a:t>
            </a:r>
          </a:p>
          <a:p>
            <a:r>
              <a:rPr lang="en-US" sz="2400" dirty="0"/>
              <a:t>Return Performance declined sharply with increasing age 1995-2010. However, it declined only very slightly across age range over past decade</a:t>
            </a:r>
          </a:p>
          <a:p>
            <a:r>
              <a:rPr lang="en-US" sz="2400" dirty="0"/>
              <a:t>Overall performance has reversed from negative to positive across age range from the first 15 years of the sample to the past 10  </a:t>
            </a:r>
          </a:p>
          <a:p>
            <a:pPr marL="457200" lvl="1" indent="0">
              <a:buNone/>
            </a:pPr>
            <a:endParaRPr lang="en-US" sz="2200" dirty="0"/>
          </a:p>
        </p:txBody>
      </p:sp>
    </p:spTree>
    <p:extLst>
      <p:ext uri="{BB962C8B-B14F-4D97-AF65-F5344CB8AC3E}">
        <p14:creationId xmlns:p14="http://schemas.microsoft.com/office/powerpoint/2010/main" val="2566335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5860-4026-189C-10ED-BCF1532ECDC3}"/>
              </a:ext>
            </a:extLst>
          </p:cNvPr>
          <p:cNvSpPr>
            <a:spLocks noGrp="1"/>
          </p:cNvSpPr>
          <p:nvPr>
            <p:ph type="title"/>
          </p:nvPr>
        </p:nvSpPr>
        <p:spPr/>
        <p:txBody>
          <a:bodyPr/>
          <a:lstStyle/>
          <a:p>
            <a:r>
              <a:rPr lang="en-US" dirty="0"/>
              <a:t>Synthesis</a:t>
            </a:r>
          </a:p>
        </p:txBody>
      </p:sp>
      <p:sp>
        <p:nvSpPr>
          <p:cNvPr id="3" name="Text Placeholder 2">
            <a:extLst>
              <a:ext uri="{FF2B5EF4-FFF2-40B4-BE49-F238E27FC236}">
                <a16:creationId xmlns:a16="http://schemas.microsoft.com/office/drawing/2014/main" id="{7B321D44-478E-666A-74E9-250BE958BAA0}"/>
              </a:ext>
            </a:extLst>
          </p:cNvPr>
          <p:cNvSpPr>
            <a:spLocks noGrp="1"/>
          </p:cNvSpPr>
          <p:nvPr>
            <p:ph type="body" idx="1"/>
          </p:nvPr>
        </p:nvSpPr>
        <p:spPr>
          <a:xfrm>
            <a:off x="6512767" y="2677644"/>
            <a:ext cx="5598368" cy="2283824"/>
          </a:xfrm>
        </p:spPr>
        <p:txBody>
          <a:bodyPr>
            <a:noAutofit/>
          </a:bodyPr>
          <a:lstStyle/>
          <a:p>
            <a:r>
              <a:rPr lang="en-US" sz="2400" b="1" dirty="0"/>
              <a:t>So are the increasing height and increasing age ends related? Do they correlate, taken together, to a performance advantage?</a:t>
            </a:r>
          </a:p>
        </p:txBody>
      </p:sp>
    </p:spTree>
    <p:extLst>
      <p:ext uri="{BB962C8B-B14F-4D97-AF65-F5344CB8AC3E}">
        <p14:creationId xmlns:p14="http://schemas.microsoft.com/office/powerpoint/2010/main" val="742905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8269-B581-944D-F645-DF735F55973D}"/>
              </a:ext>
            </a:extLst>
          </p:cNvPr>
          <p:cNvSpPr>
            <a:spLocks noGrp="1"/>
          </p:cNvSpPr>
          <p:nvPr>
            <p:ph type="title"/>
          </p:nvPr>
        </p:nvSpPr>
        <p:spPr>
          <a:xfrm>
            <a:off x="918043" y="849317"/>
            <a:ext cx="10322671" cy="706964"/>
          </a:xfrm>
        </p:spPr>
        <p:txBody>
          <a:bodyPr/>
          <a:lstStyle/>
          <a:p>
            <a:r>
              <a:rPr lang="en-US" dirty="0"/>
              <a:t>No Clear Aggregate Relationship Between Height and Longevity, But Trends At Extremes </a:t>
            </a:r>
          </a:p>
        </p:txBody>
      </p:sp>
      <p:pic>
        <p:nvPicPr>
          <p:cNvPr id="12290" name="Picture 2">
            <a:extLst>
              <a:ext uri="{FF2B5EF4-FFF2-40B4-BE49-F238E27FC236}">
                <a16:creationId xmlns:a16="http://schemas.microsoft.com/office/drawing/2014/main" id="{B004E08D-2E17-3D72-5F13-1B0343D59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2247900"/>
            <a:ext cx="4677109" cy="450246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5DEFCF94-4C94-92B5-D88C-47C2CF2904F9}"/>
              </a:ext>
            </a:extLst>
          </p:cNvPr>
          <p:cNvSpPr/>
          <p:nvPr/>
        </p:nvSpPr>
        <p:spPr>
          <a:xfrm>
            <a:off x="4314825" y="2838450"/>
            <a:ext cx="361950" cy="590550"/>
          </a:xfrm>
          <a:prstGeom prst="ellipse">
            <a:avLst/>
          </a:prstGeom>
          <a:solidFill>
            <a:schemeClr val="accent1">
              <a:alpha val="39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44178FB-A3F8-2ECB-24A2-1A7ACE95DCED}"/>
              </a:ext>
            </a:extLst>
          </p:cNvPr>
          <p:cNvSpPr/>
          <p:nvPr/>
        </p:nvSpPr>
        <p:spPr>
          <a:xfrm>
            <a:off x="918043" y="3214687"/>
            <a:ext cx="539282" cy="804863"/>
          </a:xfrm>
          <a:prstGeom prst="ellipse">
            <a:avLst/>
          </a:prstGeom>
          <a:solidFill>
            <a:srgbClr val="92D050">
              <a:alpha val="39000"/>
            </a:srgbClr>
          </a:solidFill>
          <a:ln>
            <a:solidFill>
              <a:srgbClr val="92D05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03DC59-A5B9-A385-EA8F-B4C4D1AD748A}"/>
              </a:ext>
            </a:extLst>
          </p:cNvPr>
          <p:cNvSpPr txBox="1"/>
          <p:nvPr/>
        </p:nvSpPr>
        <p:spPr>
          <a:xfrm>
            <a:off x="942642" y="2552656"/>
            <a:ext cx="1481137" cy="600164"/>
          </a:xfrm>
          <a:prstGeom prst="rect">
            <a:avLst/>
          </a:prstGeom>
          <a:noFill/>
          <a:ln>
            <a:solidFill>
              <a:srgbClr val="92D050"/>
            </a:solidFill>
          </a:ln>
        </p:spPr>
        <p:txBody>
          <a:bodyPr wrap="square" rtlCol="0">
            <a:spAutoFit/>
          </a:bodyPr>
          <a:lstStyle/>
          <a:p>
            <a:r>
              <a:rPr lang="en-US" sz="1100" dirty="0"/>
              <a:t>Shortest players don’t</a:t>
            </a:r>
          </a:p>
          <a:p>
            <a:r>
              <a:rPr lang="en-US" sz="1100" dirty="0"/>
              <a:t>go deep into 30s </a:t>
            </a:r>
          </a:p>
        </p:txBody>
      </p:sp>
      <p:sp>
        <p:nvSpPr>
          <p:cNvPr id="8" name="TextBox 7">
            <a:extLst>
              <a:ext uri="{FF2B5EF4-FFF2-40B4-BE49-F238E27FC236}">
                <a16:creationId xmlns:a16="http://schemas.microsoft.com/office/drawing/2014/main" id="{289B87F3-3DB0-3206-D5B1-C807B43504BD}"/>
              </a:ext>
            </a:extLst>
          </p:cNvPr>
          <p:cNvSpPr txBox="1"/>
          <p:nvPr/>
        </p:nvSpPr>
        <p:spPr>
          <a:xfrm>
            <a:off x="2795588" y="2609806"/>
            <a:ext cx="1481137" cy="600164"/>
          </a:xfrm>
          <a:prstGeom prst="rect">
            <a:avLst/>
          </a:prstGeom>
          <a:noFill/>
          <a:ln>
            <a:solidFill>
              <a:srgbClr val="B31166"/>
            </a:solidFill>
          </a:ln>
        </p:spPr>
        <p:txBody>
          <a:bodyPr wrap="square" rtlCol="0">
            <a:spAutoFit/>
          </a:bodyPr>
          <a:lstStyle/>
          <a:p>
            <a:r>
              <a:rPr lang="en-US" sz="1100" dirty="0"/>
              <a:t>Tallest players can go deep into 30s (even 40s!)</a:t>
            </a:r>
          </a:p>
        </p:txBody>
      </p:sp>
      <p:sp>
        <p:nvSpPr>
          <p:cNvPr id="7" name="Oval 6">
            <a:extLst>
              <a:ext uri="{FF2B5EF4-FFF2-40B4-BE49-F238E27FC236}">
                <a16:creationId xmlns:a16="http://schemas.microsoft.com/office/drawing/2014/main" id="{038CC997-E2A7-4F5E-D325-5398696763EA}"/>
              </a:ext>
            </a:extLst>
          </p:cNvPr>
          <p:cNvSpPr/>
          <p:nvPr/>
        </p:nvSpPr>
        <p:spPr>
          <a:xfrm>
            <a:off x="3276601" y="3214687"/>
            <a:ext cx="837866" cy="563405"/>
          </a:xfrm>
          <a:prstGeom prst="ellipse">
            <a:avLst/>
          </a:prstGeom>
          <a:solidFill>
            <a:srgbClr val="FF6600">
              <a:alpha val="20000"/>
            </a:srgbClr>
          </a:solidFill>
          <a:ln>
            <a:solidFill>
              <a:srgbClr val="FF66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5AAF2E8-6460-9C9D-AF3E-AE8B020BB6E3}"/>
              </a:ext>
            </a:extLst>
          </p:cNvPr>
          <p:cNvSpPr txBox="1"/>
          <p:nvPr/>
        </p:nvSpPr>
        <p:spPr>
          <a:xfrm>
            <a:off x="3276599" y="3243516"/>
            <a:ext cx="1038226" cy="461665"/>
          </a:xfrm>
          <a:prstGeom prst="rect">
            <a:avLst/>
          </a:prstGeom>
          <a:noFill/>
        </p:spPr>
        <p:txBody>
          <a:bodyPr wrap="square" rtlCol="0">
            <a:spAutoFit/>
          </a:bodyPr>
          <a:lstStyle/>
          <a:p>
            <a:r>
              <a:rPr lang="en-US" sz="1200" dirty="0"/>
              <a:t>“not tall enough?”</a:t>
            </a:r>
          </a:p>
        </p:txBody>
      </p:sp>
    </p:spTree>
    <p:extLst>
      <p:ext uri="{BB962C8B-B14F-4D97-AF65-F5344CB8AC3E}">
        <p14:creationId xmlns:p14="http://schemas.microsoft.com/office/powerpoint/2010/main" val="427630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5318-8882-815C-0FA3-3EDF4A3075B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CB07D6C-016A-EC20-FAC3-2C03DB799F41}"/>
              </a:ext>
            </a:extLst>
          </p:cNvPr>
          <p:cNvSpPr>
            <a:spLocks noGrp="1"/>
          </p:cNvSpPr>
          <p:nvPr>
            <p:ph idx="1"/>
          </p:nvPr>
        </p:nvSpPr>
        <p:spPr>
          <a:xfrm>
            <a:off x="275303" y="2406855"/>
            <a:ext cx="11729884" cy="4180759"/>
          </a:xfrm>
        </p:spPr>
        <p:txBody>
          <a:bodyPr>
            <a:normAutofit fontScale="92500"/>
          </a:bodyPr>
          <a:lstStyle/>
          <a:p>
            <a:r>
              <a:rPr lang="en-US" sz="2400" dirty="0"/>
              <a:t>Raw player demographic and match performance data from 1996-2019 were obtained from the </a:t>
            </a:r>
            <a:r>
              <a:rPr lang="en-US" sz="2400" dirty="0">
                <a:hlinkClick r:id="rId2"/>
              </a:rPr>
              <a:t>ATP website</a:t>
            </a:r>
            <a:r>
              <a:rPr lang="en-US" sz="2400" dirty="0"/>
              <a:t> and </a:t>
            </a:r>
            <a:r>
              <a:rPr lang="en-US" sz="2400" dirty="0">
                <a:hlinkClick r:id="rId3"/>
              </a:rPr>
              <a:t>Jeff </a:t>
            </a:r>
            <a:r>
              <a:rPr lang="en-US" sz="2400" dirty="0" err="1">
                <a:hlinkClick r:id="rId3"/>
              </a:rPr>
              <a:t>Sackmann’s</a:t>
            </a:r>
            <a:r>
              <a:rPr lang="en-US" sz="2400" dirty="0">
                <a:hlinkClick r:id="rId3"/>
              </a:rPr>
              <a:t> </a:t>
            </a:r>
            <a:r>
              <a:rPr lang="en-US" sz="2400" dirty="0" err="1">
                <a:hlinkClick r:id="rId3"/>
              </a:rPr>
              <a:t>Github</a:t>
            </a:r>
            <a:r>
              <a:rPr lang="en-US" sz="2400" dirty="0"/>
              <a:t>, and cleaned, updated, and processed in Python using Pandas</a:t>
            </a:r>
          </a:p>
          <a:p>
            <a:r>
              <a:rPr lang="en-US" sz="2400" dirty="0"/>
              <a:t>Data filtered down to top 200 players at any given time step (start of week) in sample. All main tour matches on either hard (~68% of total) or clay court (~28%) included for exploratory analysis (grass court, Davis Cup, Olympics removed)</a:t>
            </a:r>
          </a:p>
          <a:p>
            <a:r>
              <a:rPr lang="en-US" sz="2400" dirty="0"/>
              <a:t>For some analyses, players are filtered into 1 of 4 Ranking Tiers at each time step</a:t>
            </a:r>
          </a:p>
          <a:p>
            <a:pPr lvl="1"/>
            <a:r>
              <a:rPr lang="en-US" sz="2200" dirty="0"/>
              <a:t>Tier 1= Top 25 (elite players), Tier 2 = 26-50 (~upper limit [UL] for direct entry to top-level tour events), Tier 3= 51-125 (~UL for Grand Slam direct entry), Tier 4 = 126-200 (“minor leaguers” sometimes qualifying for main tour events via play-in tournaments)    </a:t>
            </a:r>
          </a:p>
        </p:txBody>
      </p:sp>
    </p:spTree>
    <p:extLst>
      <p:ext uri="{BB962C8B-B14F-4D97-AF65-F5344CB8AC3E}">
        <p14:creationId xmlns:p14="http://schemas.microsoft.com/office/powerpoint/2010/main" val="2481283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8269-B581-944D-F645-DF735F55973D}"/>
              </a:ext>
            </a:extLst>
          </p:cNvPr>
          <p:cNvSpPr>
            <a:spLocks noGrp="1"/>
          </p:cNvSpPr>
          <p:nvPr>
            <p:ph type="title"/>
          </p:nvPr>
        </p:nvSpPr>
        <p:spPr>
          <a:xfrm>
            <a:off x="918043" y="849317"/>
            <a:ext cx="10322671" cy="706964"/>
          </a:xfrm>
        </p:spPr>
        <p:txBody>
          <a:bodyPr/>
          <a:lstStyle/>
          <a:p>
            <a:r>
              <a:rPr lang="en-US" dirty="0"/>
              <a:t>The Tallest Players May Stay Around Because They Are Outlier Servers </a:t>
            </a:r>
          </a:p>
        </p:txBody>
      </p:sp>
      <p:pic>
        <p:nvPicPr>
          <p:cNvPr id="12290" name="Picture 2">
            <a:extLst>
              <a:ext uri="{FF2B5EF4-FFF2-40B4-BE49-F238E27FC236}">
                <a16:creationId xmlns:a16="http://schemas.microsoft.com/office/drawing/2014/main" id="{B004E08D-2E17-3D72-5F13-1B0343D59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2247900"/>
            <a:ext cx="4677109" cy="450246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5DEFCF94-4C94-92B5-D88C-47C2CF2904F9}"/>
              </a:ext>
            </a:extLst>
          </p:cNvPr>
          <p:cNvSpPr/>
          <p:nvPr/>
        </p:nvSpPr>
        <p:spPr>
          <a:xfrm>
            <a:off x="4314825" y="2838450"/>
            <a:ext cx="361950" cy="590550"/>
          </a:xfrm>
          <a:prstGeom prst="ellipse">
            <a:avLst/>
          </a:prstGeom>
          <a:solidFill>
            <a:schemeClr val="accent1">
              <a:alpha val="39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44178FB-A3F8-2ECB-24A2-1A7ACE95DCED}"/>
              </a:ext>
            </a:extLst>
          </p:cNvPr>
          <p:cNvSpPr/>
          <p:nvPr/>
        </p:nvSpPr>
        <p:spPr>
          <a:xfrm>
            <a:off x="918043" y="3214687"/>
            <a:ext cx="539282" cy="804863"/>
          </a:xfrm>
          <a:prstGeom prst="ellipse">
            <a:avLst/>
          </a:prstGeom>
          <a:solidFill>
            <a:srgbClr val="92D050">
              <a:alpha val="39000"/>
            </a:srgbClr>
          </a:solidFill>
          <a:ln>
            <a:solidFill>
              <a:srgbClr val="92D05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03DC59-A5B9-A385-EA8F-B4C4D1AD748A}"/>
              </a:ext>
            </a:extLst>
          </p:cNvPr>
          <p:cNvSpPr txBox="1"/>
          <p:nvPr/>
        </p:nvSpPr>
        <p:spPr>
          <a:xfrm>
            <a:off x="942642" y="2552656"/>
            <a:ext cx="1481137" cy="600164"/>
          </a:xfrm>
          <a:prstGeom prst="rect">
            <a:avLst/>
          </a:prstGeom>
          <a:noFill/>
          <a:ln>
            <a:solidFill>
              <a:srgbClr val="92D050"/>
            </a:solidFill>
          </a:ln>
        </p:spPr>
        <p:txBody>
          <a:bodyPr wrap="square" rtlCol="0">
            <a:spAutoFit/>
          </a:bodyPr>
          <a:lstStyle/>
          <a:p>
            <a:r>
              <a:rPr lang="en-US" sz="1100" dirty="0"/>
              <a:t>Shortest players don’t</a:t>
            </a:r>
          </a:p>
          <a:p>
            <a:r>
              <a:rPr lang="en-US" sz="1100" dirty="0"/>
              <a:t>go deep into 30s </a:t>
            </a:r>
          </a:p>
        </p:txBody>
      </p:sp>
      <p:sp>
        <p:nvSpPr>
          <p:cNvPr id="8" name="TextBox 7">
            <a:extLst>
              <a:ext uri="{FF2B5EF4-FFF2-40B4-BE49-F238E27FC236}">
                <a16:creationId xmlns:a16="http://schemas.microsoft.com/office/drawing/2014/main" id="{289B87F3-3DB0-3206-D5B1-C807B43504BD}"/>
              </a:ext>
            </a:extLst>
          </p:cNvPr>
          <p:cNvSpPr txBox="1"/>
          <p:nvPr/>
        </p:nvSpPr>
        <p:spPr>
          <a:xfrm>
            <a:off x="2795588" y="2609806"/>
            <a:ext cx="1481137" cy="600164"/>
          </a:xfrm>
          <a:prstGeom prst="rect">
            <a:avLst/>
          </a:prstGeom>
          <a:noFill/>
          <a:ln>
            <a:solidFill>
              <a:srgbClr val="B31166"/>
            </a:solidFill>
          </a:ln>
        </p:spPr>
        <p:txBody>
          <a:bodyPr wrap="square" rtlCol="0">
            <a:spAutoFit/>
          </a:bodyPr>
          <a:lstStyle/>
          <a:p>
            <a:r>
              <a:rPr lang="en-US" sz="1100" dirty="0"/>
              <a:t>Tallest players can go deep into 30s (even 40s!)</a:t>
            </a:r>
          </a:p>
        </p:txBody>
      </p:sp>
      <p:sp>
        <p:nvSpPr>
          <p:cNvPr id="7" name="Oval 6">
            <a:extLst>
              <a:ext uri="{FF2B5EF4-FFF2-40B4-BE49-F238E27FC236}">
                <a16:creationId xmlns:a16="http://schemas.microsoft.com/office/drawing/2014/main" id="{038CC997-E2A7-4F5E-D325-5398696763EA}"/>
              </a:ext>
            </a:extLst>
          </p:cNvPr>
          <p:cNvSpPr/>
          <p:nvPr/>
        </p:nvSpPr>
        <p:spPr>
          <a:xfrm>
            <a:off x="3276601" y="3214687"/>
            <a:ext cx="837866" cy="563405"/>
          </a:xfrm>
          <a:prstGeom prst="ellipse">
            <a:avLst/>
          </a:prstGeom>
          <a:solidFill>
            <a:srgbClr val="FF6600">
              <a:alpha val="20000"/>
            </a:srgbClr>
          </a:solidFill>
          <a:ln>
            <a:solidFill>
              <a:srgbClr val="FF66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5AAF2E8-6460-9C9D-AF3E-AE8B020BB6E3}"/>
              </a:ext>
            </a:extLst>
          </p:cNvPr>
          <p:cNvSpPr txBox="1"/>
          <p:nvPr/>
        </p:nvSpPr>
        <p:spPr>
          <a:xfrm>
            <a:off x="3276599" y="3243516"/>
            <a:ext cx="1038226" cy="461665"/>
          </a:xfrm>
          <a:prstGeom prst="rect">
            <a:avLst/>
          </a:prstGeom>
          <a:noFill/>
        </p:spPr>
        <p:txBody>
          <a:bodyPr wrap="square" rtlCol="0">
            <a:spAutoFit/>
          </a:bodyPr>
          <a:lstStyle/>
          <a:p>
            <a:r>
              <a:rPr lang="en-US" sz="1200" dirty="0"/>
              <a:t>“not tall enough?”</a:t>
            </a:r>
          </a:p>
        </p:txBody>
      </p:sp>
      <p:pic>
        <p:nvPicPr>
          <p:cNvPr id="12296" name="Picture 8">
            <a:extLst>
              <a:ext uri="{FF2B5EF4-FFF2-40B4-BE49-F238E27FC236}">
                <a16:creationId xmlns:a16="http://schemas.microsoft.com/office/drawing/2014/main" id="{4EE811CC-33DF-8596-1DC0-800DC36EA0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4061" y="2350293"/>
            <a:ext cx="4569006" cy="4389120"/>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0417DACF-98F1-79BD-3D38-6C40037D7F41}"/>
              </a:ext>
            </a:extLst>
          </p:cNvPr>
          <p:cNvSpPr/>
          <p:nvPr/>
        </p:nvSpPr>
        <p:spPr>
          <a:xfrm rot="6640634">
            <a:off x="8399548" y="2961483"/>
            <a:ext cx="622388" cy="1276682"/>
          </a:xfrm>
          <a:prstGeom prst="ellipse">
            <a:avLst/>
          </a:prstGeom>
          <a:solidFill>
            <a:schemeClr val="accent1">
              <a:alpha val="39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6D0608-6A14-DAD1-E7BC-649CB3BE2510}"/>
              </a:ext>
            </a:extLst>
          </p:cNvPr>
          <p:cNvSpPr txBox="1"/>
          <p:nvPr/>
        </p:nvSpPr>
        <p:spPr>
          <a:xfrm>
            <a:off x="10201274" y="2762429"/>
            <a:ext cx="1790701" cy="1015663"/>
          </a:xfrm>
          <a:prstGeom prst="rect">
            <a:avLst/>
          </a:prstGeom>
          <a:noFill/>
          <a:ln>
            <a:solidFill>
              <a:srgbClr val="B31166"/>
            </a:solidFill>
          </a:ln>
        </p:spPr>
        <p:txBody>
          <a:bodyPr wrap="square" rtlCol="0">
            <a:spAutoFit/>
          </a:bodyPr>
          <a:lstStyle/>
          <a:p>
            <a:r>
              <a:rPr lang="en-US" sz="1200" dirty="0"/>
              <a:t>The oldest player years are for very tall player(s), and they have outlier success on serve</a:t>
            </a:r>
          </a:p>
        </p:txBody>
      </p:sp>
      <p:sp>
        <p:nvSpPr>
          <p:cNvPr id="16" name="Oval 15">
            <a:extLst>
              <a:ext uri="{FF2B5EF4-FFF2-40B4-BE49-F238E27FC236}">
                <a16:creationId xmlns:a16="http://schemas.microsoft.com/office/drawing/2014/main" id="{4AFCAA28-BDDF-99B3-A0DF-9AB57A1FB3AE}"/>
              </a:ext>
            </a:extLst>
          </p:cNvPr>
          <p:cNvSpPr/>
          <p:nvPr/>
        </p:nvSpPr>
        <p:spPr>
          <a:xfrm rot="3790247">
            <a:off x="7601443" y="4682224"/>
            <a:ext cx="539282" cy="573304"/>
          </a:xfrm>
          <a:prstGeom prst="ellipse">
            <a:avLst/>
          </a:prstGeom>
          <a:solidFill>
            <a:srgbClr val="92D050">
              <a:alpha val="39000"/>
            </a:srgbClr>
          </a:solidFill>
          <a:ln>
            <a:solidFill>
              <a:srgbClr val="92D05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DCFD408-1F64-F4C7-3FCC-1C1C4EBB6228}"/>
              </a:ext>
            </a:extLst>
          </p:cNvPr>
          <p:cNvSpPr/>
          <p:nvPr/>
        </p:nvSpPr>
        <p:spPr>
          <a:xfrm rot="4701724">
            <a:off x="8292361" y="3921516"/>
            <a:ext cx="581574" cy="563405"/>
          </a:xfrm>
          <a:prstGeom prst="ellipse">
            <a:avLst/>
          </a:prstGeom>
          <a:solidFill>
            <a:srgbClr val="FF6600">
              <a:alpha val="20000"/>
            </a:srgbClr>
          </a:solidFill>
          <a:ln>
            <a:solidFill>
              <a:srgbClr val="FF66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D0A1DB9-B16A-5197-8EB5-94B7297C5361}"/>
              </a:ext>
            </a:extLst>
          </p:cNvPr>
          <p:cNvCxnSpPr>
            <a:cxnSpLocks/>
          </p:cNvCxnSpPr>
          <p:nvPr/>
        </p:nvCxnSpPr>
        <p:spPr>
          <a:xfrm flipH="1">
            <a:off x="8917719" y="2996418"/>
            <a:ext cx="1275348" cy="273842"/>
          </a:xfrm>
          <a:prstGeom prst="straightConnector1">
            <a:avLst/>
          </a:prstGeom>
          <a:ln w="44450">
            <a:solidFill>
              <a:srgbClr val="B311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66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5318-8882-815C-0FA3-3EDF4A3075BB}"/>
              </a:ext>
            </a:extLst>
          </p:cNvPr>
          <p:cNvSpPr>
            <a:spLocks noGrp="1"/>
          </p:cNvSpPr>
          <p:nvPr>
            <p:ph type="title"/>
          </p:nvPr>
        </p:nvSpPr>
        <p:spPr/>
        <p:txBody>
          <a:bodyPr/>
          <a:lstStyle/>
          <a:p>
            <a:r>
              <a:rPr lang="en-US" dirty="0"/>
              <a:t>Height and Age Synthesis Summary</a:t>
            </a:r>
          </a:p>
        </p:txBody>
      </p:sp>
      <p:sp>
        <p:nvSpPr>
          <p:cNvPr id="3" name="Content Placeholder 2">
            <a:extLst>
              <a:ext uri="{FF2B5EF4-FFF2-40B4-BE49-F238E27FC236}">
                <a16:creationId xmlns:a16="http://schemas.microsoft.com/office/drawing/2014/main" id="{9CB07D6C-016A-EC20-FAC3-2C03DB799F41}"/>
              </a:ext>
            </a:extLst>
          </p:cNvPr>
          <p:cNvSpPr>
            <a:spLocks noGrp="1"/>
          </p:cNvSpPr>
          <p:nvPr>
            <p:ph idx="1"/>
          </p:nvPr>
        </p:nvSpPr>
        <p:spPr>
          <a:xfrm>
            <a:off x="275303" y="2444955"/>
            <a:ext cx="11729884" cy="4180759"/>
          </a:xfrm>
        </p:spPr>
        <p:txBody>
          <a:bodyPr>
            <a:normAutofit fontScale="92500" lnSpcReduction="10000"/>
          </a:bodyPr>
          <a:lstStyle/>
          <a:p>
            <a:r>
              <a:rPr lang="en-US" sz="2400" dirty="0"/>
              <a:t>There is no clear sample-wide relationship between height and age</a:t>
            </a:r>
          </a:p>
          <a:p>
            <a:r>
              <a:rPr lang="en-US" sz="2400" dirty="0"/>
              <a:t>However, at the extremes several possible trends emerge</a:t>
            </a:r>
          </a:p>
          <a:p>
            <a:pPr lvl="1"/>
            <a:r>
              <a:rPr lang="en-US" sz="2200" dirty="0"/>
              <a:t>The shortest players in the sample tend to not last past early 30s in Top 200</a:t>
            </a:r>
          </a:p>
          <a:p>
            <a:pPr lvl="1"/>
            <a:r>
              <a:rPr lang="en-US" sz="2200" dirty="0"/>
              <a:t>The tallest players last the longest, in at least a few cases into their early 40s</a:t>
            </a:r>
          </a:p>
          <a:p>
            <a:pPr lvl="1"/>
            <a:r>
              <a:rPr lang="en-US" sz="2200" dirty="0"/>
              <a:t>Curious dip between 190-200 cm where players also don’t last as long as most players in the sample</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lang="en-US" sz="2400" dirty="0">
                <a:solidFill>
                  <a:prstClr val="black">
                    <a:lumMod val="75000"/>
                    <a:lumOff val="25000"/>
                  </a:prstClr>
                </a:solidFill>
                <a:latin typeface="Century Gothic" panose="020B0502020202020204"/>
              </a:rPr>
              <a:t>Player years at the very top of the age range clearly belong to the very best servers. </a:t>
            </a:r>
          </a:p>
          <a:p>
            <a:pPr lvl="1" indent="-342900">
              <a:buClr>
                <a:srgbClr val="B31166"/>
              </a:buClr>
              <a:defRPr/>
            </a:pPr>
            <a:r>
              <a:rPr lang="en-US" sz="2200" dirty="0">
                <a:solidFill>
                  <a:prstClr val="black">
                    <a:lumMod val="75000"/>
                    <a:lumOff val="25000"/>
                  </a:prstClr>
                </a:solidFill>
                <a:latin typeface="Century Gothic" panose="020B0502020202020204"/>
              </a:rPr>
              <a:t>Perhaps players in the “curious dip” have age-related problems associated with being very tall but aren’t tall enough to get away with jut having a massive serve as they slow down?</a:t>
            </a:r>
            <a:endPar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lvl="1"/>
            <a:endParaRPr lang="en-US" sz="2200" dirty="0"/>
          </a:p>
        </p:txBody>
      </p:sp>
    </p:spTree>
    <p:extLst>
      <p:ext uri="{BB962C8B-B14F-4D97-AF65-F5344CB8AC3E}">
        <p14:creationId xmlns:p14="http://schemas.microsoft.com/office/powerpoint/2010/main" val="686966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5318-8882-815C-0FA3-3EDF4A3075BB}"/>
              </a:ext>
            </a:extLst>
          </p:cNvPr>
          <p:cNvSpPr>
            <a:spLocks noGrp="1"/>
          </p:cNvSpPr>
          <p:nvPr>
            <p:ph type="title"/>
          </p:nvPr>
        </p:nvSpPr>
        <p:spPr/>
        <p:txBody>
          <a:bodyPr/>
          <a:lstStyle/>
          <a:p>
            <a:r>
              <a:rPr lang="en-US" dirty="0"/>
              <a:t>Conclusion and Future Directions</a:t>
            </a:r>
          </a:p>
        </p:txBody>
      </p:sp>
      <p:sp>
        <p:nvSpPr>
          <p:cNvPr id="3" name="Content Placeholder 2">
            <a:extLst>
              <a:ext uri="{FF2B5EF4-FFF2-40B4-BE49-F238E27FC236}">
                <a16:creationId xmlns:a16="http://schemas.microsoft.com/office/drawing/2014/main" id="{9CB07D6C-016A-EC20-FAC3-2C03DB799F41}"/>
              </a:ext>
            </a:extLst>
          </p:cNvPr>
          <p:cNvSpPr>
            <a:spLocks noGrp="1"/>
          </p:cNvSpPr>
          <p:nvPr>
            <p:ph idx="1"/>
          </p:nvPr>
        </p:nvSpPr>
        <p:spPr>
          <a:xfrm>
            <a:off x="275303" y="2444955"/>
            <a:ext cx="11729884" cy="4180759"/>
          </a:xfrm>
        </p:spPr>
        <p:txBody>
          <a:bodyPr>
            <a:normAutofit lnSpcReduction="10000"/>
          </a:bodyPr>
          <a:lstStyle/>
          <a:p>
            <a:r>
              <a:rPr lang="en-US" sz="2200" dirty="0"/>
              <a:t>Players in the Top 200 have gotten both taller and older on average in the study period (1995-2020), with the most elite players (Tier 1) becoming disproportionately tall and old</a:t>
            </a:r>
          </a:p>
          <a:p>
            <a:r>
              <a:rPr lang="en-US" sz="2200" dirty="0"/>
              <a:t>Improved Serve Performance with height and age, outpacing any declines in Return, may be the primary success driver in “tall” and “old” players</a:t>
            </a:r>
          </a:p>
          <a:p>
            <a:r>
              <a:rPr lang="en-US" sz="2200" dirty="0"/>
              <a:t>Quantitative follow-up of the visual trends seen here is warranted, as is a careful dissection of how these trends play out on clay vs hard surface</a:t>
            </a:r>
          </a:p>
          <a:p>
            <a:r>
              <a:rPr lang="en-US" sz="2200" dirty="0"/>
              <a:t>One obvious set of questions surrounds why the game is more welcoming to “tall” and “old” players now. Is it primarily technology-driven (racquet, strings, balls)? Nutrition and training-driven? Court conditions generally favoring big servers? Wealth/resource disparity between elite and everyone else making it harder to “break through” for younger players no matter how talented?</a:t>
            </a:r>
          </a:p>
          <a:p>
            <a:endParaRPr lang="en-US" sz="2400" dirty="0"/>
          </a:p>
        </p:txBody>
      </p:sp>
    </p:spTree>
    <p:extLst>
      <p:ext uri="{BB962C8B-B14F-4D97-AF65-F5344CB8AC3E}">
        <p14:creationId xmlns:p14="http://schemas.microsoft.com/office/powerpoint/2010/main" val="924714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5860-4026-189C-10ED-BCF1532ECDC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4858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5860-4026-189C-10ED-BCF1532ECDC3}"/>
              </a:ext>
            </a:extLst>
          </p:cNvPr>
          <p:cNvSpPr>
            <a:spLocks noGrp="1"/>
          </p:cNvSpPr>
          <p:nvPr>
            <p:ph type="title"/>
          </p:nvPr>
        </p:nvSpPr>
        <p:spPr/>
        <p:txBody>
          <a:bodyPr/>
          <a:lstStyle/>
          <a:p>
            <a:r>
              <a:rPr lang="en-US" dirty="0"/>
              <a:t>Trends in Player Height</a:t>
            </a:r>
          </a:p>
        </p:txBody>
      </p:sp>
      <p:sp>
        <p:nvSpPr>
          <p:cNvPr id="3" name="Text Placeholder 2">
            <a:extLst>
              <a:ext uri="{FF2B5EF4-FFF2-40B4-BE49-F238E27FC236}">
                <a16:creationId xmlns:a16="http://schemas.microsoft.com/office/drawing/2014/main" id="{7B321D44-478E-666A-74E9-250BE958BAA0}"/>
              </a:ext>
            </a:extLst>
          </p:cNvPr>
          <p:cNvSpPr>
            <a:spLocks noGrp="1"/>
          </p:cNvSpPr>
          <p:nvPr>
            <p:ph type="body" idx="1"/>
          </p:nvPr>
        </p:nvSpPr>
        <p:spPr>
          <a:xfrm>
            <a:off x="6512767" y="2677644"/>
            <a:ext cx="5598368" cy="2283824"/>
          </a:xfrm>
        </p:spPr>
        <p:txBody>
          <a:bodyPr>
            <a:noAutofit/>
          </a:bodyPr>
          <a:lstStyle/>
          <a:p>
            <a:r>
              <a:rPr lang="en-US" sz="2400" dirty="0"/>
              <a:t>Have player height distribution characteristics changed over the last 25 years? If so, in what way(s)?</a:t>
            </a:r>
          </a:p>
          <a:p>
            <a:r>
              <a:rPr lang="en-US" sz="2400" dirty="0"/>
              <a:t>what are the performance correlates of any systematic height changes?</a:t>
            </a:r>
          </a:p>
        </p:txBody>
      </p:sp>
    </p:spTree>
    <p:extLst>
      <p:ext uri="{BB962C8B-B14F-4D97-AF65-F5344CB8AC3E}">
        <p14:creationId xmlns:p14="http://schemas.microsoft.com/office/powerpoint/2010/main" val="129990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5860-4026-189C-10ED-BCF1532ECDC3}"/>
              </a:ext>
            </a:extLst>
          </p:cNvPr>
          <p:cNvSpPr>
            <a:spLocks noGrp="1"/>
          </p:cNvSpPr>
          <p:nvPr>
            <p:ph type="title"/>
          </p:nvPr>
        </p:nvSpPr>
        <p:spPr/>
        <p:txBody>
          <a:bodyPr/>
          <a:lstStyle/>
          <a:p>
            <a:r>
              <a:rPr lang="en-US" dirty="0"/>
              <a:t>Trends in Player Height I</a:t>
            </a:r>
          </a:p>
        </p:txBody>
      </p:sp>
      <p:sp>
        <p:nvSpPr>
          <p:cNvPr id="3" name="Text Placeholder 2">
            <a:extLst>
              <a:ext uri="{FF2B5EF4-FFF2-40B4-BE49-F238E27FC236}">
                <a16:creationId xmlns:a16="http://schemas.microsoft.com/office/drawing/2014/main" id="{7B321D44-478E-666A-74E9-250BE958BAA0}"/>
              </a:ext>
            </a:extLst>
          </p:cNvPr>
          <p:cNvSpPr>
            <a:spLocks noGrp="1"/>
          </p:cNvSpPr>
          <p:nvPr>
            <p:ph type="body" idx="1"/>
          </p:nvPr>
        </p:nvSpPr>
        <p:spPr>
          <a:xfrm>
            <a:off x="6512767" y="2677644"/>
            <a:ext cx="5598368" cy="2283824"/>
          </a:xfrm>
        </p:spPr>
        <p:txBody>
          <a:bodyPr>
            <a:noAutofit/>
          </a:bodyPr>
          <a:lstStyle/>
          <a:p>
            <a:r>
              <a:rPr lang="en-US" sz="2400" b="1" dirty="0"/>
              <a:t>Have player height distribution characteristics changed over the last 25 years? If so, in what way(s)?</a:t>
            </a:r>
          </a:p>
          <a:p>
            <a:r>
              <a:rPr lang="en-US" sz="2400" dirty="0"/>
              <a:t>what are the performance correlates of any </a:t>
            </a:r>
            <a:r>
              <a:rPr lang="en-US" sz="2400" dirty="0" err="1"/>
              <a:t>systemtic</a:t>
            </a:r>
            <a:r>
              <a:rPr lang="en-US" sz="2400" dirty="0"/>
              <a:t> height changes?</a:t>
            </a:r>
          </a:p>
        </p:txBody>
      </p:sp>
    </p:spTree>
    <p:extLst>
      <p:ext uri="{BB962C8B-B14F-4D97-AF65-F5344CB8AC3E}">
        <p14:creationId xmlns:p14="http://schemas.microsoft.com/office/powerpoint/2010/main" val="13568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097E-6DC9-4194-81A7-8A9C32C2C5D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Player Height in Has Steadily Increased Over the Past 25 Years</a:t>
            </a:r>
          </a:p>
        </p:txBody>
      </p:sp>
      <p:pic>
        <p:nvPicPr>
          <p:cNvPr id="9" name="Picture 8">
            <a:extLst>
              <a:ext uri="{FF2B5EF4-FFF2-40B4-BE49-F238E27FC236}">
                <a16:creationId xmlns:a16="http://schemas.microsoft.com/office/drawing/2014/main" id="{85A45ABA-23DF-ACDF-8C1A-5117CFD49FF8}"/>
              </a:ext>
            </a:extLst>
          </p:cNvPr>
          <p:cNvPicPr>
            <a:picLocks noChangeAspect="1"/>
          </p:cNvPicPr>
          <p:nvPr/>
        </p:nvPicPr>
        <p:blipFill>
          <a:blip r:embed="rId3"/>
          <a:stretch>
            <a:fillRect/>
          </a:stretch>
        </p:blipFill>
        <p:spPr>
          <a:xfrm>
            <a:off x="62364" y="2850533"/>
            <a:ext cx="6737125" cy="3566160"/>
          </a:xfrm>
          <a:prstGeom prst="rect">
            <a:avLst/>
          </a:prstGeom>
        </p:spPr>
      </p:pic>
      <p:pic>
        <p:nvPicPr>
          <p:cNvPr id="11" name="Picture 10">
            <a:extLst>
              <a:ext uri="{FF2B5EF4-FFF2-40B4-BE49-F238E27FC236}">
                <a16:creationId xmlns:a16="http://schemas.microsoft.com/office/drawing/2014/main" id="{221A240A-F6FC-9400-B8A3-D33315C6802E}"/>
              </a:ext>
            </a:extLst>
          </p:cNvPr>
          <p:cNvPicPr>
            <a:picLocks noChangeAspect="1"/>
          </p:cNvPicPr>
          <p:nvPr/>
        </p:nvPicPr>
        <p:blipFill>
          <a:blip r:embed="rId4"/>
          <a:stretch>
            <a:fillRect/>
          </a:stretch>
        </p:blipFill>
        <p:spPr>
          <a:xfrm>
            <a:off x="6887833" y="2872862"/>
            <a:ext cx="5029200" cy="3543831"/>
          </a:xfrm>
          <a:prstGeom prst="rect">
            <a:avLst/>
          </a:prstGeom>
        </p:spPr>
      </p:pic>
      <p:cxnSp>
        <p:nvCxnSpPr>
          <p:cNvPr id="12" name="Straight Arrow Connector 11">
            <a:extLst>
              <a:ext uri="{FF2B5EF4-FFF2-40B4-BE49-F238E27FC236}">
                <a16:creationId xmlns:a16="http://schemas.microsoft.com/office/drawing/2014/main" id="{B64DCD54-04AF-D09B-5DA7-836481467D0F}"/>
              </a:ext>
            </a:extLst>
          </p:cNvPr>
          <p:cNvCxnSpPr/>
          <p:nvPr/>
        </p:nvCxnSpPr>
        <p:spPr>
          <a:xfrm flipH="1">
            <a:off x="10285220" y="4710901"/>
            <a:ext cx="466531" cy="251926"/>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51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1089636" y="917682"/>
            <a:ext cx="10069773" cy="706964"/>
          </a:xfrm>
        </p:spPr>
        <p:txBody>
          <a:bodyPr/>
          <a:lstStyle/>
          <a:p>
            <a:r>
              <a:rPr lang="en-US" dirty="0">
                <a:latin typeface="Arial" panose="020B0604020202020204" pitchFamily="34" charset="0"/>
                <a:cs typeface="Arial" panose="020B0604020202020204" pitchFamily="34" charset="0"/>
              </a:rPr>
              <a:t>Taller Players Have Become Overrepresented in the Top Tier Over Time</a:t>
            </a:r>
            <a:endParaRPr lang="en-US" dirty="0"/>
          </a:p>
        </p:txBody>
      </p:sp>
      <p:pic>
        <p:nvPicPr>
          <p:cNvPr id="6152" name="Picture 8">
            <a:extLst>
              <a:ext uri="{FF2B5EF4-FFF2-40B4-BE49-F238E27FC236}">
                <a16:creationId xmlns:a16="http://schemas.microsoft.com/office/drawing/2014/main" id="{270FA7D3-33C7-C50D-0544-46263BF34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3" y="3307508"/>
            <a:ext cx="3933825" cy="276225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DD58B162-C31F-97CA-C04D-71566CAB3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7609" y="3307508"/>
            <a:ext cx="3933825" cy="276225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640C217E-BD66-4D66-8322-2CDB9E3CE3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9912" y="3307508"/>
            <a:ext cx="3933825" cy="2762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A2FF1887-ED9C-F87C-28E9-C094A04DFE97}"/>
              </a:ext>
            </a:extLst>
          </p:cNvPr>
          <p:cNvCxnSpPr/>
          <p:nvPr/>
        </p:nvCxnSpPr>
        <p:spPr>
          <a:xfrm flipH="1">
            <a:off x="10916816" y="4814596"/>
            <a:ext cx="466531" cy="251926"/>
          </a:xfrm>
          <a:prstGeom prst="straightConnector1">
            <a:avLst/>
          </a:prstGeom>
          <a:ln w="44450">
            <a:solidFill>
              <a:srgbClr val="3333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D58BA-BDAE-EAB7-066F-7DB17CE2ECFF}"/>
              </a:ext>
            </a:extLst>
          </p:cNvPr>
          <p:cNvSpPr>
            <a:spLocks noGrp="1"/>
          </p:cNvSpPr>
          <p:nvPr>
            <p:ph type="title"/>
          </p:nvPr>
        </p:nvSpPr>
        <p:spPr>
          <a:xfrm>
            <a:off x="1089636" y="917682"/>
            <a:ext cx="10069773" cy="706964"/>
          </a:xfrm>
        </p:spPr>
        <p:txBody>
          <a:bodyPr/>
          <a:lstStyle/>
          <a:p>
            <a:r>
              <a:rPr lang="en-US" dirty="0">
                <a:latin typeface="Arial" panose="020B0604020202020204" pitchFamily="34" charset="0"/>
                <a:cs typeface="Arial" panose="020B0604020202020204" pitchFamily="34" charset="0"/>
              </a:rPr>
              <a:t>Taller Players Have Become Overrepresented in the Top Tier Over Time</a:t>
            </a:r>
            <a:endParaRPr lang="en-US" dirty="0"/>
          </a:p>
        </p:txBody>
      </p:sp>
      <p:pic>
        <p:nvPicPr>
          <p:cNvPr id="9218" name="Picture 2">
            <a:extLst>
              <a:ext uri="{FF2B5EF4-FFF2-40B4-BE49-F238E27FC236}">
                <a16:creationId xmlns:a16="http://schemas.microsoft.com/office/drawing/2014/main" id="{319654E3-A762-AD10-556E-E2DB0DECD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548" y="2442340"/>
            <a:ext cx="981795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77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5860-4026-189C-10ED-BCF1532ECDC3}"/>
              </a:ext>
            </a:extLst>
          </p:cNvPr>
          <p:cNvSpPr>
            <a:spLocks noGrp="1"/>
          </p:cNvSpPr>
          <p:nvPr>
            <p:ph type="title"/>
          </p:nvPr>
        </p:nvSpPr>
        <p:spPr/>
        <p:txBody>
          <a:bodyPr/>
          <a:lstStyle/>
          <a:p>
            <a:r>
              <a:rPr lang="en-US" dirty="0"/>
              <a:t>Trends in Player Height II</a:t>
            </a:r>
          </a:p>
        </p:txBody>
      </p:sp>
      <p:sp>
        <p:nvSpPr>
          <p:cNvPr id="3" name="Text Placeholder 2">
            <a:extLst>
              <a:ext uri="{FF2B5EF4-FFF2-40B4-BE49-F238E27FC236}">
                <a16:creationId xmlns:a16="http://schemas.microsoft.com/office/drawing/2014/main" id="{7B321D44-478E-666A-74E9-250BE958BAA0}"/>
              </a:ext>
            </a:extLst>
          </p:cNvPr>
          <p:cNvSpPr>
            <a:spLocks noGrp="1"/>
          </p:cNvSpPr>
          <p:nvPr>
            <p:ph type="body" idx="1"/>
          </p:nvPr>
        </p:nvSpPr>
        <p:spPr>
          <a:xfrm>
            <a:off x="6512767" y="2677644"/>
            <a:ext cx="5598368" cy="2283824"/>
          </a:xfrm>
        </p:spPr>
        <p:txBody>
          <a:bodyPr>
            <a:noAutofit/>
          </a:bodyPr>
          <a:lstStyle/>
          <a:p>
            <a:r>
              <a:rPr lang="en-US" sz="2400" dirty="0"/>
              <a:t>Have player height distribution characteristics changed over the last 25 years? If so, in what way(s)?, </a:t>
            </a:r>
          </a:p>
          <a:p>
            <a:r>
              <a:rPr lang="en-US" sz="2400" b="1" dirty="0"/>
              <a:t>what are the performance correlates of any systematic height changes?</a:t>
            </a:r>
          </a:p>
        </p:txBody>
      </p:sp>
    </p:spTree>
    <p:extLst>
      <p:ext uri="{BB962C8B-B14F-4D97-AF65-F5344CB8AC3E}">
        <p14:creationId xmlns:p14="http://schemas.microsoft.com/office/powerpoint/2010/main" val="2404911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3436</TotalTime>
  <Words>2720</Words>
  <Application>Microsoft Office PowerPoint</Application>
  <PresentationFormat>Widescreen</PresentationFormat>
  <Paragraphs>155</Paragraphs>
  <Slides>33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Gothic</vt:lpstr>
      <vt:lpstr>Wingdings 3</vt:lpstr>
      <vt:lpstr>Ion Boardroom</vt:lpstr>
      <vt:lpstr>Trends in Top-Level Men’s Pro Tennis: 1995-2019 </vt:lpstr>
      <vt:lpstr>Presentation Goal</vt:lpstr>
      <vt:lpstr>Methodology</vt:lpstr>
      <vt:lpstr>Trends in Player Height</vt:lpstr>
      <vt:lpstr>Trends in Player Height I</vt:lpstr>
      <vt:lpstr>Player Height in Has Steadily Increased Over the Past 25 Years</vt:lpstr>
      <vt:lpstr>Taller Players Have Become Overrepresented in the Top Tier Over Time</vt:lpstr>
      <vt:lpstr>Taller Players Have Become Overrepresented in the Top Tier Over Time</vt:lpstr>
      <vt:lpstr>Trends in Player Height II</vt:lpstr>
      <vt:lpstr>Serve Performance Has Improved Over Time Along Along With Height </vt:lpstr>
      <vt:lpstr>Height and Serve Performance Are Indeed Positively Correlated</vt:lpstr>
      <vt:lpstr>Height and Serve Performance Relationship is Pronounced Across Ranking Tiers: All Data </vt:lpstr>
      <vt:lpstr>Height and Serve Performance Relationship is Pronounced Across Ranking Tiers: 2010-2019 </vt:lpstr>
      <vt:lpstr>However, As Top Tier Has Gotten Taller, It May Also Be Outpacing Other Tiers On Serve Performance Gains</vt:lpstr>
      <vt:lpstr>There Is A Tradeoff With Increasing Height However:  Return Performance Suffers</vt:lpstr>
      <vt:lpstr>Gains in Serve Performance With Height Outpace Losses in Return Performance: Height Is A Net Positive</vt:lpstr>
      <vt:lpstr>Gains in Serve Performance With Height Outpace Losses in Return Performance: Height Is A “Net” Positive</vt:lpstr>
      <vt:lpstr>Height Analysis Summary</vt:lpstr>
      <vt:lpstr>Trends in Player Age</vt:lpstr>
      <vt:lpstr>Trends in Player Age I</vt:lpstr>
      <vt:lpstr>Pro Men’s Tennis Is Getting Older</vt:lpstr>
      <vt:lpstr>Top Tier Players Have Trended Older Over Time Relative to Lower Tier Players</vt:lpstr>
      <vt:lpstr>Trends in Player Age II</vt:lpstr>
      <vt:lpstr>Player Serve Performance With Increasing Age Has Improved In The Past Decade</vt:lpstr>
      <vt:lpstr>Player Return Performance Decline With Age Has Been Reduced </vt:lpstr>
      <vt:lpstr>Across Serve and Return Performance, Players Overall No Longer Decline With Age </vt:lpstr>
      <vt:lpstr>Age Analysis Summary</vt:lpstr>
      <vt:lpstr>Synthesis</vt:lpstr>
      <vt:lpstr>No Clear Aggregate Relationship Between Height and Longevity, But Trends At Extremes </vt:lpstr>
      <vt:lpstr>The Tallest Players May Stay Around Because They Are Outlier Servers </vt:lpstr>
      <vt:lpstr>Height and Age Synthesis Summary</vt:lpstr>
      <vt:lpstr>Conclusion and Future Directions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Executive Presentation: Data-Driven Facilities Management</dc:title>
  <dc:creator>Jonathan Raksin</dc:creator>
  <cp:lastModifiedBy>Jonathan Raksin</cp:lastModifiedBy>
  <cp:revision>47</cp:revision>
  <dcterms:created xsi:type="dcterms:W3CDTF">2021-12-08T15:33:12Z</dcterms:created>
  <dcterms:modified xsi:type="dcterms:W3CDTF">2022-05-23T19:38:28Z</dcterms:modified>
</cp:coreProperties>
</file>