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42" r:id="rId19"/>
    <p:sldId id="34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43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44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51" r:id="rId60"/>
    <p:sldId id="345" r:id="rId61"/>
    <p:sldId id="310" r:id="rId62"/>
    <p:sldId id="311" r:id="rId63"/>
    <p:sldId id="312" r:id="rId64"/>
    <p:sldId id="352" r:id="rId65"/>
    <p:sldId id="313" r:id="rId66"/>
    <p:sldId id="314" r:id="rId67"/>
    <p:sldId id="315" r:id="rId68"/>
    <p:sldId id="316" r:id="rId69"/>
    <p:sldId id="34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53" r:id="rId81"/>
    <p:sldId id="327" r:id="rId82"/>
    <p:sldId id="328" r:id="rId83"/>
    <p:sldId id="329" r:id="rId84"/>
    <p:sldId id="330" r:id="rId85"/>
    <p:sldId id="347" r:id="rId86"/>
    <p:sldId id="331" r:id="rId87"/>
    <p:sldId id="332" r:id="rId88"/>
    <p:sldId id="348" r:id="rId89"/>
    <p:sldId id="349" r:id="rId90"/>
    <p:sldId id="333" r:id="rId91"/>
    <p:sldId id="334" r:id="rId9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4"/>
    <p:restoredTop sz="94780"/>
  </p:normalViewPr>
  <p:slideViewPr>
    <p:cSldViewPr snapToGrid="0" snapToObjects="1">
      <p:cViewPr varScale="1">
        <p:scale>
          <a:sx n="84" d="100"/>
          <a:sy n="84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0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3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9428480" y="-1"/>
            <a:ext cx="2926081" cy="91033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650239" y="390596"/>
            <a:ext cx="8561495" cy="93630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" y="9114112"/>
            <a:ext cx="2108200" cy="5207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 algn="l">
              <a:defRPr sz="5600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650239" y="2275839"/>
            <a:ext cx="5743788" cy="7477761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spcBef>
                <a:spcPts val="6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50239" y="365241"/>
            <a:ext cx="11704322" cy="1676310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650239" y="2041550"/>
            <a:ext cx="5746046" cy="105160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3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50239" y="-1"/>
            <a:ext cx="4278491" cy="2041033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5084515" y="388337"/>
            <a:ext cx="7270046" cy="936526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" y="9114112"/>
            <a:ext cx="2108200" cy="520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71487" marR="0" indent="-471487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906235" marR="0" indent="-449035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333500" marR="0" indent="-4191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8745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3317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7889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2461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7033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160520" marR="0" indent="-50292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vns/pandas-cookbook" TargetMode="External"/><Relationship Id="rId3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bpython.com/pandas-pivot-report.html" TargetMode="Externa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yelp.com/biz/quantsprout-san-francisco" TargetMode="Externa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ctrTitle"/>
          </p:nvPr>
        </p:nvSpPr>
        <p:spPr>
          <a:xfrm>
            <a:off x="975359" y="3528278"/>
            <a:ext cx="11054082" cy="2090704"/>
          </a:xfrm>
          <a:prstGeom prst="rect">
            <a:avLst/>
          </a:prstGeom>
        </p:spPr>
        <p:txBody>
          <a:bodyPr/>
          <a:lstStyle>
            <a:lvl1pPr>
              <a:defRPr sz="7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Intro to Python</a:t>
            </a:r>
          </a:p>
        </p:txBody>
      </p:sp>
      <p:sp>
        <p:nvSpPr>
          <p:cNvPr id="111" name="Shape 111"/>
          <p:cNvSpPr/>
          <p:nvPr/>
        </p:nvSpPr>
        <p:spPr>
          <a:xfrm>
            <a:off x="370074" y="9114112"/>
            <a:ext cx="218035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r>
              <a:t>©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QuantSprout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41" y="1677521"/>
            <a:ext cx="74930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Interact with Python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There are several ways to interact with python</a:t>
            </a:r>
          </a:p>
          <a:p>
            <a:pPr marL="508000" indent="-444500"/>
            <a:r>
              <a:rPr dirty="0"/>
              <a:t>Python Command Line</a:t>
            </a:r>
          </a:p>
          <a:p>
            <a:pPr marL="508000" indent="-444500"/>
            <a:r>
              <a:rPr dirty="0"/>
              <a:t>Operating System Command Line</a:t>
            </a:r>
          </a:p>
          <a:p>
            <a:pPr marL="508000" indent="-444500"/>
            <a:r>
              <a:rPr dirty="0" smtClean="0"/>
              <a:t>iPython</a:t>
            </a:r>
            <a:endParaRPr dirty="0"/>
          </a:p>
          <a:p>
            <a:pPr marL="508000" indent="-444500"/>
            <a:r>
              <a:rPr dirty="0" smtClean="0"/>
              <a:t>iPython Notebook </a:t>
            </a:r>
            <a:endParaRPr lang="en-US" dirty="0" smtClean="0"/>
          </a:p>
          <a:p>
            <a:pPr marL="925513" lvl="2" indent="0">
              <a:buNone/>
            </a:pPr>
            <a:r>
              <a:rPr lang="en-US" sz="2000" dirty="0" smtClean="0"/>
              <a:t>** Sometimes called </a:t>
            </a:r>
            <a:r>
              <a:rPr lang="en-US" sz="2000" dirty="0" err="1" smtClean="0"/>
              <a:t>jupyter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052290" y="7318216"/>
            <a:ext cx="10900219" cy="9015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5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We’ll be using </a:t>
            </a:r>
            <a:r>
              <a:rPr dirty="0" smtClean="0"/>
              <a:t>iPython Notebooks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build="p" animBg="1" advAuto="0"/>
      <p:bldP spid="152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6" y="3120025"/>
            <a:ext cx="11404600" cy="3479800"/>
          </a:xfrm>
          <a:prstGeom prst="rect">
            <a:avLst/>
          </a:prstGeom>
        </p:spPr>
      </p:pic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 flipV="1">
            <a:off x="2152992" y="5799284"/>
            <a:ext cx="433609" cy="800541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9117" y="6725078"/>
            <a:ext cx="375753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Enter code 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705100"/>
            <a:ext cx="11988800" cy="434340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414021" y="7516427"/>
            <a:ext cx="546558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Shift + Enter runs code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and returns results</a:t>
            </a:r>
          </a:p>
        </p:txBody>
      </p:sp>
      <p:sp>
        <p:nvSpPr>
          <p:cNvPr id="165" name="Shape 165"/>
          <p:cNvSpPr/>
          <p:nvPr/>
        </p:nvSpPr>
        <p:spPr>
          <a:xfrm flipH="1" flipV="1">
            <a:off x="4867770" y="5500814"/>
            <a:ext cx="2347069" cy="193637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7" y="3559124"/>
            <a:ext cx="11988800" cy="4330700"/>
          </a:xfrm>
          <a:prstGeom prst="rect">
            <a:avLst/>
          </a:prstGeom>
        </p:spPr>
      </p:pic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3691" y="1845481"/>
            <a:ext cx="5168922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Add more code blocks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1669869" y="2284875"/>
            <a:ext cx="1075569" cy="274691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430406" y="8133772"/>
            <a:ext cx="4970982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Re-order code blocks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4011722" y="5286704"/>
            <a:ext cx="418251" cy="304753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524000"/>
            <a:ext cx="12153900" cy="6705600"/>
          </a:xfrm>
          <a:prstGeom prst="rect">
            <a:avLst/>
          </a:prstGeom>
        </p:spPr>
      </p:pic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758233" y="6961208"/>
            <a:ext cx="3248544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Run multiple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blocks</a:t>
            </a:r>
          </a:p>
        </p:txBody>
      </p:sp>
      <p:sp>
        <p:nvSpPr>
          <p:cNvPr id="180" name="Shape 180"/>
          <p:cNvSpPr/>
          <p:nvPr/>
        </p:nvSpPr>
        <p:spPr>
          <a:xfrm flipH="1" flipV="1">
            <a:off x="6950544" y="5088528"/>
            <a:ext cx="1679340" cy="213710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1" y="1917456"/>
            <a:ext cx="11430000" cy="3962400"/>
          </a:xfrm>
          <a:prstGeom prst="rect">
            <a:avLst/>
          </a:prstGeom>
        </p:spPr>
      </p:pic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697273" y="6412568"/>
            <a:ext cx="3473523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Restart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Notebook to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Clear Memory </a:t>
            </a:r>
          </a:p>
        </p:txBody>
      </p:sp>
      <p:sp>
        <p:nvSpPr>
          <p:cNvPr id="186" name="Shape 186"/>
          <p:cNvSpPr/>
          <p:nvPr/>
        </p:nvSpPr>
        <p:spPr>
          <a:xfrm flipH="1" flipV="1">
            <a:off x="6667230" y="3663880"/>
            <a:ext cx="2005292" cy="3007451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4" y="2043768"/>
            <a:ext cx="9436100" cy="6400800"/>
          </a:xfrm>
          <a:prstGeom prst="rect">
            <a:avLst/>
          </a:prstGeom>
        </p:spPr>
      </p:pic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 Notebook Basics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229913" y="5244168"/>
            <a:ext cx="336165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Save or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Download File</a:t>
            </a:r>
          </a:p>
        </p:txBody>
      </p:sp>
      <p:sp>
        <p:nvSpPr>
          <p:cNvPr id="192" name="Shape 192"/>
          <p:cNvSpPr/>
          <p:nvPr/>
        </p:nvSpPr>
        <p:spPr>
          <a:xfrm flipH="1" flipV="1">
            <a:off x="4496352" y="5431720"/>
            <a:ext cx="3661129" cy="40412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Download the </a:t>
            </a:r>
            <a:r>
              <a:rPr lang="en-US" dirty="0" err="1" smtClean="0"/>
              <a:t>dropbox</a:t>
            </a:r>
            <a:r>
              <a:rPr lang="en-US" dirty="0" smtClean="0"/>
              <a:t> folder to your desktop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Open </a:t>
            </a:r>
            <a:r>
              <a:rPr dirty="0"/>
              <a:t>your terminal/command </a:t>
            </a:r>
            <a:r>
              <a:rPr dirty="0" smtClean="0"/>
              <a:t>prompt and launch ipython notebook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23" y="5109882"/>
            <a:ext cx="6212038" cy="3144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5109882"/>
            <a:ext cx="5178352" cy="35736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launch ipython notebook</a:t>
            </a:r>
            <a:r>
              <a:rPr lang="en-US" dirty="0" smtClean="0"/>
              <a:t> by typing 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“</a:t>
            </a:r>
            <a:r>
              <a:rPr lang="en-US" dirty="0" err="1" smtClean="0"/>
              <a:t>ipython</a:t>
            </a:r>
            <a:r>
              <a:rPr lang="en-US" dirty="0" smtClean="0"/>
              <a:t> notebook”</a:t>
            </a:r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1600"/>
            <a:ext cx="11315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2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Up for iPython Notebooks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650239" y="1920239"/>
            <a:ext cx="11704322" cy="3970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This will launch a web browser 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lang="en-US" dirty="0" smtClean="0"/>
              <a:t>Navigate to your desktop in the browser window</a:t>
            </a:r>
          </a:p>
          <a:p>
            <a:pPr marL="424338" indent="-424338" defTabSz="411479">
              <a:spcBef>
                <a:spcPts val="600"/>
              </a:spcBef>
              <a:defRPr sz="3959"/>
            </a:pPr>
            <a:r>
              <a:rPr dirty="0" smtClean="0"/>
              <a:t>Open </a:t>
            </a:r>
            <a:r>
              <a:rPr dirty="0"/>
              <a:t>the Python Fundamentals.ipynb File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2" y="4482347"/>
            <a:ext cx="5308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4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Introductions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1904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Otto Stegmaier</a:t>
            </a:r>
          </a:p>
          <a:p>
            <a:r>
              <a:rPr dirty="0"/>
              <a:t>Undergrad in Econ @ Harvard</a:t>
            </a:r>
          </a:p>
          <a:p>
            <a:r>
              <a:rPr dirty="0" smtClean="0"/>
              <a:t>USMC</a:t>
            </a:r>
            <a:r>
              <a:rPr lang="en-US" dirty="0" smtClean="0"/>
              <a:t> Infantry Officer</a:t>
            </a:r>
            <a:endParaRPr dirty="0"/>
          </a:p>
          <a:p>
            <a:r>
              <a:rPr dirty="0"/>
              <a:t>General Assembly </a:t>
            </a:r>
            <a:r>
              <a:rPr dirty="0" smtClean="0"/>
              <a:t>Student </a:t>
            </a:r>
            <a:r>
              <a:rPr dirty="0"/>
              <a:t>for Data </a:t>
            </a:r>
            <a:r>
              <a:rPr dirty="0" smtClean="0"/>
              <a:t>Science</a:t>
            </a:r>
            <a:endParaRPr lang="en-US" dirty="0"/>
          </a:p>
          <a:p>
            <a:r>
              <a:rPr lang="en-US" dirty="0" smtClean="0"/>
              <a:t>Assistant instructor for GA Data Science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smtClean="0"/>
              <a:t>Analytics</a:t>
            </a:r>
            <a:r>
              <a:rPr lang="en-US" dirty="0" smtClean="0"/>
              <a:t> Courses</a:t>
            </a:r>
            <a:endParaRPr dirty="0"/>
          </a:p>
          <a:p>
            <a:r>
              <a:rPr dirty="0"/>
              <a:t>Data Scientist at Fitbit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Your First Python Code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Type in the first code block: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dirty="0" smtClean="0"/>
              <a:t>print </a:t>
            </a:r>
            <a:r>
              <a:rPr dirty="0"/>
              <a:t>“Hello Data Science”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Press Shift + Enter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910391" y="359155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</p:spPr>
        <p:txBody>
          <a:bodyPr lIns="65023" tIns="65023" rIns="65023" bIns="65023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48022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12974" indent="-421640" defTabSz="379475">
              <a:spcBef>
                <a:spcPts val="600"/>
              </a:spcBef>
              <a:defRPr sz="3652" b="1"/>
            </a:pPr>
            <a:r>
              <a:t>Numeric Types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Integer (whole numbers)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Float (includes decimals)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Boolean (True/False)</a:t>
            </a:r>
          </a:p>
          <a:p>
            <a:pPr marL="843280" lvl="1" indent="-421640" defTabSz="379475">
              <a:spcBef>
                <a:spcPts val="300"/>
              </a:spcBef>
              <a:buChar char="•"/>
              <a:defRPr sz="3652"/>
            </a:pPr>
            <a:endParaRPr/>
          </a:p>
          <a:p>
            <a:pPr marL="843280" lvl="1" indent="-421640" defTabSz="379475">
              <a:spcBef>
                <a:spcPts val="300"/>
              </a:spcBef>
              <a:buChar char="•"/>
              <a:defRPr sz="3652" b="1"/>
            </a:pPr>
            <a:r>
              <a:t>Strings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Text</a:t>
            </a:r>
          </a:p>
          <a:p>
            <a:pPr marL="1560067" lvl="3" indent="-421640" defTabSz="379475">
              <a:spcBef>
                <a:spcPts val="300"/>
              </a:spcBef>
              <a:buChar char="-"/>
              <a:defRPr sz="3652"/>
            </a:pPr>
            <a:r>
              <a:t>Must be in single or double quotes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26457" y="7362182"/>
            <a:ext cx="10765700" cy="14889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Python has a function to return data type:</a:t>
            </a:r>
          </a:p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type(</a:t>
            </a:r>
            <a:r>
              <a:rPr>
                <a:solidFill>
                  <a:srgbClr val="942193"/>
                </a:solidFill>
              </a:rPr>
              <a:t>&lt;value&gt;</a:t>
            </a:r>
            <a: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Data Types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9723145" y="9298448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0231" y="236219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type(1)</a:t>
            </a:r>
          </a:p>
        </p:txBody>
      </p:sp>
      <p:sp>
        <p:nvSpPr>
          <p:cNvPr id="212" name="Shape 212"/>
          <p:cNvSpPr/>
          <p:nvPr/>
        </p:nvSpPr>
        <p:spPr>
          <a:xfrm>
            <a:off x="900231" y="5513493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type(True)</a:t>
            </a:r>
          </a:p>
        </p:txBody>
      </p:sp>
      <p:sp>
        <p:nvSpPr>
          <p:cNvPr id="213" name="Shape 213"/>
          <p:cNvSpPr/>
          <p:nvPr/>
        </p:nvSpPr>
        <p:spPr>
          <a:xfrm>
            <a:off x="900231" y="3937846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type(2.5)</a:t>
            </a:r>
          </a:p>
        </p:txBody>
      </p:sp>
      <p:sp>
        <p:nvSpPr>
          <p:cNvPr id="214" name="Shape 214"/>
          <p:cNvSpPr/>
          <p:nvPr/>
        </p:nvSpPr>
        <p:spPr>
          <a:xfrm>
            <a:off x="900231" y="7089140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type(‘string’)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Insertion Syntax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27358" y="4621919"/>
            <a:ext cx="10962685" cy="12329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“Bunch of text {}”.format(</a:t>
            </a:r>
            <a:r>
              <a:rPr>
                <a:solidFill>
                  <a:srgbClr val="942193"/>
                </a:solidFill>
              </a:rPr>
              <a:t>&lt;value&gt;</a:t>
            </a:r>
            <a:r>
              <a:t>)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107532" y="2586833"/>
            <a:ext cx="956159" cy="213930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28353" y="1842948"/>
            <a:ext cx="327731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Text in quotes</a:t>
            </a:r>
          </a:p>
        </p:txBody>
      </p:sp>
      <p:sp>
        <p:nvSpPr>
          <p:cNvPr id="221" name="Shape 221"/>
          <p:cNvSpPr/>
          <p:nvPr/>
        </p:nvSpPr>
        <p:spPr>
          <a:xfrm flipH="1">
            <a:off x="5013454" y="2501790"/>
            <a:ext cx="721420" cy="214087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883089" y="1662368"/>
            <a:ext cx="5620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Placeholder for insertion</a:t>
            </a:r>
          </a:p>
        </p:txBody>
      </p:sp>
      <p:sp>
        <p:nvSpPr>
          <p:cNvPr id="223" name="Shape 223"/>
          <p:cNvSpPr/>
          <p:nvPr/>
        </p:nvSpPr>
        <p:spPr>
          <a:xfrm flipH="1">
            <a:off x="6744578" y="3283958"/>
            <a:ext cx="2097080" cy="13638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769558" y="6961439"/>
            <a:ext cx="293873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Value in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parentheses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5968366" y="5386639"/>
            <a:ext cx="2331744" cy="154190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913595" y="2820390"/>
            <a:ext cx="344623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Command for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string insertion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2" animBg="1" advAuto="0"/>
      <p:bldP spid="220" grpId="1" build="p" animBg="1" advAuto="0"/>
      <p:bldP spid="221" grpId="3" animBg="1" advAuto="0"/>
      <p:bldP spid="222" grpId="4" animBg="1" advAuto="0"/>
      <p:bldP spid="223" grpId="5" animBg="1" advAuto="0"/>
      <p:bldP spid="224" grpId="7" animBg="1" advAuto="0"/>
      <p:bldP spid="225" grpId="8" animBg="1" advAuto="0"/>
      <p:bldP spid="226" grpId="6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Basic String Insertion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00231" y="2870199"/>
            <a:ext cx="11017569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“My name is {}”.format(‘Craig’)</a:t>
            </a:r>
          </a:p>
        </p:txBody>
      </p:sp>
      <p:sp>
        <p:nvSpPr>
          <p:cNvPr id="231" name="Shape 231"/>
          <p:cNvSpPr/>
          <p:nvPr/>
        </p:nvSpPr>
        <p:spPr>
          <a:xfrm>
            <a:off x="900231" y="5042746"/>
            <a:ext cx="11017569" cy="2217143"/>
          </a:xfrm>
          <a:prstGeom prst="roundRect">
            <a:avLst>
              <a:gd name="adj" fmla="val 859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name = “Waldo”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“Where in the world is {}”.format(name)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Insertions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993616" y="4218105"/>
            <a:ext cx="11017568" cy="2217143"/>
          </a:xfrm>
          <a:prstGeom prst="roundRect">
            <a:avLst>
              <a:gd name="adj" fmla="val 859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place = “SF”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“{0} is in {1}”.format(name, place)</a:t>
            </a:r>
          </a:p>
        </p:txBody>
      </p:sp>
      <p:sp>
        <p:nvSpPr>
          <p:cNvPr id="236" name="Shape 236"/>
          <p:cNvSpPr/>
          <p:nvPr/>
        </p:nvSpPr>
        <p:spPr>
          <a:xfrm>
            <a:off x="926457" y="7362182"/>
            <a:ext cx="10765700" cy="14889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What happens when you change the </a:t>
            </a:r>
          </a:p>
          <a:p>
            <a:pPr algn="ctr"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order of the variables?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xfrm>
            <a:off x="878839" y="2682239"/>
            <a:ext cx="11247122" cy="15270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Multiple </a:t>
            </a:r>
            <a:r>
              <a:rPr dirty="0" smtClean="0"/>
              <a:t>insertions</a:t>
            </a:r>
            <a:r>
              <a:rPr lang="en-US" dirty="0" smtClean="0"/>
              <a:t>: helpful to put </a:t>
            </a:r>
            <a:r>
              <a:rPr dirty="0" smtClean="0"/>
              <a:t>values </a:t>
            </a:r>
            <a:r>
              <a:rPr dirty="0"/>
              <a:t>in the brackets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Math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Some operators are pretty obvious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93616" y="3403600"/>
            <a:ext cx="11017568" cy="1009273"/>
          </a:xfrm>
          <a:prstGeom prst="roundRect">
            <a:avLst>
              <a:gd name="adj" fmla="val 18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5 + 5</a:t>
            </a:r>
          </a:p>
        </p:txBody>
      </p:sp>
      <p:sp>
        <p:nvSpPr>
          <p:cNvPr id="243" name="Shape 243"/>
          <p:cNvSpPr/>
          <p:nvPr/>
        </p:nvSpPr>
        <p:spPr>
          <a:xfrm>
            <a:off x="993616" y="5059976"/>
            <a:ext cx="11017568" cy="1009273"/>
          </a:xfrm>
          <a:prstGeom prst="roundRect">
            <a:avLst>
              <a:gd name="adj" fmla="val 18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3 * 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Math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650239" y="17551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Some are less intuitive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9732112" y="9298448"/>
            <a:ext cx="3034455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93616" y="2730500"/>
            <a:ext cx="11017568" cy="1270000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“Hello ” + “World”</a:t>
            </a:r>
          </a:p>
        </p:txBody>
      </p:sp>
      <p:sp>
        <p:nvSpPr>
          <p:cNvPr id="249" name="Shape 249"/>
          <p:cNvSpPr/>
          <p:nvPr/>
        </p:nvSpPr>
        <p:spPr>
          <a:xfrm>
            <a:off x="993616" y="5809826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10 ** 2  # exponent</a:t>
            </a:r>
          </a:p>
        </p:txBody>
      </p:sp>
      <p:sp>
        <p:nvSpPr>
          <p:cNvPr id="250" name="Shape 250"/>
          <p:cNvSpPr/>
          <p:nvPr/>
        </p:nvSpPr>
        <p:spPr>
          <a:xfrm>
            <a:off x="993616" y="4270163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10 % 4  # modulo</a:t>
            </a:r>
          </a:p>
        </p:txBody>
      </p:sp>
      <p:sp>
        <p:nvSpPr>
          <p:cNvPr id="251" name="Shape 251"/>
          <p:cNvSpPr/>
          <p:nvPr/>
        </p:nvSpPr>
        <p:spPr>
          <a:xfrm>
            <a:off x="993616" y="734949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1E3 + 1E-3  # exponent base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650239" y="2326639"/>
            <a:ext cx="11704322" cy="7477761"/>
          </a:xfrm>
          <a:prstGeom prst="rect">
            <a:avLst/>
          </a:prstGeom>
        </p:spPr>
        <p:txBody>
          <a:bodyPr/>
          <a:lstStyle/>
          <a:p>
            <a:r>
              <a:t>Variables are objects that hold values</a:t>
            </a:r>
          </a:p>
          <a:p>
            <a:r>
              <a:t>Name variable using letters, numbers and underscore</a:t>
            </a:r>
          </a:p>
          <a:p>
            <a:r>
              <a:t>Special characters can’t be used for naming variables (e.g., [ ,*,@)</a:t>
            </a:r>
          </a:p>
          <a:p>
            <a:r>
              <a:t>Python commands can’t also be used as variable names</a:t>
            </a:r>
          </a:p>
          <a:p>
            <a:r>
              <a:t>Assign values to variables using single =</a:t>
            </a:r>
          </a:p>
          <a:p>
            <a:r>
              <a:t>You can re-assign values to variables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 Values to Variables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10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y = 5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z = 4</a:t>
            </a:r>
          </a:p>
        </p:txBody>
      </p:sp>
      <p:sp>
        <p:nvSpPr>
          <p:cNvPr id="260" name="Shape 260"/>
          <p:cNvSpPr/>
          <p:nvPr/>
        </p:nvSpPr>
        <p:spPr>
          <a:xfrm>
            <a:off x="993616" y="7779724"/>
            <a:ext cx="11017568" cy="1069182"/>
          </a:xfrm>
          <a:prstGeom prst="roundRect">
            <a:avLst>
              <a:gd name="adj" fmla="val 178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* y</a:t>
            </a:r>
          </a:p>
        </p:txBody>
      </p:sp>
      <p:sp>
        <p:nvSpPr>
          <p:cNvPr id="261" name="Shape 261"/>
          <p:cNvSpPr/>
          <p:nvPr/>
        </p:nvSpPr>
        <p:spPr>
          <a:xfrm>
            <a:off x="993616" y="6240060"/>
            <a:ext cx="11017568" cy="1069182"/>
          </a:xfrm>
          <a:prstGeom prst="roundRect">
            <a:avLst>
              <a:gd name="adj" fmla="val 178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- y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few variables</a:t>
            </a:r>
          </a:p>
        </p:txBody>
      </p:sp>
      <p:sp>
        <p:nvSpPr>
          <p:cNvPr id="263" name="Shape 263"/>
          <p:cNvSpPr/>
          <p:nvPr/>
        </p:nvSpPr>
        <p:spPr>
          <a:xfrm>
            <a:off x="1119550" y="5373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Try math with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Why I’m teaching this?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"/>
          </p:nvPr>
        </p:nvSpPr>
        <p:spPr>
          <a:xfrm>
            <a:off x="769511" y="2788582"/>
            <a:ext cx="11044453" cy="4176436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buSzTx/>
              <a:buNone/>
              <a:defRPr sz="4536"/>
            </a:pPr>
            <a:r>
              <a:t>- Python opened a ton of doors for me</a:t>
            </a:r>
          </a:p>
          <a:p>
            <a:pPr marL="0" indent="0" defTabSz="370331">
              <a:buSzTx/>
              <a:buNone/>
              <a:defRPr sz="4536"/>
            </a:pPr>
            <a:r>
              <a:t>- Enabled my transition from the USMC </a:t>
            </a:r>
          </a:p>
          <a:p>
            <a:pPr marL="0" indent="0" defTabSz="370331">
              <a:buSzTx/>
              <a:buNone/>
              <a:defRPr sz="4536"/>
            </a:pPr>
            <a:r>
              <a:t>- Exciting career in tech</a:t>
            </a:r>
          </a:p>
          <a:p>
            <a:pPr marL="0" indent="0" defTabSz="370331">
              <a:buSzTx/>
              <a:buNone/>
              <a:defRPr sz="4536"/>
            </a:pPr>
            <a:r>
              <a:t>…All started with an intro to python course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 in Math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xfrm>
            <a:off x="650239" y="21107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Try dividing two integers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993616" y="3086100"/>
            <a:ext cx="11017568" cy="957595"/>
          </a:xfrm>
          <a:prstGeom prst="roundRect">
            <a:avLst>
              <a:gd name="adj" fmla="val 1989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x / z</a:t>
            </a:r>
          </a:p>
        </p:txBody>
      </p:sp>
      <p:sp>
        <p:nvSpPr>
          <p:cNvPr id="269" name="Shape 269"/>
          <p:cNvSpPr/>
          <p:nvPr/>
        </p:nvSpPr>
        <p:spPr>
          <a:xfrm>
            <a:off x="993616" y="6317826"/>
            <a:ext cx="11017568" cy="957596"/>
          </a:xfrm>
          <a:prstGeom prst="roundRect">
            <a:avLst>
              <a:gd name="adj" fmla="val 1989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x / 4.0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39" y="51587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Now try using one float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Reusable snippets of code</a:t>
            </a:r>
          </a:p>
          <a:p>
            <a:r>
              <a:t>Define the function once </a:t>
            </a:r>
          </a:p>
          <a:p>
            <a:r>
              <a:t>Call the function to execute your code as many times as you like</a:t>
            </a:r>
          </a:p>
          <a:p>
            <a:r>
              <a:t>Can receive inputs and return results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Syntax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xfrm>
            <a:off x="3535063" y="3901397"/>
            <a:ext cx="5496782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def </a:t>
            </a:r>
            <a:r>
              <a:rPr>
                <a:solidFill>
                  <a:srgbClr val="942193"/>
                </a:solidFill>
              </a:rPr>
              <a:t>&lt;function&gt;</a:t>
            </a:r>
            <a:r>
              <a:rPr>
                <a:solidFill>
                  <a:srgbClr val="FF85FF"/>
                </a:solidFill>
              </a:rPr>
              <a:t> </a:t>
            </a:r>
            <a:r>
              <a:t>():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line 1&gt;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line 2&gt;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348832" y="3082133"/>
            <a:ext cx="1428290" cy="101235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28353" y="1842948"/>
            <a:ext cx="23163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start with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define</a:t>
            </a:r>
          </a:p>
        </p:txBody>
      </p:sp>
      <p:sp>
        <p:nvSpPr>
          <p:cNvPr id="281" name="Shape 281"/>
          <p:cNvSpPr/>
          <p:nvPr/>
        </p:nvSpPr>
        <p:spPr>
          <a:xfrm>
            <a:off x="6283454" y="2995067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883089" y="1662368"/>
            <a:ext cx="412439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name you assign </a:t>
            </a:r>
            <a:br/>
            <a:r>
              <a:t>to  function </a:t>
            </a:r>
          </a:p>
        </p:txBody>
      </p:sp>
      <p:sp>
        <p:nvSpPr>
          <p:cNvPr id="283" name="Shape 283"/>
          <p:cNvSpPr/>
          <p:nvPr/>
        </p:nvSpPr>
        <p:spPr>
          <a:xfrm flipH="1">
            <a:off x="8096908" y="2950699"/>
            <a:ext cx="1504000" cy="88426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619844" y="7591648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indent</a:t>
            </a:r>
          </a:p>
        </p:txBody>
      </p:sp>
      <p:sp>
        <p:nvSpPr>
          <p:cNvPr id="285" name="Shape 285"/>
          <p:cNvSpPr/>
          <p:nvPr/>
        </p:nvSpPr>
        <p:spPr>
          <a:xfrm>
            <a:off x="10170895" y="5111955"/>
            <a:ext cx="147004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r>
              <a:t>Colon</a:t>
            </a:r>
          </a:p>
        </p:txBody>
      </p:sp>
      <p:sp>
        <p:nvSpPr>
          <p:cNvPr id="286" name="Shape 286"/>
          <p:cNvSpPr/>
          <p:nvPr/>
        </p:nvSpPr>
        <p:spPr>
          <a:xfrm>
            <a:off x="6727272" y="7276068"/>
            <a:ext cx="5055813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</a:defRPr>
            </a:pPr>
            <a:r>
              <a:t>Code to Execute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(can be multiple lines</a:t>
            </a:r>
          </a:p>
          <a:p>
            <a:pPr>
              <a:defRPr sz="4000">
                <a:solidFill>
                  <a:srgbClr val="0433FF"/>
                </a:solidFill>
              </a:defRPr>
            </a:pPr>
            <a:r>
              <a:t> if also indented)</a:t>
            </a:r>
          </a:p>
        </p:txBody>
      </p:sp>
      <p:sp>
        <p:nvSpPr>
          <p:cNvPr id="287" name="Shape 287"/>
          <p:cNvSpPr/>
          <p:nvPr/>
        </p:nvSpPr>
        <p:spPr>
          <a:xfrm flipH="1" flipV="1">
            <a:off x="6868143" y="6369418"/>
            <a:ext cx="1211978" cy="74145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V="1">
            <a:off x="2923472" y="6745969"/>
            <a:ext cx="1325983" cy="74168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5400000">
            <a:off x="4158298" y="5731381"/>
            <a:ext cx="422852" cy="119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H="1" flipV="1">
            <a:off x="8427109" y="4498858"/>
            <a:ext cx="1254867" cy="744630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662895" y="2312390"/>
            <a:ext cx="299504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</a:defRPr>
            </a:lvl1pPr>
          </a:lstStyle>
          <a:p>
            <a:r>
              <a:t>Parentheses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2" animBg="1" advAuto="0"/>
      <p:bldP spid="280" grpId="1" build="p" animBg="1" advAuto="0"/>
      <p:bldP spid="281" grpId="3" animBg="1" advAuto="0"/>
      <p:bldP spid="282" grpId="4" animBg="1" advAuto="0"/>
      <p:bldP spid="283" grpId="5" animBg="1" advAuto="0"/>
      <p:bldP spid="284" grpId="10" animBg="1" advAuto="0"/>
      <p:bldP spid="285" grpId="7" animBg="1" advAuto="0"/>
      <p:bldP spid="286" grpId="13" animBg="1" advAuto="0"/>
      <p:bldP spid="287" grpId="12" animBg="1" advAuto="0"/>
      <p:bldP spid="288" grpId="11" animBg="1" advAuto="0"/>
      <p:bldP spid="289" grpId="9" animBg="1" advAuto="0"/>
      <p:bldP spid="290" grpId="8" animBg="1" advAuto="0"/>
      <p:bldP spid="291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simple function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/>
            </a:pPr>
            <a:r>
              <a:t>def simplestFunction():</a:t>
            </a:r>
          </a:p>
          <a:p>
            <a:pPr indent="508000">
              <a:defRPr sz="4000"/>
            </a:pPr>
            <a:r>
              <a:t>     print “I made a function”</a:t>
            </a:r>
          </a:p>
        </p:txBody>
      </p:sp>
      <p:sp>
        <p:nvSpPr>
          <p:cNvPr id="296" name="Shape 296"/>
          <p:cNvSpPr/>
          <p:nvPr/>
        </p:nvSpPr>
        <p:spPr>
          <a:xfrm>
            <a:off x="993616" y="674806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simplestFunction()</a:t>
            </a:r>
          </a:p>
        </p:txBody>
      </p:sp>
      <p:sp>
        <p:nvSpPr>
          <p:cNvPr id="297" name="Shape 29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Write a function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1119550" y="5881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Call the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with Input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/>
            </a:pPr>
            <a:r>
              <a:t>def square(x):</a:t>
            </a:r>
          </a:p>
          <a:p>
            <a:pPr indent="508000">
              <a:defRPr sz="4000"/>
            </a:pPr>
            <a:r>
              <a:t>     return x ** 2</a:t>
            </a:r>
          </a:p>
        </p:txBody>
      </p:sp>
      <p:sp>
        <p:nvSpPr>
          <p:cNvPr id="303" name="Shape 303"/>
          <p:cNvSpPr/>
          <p:nvPr/>
        </p:nvSpPr>
        <p:spPr>
          <a:xfrm>
            <a:off x="993616" y="6748060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/>
            </a:lvl1pPr>
          </a:lstStyle>
          <a:p>
            <a:r>
              <a:t>square(5)</a:t>
            </a:r>
          </a:p>
        </p:txBody>
      </p:sp>
      <p:sp>
        <p:nvSpPr>
          <p:cNvPr id="304" name="Shape 304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Write a function that requires an input</a:t>
            </a:r>
          </a:p>
        </p:txBody>
      </p:sp>
      <p:sp>
        <p:nvSpPr>
          <p:cNvPr id="305" name="Shape 305"/>
          <p:cNvSpPr/>
          <p:nvPr/>
        </p:nvSpPr>
        <p:spPr>
          <a:xfrm>
            <a:off x="1119550" y="58817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/>
            </a:lvl1pPr>
          </a:lstStyle>
          <a:p>
            <a:r>
              <a:t>Call the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Continuation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Sometimes code gets too long to write on one line</a:t>
            </a:r>
          </a:p>
          <a:p>
            <a:r>
              <a:t>Python automatically recognizes line continuation in specific cases like commas</a:t>
            </a:r>
          </a:p>
          <a:p>
            <a:r>
              <a:t>Backslashes ( \ ) can be used to continue line of code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Continuation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079090" y="2593529"/>
            <a:ext cx="11017569" cy="2770709"/>
          </a:xfrm>
          <a:prstGeom prst="roundRect">
            <a:avLst>
              <a:gd name="adj" fmla="val 687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numbers = [1, 2, 3,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4, 5, 6,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7, 8, 9]</a:t>
            </a:r>
          </a:p>
          <a:p>
            <a:pPr lvl="1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numbers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079090" y="6773022"/>
            <a:ext cx="11017569" cy="2253006"/>
          </a:xfrm>
          <a:prstGeom prst="roundRect">
            <a:avLst>
              <a:gd name="adj" fmla="val 845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long_string = 'This is a really, really, really ' \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+ 'long sentence’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long_string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1119550" y="1794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Line continuation with commas</a:t>
            </a:r>
          </a:p>
        </p:txBody>
      </p:sp>
      <p:sp>
        <p:nvSpPr>
          <p:cNvPr id="316" name="Shape 316"/>
          <p:cNvSpPr/>
          <p:nvPr/>
        </p:nvSpPr>
        <p:spPr>
          <a:xfrm>
            <a:off x="1119550" y="5970689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Backslash for line continuation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Instructions for Exercises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711195"/>
          </a:xfrm>
          <a:prstGeom prst="rect">
            <a:avLst/>
          </a:prstGeom>
        </p:spPr>
        <p:txBody>
          <a:bodyPr/>
          <a:lstStyle/>
          <a:p>
            <a:pPr marL="344185" indent="-344185" defTabSz="333756">
              <a:spcBef>
                <a:spcPts val="500"/>
              </a:spcBef>
              <a:defRPr sz="3212"/>
            </a:pPr>
            <a:r>
              <a:t>Pair programming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Using only one computer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Take turns typing</a:t>
            </a:r>
          </a:p>
          <a:p>
            <a:pPr marL="616852" lvl="1" indent="-283096" defTabSz="333756">
              <a:spcBef>
                <a:spcPts val="400"/>
              </a:spcBef>
              <a:defRPr sz="2774"/>
            </a:pPr>
            <a:r>
              <a:t>Collaborate on solutions</a:t>
            </a:r>
            <a:br/>
            <a:endParaRPr/>
          </a:p>
          <a:p>
            <a:pPr marL="345264" indent="-345264" defTabSz="333756">
              <a:lnSpc>
                <a:spcPct val="90000"/>
              </a:lnSpc>
              <a:spcBef>
                <a:spcPts val="500"/>
              </a:spcBef>
              <a:defRPr sz="2920"/>
            </a:pPr>
            <a:r>
              <a:t>Save Examples for Future Reference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r>
              <a:t>Add notes using # Comments</a:t>
            </a:r>
            <a:br/>
            <a:endParaRPr/>
          </a:p>
          <a:p>
            <a:pPr marL="345264" indent="-345264" defTabSz="333756">
              <a:lnSpc>
                <a:spcPct val="90000"/>
              </a:lnSpc>
              <a:spcBef>
                <a:spcPts val="500"/>
              </a:spcBef>
              <a:defRPr sz="2920"/>
            </a:pPr>
            <a:r>
              <a:t>Error Tracking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r>
              <a:t>Create a text file to keep notes on your errors</a:t>
            </a:r>
          </a:p>
          <a:p>
            <a:pPr marL="617448" lvl="1" indent="-283692" defTabSz="333756">
              <a:lnSpc>
                <a:spcPct val="90000"/>
              </a:lnSpc>
              <a:spcBef>
                <a:spcPts val="400"/>
              </a:spcBef>
              <a:defRPr sz="2920"/>
            </a:pPr>
            <a:endParaRPr/>
          </a:p>
          <a:p>
            <a:pPr marL="344185" indent="-344185" defTabSz="333756">
              <a:spcBef>
                <a:spcPts val="500"/>
              </a:spcBef>
              <a:defRPr sz="2920"/>
            </a:pPr>
            <a:r>
              <a:t>Trouble-shooting References</a:t>
            </a:r>
          </a:p>
          <a:p>
            <a:pPr marL="616852" lvl="1" indent="-283096" defTabSz="333756">
              <a:spcBef>
                <a:spcPts val="400"/>
              </a:spcBef>
              <a:defRPr sz="2920"/>
            </a:pPr>
            <a:r>
              <a:t>Online documentation</a:t>
            </a:r>
          </a:p>
          <a:p>
            <a:pPr marL="616852" lvl="1" indent="-283096" defTabSz="333756">
              <a:spcBef>
                <a:spcPts val="400"/>
              </a:spcBef>
              <a:defRPr sz="2920"/>
            </a:pPr>
            <a:r>
              <a:t>Stackoverflow / Google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8210" indent="-588210">
              <a:buFontTx/>
              <a:buAutoNum type="arabicPeriod"/>
            </a:pPr>
            <a:r>
              <a:t>Create a function that converts Celsius to Fahrenheit.  Results should be accurate to at least one decimal point.</a:t>
            </a:r>
          </a:p>
          <a:p>
            <a:pPr marL="588210" indent="-588210">
              <a:buFontTx/>
              <a:buAutoNum type="arabicPeriod"/>
            </a:pPr>
            <a:r>
              <a:t>Update your function to return a sentence (string type) with the Celsius and Fahrenheit values inserted into the string.</a:t>
            </a:r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962388346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55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Objectives for Class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r>
              <a:t>Build strong foundation of Python </a:t>
            </a:r>
          </a:p>
          <a:p>
            <a:r>
              <a:t>Remove barriers/frustration </a:t>
            </a:r>
          </a:p>
          <a:p>
            <a:r>
              <a:t>Enable you to approach more advanced topics</a:t>
            </a:r>
          </a:p>
          <a:p>
            <a:pPr marL="928687" lvl="1" indent="-471487">
              <a:buChar char="-"/>
            </a:pPr>
            <a:r>
              <a:t>Data Analytics</a:t>
            </a:r>
          </a:p>
          <a:p>
            <a:pPr marL="928687" lvl="1" indent="-471487">
              <a:buChar char="-"/>
            </a:pPr>
            <a:r>
              <a:t>Web Development</a:t>
            </a:r>
          </a:p>
          <a:p>
            <a:pPr marL="928687" lvl="1" indent="-471487">
              <a:buChar char="-"/>
            </a:pPr>
            <a:r>
              <a:t>Machine Learning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956938" y="8164822"/>
            <a:ext cx="10765699" cy="993649"/>
          </a:xfrm>
          <a:prstGeom prst="rect">
            <a:avLst/>
          </a:prstGeom>
          <a:ln w="127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defRPr sz="5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HAVE FUN!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animBg="1" advAuto="0"/>
      <p:bldP spid="125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Statements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Used to execute commands when defined conditions are met</a:t>
            </a:r>
          </a:p>
          <a:p>
            <a:r>
              <a:t>Contains a conditional statement that has a True/False value</a:t>
            </a:r>
          </a:p>
          <a:p>
            <a:r>
              <a:t>If statement is True then a series of commands will be executed</a:t>
            </a:r>
          </a:p>
          <a:p>
            <a:r>
              <a:t>If the statement is False then commands are skipped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Statements Syntax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3754009" y="3662014"/>
            <a:ext cx="5496782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if </a:t>
            </a:r>
            <a:r>
              <a:rPr>
                <a:solidFill>
                  <a:srgbClr val="942193"/>
                </a:solidFill>
              </a:rPr>
              <a:t>&lt;condition&gt;</a:t>
            </a:r>
            <a:r>
              <a:t>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1&gt;</a:t>
            </a:r>
            <a:endParaRPr>
              <a:solidFill>
                <a:srgbClr val="FF85FF"/>
              </a:solidFill>
            </a:endParaRP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&lt;code 2&gt;</a:t>
            </a:r>
          </a:p>
          <a:p>
            <a:pPr marL="0" lvl="1" indent="0">
              <a:buSzTx/>
              <a:buNone/>
            </a:pP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348832" y="3082133"/>
            <a:ext cx="1428290" cy="101235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956269" y="1757671"/>
            <a:ext cx="2570880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Must be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lower case</a:t>
            </a:r>
          </a:p>
        </p:txBody>
      </p:sp>
      <p:sp>
        <p:nvSpPr>
          <p:cNvPr id="335" name="Shape 335"/>
          <p:cNvSpPr/>
          <p:nvPr/>
        </p:nvSpPr>
        <p:spPr>
          <a:xfrm flipH="1">
            <a:off x="6283454" y="2387634"/>
            <a:ext cx="2328802" cy="116839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8693089" y="1666202"/>
            <a:ext cx="2966763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Conditional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statement</a:t>
            </a:r>
          </a:p>
        </p:txBody>
      </p:sp>
      <p:sp>
        <p:nvSpPr>
          <p:cNvPr id="337" name="Shape 337"/>
          <p:cNvSpPr/>
          <p:nvPr/>
        </p:nvSpPr>
        <p:spPr>
          <a:xfrm flipH="1" flipV="1">
            <a:off x="7832205" y="4146289"/>
            <a:ext cx="1329104" cy="46423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162644" y="7236197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indent</a:t>
            </a:r>
          </a:p>
        </p:txBody>
      </p:sp>
      <p:sp>
        <p:nvSpPr>
          <p:cNvPr id="339" name="Shape 339"/>
          <p:cNvSpPr/>
          <p:nvPr/>
        </p:nvSpPr>
        <p:spPr>
          <a:xfrm>
            <a:off x="9154997" y="4279343"/>
            <a:ext cx="147004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Colon</a:t>
            </a:r>
          </a:p>
        </p:txBody>
      </p:sp>
      <p:sp>
        <p:nvSpPr>
          <p:cNvPr id="340" name="Shape 340"/>
          <p:cNvSpPr/>
          <p:nvPr/>
        </p:nvSpPr>
        <p:spPr>
          <a:xfrm>
            <a:off x="6381823" y="7035196"/>
            <a:ext cx="5055814" cy="195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Code to Execute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(can be multiple lines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if also indented)</a:t>
            </a:r>
          </a:p>
        </p:txBody>
      </p:sp>
      <p:sp>
        <p:nvSpPr>
          <p:cNvPr id="341" name="Shape 341"/>
          <p:cNvSpPr/>
          <p:nvPr/>
        </p:nvSpPr>
        <p:spPr>
          <a:xfrm flipH="1" flipV="1">
            <a:off x="6537942" y="6200937"/>
            <a:ext cx="1211979" cy="741457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44" name="Group 344"/>
          <p:cNvGrpSpPr/>
          <p:nvPr/>
        </p:nvGrpSpPr>
        <p:grpSpPr>
          <a:xfrm>
            <a:off x="2805355" y="5901932"/>
            <a:ext cx="2264272" cy="1179262"/>
            <a:chOff x="0" y="0"/>
            <a:chExt cx="2264271" cy="1179261"/>
          </a:xfrm>
        </p:grpSpPr>
        <p:sp>
          <p:nvSpPr>
            <p:cNvPr id="342" name="Shape 342"/>
            <p:cNvSpPr/>
            <p:nvPr/>
          </p:nvSpPr>
          <p:spPr>
            <a:xfrm flipV="1">
              <a:off x="0" y="669653"/>
              <a:ext cx="1364404" cy="509609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marR="457200">
                <a:defRPr sz="50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 rot="5400000">
              <a:off x="1309970" y="-455953"/>
              <a:ext cx="498349" cy="141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1"/>
                    <a:pt x="10800" y="539"/>
                  </a:cubicBezTo>
                  <a:lnTo>
                    <a:pt x="10800" y="10261"/>
                  </a:lnTo>
                  <a:cubicBezTo>
                    <a:pt x="10800" y="10559"/>
                    <a:pt x="15635" y="10800"/>
                    <a:pt x="21600" y="10800"/>
                  </a:cubicBezTo>
                  <a:cubicBezTo>
                    <a:pt x="15635" y="10800"/>
                    <a:pt x="10800" y="11041"/>
                    <a:pt x="10800" y="11339"/>
                  </a:cubicBezTo>
                  <a:lnTo>
                    <a:pt x="10800" y="21061"/>
                  </a:lnTo>
                  <a:cubicBezTo>
                    <a:pt x="10800" y="21359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2" animBg="1" advAuto="0"/>
      <p:bldP spid="334" grpId="1" build="p" animBg="1" advAuto="0"/>
      <p:bldP spid="335" grpId="3" animBg="1" advAuto="0"/>
      <p:bldP spid="336" grpId="4" animBg="1" advAuto="0"/>
      <p:bldP spid="337" grpId="5" animBg="1" advAuto="0"/>
      <p:bldP spid="338" grpId="8" animBg="1" advAuto="0"/>
      <p:bldP spid="339" grpId="6" animBg="1" advAuto="0"/>
      <p:bldP spid="340" grpId="10" animBg="1" advAuto="0"/>
      <p:bldP spid="341" grpId="9" animBg="1" advAuto="0"/>
      <p:bldP spid="344" grpId="7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aphicFrame>
        <p:nvGraphicFramePr>
          <p:cNvPr id="348" name="Table 348"/>
          <p:cNvGraphicFramePr/>
          <p:nvPr/>
        </p:nvGraphicFramePr>
        <p:xfrm>
          <a:off x="1552740" y="2630763"/>
          <a:ext cx="9184857" cy="615382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671205"/>
                <a:gridCol w="5513652"/>
              </a:tblGrid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>
                          <a:sym typeface="Helvetica"/>
                        </a:rPr>
                        <a:t>a ==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!=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Not 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&gt;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Greater Than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&gt;=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Greater Than or Equal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30765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a &lt;= b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000" b="1" i="1">
                          <a:sym typeface="Helvetica"/>
                        </a:rPr>
                        <a:t>Less Than or Equal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Conditions</a:t>
            </a: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aphicFrame>
        <p:nvGraphicFramePr>
          <p:cNvPr id="352" name="Table 352"/>
          <p:cNvGraphicFramePr/>
          <p:nvPr/>
        </p:nvGraphicFramePr>
        <p:xfrm>
          <a:off x="1400340" y="2541863"/>
          <a:ext cx="6304292" cy="615382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658029"/>
                <a:gridCol w="2646263"/>
              </a:tblGrid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and True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True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&amp;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False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True or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True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538456"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False | False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R="457200" algn="l">
                        <a:defRPr sz="1800" b="0" i="0"/>
                      </a:pPr>
                      <a:r>
                        <a:rPr sz="3600" b="1" i="1">
                          <a:sym typeface="Helvetica"/>
                        </a:rPr>
                        <a:t> = False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7874526" y="2905980"/>
            <a:ext cx="498349" cy="235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861406" y="3397353"/>
            <a:ext cx="3758032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and, &amp; are </a:t>
            </a:r>
          </a:p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interchangeable</a:t>
            </a:r>
          </a:p>
        </p:txBody>
      </p:sp>
      <p:sp>
        <p:nvSpPr>
          <p:cNvPr id="355" name="Shape 355"/>
          <p:cNvSpPr/>
          <p:nvPr/>
        </p:nvSpPr>
        <p:spPr>
          <a:xfrm>
            <a:off x="7874526" y="5906215"/>
            <a:ext cx="498349" cy="235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8861406" y="6397588"/>
            <a:ext cx="3758032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or, | are </a:t>
            </a:r>
          </a:p>
          <a:p>
            <a:pPr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interchangeable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079090" y="2886263"/>
            <a:ext cx="11017569" cy="2232703"/>
          </a:xfrm>
          <a:prstGeom prst="roundRect">
            <a:avLst>
              <a:gd name="adj" fmla="val 85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3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if x &gt;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361" name="Shape 361"/>
          <p:cNvSpPr/>
          <p:nvPr/>
        </p:nvSpPr>
        <p:spPr>
          <a:xfrm>
            <a:off x="1119550" y="2048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Write a simple if statement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Else and Else If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sz="quarter" idx="1"/>
          </p:nvPr>
        </p:nvSpPr>
        <p:spPr>
          <a:xfrm>
            <a:off x="767267" y="1768719"/>
            <a:ext cx="11704322" cy="141897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Allow additional conditions and actions</a:t>
            </a:r>
          </a:p>
        </p:txBody>
      </p:sp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89381" y="3396598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IF Statement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1589381" y="5591091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Else If Statement</a:t>
            </a:r>
          </a:p>
        </p:txBody>
      </p:sp>
      <p:sp>
        <p:nvSpPr>
          <p:cNvPr id="368" name="Shape 368"/>
          <p:cNvSpPr/>
          <p:nvPr/>
        </p:nvSpPr>
        <p:spPr>
          <a:xfrm>
            <a:off x="1589381" y="7785583"/>
            <a:ext cx="1931635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Else</a:t>
            </a:r>
          </a:p>
        </p:txBody>
      </p:sp>
      <p:sp>
        <p:nvSpPr>
          <p:cNvPr id="369" name="Shape 369"/>
          <p:cNvSpPr/>
          <p:nvPr/>
        </p:nvSpPr>
        <p:spPr>
          <a:xfrm>
            <a:off x="3539845" y="4030553"/>
            <a:ext cx="1943699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555198" y="4670318"/>
            <a:ext cx="1" cy="91705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539413" y="6280378"/>
            <a:ext cx="1944564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533177" y="8438375"/>
            <a:ext cx="1957035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555198" y="6877814"/>
            <a:ext cx="1" cy="917053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03313" y="3334810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1</a:t>
            </a:r>
          </a:p>
        </p:txBody>
      </p:sp>
      <p:sp>
        <p:nvSpPr>
          <p:cNvPr id="375" name="Shape 375"/>
          <p:cNvSpPr/>
          <p:nvPr/>
        </p:nvSpPr>
        <p:spPr>
          <a:xfrm>
            <a:off x="5503313" y="5529302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2</a:t>
            </a:r>
          </a:p>
        </p:txBody>
      </p:sp>
      <p:sp>
        <p:nvSpPr>
          <p:cNvPr id="376" name="Shape 376"/>
          <p:cNvSpPr/>
          <p:nvPr/>
        </p:nvSpPr>
        <p:spPr>
          <a:xfrm>
            <a:off x="5503313" y="7741587"/>
            <a:ext cx="1350965" cy="139357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Code</a:t>
            </a:r>
          </a:p>
          <a:p>
            <a:pPr algn="ctr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Block 3</a:t>
            </a:r>
          </a:p>
        </p:txBody>
      </p:sp>
      <p:sp>
        <p:nvSpPr>
          <p:cNvPr id="377" name="Shape 377"/>
          <p:cNvSpPr/>
          <p:nvPr/>
        </p:nvSpPr>
        <p:spPr>
          <a:xfrm>
            <a:off x="4166946" y="5782555"/>
            <a:ext cx="7583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True</a:t>
            </a:r>
          </a:p>
        </p:txBody>
      </p:sp>
      <p:sp>
        <p:nvSpPr>
          <p:cNvPr id="378" name="Shape 378"/>
          <p:cNvSpPr/>
          <p:nvPr/>
        </p:nvSpPr>
        <p:spPr>
          <a:xfrm>
            <a:off x="4166946" y="3567965"/>
            <a:ext cx="7583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True</a:t>
            </a:r>
          </a:p>
        </p:txBody>
      </p:sp>
      <p:sp>
        <p:nvSpPr>
          <p:cNvPr id="379" name="Shape 379"/>
          <p:cNvSpPr/>
          <p:nvPr/>
        </p:nvSpPr>
        <p:spPr>
          <a:xfrm>
            <a:off x="2620344" y="7069994"/>
            <a:ext cx="88808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False</a:t>
            </a:r>
          </a:p>
        </p:txBody>
      </p:sp>
      <p:sp>
        <p:nvSpPr>
          <p:cNvPr id="380" name="Shape 380"/>
          <p:cNvSpPr/>
          <p:nvPr/>
        </p:nvSpPr>
        <p:spPr>
          <a:xfrm>
            <a:off x="2620344" y="4879670"/>
            <a:ext cx="88808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False</a:t>
            </a:r>
          </a:p>
        </p:txBody>
      </p:sp>
      <p:sp>
        <p:nvSpPr>
          <p:cNvPr id="381" name="Shape 381"/>
          <p:cNvSpPr/>
          <p:nvPr/>
        </p:nvSpPr>
        <p:spPr>
          <a:xfrm>
            <a:off x="7505599" y="7687551"/>
            <a:ext cx="5391867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Else is catch all and </a:t>
            </a:r>
          </a:p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must be at the end</a:t>
            </a:r>
          </a:p>
        </p:txBody>
      </p:sp>
      <p:sp>
        <p:nvSpPr>
          <p:cNvPr id="382" name="Shape 382"/>
          <p:cNvSpPr/>
          <p:nvPr/>
        </p:nvSpPr>
        <p:spPr>
          <a:xfrm>
            <a:off x="7505599" y="4378020"/>
            <a:ext cx="399323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Executes First </a:t>
            </a:r>
          </a:p>
          <a:p>
            <a:pPr>
              <a:defRPr sz="4400">
                <a:latin typeface="+mj-lt"/>
                <a:ea typeface="+mj-ea"/>
                <a:cs typeface="+mj-cs"/>
                <a:sym typeface="Helvetica"/>
              </a:defRPr>
            </a:pPr>
            <a:r>
              <a:t>True Statement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Else If Statement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993616" y="3116863"/>
            <a:ext cx="11017568" cy="4971741"/>
          </a:xfrm>
          <a:prstGeom prst="roundRect">
            <a:avLst>
              <a:gd name="adj" fmla="val 383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 = 3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if x &gt;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“{} is a positive number”.format(x)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elif x &lt; 0: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“{} is a negative number”.format(x)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else: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“x equals 0”</a:t>
            </a:r>
          </a:p>
        </p:txBody>
      </p:sp>
      <p:sp>
        <p:nvSpPr>
          <p:cNvPr id="387" name="Shape 38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If statement with Else If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650239" y="2034539"/>
            <a:ext cx="11704322" cy="6956567"/>
          </a:xfrm>
          <a:prstGeom prst="rect">
            <a:avLst/>
          </a:prstGeom>
        </p:spPr>
        <p:txBody>
          <a:bodyPr/>
          <a:lstStyle/>
          <a:p>
            <a:pPr marL="588210" indent="-588210">
              <a:buFontTx/>
              <a:buAutoNum type="arabicPeriod"/>
            </a:pPr>
            <a:r>
              <a:t>Create a function that checks the type of an input and returns True if the input is numeric (float or integer) or a False if it is another data type.</a:t>
            </a:r>
          </a:p>
          <a:p>
            <a:pPr marL="588210" indent="-588210">
              <a:buFontTx/>
              <a:buAutoNum type="arabicPeriod"/>
            </a:pPr>
            <a:r>
              <a:t>Update your temperature function from the Python Fundamentals exercise to return an error message if a string is entered instead of a number</a:t>
            </a:r>
          </a:p>
        </p:txBody>
      </p:sp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069225619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dirty="0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30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Lists, Tuples and Dictionaries</a:t>
            </a:r>
          </a:p>
        </p:txBody>
      </p:sp>
      <p:sp>
        <p:nvSpPr>
          <p:cNvPr id="394" name="Shape 3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Python has built-in objects that can hold multiple values</a:t>
            </a:r>
          </a:p>
          <a:p>
            <a:r>
              <a:rPr dirty="0"/>
              <a:t>Can be assigned to variables</a:t>
            </a:r>
          </a:p>
          <a:p>
            <a:r>
              <a:rPr dirty="0"/>
              <a:t>Has built-in methods</a:t>
            </a:r>
          </a:p>
          <a:p>
            <a:r>
              <a:rPr dirty="0"/>
              <a:t>Methods are functions for </a:t>
            </a:r>
            <a:r>
              <a:rPr dirty="0" smtClean="0"/>
              <a:t>object</a:t>
            </a:r>
            <a:endParaRPr lang="en-US" dirty="0" smtClean="0"/>
          </a:p>
          <a:p>
            <a:pPr marL="862013" lvl="2" indent="0">
              <a:buNone/>
            </a:pPr>
            <a:r>
              <a:rPr lang="en-US" dirty="0"/>
              <a:t>	</a:t>
            </a:r>
            <a:r>
              <a:rPr lang="en-US" sz="3600" dirty="0" err="1" smtClean="0"/>
              <a:t>object.method</a:t>
            </a:r>
            <a:endParaRPr lang="en-US" sz="3600" dirty="0" smtClean="0"/>
          </a:p>
          <a:p>
            <a:pPr marL="862013" lvl="2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car.drive</a:t>
            </a:r>
            <a:endParaRPr lang="en-US" sz="3600" dirty="0" smtClean="0"/>
          </a:p>
          <a:p>
            <a:pPr marL="862013" lvl="2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dog.bark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Class Introductions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pPr marL="600075" indent="-600075">
              <a:spcBef>
                <a:spcPts val="900"/>
              </a:spcBef>
              <a:defRPr sz="5600"/>
            </a:pPr>
            <a:r>
              <a:t>Name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Expectations for this course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How do you plan to apply skills your Python skills?</a:t>
            </a:r>
          </a:p>
          <a:p>
            <a:pPr marL="600075" indent="-600075">
              <a:spcBef>
                <a:spcPts val="900"/>
              </a:spcBef>
              <a:defRPr sz="5600"/>
            </a:pPr>
            <a:r>
              <a:t>Fun Fact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Lists are ordered data containers</a:t>
            </a:r>
          </a:p>
          <a:p>
            <a:r>
              <a:rPr sz="3600" dirty="0"/>
              <a:t>Lists are defined with square brackets [ ]</a:t>
            </a:r>
          </a:p>
          <a:p>
            <a:r>
              <a:rPr sz="3600" dirty="0"/>
              <a:t>They can contain any type of objects</a:t>
            </a:r>
          </a:p>
          <a:p>
            <a:pPr marL="1302203" lvl="2" indent="-387803">
              <a:spcBef>
                <a:spcPts val="600"/>
              </a:spcBef>
              <a:buChar char="–"/>
              <a:defRPr sz="3800"/>
            </a:pPr>
            <a:r>
              <a:rPr sz="3200" dirty="0"/>
              <a:t>Mix of data types (e.g., integer, string, float)</a:t>
            </a:r>
          </a:p>
          <a:p>
            <a:pPr marL="1302203" lvl="2" indent="-387803">
              <a:spcBef>
                <a:spcPts val="600"/>
              </a:spcBef>
              <a:buChar char="–"/>
              <a:defRPr sz="3800"/>
            </a:pPr>
            <a:r>
              <a:rPr sz="3200" dirty="0"/>
              <a:t>Lists can even contain other lists</a:t>
            </a:r>
          </a:p>
          <a:p>
            <a:r>
              <a:rPr sz="3600" dirty="0"/>
              <a:t>List are mutable (you can edit them)</a:t>
            </a:r>
          </a:p>
          <a:p>
            <a:r>
              <a:rPr sz="3600" dirty="0"/>
              <a:t>Uses index to reference items in lists</a:t>
            </a:r>
          </a:p>
          <a:p>
            <a:r>
              <a:rPr sz="3600" dirty="0"/>
              <a:t>Lists can be </a:t>
            </a:r>
            <a:r>
              <a:rPr sz="3600" dirty="0" smtClean="0"/>
              <a:t>empty</a:t>
            </a:r>
            <a:endParaRPr lang="en-US" sz="3600" dirty="0" smtClean="0"/>
          </a:p>
          <a:p>
            <a:r>
              <a:rPr lang="en-US" sz="3600" dirty="0" smtClean="0"/>
              <a:t>Very important to understand as they feed directly into data analysis (image excel as a bunch of lists of data)</a:t>
            </a:r>
            <a:endParaRPr sz="3600" dirty="0"/>
          </a:p>
        </p:txBody>
      </p:sp>
      <p:sp>
        <p:nvSpPr>
          <p:cNvPr id="399" name="Shape 3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build="p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 Basics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xfrm>
            <a:off x="650239" y="16027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Use brackets to define list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9502616" y="85299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93616" y="2451100"/>
            <a:ext cx="11017568" cy="1096929"/>
          </a:xfrm>
          <a:prstGeom prst="roundRect">
            <a:avLst>
              <a:gd name="adj" fmla="val 1736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x = [1, ‘b’, True]</a:t>
            </a:r>
          </a:p>
        </p:txBody>
      </p:sp>
      <p:sp>
        <p:nvSpPr>
          <p:cNvPr id="405" name="Shape 405"/>
          <p:cNvSpPr/>
          <p:nvPr/>
        </p:nvSpPr>
        <p:spPr>
          <a:xfrm>
            <a:off x="993616" y="7384626"/>
            <a:ext cx="11017568" cy="1680594"/>
          </a:xfrm>
          <a:prstGeom prst="roundRect">
            <a:avLst>
              <a:gd name="adj" fmla="val 1133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x[1] = ‘a’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x</a:t>
            </a:r>
          </a:p>
        </p:txBody>
      </p:sp>
      <p:sp>
        <p:nvSpPr>
          <p:cNvPr id="406" name="Shape 406"/>
          <p:cNvSpPr/>
          <p:nvPr/>
        </p:nvSpPr>
        <p:spPr>
          <a:xfrm>
            <a:off x="993616" y="5032163"/>
            <a:ext cx="11017568" cy="1096930"/>
          </a:xfrm>
          <a:prstGeom prst="roundRect">
            <a:avLst>
              <a:gd name="adj" fmla="val 1736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x[2]</a:t>
            </a:r>
          </a:p>
        </p:txBody>
      </p:sp>
      <p:sp>
        <p:nvSpPr>
          <p:cNvPr id="407" name="Shape 407"/>
          <p:cNvSpPr/>
          <p:nvPr/>
        </p:nvSpPr>
        <p:spPr>
          <a:xfrm>
            <a:off x="650239" y="41681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index position to reference items</a:t>
            </a:r>
          </a:p>
        </p:txBody>
      </p:sp>
      <p:sp>
        <p:nvSpPr>
          <p:cNvPr id="408" name="Shape 408"/>
          <p:cNvSpPr/>
          <p:nvPr/>
        </p:nvSpPr>
        <p:spPr>
          <a:xfrm>
            <a:off x="650239" y="65176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Reassign values in a list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Indexing Lists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Create list of lists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993616" y="2882900"/>
            <a:ext cx="11017568" cy="1270000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 = [[1,2,3], 4, 5]</a:t>
            </a:r>
          </a:p>
        </p:txBody>
      </p:sp>
      <p:sp>
        <p:nvSpPr>
          <p:cNvPr id="414" name="Shape 414"/>
          <p:cNvSpPr/>
          <p:nvPr/>
        </p:nvSpPr>
        <p:spPr>
          <a:xfrm>
            <a:off x="993616" y="7879926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a[-1]</a:t>
            </a:r>
          </a:p>
        </p:txBody>
      </p:sp>
      <p:sp>
        <p:nvSpPr>
          <p:cNvPr id="415" name="Shape 415"/>
          <p:cNvSpPr/>
          <p:nvPr/>
        </p:nvSpPr>
        <p:spPr>
          <a:xfrm>
            <a:off x="993616" y="5463963"/>
            <a:ext cx="11017568" cy="1270001"/>
          </a:xfrm>
          <a:prstGeom prst="roundRect">
            <a:avLst>
              <a:gd name="adj" fmla="val 15000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a[0][1]</a:t>
            </a:r>
          </a:p>
        </p:txBody>
      </p:sp>
      <p:sp>
        <p:nvSpPr>
          <p:cNvPr id="416" name="Shape 416"/>
          <p:cNvSpPr/>
          <p:nvPr/>
        </p:nvSpPr>
        <p:spPr>
          <a:xfrm>
            <a:off x="650239" y="4599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multiple indexes for lists within lists</a:t>
            </a:r>
          </a:p>
        </p:txBody>
      </p:sp>
      <p:sp>
        <p:nvSpPr>
          <p:cNvPr id="417" name="Shape 417"/>
          <p:cNvSpPr/>
          <p:nvPr/>
        </p:nvSpPr>
        <p:spPr>
          <a:xfrm>
            <a:off x="650239" y="7012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Index from the end of the list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Appending and Indexing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Append an item to a list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993616" y="2882900"/>
            <a:ext cx="11017568" cy="1440439"/>
          </a:xfrm>
          <a:prstGeom prst="roundRect">
            <a:avLst>
              <a:gd name="adj" fmla="val 13225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a.append(‘one more item’)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a</a:t>
            </a:r>
          </a:p>
        </p:txBody>
      </p:sp>
      <p:sp>
        <p:nvSpPr>
          <p:cNvPr id="423" name="Shape 423"/>
          <p:cNvSpPr/>
          <p:nvPr/>
        </p:nvSpPr>
        <p:spPr>
          <a:xfrm>
            <a:off x="993616" y="8108526"/>
            <a:ext cx="11017568" cy="1128034"/>
          </a:xfrm>
          <a:prstGeom prst="roundRect">
            <a:avLst>
              <a:gd name="adj" fmla="val 16888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a[:3]</a:t>
            </a:r>
          </a:p>
        </p:txBody>
      </p:sp>
      <p:sp>
        <p:nvSpPr>
          <p:cNvPr id="424" name="Shape 424"/>
          <p:cNvSpPr/>
          <p:nvPr/>
        </p:nvSpPr>
        <p:spPr>
          <a:xfrm>
            <a:off x="993616" y="5590963"/>
            <a:ext cx="11017568" cy="1128034"/>
          </a:xfrm>
          <a:prstGeom prst="roundRect">
            <a:avLst>
              <a:gd name="adj" fmla="val 16888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a[2:4]</a:t>
            </a:r>
          </a:p>
        </p:txBody>
      </p:sp>
      <p:sp>
        <p:nvSpPr>
          <p:cNvPr id="425" name="Shape 425"/>
          <p:cNvSpPr/>
          <p:nvPr/>
        </p:nvSpPr>
        <p:spPr>
          <a:xfrm>
            <a:off x="650239" y="4726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Reference multiple items in a list</a:t>
            </a:r>
          </a:p>
        </p:txBody>
      </p:sp>
      <p:sp>
        <p:nvSpPr>
          <p:cNvPr id="426" name="Shape 426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Open ended indexes go to the ends of lists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Tuples are similar to lists </a:t>
            </a:r>
          </a:p>
          <a:p>
            <a:r>
              <a:t>Tuples are defined using parentheses ( )</a:t>
            </a:r>
          </a:p>
          <a:p>
            <a:r>
              <a:t>Only difference is that tuples are immutable (you can’t change them)</a:t>
            </a:r>
          </a:p>
          <a:p>
            <a:r>
              <a:t>Tuples with single value must have a comma</a:t>
            </a:r>
            <a:br/>
            <a:r>
              <a:t>(1,)</a:t>
            </a:r>
          </a:p>
        </p:txBody>
      </p:sp>
      <p:sp>
        <p:nvSpPr>
          <p:cNvPr id="430" name="Shape 4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Tuple Basics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sz="quarter" idx="1"/>
          </p:nvPr>
        </p:nvSpPr>
        <p:spPr>
          <a:xfrm>
            <a:off x="650239" y="2161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Use parentheses to define tuple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993616" y="3009900"/>
            <a:ext cx="11017568" cy="1413811"/>
          </a:xfrm>
          <a:prstGeom prst="roundRect">
            <a:avLst>
              <a:gd name="adj" fmla="val 1347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y = (1, ‘a’, 2.5)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y</a:t>
            </a:r>
          </a:p>
        </p:txBody>
      </p:sp>
      <p:sp>
        <p:nvSpPr>
          <p:cNvPr id="436" name="Shape 436"/>
          <p:cNvSpPr/>
          <p:nvPr/>
        </p:nvSpPr>
        <p:spPr>
          <a:xfrm>
            <a:off x="993616" y="8108526"/>
            <a:ext cx="11017568" cy="827773"/>
          </a:xfrm>
          <a:prstGeom prst="roundRect">
            <a:avLst>
              <a:gd name="adj" fmla="val 2301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y[0] = 2</a:t>
            </a:r>
          </a:p>
        </p:txBody>
      </p:sp>
      <p:sp>
        <p:nvSpPr>
          <p:cNvPr id="437" name="Shape 437"/>
          <p:cNvSpPr/>
          <p:nvPr/>
        </p:nvSpPr>
        <p:spPr>
          <a:xfrm>
            <a:off x="993616" y="5844963"/>
            <a:ext cx="11017568" cy="897877"/>
          </a:xfrm>
          <a:prstGeom prst="roundRect">
            <a:avLst>
              <a:gd name="adj" fmla="val 2121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y[0]</a:t>
            </a:r>
          </a:p>
        </p:txBody>
      </p:sp>
      <p:sp>
        <p:nvSpPr>
          <p:cNvPr id="438" name="Shape 438"/>
          <p:cNvSpPr/>
          <p:nvPr/>
        </p:nvSpPr>
        <p:spPr>
          <a:xfrm>
            <a:off x="650239" y="4980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index position to reference items</a:t>
            </a:r>
          </a:p>
        </p:txBody>
      </p:sp>
      <p:sp>
        <p:nvSpPr>
          <p:cNvPr id="439" name="Shape 439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Try reassigning values in a tuple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Dictionaries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Dictionaries are collections of key-value pairs</a:t>
            </a:r>
          </a:p>
          <a:p>
            <a:r>
              <a:rPr dirty="0"/>
              <a:t>Dictionaries are indicated by curly braces { }</a:t>
            </a:r>
          </a:p>
          <a:p>
            <a:r>
              <a:rPr dirty="0"/>
              <a:t>Values are looked up by key</a:t>
            </a:r>
          </a:p>
          <a:p>
            <a:r>
              <a:rPr dirty="0"/>
              <a:t>Dictionaries are </a:t>
            </a:r>
            <a:r>
              <a:rPr b="1" i="1" u="sng" dirty="0"/>
              <a:t>unordered</a:t>
            </a:r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Dictionary Basics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xfrm>
            <a:off x="650239" y="1907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200"/>
            </a:lvl1pPr>
          </a:lstStyle>
          <a:p>
            <a:r>
              <a:t>Create a dictionary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993616" y="2761325"/>
            <a:ext cx="11017568" cy="1482402"/>
          </a:xfrm>
          <a:prstGeom prst="roundRect">
            <a:avLst>
              <a:gd name="adj" fmla="val 12851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info = {'name': 'Bob', 'age': 54, 'kids': ['Henry', ‘Phil’]}</a:t>
            </a:r>
          </a:p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print info</a:t>
            </a:r>
          </a:p>
        </p:txBody>
      </p:sp>
      <p:sp>
        <p:nvSpPr>
          <p:cNvPr id="449" name="Shape 449"/>
          <p:cNvSpPr/>
          <p:nvPr/>
        </p:nvSpPr>
        <p:spPr>
          <a:xfrm>
            <a:off x="993616" y="7711595"/>
            <a:ext cx="11017568" cy="1377887"/>
          </a:xfrm>
          <a:prstGeom prst="roundRect">
            <a:avLst>
              <a:gd name="adj" fmla="val 138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info[‘age’] = 55</a:t>
            </a:r>
          </a:p>
          <a:p>
            <a:pPr indent="508000">
              <a:defRPr sz="3500">
                <a:latin typeface="+mj-lt"/>
                <a:ea typeface="+mj-ea"/>
                <a:cs typeface="+mj-cs"/>
                <a:sym typeface="Helvetica"/>
              </a:defRPr>
            </a:pPr>
            <a:r>
              <a:t>print info</a:t>
            </a:r>
          </a:p>
        </p:txBody>
      </p:sp>
      <p:sp>
        <p:nvSpPr>
          <p:cNvPr id="450" name="Shape 450"/>
          <p:cNvSpPr/>
          <p:nvPr/>
        </p:nvSpPr>
        <p:spPr>
          <a:xfrm>
            <a:off x="993616" y="5511532"/>
            <a:ext cx="11017568" cy="934856"/>
          </a:xfrm>
          <a:prstGeom prst="roundRect">
            <a:avLst>
              <a:gd name="adj" fmla="val 2037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info[‘name’]</a:t>
            </a:r>
          </a:p>
        </p:txBody>
      </p:sp>
      <p:sp>
        <p:nvSpPr>
          <p:cNvPr id="451" name="Shape 451"/>
          <p:cNvSpPr/>
          <p:nvPr/>
        </p:nvSpPr>
        <p:spPr>
          <a:xfrm>
            <a:off x="650239" y="46507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key to reference a value</a:t>
            </a:r>
          </a:p>
        </p:txBody>
      </p:sp>
      <p:sp>
        <p:nvSpPr>
          <p:cNvPr id="452" name="Shape 452"/>
          <p:cNvSpPr/>
          <p:nvPr/>
        </p:nvSpPr>
        <p:spPr>
          <a:xfrm>
            <a:off x="650239" y="68351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Change the value for a key-pair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Dictionary Methods</a:t>
            </a:r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xfrm>
            <a:off x="650239" y="2034539"/>
            <a:ext cx="11704322" cy="85317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View all keys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xfrm>
            <a:off x="9502616" y="8961712"/>
            <a:ext cx="3034454" cy="37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993616" y="3002625"/>
            <a:ext cx="11017568" cy="1065663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info.keys()</a:t>
            </a:r>
          </a:p>
        </p:txBody>
      </p:sp>
      <p:sp>
        <p:nvSpPr>
          <p:cNvPr id="458" name="Shape 458"/>
          <p:cNvSpPr/>
          <p:nvPr/>
        </p:nvSpPr>
        <p:spPr>
          <a:xfrm>
            <a:off x="993616" y="8108526"/>
            <a:ext cx="11017568" cy="1065664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info.has_key(‘age’)</a:t>
            </a:r>
          </a:p>
        </p:txBody>
      </p:sp>
      <p:sp>
        <p:nvSpPr>
          <p:cNvPr id="459" name="Shape 459"/>
          <p:cNvSpPr/>
          <p:nvPr/>
        </p:nvSpPr>
        <p:spPr>
          <a:xfrm>
            <a:off x="993616" y="5463963"/>
            <a:ext cx="11017568" cy="1065663"/>
          </a:xfrm>
          <a:prstGeom prst="roundRect">
            <a:avLst>
              <a:gd name="adj" fmla="val 1787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508000">
              <a:defRPr sz="3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info.values()</a:t>
            </a:r>
          </a:p>
        </p:txBody>
      </p:sp>
      <p:sp>
        <p:nvSpPr>
          <p:cNvPr id="460" name="Shape 460"/>
          <p:cNvSpPr/>
          <p:nvPr/>
        </p:nvSpPr>
        <p:spPr>
          <a:xfrm>
            <a:off x="650239" y="45999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View all values</a:t>
            </a:r>
          </a:p>
        </p:txBody>
      </p:sp>
      <p:sp>
        <p:nvSpPr>
          <p:cNvPr id="461" name="Shape 461"/>
          <p:cNvSpPr/>
          <p:nvPr/>
        </p:nvSpPr>
        <p:spPr>
          <a:xfrm>
            <a:off x="650239" y="7241540"/>
            <a:ext cx="11704322" cy="8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>
              <a:spcBef>
                <a:spcPts val="700"/>
              </a:spcBef>
              <a:buFont typeface="Arial"/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Check if a key exists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JSON!</a:t>
            </a:r>
            <a:endParaRPr dirty="0"/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/>
              <a:t>Understanding dictionaries is important because most web data is transferred in JSON format which works like a dictionary in python</a:t>
            </a:r>
            <a:endParaRPr sz="3600" dirty="0"/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6" y="4255425"/>
            <a:ext cx="7138954" cy="42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5302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Course Structure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Lectures on topics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Interaction is good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Feel free to ask questions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If there’s not enough time to cover questions, we’ll put it in a parking lot for after class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endParaRPr/>
          </a:p>
          <a:p>
            <a:pPr>
              <a:lnSpc>
                <a:spcPct val="90000"/>
              </a:lnSpc>
            </a:pPr>
            <a:r>
              <a:t>Hands on exercises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Pair programming </a:t>
            </a:r>
          </a:p>
          <a:p>
            <a:pPr marL="845003" lvl="1" indent="-387803">
              <a:lnSpc>
                <a:spcPct val="90000"/>
              </a:lnSpc>
              <a:spcBef>
                <a:spcPts val="600"/>
              </a:spcBef>
              <a:defRPr sz="3800"/>
            </a:pPr>
            <a:r>
              <a:t>Mix up partners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build="p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757702493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576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Loops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Iterates through multiple values</a:t>
            </a:r>
          </a:p>
          <a:p>
            <a:r>
              <a:t>Commonly used to process values in a list</a:t>
            </a:r>
          </a:p>
          <a:p>
            <a:r>
              <a:t>Loop of code is executed for each item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1" build="p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Syntax</a:t>
            </a:r>
          </a:p>
        </p:txBody>
      </p:sp>
      <p:sp>
        <p:nvSpPr>
          <p:cNvPr id="468" name="Shape 468"/>
          <p:cNvSpPr>
            <a:spLocks noGrp="1"/>
          </p:cNvSpPr>
          <p:nvPr>
            <p:ph type="body" sz="half" idx="1"/>
          </p:nvPr>
        </p:nvSpPr>
        <p:spPr>
          <a:xfrm>
            <a:off x="2588595" y="3814414"/>
            <a:ext cx="9744535" cy="27520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for </a:t>
            </a:r>
            <a:r>
              <a:rPr>
                <a:solidFill>
                  <a:srgbClr val="942193"/>
                </a:solidFill>
              </a:rPr>
              <a:t>&lt;variable&gt; </a:t>
            </a:r>
            <a:r>
              <a:t>in </a:t>
            </a:r>
            <a:r>
              <a:rPr>
                <a:solidFill>
                  <a:srgbClr val="942193"/>
                </a:solidFill>
              </a:rPr>
              <a:t>&lt;list&gt;</a:t>
            </a:r>
            <a:r>
              <a:t>:</a:t>
            </a: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t>   &lt;code 1&gt;</a:t>
            </a:r>
            <a:endParaRPr>
              <a:solidFill>
                <a:srgbClr val="FF85FF"/>
              </a:solidFill>
            </a:endParaRPr>
          </a:p>
          <a:p>
            <a:pPr marL="0" lvl="2" indent="914400">
              <a:buSzTx/>
              <a:buNone/>
              <a:defRPr>
                <a:solidFill>
                  <a:srgbClr val="942193"/>
                </a:solidFill>
              </a:defRPr>
            </a:pPr>
            <a:r>
              <a:rPr>
                <a:solidFill>
                  <a:srgbClr val="FF85FF"/>
                </a:solidFill>
              </a:rPr>
              <a:t>   </a:t>
            </a:r>
            <a:r>
              <a:t>&lt;code 2&gt;</a:t>
            </a:r>
          </a:p>
        </p:txBody>
      </p:sp>
      <p:sp>
        <p:nvSpPr>
          <p:cNvPr id="469" name="Shape 4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348832" y="3082132"/>
            <a:ext cx="709109" cy="709110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671789" y="2297631"/>
            <a:ext cx="324804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for</a:t>
            </a:r>
          </a:p>
        </p:txBody>
      </p:sp>
      <p:sp>
        <p:nvSpPr>
          <p:cNvPr id="472" name="Shape 472"/>
          <p:cNvSpPr/>
          <p:nvPr/>
        </p:nvSpPr>
        <p:spPr>
          <a:xfrm flipH="1">
            <a:off x="5186173" y="2560573"/>
            <a:ext cx="350041" cy="13713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4476689" y="1818602"/>
            <a:ext cx="3437308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Variable in List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8187630" y="2539035"/>
            <a:ext cx="589568" cy="1416506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85124" y="7012677"/>
            <a:ext cx="2204267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 space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indent</a:t>
            </a:r>
          </a:p>
        </p:txBody>
      </p:sp>
      <p:sp>
        <p:nvSpPr>
          <p:cNvPr id="476" name="Shape 476"/>
          <p:cNvSpPr/>
          <p:nvPr/>
        </p:nvSpPr>
        <p:spPr>
          <a:xfrm>
            <a:off x="8900997" y="1818602"/>
            <a:ext cx="296577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Name of list </a:t>
            </a:r>
          </a:p>
        </p:txBody>
      </p:sp>
      <p:sp>
        <p:nvSpPr>
          <p:cNvPr id="477" name="Shape 477"/>
          <p:cNvSpPr/>
          <p:nvPr/>
        </p:nvSpPr>
        <p:spPr>
          <a:xfrm>
            <a:off x="10363592" y="4496684"/>
            <a:ext cx="135718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colon</a:t>
            </a:r>
          </a:p>
        </p:txBody>
      </p:sp>
      <p:sp>
        <p:nvSpPr>
          <p:cNvPr id="478" name="Shape 478"/>
          <p:cNvSpPr/>
          <p:nvPr/>
        </p:nvSpPr>
        <p:spPr>
          <a:xfrm flipH="1" flipV="1">
            <a:off x="8958133" y="4325328"/>
            <a:ext cx="1327662" cy="62104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81" name="Group 481"/>
          <p:cNvGrpSpPr/>
          <p:nvPr/>
        </p:nvGrpSpPr>
        <p:grpSpPr>
          <a:xfrm>
            <a:off x="2023035" y="5942572"/>
            <a:ext cx="2264272" cy="1179262"/>
            <a:chOff x="0" y="0"/>
            <a:chExt cx="2264271" cy="1179261"/>
          </a:xfrm>
        </p:grpSpPr>
        <p:sp>
          <p:nvSpPr>
            <p:cNvPr id="479" name="Shape 479"/>
            <p:cNvSpPr/>
            <p:nvPr/>
          </p:nvSpPr>
          <p:spPr>
            <a:xfrm flipV="1">
              <a:off x="0" y="669653"/>
              <a:ext cx="1364404" cy="509609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  <a:tailEnd type="triangle" w="med" len="med"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t">
              <a:noAutofit/>
            </a:bodyPr>
            <a:lstStyle/>
            <a:p>
              <a:pPr marR="457200">
                <a:defRPr sz="50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 rot="5400000">
              <a:off x="1309970" y="-455953"/>
              <a:ext cx="498349" cy="141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1"/>
                    <a:pt x="10800" y="539"/>
                  </a:cubicBezTo>
                  <a:lnTo>
                    <a:pt x="10800" y="10261"/>
                  </a:lnTo>
                  <a:cubicBezTo>
                    <a:pt x="10800" y="10559"/>
                    <a:pt x="15635" y="10800"/>
                    <a:pt x="21600" y="10800"/>
                  </a:cubicBezTo>
                  <a:cubicBezTo>
                    <a:pt x="15635" y="10800"/>
                    <a:pt x="10800" y="11041"/>
                    <a:pt x="10800" y="11339"/>
                  </a:cubicBezTo>
                  <a:lnTo>
                    <a:pt x="10800" y="21061"/>
                  </a:lnTo>
                  <a:cubicBezTo>
                    <a:pt x="10800" y="21359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6491564" y="7809895"/>
            <a:ext cx="5282776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Block of code 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executed for each loop</a:t>
            </a:r>
          </a:p>
        </p:txBody>
      </p:sp>
      <p:sp>
        <p:nvSpPr>
          <p:cNvPr id="483" name="Shape 483"/>
          <p:cNvSpPr/>
          <p:nvPr/>
        </p:nvSpPr>
        <p:spPr>
          <a:xfrm flipH="1" flipV="1">
            <a:off x="6159233" y="6863466"/>
            <a:ext cx="1620018" cy="85310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 rot="5400000">
            <a:off x="5790395" y="5140397"/>
            <a:ext cx="498349" cy="2783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241"/>
                  <a:pt x="10800" y="539"/>
                </a:cubicBezTo>
                <a:lnTo>
                  <a:pt x="10800" y="10261"/>
                </a:lnTo>
                <a:cubicBezTo>
                  <a:pt x="10800" y="10559"/>
                  <a:pt x="15635" y="10800"/>
                  <a:pt x="21600" y="10800"/>
                </a:cubicBezTo>
                <a:cubicBezTo>
                  <a:pt x="15635" y="10800"/>
                  <a:pt x="10800" y="11041"/>
                  <a:pt x="10800" y="11339"/>
                </a:cubicBezTo>
                <a:lnTo>
                  <a:pt x="10800" y="21061"/>
                </a:lnTo>
                <a:cubicBezTo>
                  <a:pt x="10800" y="21359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2" animBg="1" advAuto="0"/>
      <p:bldP spid="471" grpId="1" build="p" animBg="1" advAuto="0"/>
      <p:bldP spid="472" grpId="3" animBg="1" advAuto="0"/>
      <p:bldP spid="473" grpId="4" animBg="1" advAuto="0"/>
      <p:bldP spid="474" grpId="5" animBg="1" advAuto="0"/>
      <p:bldP spid="475" grpId="10" animBg="1" advAuto="0"/>
      <p:bldP spid="476" grpId="6" animBg="1" advAuto="0"/>
      <p:bldP spid="477" grpId="8" animBg="1" advAuto="0"/>
      <p:bldP spid="478" grpId="7" animBg="1" advAuto="0"/>
      <p:bldP spid="481" grpId="9" animBg="1" advAuto="0"/>
      <p:bldP spid="482" grpId="13" animBg="1" advAuto="0"/>
      <p:bldP spid="483" grpId="12" animBg="1" advAuto="0"/>
      <p:bldP spid="484" grpId="1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Used with For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600"/>
            </a:pPr>
            <a:r>
              <a:rPr b="1"/>
              <a:t>range(</a:t>
            </a:r>
            <a:r>
              <a:rPr b="1">
                <a:solidFill>
                  <a:srgbClr val="942193"/>
                </a:solidFill>
              </a:rPr>
              <a:t>&lt;integer&gt;</a:t>
            </a:r>
            <a:r>
              <a:rPr b="1"/>
              <a:t>)</a:t>
            </a:r>
          </a:p>
          <a:p>
            <a:pPr marL="508000" indent="-508000"/>
            <a:endParaRPr b="1"/>
          </a:p>
          <a:p>
            <a:pPr marL="508000" indent="-508000"/>
            <a:r>
              <a:t>Creates list of integers</a:t>
            </a:r>
          </a:p>
          <a:p>
            <a:pPr marL="508000" indent="-508000"/>
            <a:r>
              <a:t>Starts with zero and each subsequent value is incremented by 1</a:t>
            </a:r>
          </a:p>
          <a:p>
            <a:pPr marL="508000" indent="-508000"/>
            <a:r>
              <a:t>Returns list with length = input integer</a:t>
            </a:r>
          </a:p>
          <a:p>
            <a:pPr marL="508000" indent="-508000"/>
            <a:r>
              <a:t>Last item in list is input -1 since list starts with zero</a:t>
            </a:r>
          </a:p>
        </p:txBody>
      </p:sp>
      <p:sp>
        <p:nvSpPr>
          <p:cNvPr id="488" name="Shape 4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1" build="p" bldLvl="5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Used with For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600"/>
            </a:pPr>
            <a:r>
              <a:rPr lang="en-US" b="1" dirty="0" err="1" smtClean="0"/>
              <a:t>len</a:t>
            </a:r>
            <a:r>
              <a:rPr b="1" dirty="0" smtClean="0"/>
              <a:t>(</a:t>
            </a:r>
            <a:r>
              <a:rPr b="1" dirty="0" smtClean="0">
                <a:solidFill>
                  <a:srgbClr val="942193"/>
                </a:solidFill>
              </a:rPr>
              <a:t>&lt;</a:t>
            </a:r>
            <a:r>
              <a:rPr lang="en-US" b="1" dirty="0" smtClean="0">
                <a:solidFill>
                  <a:srgbClr val="942193"/>
                </a:solidFill>
              </a:rPr>
              <a:t>object</a:t>
            </a:r>
            <a:r>
              <a:rPr b="1" dirty="0" smtClean="0">
                <a:solidFill>
                  <a:srgbClr val="942193"/>
                </a:solidFill>
              </a:rPr>
              <a:t>&gt;</a:t>
            </a:r>
            <a:r>
              <a:rPr b="1" dirty="0" smtClean="0"/>
              <a:t>)</a:t>
            </a:r>
            <a:endParaRPr b="1" dirty="0"/>
          </a:p>
          <a:p>
            <a:pPr marL="508000" indent="-508000"/>
            <a:endParaRPr b="1" dirty="0"/>
          </a:p>
          <a:p>
            <a:pPr marL="508000" indent="-508000"/>
            <a:r>
              <a:rPr lang="en-US" dirty="0" smtClean="0"/>
              <a:t>Checks the length of your object</a:t>
            </a:r>
            <a:endParaRPr dirty="0"/>
          </a:p>
          <a:p>
            <a:pPr marL="508000" indent="-508000"/>
            <a:r>
              <a:rPr lang="en-US" dirty="0" smtClean="0"/>
              <a:t>Useful as an input to your range() function</a:t>
            </a:r>
          </a:p>
          <a:p>
            <a:pPr marL="508000" indent="-508000"/>
            <a:r>
              <a:rPr lang="en-US" dirty="0" smtClean="0"/>
              <a:t>For example, with a list: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mylist</a:t>
            </a:r>
            <a:r>
              <a:rPr lang="en-US" dirty="0" smtClean="0"/>
              <a:t>))</a:t>
            </a:r>
          </a:p>
          <a:p>
            <a:pPr marL="508000" indent="-508000"/>
            <a:r>
              <a:rPr lang="en-US" dirty="0" smtClean="0"/>
              <a:t>Or with a dictionary:</a:t>
            </a:r>
          </a:p>
          <a:p>
            <a:pPr marL="1403033" lvl="3" indent="0">
              <a:buNone/>
            </a:pPr>
            <a:r>
              <a:rPr lang="en-US" dirty="0" smtClean="0"/>
              <a:t>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mydict.keys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88" name="Shape 4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32455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build="p" bldLvl="5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For Loops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993616" y="3116863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[1,2,3]: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493" name="Shape 493"/>
          <p:cNvSpPr/>
          <p:nvPr/>
        </p:nvSpPr>
        <p:spPr>
          <a:xfrm>
            <a:off x="1119550" y="228187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basic for loop</a:t>
            </a:r>
          </a:p>
        </p:txBody>
      </p:sp>
      <p:sp>
        <p:nvSpPr>
          <p:cNvPr id="494" name="Shape 494"/>
          <p:cNvSpPr/>
          <p:nvPr/>
        </p:nvSpPr>
        <p:spPr>
          <a:xfrm>
            <a:off x="993616" y="6850524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range(10):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</a:t>
            </a:r>
          </a:p>
        </p:txBody>
      </p:sp>
      <p:sp>
        <p:nvSpPr>
          <p:cNvPr id="495" name="Shape 495"/>
          <p:cNvSpPr/>
          <p:nvPr/>
        </p:nvSpPr>
        <p:spPr>
          <a:xfrm>
            <a:off x="1119550" y="6023152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for loop with range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with Multiple Values</a:t>
            </a:r>
          </a:p>
        </p:txBody>
      </p:sp>
      <p:sp>
        <p:nvSpPr>
          <p:cNvPr id="498" name="Shape 4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993616" y="3116863"/>
            <a:ext cx="11017568" cy="1696967"/>
          </a:xfrm>
          <a:prstGeom prst="roundRect">
            <a:avLst>
              <a:gd name="adj" fmla="val 11226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x, y in [[1, 4], [2, 5], [3, 6]]: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print x * y</a:t>
            </a:r>
          </a:p>
        </p:txBody>
      </p:sp>
      <p:sp>
        <p:nvSpPr>
          <p:cNvPr id="500" name="Shape 500"/>
          <p:cNvSpPr/>
          <p:nvPr/>
        </p:nvSpPr>
        <p:spPr>
          <a:xfrm>
            <a:off x="1119550" y="22767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for loop with multiple values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Loops with Empty List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993616" y="3428878"/>
            <a:ext cx="11017568" cy="4162375"/>
          </a:xfrm>
          <a:prstGeom prst="roundRect">
            <a:avLst>
              <a:gd name="adj" fmla="val 457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results = []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 x in [1,2,3]: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squared = x ** 2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    results.append(squared)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results</a:t>
            </a:r>
          </a:p>
        </p:txBody>
      </p:sp>
      <p:sp>
        <p:nvSpPr>
          <p:cNvPr id="505" name="Shape 505"/>
          <p:cNvSpPr/>
          <p:nvPr/>
        </p:nvSpPr>
        <p:spPr>
          <a:xfrm>
            <a:off x="1119550" y="228187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Capture the all the results of a for loop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650239" y="143652"/>
            <a:ext cx="11704322" cy="2144888"/>
          </a:xfrm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508" name="Shape 508"/>
          <p:cNvSpPr>
            <a:spLocks noGrp="1"/>
          </p:cNvSpPr>
          <p:nvPr>
            <p:ph type="body" idx="1"/>
          </p:nvPr>
        </p:nvSpPr>
        <p:spPr>
          <a:xfrm>
            <a:off x="650239" y="2005318"/>
            <a:ext cx="11704322" cy="7173629"/>
          </a:xfrm>
          <a:prstGeom prst="rect">
            <a:avLst/>
          </a:prstGeom>
        </p:spPr>
        <p:txBody>
          <a:bodyPr/>
          <a:lstStyle/>
          <a:p>
            <a:pPr marL="529389" indent="-529389" defTabSz="411479">
              <a:spcBef>
                <a:spcPts val="600"/>
              </a:spcBef>
              <a:buFontTx/>
              <a:buAutoNum type="arabicPeriod"/>
              <a:defRPr sz="3959"/>
            </a:pPr>
            <a:r>
              <a:t>Create a function that receives a list of numbers as an input, adds 1 to each number and returns the results as a list</a:t>
            </a:r>
          </a:p>
          <a:p>
            <a:pPr marL="529389" indent="-529389" defTabSz="411479">
              <a:spcBef>
                <a:spcPts val="600"/>
              </a:spcBef>
              <a:buFontTx/>
              <a:buAutoNum type="arabicPeriod"/>
              <a:defRPr sz="3959"/>
            </a:pPr>
            <a:r>
              <a:t>Update your temperature conversion function from the Python Fundamentals exercise to accept a list of Celsius temperatures and return a list of Fahrenheit temperatures</a:t>
            </a:r>
          </a:p>
          <a:p>
            <a:pPr marL="0" indent="0" defTabSz="411479">
              <a:spcBef>
                <a:spcPts val="600"/>
              </a:spcBef>
              <a:buSzTx/>
              <a:buNone/>
              <a:defRPr sz="3959" b="1"/>
            </a:pPr>
            <a:endParaRPr/>
          </a:p>
          <a:p>
            <a:pPr marL="0" indent="0" defTabSz="411479">
              <a:spcBef>
                <a:spcPts val="600"/>
              </a:spcBef>
              <a:buSzTx/>
              <a:buNone/>
              <a:defRPr sz="3959" b="1"/>
            </a:pPr>
            <a:r>
              <a:t>Bonus:</a:t>
            </a:r>
          </a:p>
          <a:p>
            <a:pPr marL="0" indent="0" defTabSz="411479">
              <a:spcBef>
                <a:spcPts val="600"/>
              </a:spcBef>
              <a:buSzTx/>
              <a:buNone/>
              <a:defRPr sz="3959"/>
            </a:pPr>
            <a:r>
              <a:t>Add error handling to your temperature conversion function.</a:t>
            </a:r>
          </a:p>
        </p:txBody>
      </p:sp>
      <p:sp>
        <p:nvSpPr>
          <p:cNvPr id="509" name="Shape 5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781106180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/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Packages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analytics packages are what make python so powerful</a:t>
            </a:r>
          </a:p>
          <a:p>
            <a:r>
              <a:rPr dirty="0"/>
              <a:t>Packages are just </a:t>
            </a:r>
            <a:r>
              <a:rPr dirty="0" smtClean="0"/>
              <a:t>files</a:t>
            </a:r>
            <a:r>
              <a:rPr lang="en-US" dirty="0" smtClean="0"/>
              <a:t>/folders</a:t>
            </a:r>
            <a:r>
              <a:rPr dirty="0" smtClean="0"/>
              <a:t> </a:t>
            </a:r>
            <a:r>
              <a:rPr dirty="0"/>
              <a:t>of python code</a:t>
            </a:r>
          </a:p>
          <a:p>
            <a:r>
              <a:rPr dirty="0"/>
              <a:t>Importing packages allow you to use the functions from these files</a:t>
            </a:r>
          </a:p>
          <a:p>
            <a:r>
              <a:rPr dirty="0"/>
              <a:t>Most packages have online documentation and code examples</a:t>
            </a:r>
          </a:p>
        </p:txBody>
      </p:sp>
      <p:sp>
        <p:nvSpPr>
          <p:cNvPr id="513" name="Shape 5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1" build="p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Packages for Data Science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517" name="Table 517"/>
          <p:cNvGraphicFramePr/>
          <p:nvPr/>
        </p:nvGraphicFramePr>
        <p:xfrm>
          <a:off x="1000195" y="2806614"/>
          <a:ext cx="11704320" cy="5776722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3772756"/>
                <a:gridCol w="7931564"/>
              </a:tblGrid>
              <a:tr h="825246"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Package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Usage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numpy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Scientific computing 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pandas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Data slicing and manipulation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datetime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Manage date and time formats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matplotlib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Creating charts and graphs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scikit-learn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Machine learning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246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 b="1">
                          <a:sym typeface="Helvetica"/>
                        </a:rPr>
                        <a:t>statsmodels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4200">
                          <a:sym typeface="Helvetica"/>
                        </a:rPr>
                        <a:t>Statistics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Importing Packages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803" indent="-387803">
              <a:spcBef>
                <a:spcPts val="600"/>
              </a:spcBef>
              <a:defRPr sz="3600"/>
            </a:pPr>
            <a:r>
              <a:t>Plain import statement:</a:t>
            </a:r>
            <a:br/>
            <a:r>
              <a:t>     import </a:t>
            </a:r>
            <a:r>
              <a:rPr>
                <a:solidFill>
                  <a:srgbClr val="942193"/>
                </a:solidFill>
              </a:rPr>
              <a:t>&lt;package name&gt;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Use a nickname:</a:t>
            </a:r>
            <a:br/>
            <a:r>
              <a:t>     import </a:t>
            </a:r>
            <a:r>
              <a:rPr>
                <a:solidFill>
                  <a:srgbClr val="942193"/>
                </a:solidFill>
              </a:rPr>
              <a:t>&lt;package name&gt;</a:t>
            </a:r>
            <a:r>
              <a:t> as </a:t>
            </a:r>
            <a:r>
              <a:rPr>
                <a:solidFill>
                  <a:srgbClr val="942193"/>
                </a:solidFill>
              </a:rPr>
              <a:t>&lt;nickname&gt;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Import a subset of the package:</a:t>
            </a:r>
            <a:br/>
            <a:r>
              <a:t>     from </a:t>
            </a:r>
            <a:r>
              <a:rPr>
                <a:solidFill>
                  <a:srgbClr val="942193"/>
                </a:solidFill>
              </a:rPr>
              <a:t>&lt;package&gt;</a:t>
            </a:r>
            <a:r>
              <a:t> import </a:t>
            </a:r>
            <a:r>
              <a:rPr>
                <a:solidFill>
                  <a:srgbClr val="942193"/>
                </a:solidFill>
              </a:rPr>
              <a:t>&lt;function&gt;</a:t>
            </a:r>
            <a:br>
              <a:rPr>
                <a:solidFill>
                  <a:srgbClr val="942193"/>
                </a:solidFill>
              </a:rPr>
            </a:br>
            <a:endParaRPr>
              <a:solidFill>
                <a:srgbClr val="942193"/>
              </a:solidFill>
            </a:endParaRPr>
          </a:p>
          <a:p>
            <a:pPr marL="387803" indent="-387803">
              <a:spcBef>
                <a:spcPts val="600"/>
              </a:spcBef>
              <a:defRPr sz="3600"/>
            </a:pPr>
            <a:r>
              <a:t>Avoid this technique, because it can create name-space conflicts</a:t>
            </a:r>
            <a:br/>
            <a:r>
              <a:t>     from </a:t>
            </a:r>
            <a:r>
              <a:rPr>
                <a:solidFill>
                  <a:srgbClr val="942193"/>
                </a:solidFill>
              </a:rPr>
              <a:t>&lt;package&gt;</a:t>
            </a:r>
            <a:r>
              <a:t> import *</a:t>
            </a:r>
          </a:p>
        </p:txBody>
      </p:sp>
      <p:sp>
        <p:nvSpPr>
          <p:cNvPr id="521" name="Shape 5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1" build="p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 Packages</a:t>
            </a:r>
          </a:p>
        </p:txBody>
      </p:sp>
      <p:sp>
        <p:nvSpPr>
          <p:cNvPr id="524" name="Shape 5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993616" y="2745811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import datetime as dt</a:t>
            </a:r>
          </a:p>
        </p:txBody>
      </p:sp>
      <p:sp>
        <p:nvSpPr>
          <p:cNvPr id="526" name="Shape 526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Let's import a package</a:t>
            </a:r>
          </a:p>
        </p:txBody>
      </p:sp>
      <p:sp>
        <p:nvSpPr>
          <p:cNvPr id="527" name="Shape 527"/>
          <p:cNvSpPr/>
          <p:nvPr/>
        </p:nvSpPr>
        <p:spPr>
          <a:xfrm>
            <a:off x="993616" y="5704580"/>
            <a:ext cx="11017568" cy="1008785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dt.</a:t>
            </a:r>
          </a:p>
        </p:txBody>
      </p:sp>
      <p:sp>
        <p:nvSpPr>
          <p:cNvPr id="528" name="Shape 528"/>
          <p:cNvSpPr/>
          <p:nvPr/>
        </p:nvSpPr>
        <p:spPr>
          <a:xfrm>
            <a:off x="1119550" y="4186467"/>
            <a:ext cx="1076570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Type datetime. and press tab.  Highlight time and press enter.  Hit shift-tab</a:t>
            </a:r>
          </a:p>
        </p:txBody>
      </p:sp>
      <p:sp>
        <p:nvSpPr>
          <p:cNvPr id="529" name="Shape 529"/>
          <p:cNvSpPr/>
          <p:nvPr/>
        </p:nvSpPr>
        <p:spPr>
          <a:xfrm>
            <a:off x="993616" y="7940812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dt.time(1)</a:t>
            </a:r>
          </a:p>
        </p:txBody>
      </p:sp>
      <p:sp>
        <p:nvSpPr>
          <p:cNvPr id="530" name="Shape 530"/>
          <p:cNvSpPr/>
          <p:nvPr/>
        </p:nvSpPr>
        <p:spPr>
          <a:xfrm>
            <a:off x="1119550" y="7129236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a function from the datetime package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Package</a:t>
            </a:r>
          </a:p>
        </p:txBody>
      </p:sp>
      <p:sp>
        <p:nvSpPr>
          <p:cNvPr id="533" name="Shape 5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993616" y="3542353"/>
            <a:ext cx="11017568" cy="1476249"/>
          </a:xfrm>
          <a:prstGeom prst="roundRect">
            <a:avLst>
              <a:gd name="adj" fmla="val 1290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ts_now = dt.datetime.now()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</a:t>
            </a:r>
          </a:p>
        </p:txBody>
      </p:sp>
      <p:sp>
        <p:nvSpPr>
          <p:cNvPr id="535" name="Shape 535"/>
          <p:cNvSpPr/>
          <p:nvPr/>
        </p:nvSpPr>
        <p:spPr>
          <a:xfrm>
            <a:off x="1119550" y="1921190"/>
            <a:ext cx="10765700" cy="147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Use the now function to get the current datetime stamp.   </a:t>
            </a:r>
          </a:p>
        </p:txBody>
      </p:sp>
      <p:sp>
        <p:nvSpPr>
          <p:cNvPr id="536" name="Shape 536"/>
          <p:cNvSpPr/>
          <p:nvPr/>
        </p:nvSpPr>
        <p:spPr>
          <a:xfrm>
            <a:off x="993616" y="7398176"/>
            <a:ext cx="11017568" cy="1008786"/>
          </a:xfrm>
          <a:prstGeom prst="roundRect">
            <a:avLst>
              <a:gd name="adj" fmla="val 18884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indent="508000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print ts_now.day</a:t>
            </a:r>
          </a:p>
        </p:txBody>
      </p:sp>
      <p:sp>
        <p:nvSpPr>
          <p:cNvPr id="537" name="Shape 537"/>
          <p:cNvSpPr/>
          <p:nvPr/>
        </p:nvSpPr>
        <p:spPr>
          <a:xfrm>
            <a:off x="1119550" y="64804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Extract the day from the timestamp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Package</a:t>
            </a:r>
          </a:p>
        </p:txBody>
      </p:sp>
      <p:sp>
        <p:nvSpPr>
          <p:cNvPr id="540" name="Shape 5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93616" y="2924423"/>
            <a:ext cx="11017568" cy="2835283"/>
          </a:xfrm>
          <a:prstGeom prst="roundRect">
            <a:avLst>
              <a:gd name="adj" fmla="val 6719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ts_now.year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ts_now.month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ts_now.minute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ts_now.second</a:t>
            </a:r>
          </a:p>
        </p:txBody>
      </p:sp>
      <p:sp>
        <p:nvSpPr>
          <p:cNvPr id="542" name="Shape 54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Extract some other datetime elements</a:t>
            </a:r>
          </a:p>
        </p:txBody>
      </p:sp>
      <p:sp>
        <p:nvSpPr>
          <p:cNvPr id="543" name="Shape 543"/>
          <p:cNvSpPr/>
          <p:nvPr/>
        </p:nvSpPr>
        <p:spPr>
          <a:xfrm>
            <a:off x="993616" y="7398176"/>
            <a:ext cx="11017568" cy="1614100"/>
          </a:xfrm>
          <a:prstGeom prst="roundRect">
            <a:avLst>
              <a:gd name="adj" fmla="val 11802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ts_xmas = dt.datetime(2016,12,25)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ts_xmas</a:t>
            </a:r>
          </a:p>
        </p:txBody>
      </p:sp>
      <p:sp>
        <p:nvSpPr>
          <p:cNvPr id="544" name="Shape 544"/>
          <p:cNvSpPr/>
          <p:nvPr/>
        </p:nvSpPr>
        <p:spPr>
          <a:xfrm>
            <a:off x="1119550" y="64804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Create a timestamp for Christmas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Datetime Documentation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pic>
        <p:nvPicPr>
          <p:cNvPr id="548" name="Screen Shot 2015-01-10 at 7.41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82" y="2582032"/>
            <a:ext cx="12354236" cy="5151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577739"/>
            <a:ext cx="12344400" cy="5156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Timedelta Documentation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pic>
        <p:nvPicPr>
          <p:cNvPr id="552" name="Screen Shot 2015-01-10 at 7.43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52919"/>
            <a:ext cx="13004800" cy="624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281"/>
            <a:ext cx="13004800" cy="6248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Timedeltas</a:t>
            </a:r>
          </a:p>
        </p:txBody>
      </p:sp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993616" y="2932650"/>
            <a:ext cx="11017568" cy="2235157"/>
          </a:xfrm>
          <a:prstGeom prst="roundRect">
            <a:avLst>
              <a:gd name="adj" fmla="val 8523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ts_diff = ts_xmas - ts_now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ts_diff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type(ts_diff)</a:t>
            </a:r>
          </a:p>
        </p:txBody>
      </p:sp>
      <p:sp>
        <p:nvSpPr>
          <p:cNvPr id="557" name="Shape 557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Do math with the timestamps</a:t>
            </a:r>
          </a:p>
        </p:txBody>
      </p:sp>
      <p:sp>
        <p:nvSpPr>
          <p:cNvPr id="6" name="Shape 556"/>
          <p:cNvSpPr/>
          <p:nvPr/>
        </p:nvSpPr>
        <p:spPr>
          <a:xfrm>
            <a:off x="993616" y="5553065"/>
            <a:ext cx="11017568" cy="2235157"/>
          </a:xfrm>
          <a:prstGeom prst="roundRect">
            <a:avLst>
              <a:gd name="adj" fmla="val 8523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print </a:t>
            </a:r>
            <a:r>
              <a:rPr lang="en-US" dirty="0" err="1" smtClean="0"/>
              <a:t>ts_diff.days</a:t>
            </a:r>
            <a:endParaRPr lang="en-US" dirty="0"/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 smtClean="0"/>
              <a:t>print type(ts_diff</a:t>
            </a:r>
            <a:r>
              <a:rPr lang="en-US" dirty="0" smtClean="0"/>
              <a:t>.days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Function</a:t>
            </a:r>
          </a:p>
          <a:p>
            <a:pPr>
              <a:defRPr sz="4000" b="0"/>
            </a:pPr>
            <a:r>
              <a:rPr dirty="0"/>
              <a:t>Converts string to datetime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1"/>
          </p:nvPr>
        </p:nvSpPr>
        <p:spPr>
          <a:xfrm>
            <a:off x="225601" y="4360514"/>
            <a:ext cx="12107529" cy="10325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dt.datetime.strptime( </a:t>
            </a:r>
            <a:r>
              <a:rPr>
                <a:solidFill>
                  <a:srgbClr val="942193"/>
                </a:solidFill>
              </a:rPr>
              <a:t>&lt;string&gt; </a:t>
            </a:r>
            <a:r>
              <a:t>, </a:t>
            </a:r>
            <a:r>
              <a:rPr>
                <a:solidFill>
                  <a:srgbClr val="942193"/>
                </a:solidFill>
              </a:rPr>
              <a:t>&lt;format&gt; </a:t>
            </a:r>
            <a:r>
              <a:t>)</a:t>
            </a:r>
          </a:p>
        </p:txBody>
      </p:sp>
      <p:sp>
        <p:nvSpPr>
          <p:cNvPr id="561" name="Shape 5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422246" y="3440696"/>
            <a:ext cx="702920" cy="102764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71789" y="2843731"/>
            <a:ext cx="4434456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function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6805485" y="3109354"/>
            <a:ext cx="739980" cy="136885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203889" y="2312486"/>
            <a:ext cx="5112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String to be converted</a:t>
            </a:r>
          </a:p>
        </p:txBody>
      </p:sp>
      <p:sp>
        <p:nvSpPr>
          <p:cNvPr id="566" name="Shape 566"/>
          <p:cNvSpPr/>
          <p:nvPr/>
        </p:nvSpPr>
        <p:spPr>
          <a:xfrm>
            <a:off x="6806062" y="5933655"/>
            <a:ext cx="60437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Format of string in quotes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(e.g., “%Y-%m-%d”)</a:t>
            </a:r>
          </a:p>
        </p:txBody>
      </p:sp>
      <p:sp>
        <p:nvSpPr>
          <p:cNvPr id="567" name="Shape 567"/>
          <p:cNvSpPr/>
          <p:nvPr/>
        </p:nvSpPr>
        <p:spPr>
          <a:xfrm flipV="1">
            <a:off x="9367670" y="5318802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30401" y="6157520"/>
            <a:ext cx="6249952" cy="376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Format Examples: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%Y     Year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%m    Month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%d     Day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2" animBg="1" advAuto="0"/>
      <p:bldP spid="563" grpId="1" build="p" animBg="1" advAuto="0"/>
      <p:bldP spid="564" grpId="3" animBg="1" advAuto="0"/>
      <p:bldP spid="565" grpId="4" animBg="1" advAuto="0"/>
      <p:bldP spid="566" grpId="6" animBg="1" advAuto="0"/>
      <p:bldP spid="567" grpId="5" animBg="1" advAuto="0"/>
      <p:bldP spid="568" grpId="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836208" y="232552"/>
            <a:ext cx="11704322" cy="2144888"/>
          </a:xfrm>
          <a:prstGeom prst="rect">
            <a:avLst/>
          </a:prstGeom>
        </p:spPr>
        <p:txBody>
          <a:bodyPr/>
          <a:lstStyle/>
          <a:p>
            <a:r>
              <a:t>Why Python?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Readability</a:t>
            </a:r>
          </a:p>
          <a:p>
            <a:r>
              <a:rPr dirty="0"/>
              <a:t>Flexibility </a:t>
            </a:r>
          </a:p>
          <a:p>
            <a:pPr marL="928687" lvl="1" indent="-471487">
              <a:buChar char="•"/>
            </a:pPr>
            <a:r>
              <a:rPr dirty="0"/>
              <a:t>Dynamic typing</a:t>
            </a:r>
          </a:p>
          <a:p>
            <a:pPr marL="928687" lvl="1" indent="-471487">
              <a:buChar char="•"/>
            </a:pPr>
            <a:r>
              <a:rPr dirty="0"/>
              <a:t>Supports multiple programming paradigm (Object oriented, Functional, Procedural</a:t>
            </a:r>
            <a:r>
              <a:rPr dirty="0" smtClean="0"/>
              <a:t>)</a:t>
            </a:r>
            <a:endParaRPr lang="en-US" dirty="0" smtClean="0"/>
          </a:p>
          <a:p>
            <a:pPr marL="493939"/>
            <a:r>
              <a:rPr lang="en-US" dirty="0" smtClean="0"/>
              <a:t>Entire ecosystem for interacting with web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056203" y="7751046"/>
            <a:ext cx="10892394" cy="9015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50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 smtClean="0"/>
              <a:t>Libraries of Tools for Data Analysis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animBg="1" advAuto="0"/>
      <p:bldP spid="143" grpId="2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Function</a:t>
            </a:r>
          </a:p>
          <a:p>
            <a:pPr>
              <a:defRPr sz="4000" b="0"/>
            </a:pPr>
            <a:r>
              <a:rPr dirty="0"/>
              <a:t>Converts string to datetime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quarter" idx="1"/>
          </p:nvPr>
        </p:nvSpPr>
        <p:spPr>
          <a:xfrm>
            <a:off x="225601" y="4360514"/>
            <a:ext cx="12107529" cy="10325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dt.datetime.strptime( </a:t>
            </a:r>
            <a:r>
              <a:rPr>
                <a:solidFill>
                  <a:srgbClr val="942193"/>
                </a:solidFill>
              </a:rPr>
              <a:t>&lt;string&gt; </a:t>
            </a:r>
            <a:r>
              <a:t>, </a:t>
            </a:r>
            <a:r>
              <a:rPr>
                <a:solidFill>
                  <a:srgbClr val="942193"/>
                </a:solidFill>
              </a:rPr>
              <a:t>&lt;format&gt; </a:t>
            </a:r>
            <a:r>
              <a:t>)</a:t>
            </a:r>
          </a:p>
        </p:txBody>
      </p:sp>
      <p:sp>
        <p:nvSpPr>
          <p:cNvPr id="561" name="Shape 5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422246" y="3440696"/>
            <a:ext cx="702920" cy="102764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71789" y="2843731"/>
            <a:ext cx="4434456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Starts with function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6805485" y="3109354"/>
            <a:ext cx="739980" cy="1368853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203889" y="2312486"/>
            <a:ext cx="5112864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String to be converted</a:t>
            </a:r>
          </a:p>
        </p:txBody>
      </p:sp>
      <p:sp>
        <p:nvSpPr>
          <p:cNvPr id="566" name="Shape 566"/>
          <p:cNvSpPr/>
          <p:nvPr/>
        </p:nvSpPr>
        <p:spPr>
          <a:xfrm>
            <a:off x="6806062" y="5933655"/>
            <a:ext cx="6043784" cy="134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Format of string in quotes</a:t>
            </a:r>
          </a:p>
          <a:p>
            <a:pPr>
              <a:defRPr sz="40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(e.g., “%Y-%m-%d”)</a:t>
            </a:r>
          </a:p>
        </p:txBody>
      </p:sp>
      <p:sp>
        <p:nvSpPr>
          <p:cNvPr id="567" name="Shape 567"/>
          <p:cNvSpPr/>
          <p:nvPr/>
        </p:nvSpPr>
        <p:spPr>
          <a:xfrm flipV="1">
            <a:off x="9367670" y="5318802"/>
            <a:ext cx="1" cy="752349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marR="457200">
              <a:defRPr sz="5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30401" y="6157520"/>
            <a:ext cx="6249952" cy="376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Format Examples: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%Y     Year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%m    Month</a:t>
            </a:r>
          </a:p>
          <a:p>
            <a:pPr lvl="2">
              <a:spcBef>
                <a:spcPts val="700"/>
              </a:spcBef>
              <a:buFont typeface="Arial"/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%d     Day</a:t>
            </a:r>
          </a:p>
        </p:txBody>
      </p:sp>
    </p:spTree>
    <p:extLst>
      <p:ext uri="{BB962C8B-B14F-4D97-AF65-F5344CB8AC3E}">
        <p14:creationId xmlns:p14="http://schemas.microsoft.com/office/powerpoint/2010/main" val="90957149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 advAuto="0"/>
      <p:bldP spid="563" grpId="0" build="p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Strptime </a:t>
            </a:r>
            <a:r>
              <a:rPr lang="en-US" dirty="0" smtClean="0"/>
              <a:t>Format Codes</a:t>
            </a:r>
            <a:endParaRPr dirty="0"/>
          </a:p>
        </p:txBody>
      </p:sp>
      <p:sp>
        <p:nvSpPr>
          <p:cNvPr id="571" name="Shape 5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993616" y="3753276"/>
            <a:ext cx="11017568" cy="3324305"/>
          </a:xfrm>
          <a:prstGeom prst="roundRect">
            <a:avLst>
              <a:gd name="adj" fmla="val 5731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date_str = "01-10-2015"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date_ts = dt.datetime.strptime(date_str,</a:t>
            </a:r>
          </a:p>
          <a:p>
            <a:pPr lvl="3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"%m-%d-%Y")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date_ts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print type(date_ts)</a:t>
            </a:r>
          </a:p>
        </p:txBody>
      </p:sp>
      <p:sp>
        <p:nvSpPr>
          <p:cNvPr id="573" name="Shape 573"/>
          <p:cNvSpPr/>
          <p:nvPr/>
        </p:nvSpPr>
        <p:spPr>
          <a:xfrm>
            <a:off x="1119550" y="28355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Convert a string to datetime format</a:t>
            </a: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Strptime Documentation</a:t>
            </a:r>
          </a:p>
        </p:txBody>
      </p:sp>
      <p:sp>
        <p:nvSpPr>
          <p:cNvPr id="576" name="Shape 5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pic>
        <p:nvPicPr>
          <p:cNvPr id="577" name="Screen Shot 2015-01-10 at 7.55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67" y="2233298"/>
            <a:ext cx="12293066" cy="6379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3" y="2233298"/>
            <a:ext cx="12293600" cy="6375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Strftime Function</a:t>
            </a:r>
          </a:p>
        </p:txBody>
      </p:sp>
      <p:sp>
        <p:nvSpPr>
          <p:cNvPr id="580" name="Shape 5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993616" y="3542353"/>
            <a:ext cx="11017568" cy="2335558"/>
          </a:xfrm>
          <a:prstGeom prst="roundRect">
            <a:avLst>
              <a:gd name="adj" fmla="val 8157"/>
            </a:avLst>
          </a:prstGeom>
          <a:ln w="25400">
            <a:solidFill>
              <a:srgbClr val="929292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new_date_str = dt.datetime.strftime(</a:t>
            </a:r>
          </a:p>
          <a:p>
            <a:pPr lvl="4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ts_now,”%H:%M:%S %m-%d-%Y")</a:t>
            </a:r>
          </a:p>
          <a:p>
            <a:pPr indent="508000">
              <a:defRPr sz="4000">
                <a:latin typeface="+mj-lt"/>
                <a:ea typeface="+mj-ea"/>
                <a:cs typeface="+mj-cs"/>
                <a:sym typeface="Helvetica"/>
              </a:defRPr>
            </a:pPr>
            <a:r>
              <a:t>print new_date_str</a:t>
            </a:r>
          </a:p>
        </p:txBody>
      </p:sp>
      <p:sp>
        <p:nvSpPr>
          <p:cNvPr id="582" name="Shape 582"/>
          <p:cNvSpPr/>
          <p:nvPr/>
        </p:nvSpPr>
        <p:spPr>
          <a:xfrm>
            <a:off x="1119550" y="1921190"/>
            <a:ext cx="10765700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Convert a datetime object to a string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</a:t>
            </a:r>
          </a:p>
        </p:txBody>
      </p:sp>
      <p:sp>
        <p:nvSpPr>
          <p:cNvPr id="585" name="Shape 5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917" indent="-552917" defTabSz="429768">
              <a:buFontTx/>
              <a:buAutoNum type="arabicPeriod"/>
              <a:defRPr sz="4136"/>
            </a:pPr>
            <a:r>
              <a:t>Create a variable called future with a datetime value of January 15, 2017 at 5:30pm</a:t>
            </a:r>
          </a:p>
          <a:p>
            <a:pPr marL="552917" indent="-552917" defTabSz="429768">
              <a:buFontTx/>
              <a:buAutoNum type="arabicPeriod"/>
              <a:defRPr sz="4136"/>
            </a:pPr>
            <a:r>
              <a:t>Create a variable with a timedelta equal to the difference between future and now</a:t>
            </a:r>
          </a:p>
          <a:p>
            <a:pPr marL="552917" indent="-552917" defTabSz="429768">
              <a:buFontTx/>
              <a:buAutoNum type="arabicPeriod"/>
              <a:defRPr sz="4136"/>
            </a:pPr>
            <a:r>
              <a:t>Print the number of seconds from the timedelta</a:t>
            </a:r>
          </a:p>
          <a:p>
            <a:pPr marL="0" indent="0" defTabSz="429768">
              <a:buSzTx/>
              <a:buNone/>
              <a:defRPr sz="4136" b="1"/>
            </a:pPr>
            <a:r>
              <a:t>Bonus:</a:t>
            </a:r>
          </a:p>
          <a:p>
            <a:pPr marL="0" indent="0" defTabSz="429768">
              <a:buSzTx/>
              <a:buFontTx/>
              <a:buNone/>
              <a:defRPr sz="4136"/>
            </a:pPr>
            <a:r>
              <a:t>Try converting strings to datetime objects and datetime objects back to strings.  What are some interesting datetime formats you can find in the documentation?</a:t>
            </a:r>
          </a:p>
        </p:txBody>
      </p:sp>
      <p:sp>
        <p:nvSpPr>
          <p:cNvPr id="586" name="Shape 5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37" name="Table 137"/>
          <p:cNvGraphicFramePr/>
          <p:nvPr>
            <p:extLst>
              <p:ext uri="{D42A27DB-BD31-4B8C-83A1-F6EECF244321}">
                <p14:modId xmlns:p14="http://schemas.microsoft.com/office/powerpoint/2010/main" val="1925117851"/>
              </p:ext>
            </p:extLst>
          </p:nvPr>
        </p:nvGraphicFramePr>
        <p:xfrm>
          <a:off x="817858" y="1957070"/>
          <a:ext cx="11028388" cy="65394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9203"/>
                <a:gridCol w="7729185"/>
              </a:tblGrid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Topic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10:00 – 10:30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Overview of Python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10:30 – 12:30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Python Fundamentals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12:30 – 1:30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Lunch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1:30 – 2:30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If Statements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2:30 – 3:00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 dirty="0"/>
                        <a:t>Lists, Tuples and Dictionaries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3:00 – 3:15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Break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3:15 – 4:00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457200" algn="l">
                        <a:defRPr sz="18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z="2400" strike="sngStrike" dirty="0"/>
                        <a:t>For Loops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strike="sngStrike"/>
                        <a:t>4:00 – 4:30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strike="sngStrike" dirty="0">
                          <a:latin typeface="Calibri"/>
                          <a:ea typeface="Calibri"/>
                          <a:cs typeface="Calibri"/>
                        </a:rPr>
                        <a:t>Importing Packages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653948">
                <a:tc>
                  <a:txBody>
                    <a:bodyPr/>
                    <a:lstStyle/>
                    <a:p>
                      <a:pPr algn="ctr">
                        <a:defRPr sz="2400" b="0" i="0"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4:30 – 5:00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dirty="0">
                          <a:latin typeface="Calibri"/>
                          <a:ea typeface="Calibri"/>
                          <a:cs typeface="Calibri"/>
                        </a:rPr>
                        <a:t>Additional Resources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268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Best Practices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t>PEP-8 Style Guide</a:t>
            </a:r>
          </a:p>
          <a:p>
            <a:r>
              <a:t>https://www.python.org/dev/peps/pep-0008/</a:t>
            </a:r>
          </a:p>
          <a:p>
            <a:r>
              <a:t>maximum line length of 79 characters</a:t>
            </a:r>
          </a:p>
          <a:p>
            <a:r>
              <a:t>indentation</a:t>
            </a:r>
          </a:p>
          <a:p>
            <a:r>
              <a:t>line continuation</a:t>
            </a:r>
          </a:p>
          <a:p>
            <a:r>
              <a:t>commenting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08149" y="7414466"/>
            <a:ext cx="11788501" cy="1485774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defRPr sz="44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Hard to Use at First But Review Once a Month and You’ll Incrementally Improve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1" build="p" bldLvl="5" animBg="1" advAuto="0"/>
      <p:bldP spid="591" grpId="2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Tips</a:t>
            </a:r>
          </a:p>
        </p:txBody>
      </p:sp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early and often</a:t>
            </a:r>
          </a:p>
          <a:p>
            <a:r>
              <a:t>print command is your best friend</a:t>
            </a:r>
          </a:p>
          <a:p>
            <a:r>
              <a:t>Identify common mistakes and use as checklist for debugging</a:t>
            </a:r>
          </a:p>
          <a:p>
            <a:r>
              <a:t>Use google and stackoverflow</a:t>
            </a:r>
          </a:p>
          <a:p>
            <a:r>
              <a:t>Check documentation</a:t>
            </a:r>
          </a:p>
          <a:p>
            <a:r>
              <a:t>Ask for help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1" build="p" bldLvl="5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 with Pandas</a:t>
            </a:r>
            <a:endParaRPr dirty="0"/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rPr lang="en-US" dirty="0" smtClean="0"/>
              <a:t>Pandas Cookbook</a:t>
            </a:r>
          </a:p>
          <a:p>
            <a:pPr marL="0" indent="0">
              <a:buSzTx/>
              <a:buFontTx/>
              <a:buNone/>
              <a:defRPr b="1"/>
            </a:pPr>
            <a:r>
              <a:rPr lang="en-US" sz="3200" dirty="0" smtClean="0"/>
              <a:t>	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github.com/jvns/pandas-cookbook</a:t>
            </a: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r>
              <a:rPr lang="en-US" sz="3200" dirty="0"/>
              <a:t>	</a:t>
            </a:r>
            <a:r>
              <a:rPr lang="en-US" sz="3200" dirty="0" smtClean="0"/>
              <a:t>Copy of this zip file on </a:t>
            </a:r>
            <a:r>
              <a:rPr lang="en-US" sz="3200" dirty="0" err="1" smtClean="0"/>
              <a:t>dropbox</a:t>
            </a: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endParaRPr lang="en-US" sz="3200" dirty="0"/>
          </a:p>
          <a:p>
            <a:pPr marL="0" indent="0">
              <a:buSzTx/>
              <a:buFontTx/>
              <a:buNone/>
              <a:defRPr b="1"/>
            </a:pPr>
            <a:endParaRPr lang="en-US" sz="3200" dirty="0" smtClean="0"/>
          </a:p>
          <a:p>
            <a:pPr marL="0" indent="0">
              <a:buSzTx/>
              <a:buFontTx/>
              <a:buNone/>
              <a:defRPr b="1"/>
            </a:pPr>
            <a:endParaRPr sz="3200" dirty="0"/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4718473"/>
            <a:ext cx="10121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622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build="p" bldLvl="5" animBg="1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 with Pandas</a:t>
            </a:r>
            <a:endParaRPr dirty="0"/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/>
            </a:pPr>
            <a:r>
              <a:rPr lang="en-US" sz="3200" dirty="0" smtClean="0"/>
              <a:t>“Generating Excel Reports from Pandas”:</a:t>
            </a:r>
          </a:p>
          <a:p>
            <a:pPr marL="0" indent="0">
              <a:buSzTx/>
              <a:buNone/>
              <a:defRPr b="1"/>
            </a:pPr>
            <a:r>
              <a:rPr lang="en-US" sz="3200" dirty="0" smtClean="0"/>
              <a:t>    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pbpython.com/pandas-pivot-report.html</a:t>
            </a:r>
            <a:endParaRPr lang="en-US" sz="3200" dirty="0" smtClean="0"/>
          </a:p>
          <a:p>
            <a:pPr marL="0" indent="0">
              <a:buSzTx/>
              <a:buNone/>
              <a:defRPr b="1"/>
            </a:pPr>
            <a:endParaRPr lang="en-US" sz="3200" dirty="0"/>
          </a:p>
          <a:p>
            <a:pPr marL="0" indent="0">
              <a:buSzTx/>
              <a:buNone/>
              <a:defRPr b="1"/>
            </a:pPr>
            <a:endParaRPr lang="en-US" sz="3200" dirty="0"/>
          </a:p>
          <a:p>
            <a:pPr marL="0" indent="0">
              <a:buSzTx/>
              <a:buFontTx/>
              <a:buNone/>
              <a:defRPr b="1"/>
            </a:pPr>
            <a:endParaRPr sz="3200" dirty="0"/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96" y="3689715"/>
            <a:ext cx="8423408" cy="51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4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Anaconda?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of Python and commonly used libraries of tools</a:t>
            </a:r>
          </a:p>
          <a:p>
            <a:r>
              <a:t>Easier than individually installing many libraries</a:t>
            </a:r>
          </a:p>
          <a:p>
            <a:r>
              <a:t>Ensures the versions of each library are compatible with each other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idx="1"/>
          </p:nvPr>
        </p:nvSpPr>
        <p:spPr>
          <a:xfrm>
            <a:off x="1116403" y="1727788"/>
            <a:ext cx="11704322" cy="7477761"/>
          </a:xfrm>
          <a:prstGeom prst="rect">
            <a:avLst/>
          </a:prstGeom>
        </p:spPr>
        <p:txBody>
          <a:bodyPr/>
          <a:lstStyle/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Practice, Practice, Practice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Find a fun project 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Get a pair programming buddy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Don’t Be Afraid to Ask for Help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Join a Python Meetup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San Francisco Python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Bay Area Python Interest Group (BayPIGgies)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Keep Learning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Pycon videos on YouTube</a:t>
            </a:r>
          </a:p>
          <a:p>
            <a:pPr marL="1205722" lvl="2" indent="-410194" defTabSz="397763">
              <a:spcBef>
                <a:spcPts val="600"/>
              </a:spcBef>
              <a:buChar char="-"/>
              <a:defRPr sz="3828"/>
            </a:pPr>
            <a:r>
              <a:rPr dirty="0"/>
              <a:t>Python for Data Science Bootcamp</a:t>
            </a:r>
          </a:p>
          <a:p>
            <a:pPr marL="410194" indent="-410194" defTabSz="397763">
              <a:spcBef>
                <a:spcPts val="600"/>
              </a:spcBef>
              <a:defRPr sz="3828"/>
            </a:pPr>
            <a:r>
              <a:rPr dirty="0"/>
              <a:t>Keep in Touch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1810557" y="5158428"/>
            <a:ext cx="9383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4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yelp.com/biz/quantsprout-san-francisco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0" y="2529541"/>
            <a:ext cx="7924800" cy="1574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2899</Words>
  <Application>Microsoft Macintosh PowerPoint</Application>
  <PresentationFormat>Custom</PresentationFormat>
  <Paragraphs>780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Avenir Roman</vt:lpstr>
      <vt:lpstr>Calibri</vt:lpstr>
      <vt:lpstr>Helvetica</vt:lpstr>
      <vt:lpstr>Default</vt:lpstr>
      <vt:lpstr>Intro to Python</vt:lpstr>
      <vt:lpstr>Introductions</vt:lpstr>
      <vt:lpstr>Why I’m teaching this?</vt:lpstr>
      <vt:lpstr>Objectives for Class</vt:lpstr>
      <vt:lpstr>Class Introductions</vt:lpstr>
      <vt:lpstr>Course Structure</vt:lpstr>
      <vt:lpstr>Schedule</vt:lpstr>
      <vt:lpstr>Why Python?</vt:lpstr>
      <vt:lpstr>What is Anaconda?</vt:lpstr>
      <vt:lpstr>How to Interact with Python</vt:lpstr>
      <vt:lpstr>iPython Notebook Basics</vt:lpstr>
      <vt:lpstr>iPython Notebook Basics</vt:lpstr>
      <vt:lpstr>iPython Notebook Basics</vt:lpstr>
      <vt:lpstr>iPython Notebook Basics</vt:lpstr>
      <vt:lpstr>iPython Notebook Basics</vt:lpstr>
      <vt:lpstr>iPython Notebook Basics</vt:lpstr>
      <vt:lpstr>Set Up for iPython Notebooks</vt:lpstr>
      <vt:lpstr>Set Up for iPython Notebooks</vt:lpstr>
      <vt:lpstr>Set Up for iPython Notebooks</vt:lpstr>
      <vt:lpstr>Write Your First Python Code</vt:lpstr>
      <vt:lpstr>Data Types</vt:lpstr>
      <vt:lpstr>Try Data Types</vt:lpstr>
      <vt:lpstr>String Insertion Syntax</vt:lpstr>
      <vt:lpstr>Try Basic String Insertion</vt:lpstr>
      <vt:lpstr>Multiple Insertions</vt:lpstr>
      <vt:lpstr>Basic Math</vt:lpstr>
      <vt:lpstr>Basic Math</vt:lpstr>
      <vt:lpstr>Variables</vt:lpstr>
      <vt:lpstr>Assign Values to Variables</vt:lpstr>
      <vt:lpstr>Data Types in Math</vt:lpstr>
      <vt:lpstr>Functions</vt:lpstr>
      <vt:lpstr>Function Syntax</vt:lpstr>
      <vt:lpstr>Create a simple function</vt:lpstr>
      <vt:lpstr>Function with Input</vt:lpstr>
      <vt:lpstr>Line Continuation</vt:lpstr>
      <vt:lpstr>Line Continuation</vt:lpstr>
      <vt:lpstr>Instructions for Exercises</vt:lpstr>
      <vt:lpstr>Exercise</vt:lpstr>
      <vt:lpstr>Schedule</vt:lpstr>
      <vt:lpstr>If Statements</vt:lpstr>
      <vt:lpstr>If Statements Syntax</vt:lpstr>
      <vt:lpstr>Conditional Statements</vt:lpstr>
      <vt:lpstr>Multiple Conditions</vt:lpstr>
      <vt:lpstr>If Statement</vt:lpstr>
      <vt:lpstr>Else and Else If</vt:lpstr>
      <vt:lpstr>Else If Statement</vt:lpstr>
      <vt:lpstr>Exercise</vt:lpstr>
      <vt:lpstr>Schedule</vt:lpstr>
      <vt:lpstr>Lists, Tuples and Dictionaries</vt:lpstr>
      <vt:lpstr>Lists</vt:lpstr>
      <vt:lpstr>List Basics</vt:lpstr>
      <vt:lpstr>Indexing Lists</vt:lpstr>
      <vt:lpstr>Appending and Indexing</vt:lpstr>
      <vt:lpstr>Tuples</vt:lpstr>
      <vt:lpstr>Tuple Basics</vt:lpstr>
      <vt:lpstr>Dictionaries</vt:lpstr>
      <vt:lpstr>Dictionary Basics</vt:lpstr>
      <vt:lpstr>Dictionary Methods</vt:lpstr>
      <vt:lpstr>JSON!</vt:lpstr>
      <vt:lpstr>Schedule</vt:lpstr>
      <vt:lpstr>For Loops</vt:lpstr>
      <vt:lpstr>For Loop Syntax</vt:lpstr>
      <vt:lpstr>Functions Used with For</vt:lpstr>
      <vt:lpstr>Functions Used with For</vt:lpstr>
      <vt:lpstr>Basic For Loops</vt:lpstr>
      <vt:lpstr>For Loop with Multiple Values</vt:lpstr>
      <vt:lpstr>For Loops with Empty List</vt:lpstr>
      <vt:lpstr>Exercise</vt:lpstr>
      <vt:lpstr>Schedule</vt:lpstr>
      <vt:lpstr>Python Packages</vt:lpstr>
      <vt:lpstr>Common Packages for Data Science</vt:lpstr>
      <vt:lpstr>Importing Packages</vt:lpstr>
      <vt:lpstr>Import Packages</vt:lpstr>
      <vt:lpstr>Datetime Package</vt:lpstr>
      <vt:lpstr>Datetime Package</vt:lpstr>
      <vt:lpstr>Datetime Documentation</vt:lpstr>
      <vt:lpstr>Timedelta Documentation</vt:lpstr>
      <vt:lpstr>Timedeltas</vt:lpstr>
      <vt:lpstr>Strptime Function Converts string to datetime</vt:lpstr>
      <vt:lpstr>Strptime Function Converts string to datetime</vt:lpstr>
      <vt:lpstr>Strptime Format Codes</vt:lpstr>
      <vt:lpstr>Strptime Documentation</vt:lpstr>
      <vt:lpstr>Strftime Function</vt:lpstr>
      <vt:lpstr>Exercise</vt:lpstr>
      <vt:lpstr>Schedule</vt:lpstr>
      <vt:lpstr>Coding Best Practices</vt:lpstr>
      <vt:lpstr>Debugging Tips</vt:lpstr>
      <vt:lpstr>Getting Started with Pandas</vt:lpstr>
      <vt:lpstr>Getting Started with Pandas</vt:lpstr>
      <vt:lpstr>Next Steps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Microsoft Office User</cp:lastModifiedBy>
  <cp:revision>13</cp:revision>
  <dcterms:modified xsi:type="dcterms:W3CDTF">2016-10-02T17:22:00Z</dcterms:modified>
</cp:coreProperties>
</file>