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85" r:id="rId4"/>
    <p:sldId id="286" r:id="rId5"/>
    <p:sldId id="259" r:id="rId6"/>
    <p:sldId id="258" r:id="rId7"/>
    <p:sldId id="260" r:id="rId8"/>
    <p:sldId id="277" r:id="rId9"/>
    <p:sldId id="287" r:id="rId10"/>
    <p:sldId id="288" r:id="rId11"/>
    <p:sldId id="278" r:id="rId12"/>
    <p:sldId id="279" r:id="rId13"/>
    <p:sldId id="261" r:id="rId14"/>
    <p:sldId id="265" r:id="rId15"/>
    <p:sldId id="275" r:id="rId16"/>
    <p:sldId id="280" r:id="rId17"/>
    <p:sldId id="276" r:id="rId18"/>
    <p:sldId id="266" r:id="rId19"/>
    <p:sldId id="267" r:id="rId20"/>
    <p:sldId id="281" r:id="rId21"/>
    <p:sldId id="283" r:id="rId22"/>
    <p:sldId id="269" r:id="rId23"/>
    <p:sldId id="270" r:id="rId24"/>
  </p:sldIdLst>
  <p:sldSz cx="12192000" cy="6858000"/>
  <p:notesSz cx="6858000" cy="9144000"/>
  <p:defaultText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3" d="100"/>
          <a:sy n="73" d="100"/>
        </p:scale>
        <p:origin x="-498"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UY"/>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UY"/>
          </a:p>
        </p:txBody>
      </p:sp>
      <p:sp>
        <p:nvSpPr>
          <p:cNvPr id="4" name="Date Placeholder 3"/>
          <p:cNvSpPr>
            <a:spLocks noGrp="1"/>
          </p:cNvSpPr>
          <p:nvPr>
            <p:ph type="dt" sz="half" idx="10"/>
          </p:nvPr>
        </p:nvSpPr>
        <p:spPr/>
        <p:txBody>
          <a:bodyPr/>
          <a:lstStyle/>
          <a:p>
            <a:fld id="{12CBEF13-57F1-471C-ABF2-505306D08CB7}" type="datetimeFigureOut">
              <a:rPr lang="es-UY" smtClean="0"/>
              <a:pPr/>
              <a:t>11/12/2015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pPr/>
              <a:t>‹Nº›</a:t>
            </a:fld>
            <a:endParaRPr lang="es-UY"/>
          </a:p>
        </p:txBody>
      </p:sp>
    </p:spTree>
    <p:extLst>
      <p:ext uri="{BB962C8B-B14F-4D97-AF65-F5344CB8AC3E}">
        <p14:creationId xmlns:p14="http://schemas.microsoft.com/office/powerpoint/2010/main" xmlns="" val="180032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10"/>
          </p:nvPr>
        </p:nvSpPr>
        <p:spPr/>
        <p:txBody>
          <a:bodyPr/>
          <a:lstStyle/>
          <a:p>
            <a:fld id="{12CBEF13-57F1-471C-ABF2-505306D08CB7}" type="datetimeFigureOut">
              <a:rPr lang="es-UY" smtClean="0"/>
              <a:pPr/>
              <a:t>11/12/2015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pPr/>
              <a:t>‹Nº›</a:t>
            </a:fld>
            <a:endParaRPr lang="es-UY"/>
          </a:p>
        </p:txBody>
      </p:sp>
    </p:spTree>
    <p:extLst>
      <p:ext uri="{BB962C8B-B14F-4D97-AF65-F5344CB8AC3E}">
        <p14:creationId xmlns:p14="http://schemas.microsoft.com/office/powerpoint/2010/main" xmlns="" val="1940323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UY"/>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10"/>
          </p:nvPr>
        </p:nvSpPr>
        <p:spPr/>
        <p:txBody>
          <a:bodyPr/>
          <a:lstStyle/>
          <a:p>
            <a:fld id="{12CBEF13-57F1-471C-ABF2-505306D08CB7}" type="datetimeFigureOut">
              <a:rPr lang="es-UY" smtClean="0"/>
              <a:pPr/>
              <a:t>11/12/2015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pPr/>
              <a:t>‹Nº›</a:t>
            </a:fld>
            <a:endParaRPr lang="es-UY"/>
          </a:p>
        </p:txBody>
      </p:sp>
    </p:spTree>
    <p:extLst>
      <p:ext uri="{BB962C8B-B14F-4D97-AF65-F5344CB8AC3E}">
        <p14:creationId xmlns:p14="http://schemas.microsoft.com/office/powerpoint/2010/main" xmlns="" val="1548632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10"/>
          </p:nvPr>
        </p:nvSpPr>
        <p:spPr/>
        <p:txBody>
          <a:bodyPr/>
          <a:lstStyle/>
          <a:p>
            <a:fld id="{12CBEF13-57F1-471C-ABF2-505306D08CB7}" type="datetimeFigureOut">
              <a:rPr lang="es-UY" smtClean="0"/>
              <a:pPr/>
              <a:t>11/12/2015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pPr/>
              <a:t>‹Nº›</a:t>
            </a:fld>
            <a:endParaRPr lang="es-UY"/>
          </a:p>
        </p:txBody>
      </p:sp>
    </p:spTree>
    <p:extLst>
      <p:ext uri="{BB962C8B-B14F-4D97-AF65-F5344CB8AC3E}">
        <p14:creationId xmlns:p14="http://schemas.microsoft.com/office/powerpoint/2010/main" xmlns="" val="2145894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UY"/>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CBEF13-57F1-471C-ABF2-505306D08CB7}" type="datetimeFigureOut">
              <a:rPr lang="es-UY" smtClean="0"/>
              <a:pPr/>
              <a:t>11/12/2015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pPr/>
              <a:t>‹Nº›</a:t>
            </a:fld>
            <a:endParaRPr lang="es-UY"/>
          </a:p>
        </p:txBody>
      </p:sp>
    </p:spTree>
    <p:extLst>
      <p:ext uri="{BB962C8B-B14F-4D97-AF65-F5344CB8AC3E}">
        <p14:creationId xmlns:p14="http://schemas.microsoft.com/office/powerpoint/2010/main" xmlns="" val="1855487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5" name="Date Placeholder 4"/>
          <p:cNvSpPr>
            <a:spLocks noGrp="1"/>
          </p:cNvSpPr>
          <p:nvPr>
            <p:ph type="dt" sz="half" idx="10"/>
          </p:nvPr>
        </p:nvSpPr>
        <p:spPr/>
        <p:txBody>
          <a:bodyPr/>
          <a:lstStyle/>
          <a:p>
            <a:fld id="{12CBEF13-57F1-471C-ABF2-505306D08CB7}" type="datetimeFigureOut">
              <a:rPr lang="es-UY" smtClean="0"/>
              <a:pPr/>
              <a:t>11/12/2015</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p:txBody>
          <a:bodyPr/>
          <a:lstStyle/>
          <a:p>
            <a:fld id="{D70CDD41-C5AA-403A-9E3F-13D09751A68A}" type="slidenum">
              <a:rPr lang="es-UY" smtClean="0"/>
              <a:pPr/>
              <a:t>‹Nº›</a:t>
            </a:fld>
            <a:endParaRPr lang="es-UY"/>
          </a:p>
        </p:txBody>
      </p:sp>
    </p:spTree>
    <p:extLst>
      <p:ext uri="{BB962C8B-B14F-4D97-AF65-F5344CB8AC3E}">
        <p14:creationId xmlns:p14="http://schemas.microsoft.com/office/powerpoint/2010/main" xmlns="" val="342578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UY"/>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7" name="Date Placeholder 6"/>
          <p:cNvSpPr>
            <a:spLocks noGrp="1"/>
          </p:cNvSpPr>
          <p:nvPr>
            <p:ph type="dt" sz="half" idx="10"/>
          </p:nvPr>
        </p:nvSpPr>
        <p:spPr/>
        <p:txBody>
          <a:bodyPr/>
          <a:lstStyle/>
          <a:p>
            <a:fld id="{12CBEF13-57F1-471C-ABF2-505306D08CB7}" type="datetimeFigureOut">
              <a:rPr lang="es-UY" smtClean="0"/>
              <a:pPr/>
              <a:t>11/12/2015</a:t>
            </a:fld>
            <a:endParaRPr lang="es-UY"/>
          </a:p>
        </p:txBody>
      </p:sp>
      <p:sp>
        <p:nvSpPr>
          <p:cNvPr id="8" name="Footer Placeholder 7"/>
          <p:cNvSpPr>
            <a:spLocks noGrp="1"/>
          </p:cNvSpPr>
          <p:nvPr>
            <p:ph type="ftr" sz="quarter" idx="11"/>
          </p:nvPr>
        </p:nvSpPr>
        <p:spPr/>
        <p:txBody>
          <a:bodyPr/>
          <a:lstStyle/>
          <a:p>
            <a:endParaRPr lang="es-UY"/>
          </a:p>
        </p:txBody>
      </p:sp>
      <p:sp>
        <p:nvSpPr>
          <p:cNvPr id="9" name="Slide Number Placeholder 8"/>
          <p:cNvSpPr>
            <a:spLocks noGrp="1"/>
          </p:cNvSpPr>
          <p:nvPr>
            <p:ph type="sldNum" sz="quarter" idx="12"/>
          </p:nvPr>
        </p:nvSpPr>
        <p:spPr/>
        <p:txBody>
          <a:bodyPr/>
          <a:lstStyle/>
          <a:p>
            <a:fld id="{D70CDD41-C5AA-403A-9E3F-13D09751A68A}" type="slidenum">
              <a:rPr lang="es-UY" smtClean="0"/>
              <a:pPr/>
              <a:t>‹Nº›</a:t>
            </a:fld>
            <a:endParaRPr lang="es-UY"/>
          </a:p>
        </p:txBody>
      </p:sp>
    </p:spTree>
    <p:extLst>
      <p:ext uri="{BB962C8B-B14F-4D97-AF65-F5344CB8AC3E}">
        <p14:creationId xmlns:p14="http://schemas.microsoft.com/office/powerpoint/2010/main" xmlns="" val="1368018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Date Placeholder 2"/>
          <p:cNvSpPr>
            <a:spLocks noGrp="1"/>
          </p:cNvSpPr>
          <p:nvPr>
            <p:ph type="dt" sz="half" idx="10"/>
          </p:nvPr>
        </p:nvSpPr>
        <p:spPr/>
        <p:txBody>
          <a:bodyPr/>
          <a:lstStyle/>
          <a:p>
            <a:fld id="{12CBEF13-57F1-471C-ABF2-505306D08CB7}" type="datetimeFigureOut">
              <a:rPr lang="es-UY" smtClean="0"/>
              <a:pPr/>
              <a:t>11/12/2015</a:t>
            </a:fld>
            <a:endParaRPr lang="es-UY"/>
          </a:p>
        </p:txBody>
      </p:sp>
      <p:sp>
        <p:nvSpPr>
          <p:cNvPr id="4" name="Footer Placeholder 3"/>
          <p:cNvSpPr>
            <a:spLocks noGrp="1"/>
          </p:cNvSpPr>
          <p:nvPr>
            <p:ph type="ftr" sz="quarter" idx="11"/>
          </p:nvPr>
        </p:nvSpPr>
        <p:spPr/>
        <p:txBody>
          <a:bodyPr/>
          <a:lstStyle/>
          <a:p>
            <a:endParaRPr lang="es-UY"/>
          </a:p>
        </p:txBody>
      </p:sp>
      <p:sp>
        <p:nvSpPr>
          <p:cNvPr id="5" name="Slide Number Placeholder 4"/>
          <p:cNvSpPr>
            <a:spLocks noGrp="1"/>
          </p:cNvSpPr>
          <p:nvPr>
            <p:ph type="sldNum" sz="quarter" idx="12"/>
          </p:nvPr>
        </p:nvSpPr>
        <p:spPr/>
        <p:txBody>
          <a:bodyPr/>
          <a:lstStyle/>
          <a:p>
            <a:fld id="{D70CDD41-C5AA-403A-9E3F-13D09751A68A}" type="slidenum">
              <a:rPr lang="es-UY" smtClean="0"/>
              <a:pPr/>
              <a:t>‹Nº›</a:t>
            </a:fld>
            <a:endParaRPr lang="es-UY"/>
          </a:p>
        </p:txBody>
      </p:sp>
    </p:spTree>
    <p:extLst>
      <p:ext uri="{BB962C8B-B14F-4D97-AF65-F5344CB8AC3E}">
        <p14:creationId xmlns:p14="http://schemas.microsoft.com/office/powerpoint/2010/main" xmlns="" val="104157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BEF13-57F1-471C-ABF2-505306D08CB7}" type="datetimeFigureOut">
              <a:rPr lang="es-UY" smtClean="0"/>
              <a:pPr/>
              <a:t>11/12/2015</a:t>
            </a:fld>
            <a:endParaRPr lang="es-UY"/>
          </a:p>
        </p:txBody>
      </p:sp>
      <p:sp>
        <p:nvSpPr>
          <p:cNvPr id="3" name="Footer Placeholder 2"/>
          <p:cNvSpPr>
            <a:spLocks noGrp="1"/>
          </p:cNvSpPr>
          <p:nvPr>
            <p:ph type="ftr" sz="quarter" idx="11"/>
          </p:nvPr>
        </p:nvSpPr>
        <p:spPr/>
        <p:txBody>
          <a:bodyPr/>
          <a:lstStyle/>
          <a:p>
            <a:endParaRPr lang="es-UY"/>
          </a:p>
        </p:txBody>
      </p:sp>
      <p:sp>
        <p:nvSpPr>
          <p:cNvPr id="4" name="Slide Number Placeholder 3"/>
          <p:cNvSpPr>
            <a:spLocks noGrp="1"/>
          </p:cNvSpPr>
          <p:nvPr>
            <p:ph type="sldNum" sz="quarter" idx="12"/>
          </p:nvPr>
        </p:nvSpPr>
        <p:spPr/>
        <p:txBody>
          <a:bodyPr/>
          <a:lstStyle/>
          <a:p>
            <a:fld id="{D70CDD41-C5AA-403A-9E3F-13D09751A68A}" type="slidenum">
              <a:rPr lang="es-UY" smtClean="0"/>
              <a:pPr/>
              <a:t>‹Nº›</a:t>
            </a:fld>
            <a:endParaRPr lang="es-UY"/>
          </a:p>
        </p:txBody>
      </p:sp>
    </p:spTree>
    <p:extLst>
      <p:ext uri="{BB962C8B-B14F-4D97-AF65-F5344CB8AC3E}">
        <p14:creationId xmlns:p14="http://schemas.microsoft.com/office/powerpoint/2010/main" xmlns="" val="1665225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UY"/>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CBEF13-57F1-471C-ABF2-505306D08CB7}" type="datetimeFigureOut">
              <a:rPr lang="es-UY" smtClean="0"/>
              <a:pPr/>
              <a:t>11/12/2015</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p:txBody>
          <a:bodyPr/>
          <a:lstStyle/>
          <a:p>
            <a:fld id="{D70CDD41-C5AA-403A-9E3F-13D09751A68A}" type="slidenum">
              <a:rPr lang="es-UY" smtClean="0"/>
              <a:pPr/>
              <a:t>‹Nº›</a:t>
            </a:fld>
            <a:endParaRPr lang="es-UY"/>
          </a:p>
        </p:txBody>
      </p:sp>
    </p:spTree>
    <p:extLst>
      <p:ext uri="{BB962C8B-B14F-4D97-AF65-F5344CB8AC3E}">
        <p14:creationId xmlns:p14="http://schemas.microsoft.com/office/powerpoint/2010/main" xmlns="" val="3001086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UY"/>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U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CBEF13-57F1-471C-ABF2-505306D08CB7}" type="datetimeFigureOut">
              <a:rPr lang="es-UY" smtClean="0"/>
              <a:pPr/>
              <a:t>11/12/2015</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p:txBody>
          <a:bodyPr/>
          <a:lstStyle/>
          <a:p>
            <a:fld id="{D70CDD41-C5AA-403A-9E3F-13D09751A68A}" type="slidenum">
              <a:rPr lang="es-UY" smtClean="0"/>
              <a:pPr/>
              <a:t>‹Nº›</a:t>
            </a:fld>
            <a:endParaRPr lang="es-UY"/>
          </a:p>
        </p:txBody>
      </p:sp>
    </p:spTree>
    <p:extLst>
      <p:ext uri="{BB962C8B-B14F-4D97-AF65-F5344CB8AC3E}">
        <p14:creationId xmlns:p14="http://schemas.microsoft.com/office/powerpoint/2010/main" xmlns="" val="2981024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UY"/>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BEF13-57F1-471C-ABF2-505306D08CB7}" type="datetimeFigureOut">
              <a:rPr lang="es-UY" smtClean="0"/>
              <a:pPr/>
              <a:t>11/12/2015</a:t>
            </a:fld>
            <a:endParaRPr lang="es-UY"/>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UY"/>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CDD41-C5AA-403A-9E3F-13D09751A68A}" type="slidenum">
              <a:rPr lang="es-UY" smtClean="0"/>
              <a:pPr/>
              <a:t>‹Nº›</a:t>
            </a:fld>
            <a:endParaRPr lang="es-UY"/>
          </a:p>
        </p:txBody>
      </p:sp>
    </p:spTree>
    <p:extLst>
      <p:ext uri="{BB962C8B-B14F-4D97-AF65-F5344CB8AC3E}">
        <p14:creationId xmlns:p14="http://schemas.microsoft.com/office/powerpoint/2010/main" xmlns="" val="3792479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MDVRP</a:t>
            </a:r>
            <a:endParaRPr lang="es-UY" dirty="0"/>
          </a:p>
        </p:txBody>
      </p:sp>
      <p:sp>
        <p:nvSpPr>
          <p:cNvPr id="3" name="Subtitle 2"/>
          <p:cNvSpPr>
            <a:spLocks noGrp="1"/>
          </p:cNvSpPr>
          <p:nvPr>
            <p:ph type="subTitle" idx="1"/>
          </p:nvPr>
        </p:nvSpPr>
        <p:spPr/>
        <p:txBody>
          <a:bodyPr/>
          <a:lstStyle/>
          <a:p>
            <a:r>
              <a:rPr lang="es-UY" dirty="0" smtClean="0"/>
              <a:t>Introducción</a:t>
            </a:r>
            <a:endParaRPr lang="es-UY" dirty="0"/>
          </a:p>
        </p:txBody>
      </p:sp>
    </p:spTree>
    <p:extLst>
      <p:ext uri="{BB962C8B-B14F-4D97-AF65-F5344CB8AC3E}">
        <p14:creationId xmlns:p14="http://schemas.microsoft.com/office/powerpoint/2010/main" xmlns="" val="3082453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MDVRP- Solución, Diseños y algoritmos Mejora de Asignación</a:t>
            </a:r>
            <a:endParaRPr lang="es-UY" dirty="0"/>
          </a:p>
        </p:txBody>
      </p:sp>
      <p:sp>
        <p:nvSpPr>
          <p:cNvPr id="3" name="Content Placeholder 2"/>
          <p:cNvSpPr>
            <a:spLocks noGrp="1"/>
          </p:cNvSpPr>
          <p:nvPr>
            <p:ph idx="1"/>
          </p:nvPr>
        </p:nvSpPr>
        <p:spPr>
          <a:xfrm>
            <a:off x="838200" y="1851383"/>
            <a:ext cx="10515600" cy="4351338"/>
          </a:xfrm>
        </p:spPr>
        <p:txBody>
          <a:bodyPr/>
          <a:lstStyle/>
          <a:p>
            <a:pPr marL="685800" lvl="2">
              <a:spcBef>
                <a:spcPts val="1000"/>
              </a:spcBef>
            </a:pPr>
            <a:r>
              <a:rPr lang="es-UY" dirty="0" smtClean="0"/>
              <a:t>Algoritmo Enajenado Lento (AEL) </a:t>
            </a:r>
            <a:r>
              <a:rPr lang="es-UY" dirty="0" err="1" smtClean="0"/>
              <a:t>Cont</a:t>
            </a:r>
            <a:r>
              <a:rPr lang="es-UY" dirty="0" smtClean="0"/>
              <a:t>…</a:t>
            </a:r>
          </a:p>
          <a:p>
            <a:pPr marL="685800" lvl="2">
              <a:spcBef>
                <a:spcPts val="1000"/>
              </a:spcBef>
              <a:buNone/>
            </a:pPr>
            <a:r>
              <a:rPr lang="es-UY" dirty="0" smtClean="0"/>
              <a:t>		Antes:					Después:</a:t>
            </a:r>
          </a:p>
          <a:p>
            <a:endParaRPr lang="es-UY" dirty="0"/>
          </a:p>
        </p:txBody>
      </p:sp>
      <p:pic>
        <p:nvPicPr>
          <p:cNvPr id="4" name="3 Imagen"/>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632856" y="2847702"/>
            <a:ext cx="3936954" cy="3248297"/>
          </a:xfrm>
          <a:prstGeom prst="rect">
            <a:avLst/>
          </a:prstGeom>
          <a:noFill/>
          <a:ln>
            <a:noFill/>
          </a:ln>
        </p:spPr>
      </p:pic>
      <p:pic>
        <p:nvPicPr>
          <p:cNvPr id="5" name="4 Imagen"/>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6152605" y="2847702"/>
            <a:ext cx="3918857" cy="3239589"/>
          </a:xfrm>
          <a:prstGeom prst="rect">
            <a:avLst/>
          </a:prstGeom>
          <a:noFill/>
          <a:ln>
            <a:noFill/>
          </a:ln>
        </p:spPr>
      </p:pic>
    </p:spTree>
    <p:extLst>
      <p:ext uri="{BB962C8B-B14F-4D97-AF65-F5344CB8AC3E}">
        <p14:creationId xmlns:p14="http://schemas.microsoft.com/office/powerpoint/2010/main" xmlns="" val="2486798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 Diseños y algoritmos</a:t>
            </a:r>
            <a:br>
              <a:rPr lang="es-UY" dirty="0" smtClean="0"/>
            </a:br>
            <a:r>
              <a:rPr lang="es-UY" dirty="0" smtClean="0"/>
              <a:t> Ruteo</a:t>
            </a:r>
            <a:endParaRPr lang="es-UY" dirty="0"/>
          </a:p>
        </p:txBody>
      </p:sp>
      <p:sp>
        <p:nvSpPr>
          <p:cNvPr id="3" name="Content Placeholder 2"/>
          <p:cNvSpPr>
            <a:spLocks noGrp="1"/>
          </p:cNvSpPr>
          <p:nvPr>
            <p:ph idx="1"/>
          </p:nvPr>
        </p:nvSpPr>
        <p:spPr>
          <a:xfrm>
            <a:off x="838200" y="1851383"/>
            <a:ext cx="10515600" cy="4351338"/>
          </a:xfrm>
        </p:spPr>
        <p:txBody>
          <a:bodyPr>
            <a:normAutofit fontScale="92500"/>
          </a:bodyPr>
          <a:lstStyle/>
          <a:p>
            <a:pPr lvl="0"/>
            <a:r>
              <a:rPr lang="es-UY" dirty="0" smtClean="0"/>
              <a:t>R</a:t>
            </a:r>
            <a:r>
              <a:rPr lang="es-ES" dirty="0" err="1" smtClean="0"/>
              <a:t>ute</a:t>
            </a:r>
            <a:r>
              <a:rPr lang="es-UY" dirty="0" smtClean="0"/>
              <a:t>o</a:t>
            </a:r>
          </a:p>
          <a:p>
            <a:pPr lvl="1"/>
            <a:r>
              <a:rPr lang="es-UY" dirty="0" smtClean="0"/>
              <a:t>Clarke &amp; Wright.</a:t>
            </a:r>
          </a:p>
          <a:p>
            <a:pPr lvl="3"/>
            <a:r>
              <a:rPr lang="es-UY" sz="1800" dirty="0" smtClean="0"/>
              <a:t>Ahorros-</a:t>
            </a:r>
            <a:r>
              <a:rPr lang="es-UY" sz="1800" dirty="0"/>
              <a:t>&gt;</a:t>
            </a:r>
          </a:p>
          <a:p>
            <a:endParaRPr lang="es-UY" dirty="0" smtClean="0">
              <a:solidFill>
                <a:schemeClr val="accent1">
                  <a:lumMod val="50000"/>
                </a:schemeClr>
              </a:solidFill>
            </a:endParaRPr>
          </a:p>
          <a:p>
            <a:endParaRPr lang="es-UY" dirty="0" smtClean="0">
              <a:solidFill>
                <a:schemeClr val="accent1">
                  <a:lumMod val="50000"/>
                </a:schemeClr>
              </a:solidFill>
            </a:endParaRPr>
          </a:p>
          <a:p>
            <a:r>
              <a:rPr lang="es-ES" dirty="0"/>
              <a:t>Se parte de una solución inicial que implica una ruta por cada cliente. O sea que la ruta va del depósito al cliente y luego vuelve al depósito. Luego se calcula una lista de ahorros, para todas las combinaciones de pares de clientes, y se ordena en orden descendente.  Y luego, se recorre la lista de ahorros, y a medida que sea factible (por la capacidad de los vehículos), se van uniendo las rutas</a:t>
            </a:r>
            <a:r>
              <a:rPr lang="es-ES" dirty="0" smtClean="0"/>
              <a:t>. (se implementó </a:t>
            </a:r>
            <a:r>
              <a:rPr lang="es-ES" smtClean="0"/>
              <a:t>la versión paralela</a:t>
            </a:r>
            <a:r>
              <a:rPr lang="es-ES" dirty="0" smtClean="0"/>
              <a:t>)</a:t>
            </a:r>
            <a:endParaRPr lang="es-UY" dirty="0"/>
          </a:p>
          <a:p>
            <a:endParaRPr lang="es-UY" dirty="0">
              <a:solidFill>
                <a:schemeClr val="accent1">
                  <a:lumMod val="50000"/>
                </a:schemeClr>
              </a:solidFill>
            </a:endParaRPr>
          </a:p>
        </p:txBody>
      </p:sp>
      <p:pic>
        <p:nvPicPr>
          <p:cNvPr id="4" name="3 Imagen"/>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051300" y="1992183"/>
            <a:ext cx="4089400" cy="1894840"/>
          </a:xfrm>
          <a:prstGeom prst="rect">
            <a:avLst/>
          </a:prstGeom>
          <a:noFill/>
          <a:ln>
            <a:noFill/>
          </a:ln>
        </p:spPr>
      </p:pic>
    </p:spTree>
    <p:extLst>
      <p:ext uri="{BB962C8B-B14F-4D97-AF65-F5344CB8AC3E}">
        <p14:creationId xmlns:p14="http://schemas.microsoft.com/office/powerpoint/2010/main" xmlns="" val="2225859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a:t>
            </a:r>
            <a:r>
              <a:rPr lang="en-US" dirty="0" smtClean="0"/>
              <a:t>, </a:t>
            </a:r>
            <a:r>
              <a:rPr lang="es-UY" dirty="0" smtClean="0"/>
              <a:t>Diseños y algoritmos </a:t>
            </a:r>
            <a:r>
              <a:rPr lang="es-UY" dirty="0" err="1" smtClean="0"/>
              <a:t>Postoptimizacion</a:t>
            </a:r>
            <a:r>
              <a:rPr lang="es-UY" dirty="0" smtClean="0"/>
              <a:t>.</a:t>
            </a:r>
            <a:endParaRPr lang="es-UY"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838200" y="1851383"/>
                <a:ext cx="10515600" cy="4351338"/>
              </a:xfrm>
            </p:spPr>
            <p:txBody>
              <a:bodyPr>
                <a:normAutofit fontScale="77500" lnSpcReduction="20000"/>
              </a:bodyPr>
              <a:lstStyle/>
              <a:p>
                <a:pPr lvl="0"/>
                <a:r>
                  <a:rPr lang="es-UY" dirty="0" smtClean="0"/>
                  <a:t>Post-optimización. </a:t>
                </a:r>
              </a:p>
              <a:p>
                <a:pPr lvl="1"/>
                <a:r>
                  <a:rPr lang="es-UY" dirty="0" smtClean="0"/>
                  <a:t>λ-intercambio</a:t>
                </a:r>
              </a:p>
              <a:p>
                <a:pPr marL="457200" lvl="1" indent="0">
                  <a:buNone/>
                </a:pPr>
                <a:r>
                  <a:rPr lang="es-ES" dirty="0"/>
                  <a:t>Consiste en eliminar λ arcos (camino entre dos clientes consecutivos) de la solución (λ &gt; 1) y reconectar los λ segmentos restantes. Una solución se dice λ-óptima si no puede ser mejorada utilizando λ-intercambios. La solución permite configurar el parámetro “Lambda-</a:t>
                </a:r>
                <a:r>
                  <a:rPr lang="es-ES" dirty="0" err="1"/>
                  <a:t>Opt</a:t>
                </a:r>
                <a:r>
                  <a:rPr lang="es-ES" dirty="0"/>
                  <a:t>” que por defecto viene con el valor 3.</a:t>
                </a:r>
                <a:endParaRPr lang="es-UY" dirty="0"/>
              </a:p>
              <a:p>
                <a:pPr lvl="1"/>
                <a:endParaRPr lang="es-UY" dirty="0" smtClean="0"/>
              </a:p>
              <a:p>
                <a:pPr lvl="1"/>
                <a:r>
                  <a:rPr lang="es-UY" dirty="0" smtClean="0"/>
                  <a:t>R-</a:t>
                </a:r>
                <a:r>
                  <a:rPr lang="es-UY" dirty="0" err="1" smtClean="0"/>
                  <a:t>iopt</a:t>
                </a:r>
                <a:endParaRPr lang="es-UY" dirty="0" smtClean="0"/>
              </a:p>
              <a:p>
                <a:pPr marL="457200" lvl="1" indent="0">
                  <a:buNone/>
                </a:pPr>
                <a:r>
                  <a:rPr lang="es-ES" dirty="0" smtClean="0"/>
                  <a:t>Probar </a:t>
                </a:r>
                <a:r>
                  <a:rPr lang="es-ES" dirty="0"/>
                  <a:t>con todas las </a:t>
                </a:r>
                <a:r>
                  <a:rPr lang="es-ES" dirty="0" smtClean="0"/>
                  <a:t>posibilidades de variación entre dos rutas </a:t>
                </a:r>
                <a:r>
                  <a:rPr lang="es-ES" dirty="0"/>
                  <a:t>no sería factible. Tomando cuatro clientes consecutivos en dos </a:t>
                </a:r>
                <a:r>
                  <a:rPr lang="es-ES" dirty="0" smtClean="0"/>
                  <a:t>rutas </a:t>
                </a:r>
                <a14:m>
                  <m:oMath xmlns:m="http://schemas.openxmlformats.org/officeDocument/2006/math">
                    <m:sSub>
                      <m:sSubPr>
                        <m:ctrlPr>
                          <a:rPr lang="es-UY" i="1">
                            <a:latin typeface="Cambria Math" panose="02040503050406030204" pitchFamily="18" charset="0"/>
                          </a:rPr>
                        </m:ctrlPr>
                      </m:sSubPr>
                      <m:e>
                        <m:r>
                          <a:rPr lang="es-ES" i="1">
                            <a:latin typeface="Cambria Math"/>
                          </a:rPr>
                          <m:t>(</m:t>
                        </m:r>
                        <m:r>
                          <a:rPr lang="es-ES" i="1">
                            <a:latin typeface="Cambria Math"/>
                          </a:rPr>
                          <m:t>𝑣</m:t>
                        </m:r>
                      </m:e>
                      <m:sub>
                        <m:r>
                          <a:rPr lang="es-ES" i="1">
                            <a:latin typeface="Cambria Math"/>
                          </a:rPr>
                          <m:t>𝑖h</m:t>
                        </m:r>
                      </m:sub>
                    </m:sSub>
                    <m:r>
                      <a:rPr lang="es-ES" i="1">
                        <a:latin typeface="Cambria Math"/>
                      </a:rPr>
                      <m:t>, </m:t>
                    </m:r>
                    <m:sSub>
                      <m:sSubPr>
                        <m:ctrlPr>
                          <a:rPr lang="es-UY" i="1">
                            <a:latin typeface="Cambria Math" panose="02040503050406030204" pitchFamily="18" charset="0"/>
                          </a:rPr>
                        </m:ctrlPr>
                      </m:sSubPr>
                      <m:e>
                        <m:r>
                          <a:rPr lang="es-ES" i="1">
                            <a:latin typeface="Cambria Math"/>
                          </a:rPr>
                          <m:t>𝑣</m:t>
                        </m:r>
                      </m:e>
                      <m:sub>
                        <m:r>
                          <a:rPr lang="es-ES" i="1">
                            <a:latin typeface="Cambria Math"/>
                          </a:rPr>
                          <m:t>𝑗h</m:t>
                        </m:r>
                      </m:sub>
                    </m:sSub>
                    <m:r>
                      <a:rPr lang="es-ES" i="1">
                        <a:latin typeface="Cambria Math"/>
                      </a:rPr>
                      <m:t>, </m:t>
                    </m:r>
                    <m:sSub>
                      <m:sSubPr>
                        <m:ctrlPr>
                          <a:rPr lang="es-UY" i="1">
                            <a:latin typeface="Cambria Math" panose="02040503050406030204" pitchFamily="18" charset="0"/>
                          </a:rPr>
                        </m:ctrlPr>
                      </m:sSubPr>
                      <m:e>
                        <m:r>
                          <a:rPr lang="es-ES" i="1">
                            <a:latin typeface="Cambria Math"/>
                          </a:rPr>
                          <m:t>𝑣</m:t>
                        </m:r>
                      </m:e>
                      <m:sub>
                        <m:r>
                          <a:rPr lang="es-ES" i="1">
                            <a:latin typeface="Cambria Math"/>
                          </a:rPr>
                          <m:t>𝑘h</m:t>
                        </m:r>
                      </m:sub>
                    </m:sSub>
                    <m:r>
                      <a:rPr lang="es-ES" i="1">
                        <a:latin typeface="Cambria Math"/>
                      </a:rPr>
                      <m:t>, </m:t>
                    </m:r>
                    <m:sSub>
                      <m:sSubPr>
                        <m:ctrlPr>
                          <a:rPr lang="es-UY" i="1">
                            <a:latin typeface="Cambria Math" panose="02040503050406030204" pitchFamily="18" charset="0"/>
                          </a:rPr>
                        </m:ctrlPr>
                      </m:sSubPr>
                      <m:e>
                        <m:r>
                          <a:rPr lang="es-ES" i="1">
                            <a:latin typeface="Cambria Math"/>
                          </a:rPr>
                          <m:t>𝑣</m:t>
                        </m:r>
                      </m:e>
                      <m:sub>
                        <m:r>
                          <a:rPr lang="es-ES" i="1">
                            <a:latin typeface="Cambria Math"/>
                          </a:rPr>
                          <m:t>𝑙h</m:t>
                        </m:r>
                      </m:sub>
                    </m:sSub>
                    <m:r>
                      <a:rPr lang="es-ES" i="1">
                        <a:latin typeface="Cambria Math"/>
                      </a:rPr>
                      <m:t>)</m:t>
                    </m:r>
                  </m:oMath>
                </a14:m>
                <a:r>
                  <a:rPr lang="es-ES" dirty="0"/>
                  <a:t>, </a:t>
                </a:r>
                <a14:m>
                  <m:oMath xmlns:m="http://schemas.openxmlformats.org/officeDocument/2006/math">
                    <m:r>
                      <a:rPr lang="es-ES" i="1">
                        <a:latin typeface="Cambria Math"/>
                      </a:rPr>
                      <m:t>h</m:t>
                    </m:r>
                    <m:r>
                      <a:rPr lang="es-ES" i="1">
                        <a:latin typeface="Cambria Math"/>
                      </a:rPr>
                      <m:t>=1,2</m:t>
                    </m:r>
                  </m:oMath>
                </a14:m>
                <a:r>
                  <a:rPr lang="es-ES" dirty="0"/>
                  <a:t>. </a:t>
                </a:r>
                <a:endParaRPr lang="es-ES" dirty="0" smtClean="0"/>
              </a:p>
              <a:p>
                <a:pPr lvl="1"/>
                <a:r>
                  <a:rPr lang="es-UY" dirty="0"/>
                  <a:t>Insertar </a:t>
                </a:r>
                <a14:m>
                  <m:oMath xmlns:m="http://schemas.openxmlformats.org/officeDocument/2006/math">
                    <m:sSub>
                      <m:sSubPr>
                        <m:ctrlPr>
                          <a:rPr lang="es-UY" i="1">
                            <a:latin typeface="Cambria Math" panose="02040503050406030204" pitchFamily="18" charset="0"/>
                          </a:rPr>
                        </m:ctrlPr>
                      </m:sSubPr>
                      <m:e>
                        <m:r>
                          <a:rPr lang="es-UY" i="1">
                            <a:latin typeface="Cambria Math"/>
                          </a:rPr>
                          <m:t>𝑣</m:t>
                        </m:r>
                      </m:e>
                      <m:sub>
                        <m:r>
                          <a:rPr lang="es-UY" i="1">
                            <a:latin typeface="Cambria Math"/>
                          </a:rPr>
                          <m:t>𝑗</m:t>
                        </m:r>
                        <m:r>
                          <a:rPr lang="es-UY" i="1">
                            <a:latin typeface="Cambria Math"/>
                          </a:rPr>
                          <m:t>1</m:t>
                        </m:r>
                      </m:sub>
                    </m:sSub>
                  </m:oMath>
                </a14:m>
                <a:r>
                  <a:rPr lang="es-ES" dirty="0"/>
                  <a:t> </a:t>
                </a:r>
                <a:r>
                  <a:rPr lang="es-UY" dirty="0"/>
                  <a:t>entre </a:t>
                </a:r>
                <a14:m>
                  <m:oMath xmlns:m="http://schemas.openxmlformats.org/officeDocument/2006/math">
                    <m:sSub>
                      <m:sSubPr>
                        <m:ctrlPr>
                          <a:rPr lang="es-UY" i="1">
                            <a:latin typeface="Cambria Math" panose="02040503050406030204" pitchFamily="18" charset="0"/>
                          </a:rPr>
                        </m:ctrlPr>
                      </m:sSubPr>
                      <m:e>
                        <m:r>
                          <a:rPr lang="es-UY" i="1">
                            <a:latin typeface="Cambria Math"/>
                          </a:rPr>
                          <m:t>𝑣</m:t>
                        </m:r>
                      </m:e>
                      <m:sub>
                        <m:r>
                          <a:rPr lang="es-UY" i="1">
                            <a:latin typeface="Cambria Math"/>
                          </a:rPr>
                          <m:t>𝑖</m:t>
                        </m:r>
                        <m:r>
                          <a:rPr lang="es-UY" i="1">
                            <a:latin typeface="Cambria Math"/>
                          </a:rPr>
                          <m:t>2</m:t>
                        </m:r>
                      </m:sub>
                    </m:sSub>
                  </m:oMath>
                </a14:m>
                <a:r>
                  <a:rPr lang="es-UY" dirty="0"/>
                  <a:t> y </a:t>
                </a:r>
                <a14:m>
                  <m:oMath xmlns:m="http://schemas.openxmlformats.org/officeDocument/2006/math">
                    <m:sSub>
                      <m:sSubPr>
                        <m:ctrlPr>
                          <a:rPr lang="es-UY" i="1">
                            <a:latin typeface="Cambria Math" panose="02040503050406030204" pitchFamily="18" charset="0"/>
                          </a:rPr>
                        </m:ctrlPr>
                      </m:sSubPr>
                      <m:e>
                        <m:r>
                          <a:rPr lang="es-UY" i="1">
                            <a:latin typeface="Cambria Math"/>
                          </a:rPr>
                          <m:t>𝑣</m:t>
                        </m:r>
                      </m:e>
                      <m:sub>
                        <m:r>
                          <a:rPr lang="es-UY" i="1">
                            <a:latin typeface="Cambria Math"/>
                          </a:rPr>
                          <m:t>𝑗</m:t>
                        </m:r>
                        <m:r>
                          <a:rPr lang="es-UY" i="1">
                            <a:latin typeface="Cambria Math"/>
                          </a:rPr>
                          <m:t>2</m:t>
                        </m:r>
                      </m:sub>
                    </m:sSub>
                  </m:oMath>
                </a14:m>
                <a:endParaRPr lang="es-UY" dirty="0"/>
              </a:p>
              <a:p>
                <a:pPr lvl="1"/>
                <a:r>
                  <a:rPr lang="es-UY" dirty="0"/>
                  <a:t>Insertar </a:t>
                </a:r>
                <a14:m>
                  <m:oMath xmlns:m="http://schemas.openxmlformats.org/officeDocument/2006/math">
                    <m:sSub>
                      <m:sSubPr>
                        <m:ctrlPr>
                          <a:rPr lang="es-UY" i="1">
                            <a:latin typeface="Cambria Math" panose="02040503050406030204" pitchFamily="18" charset="0"/>
                          </a:rPr>
                        </m:ctrlPr>
                      </m:sSubPr>
                      <m:e>
                        <m:r>
                          <a:rPr lang="es-UY" i="1">
                            <a:latin typeface="Cambria Math"/>
                          </a:rPr>
                          <m:t>𝑣</m:t>
                        </m:r>
                      </m:e>
                      <m:sub>
                        <m:r>
                          <a:rPr lang="es-UY" i="1">
                            <a:latin typeface="Cambria Math"/>
                          </a:rPr>
                          <m:t>𝑗</m:t>
                        </m:r>
                        <m:r>
                          <a:rPr lang="es-UY" i="1">
                            <a:latin typeface="Cambria Math"/>
                          </a:rPr>
                          <m:t>2</m:t>
                        </m:r>
                      </m:sub>
                    </m:sSub>
                  </m:oMath>
                </a14:m>
                <a:r>
                  <a:rPr lang="es-ES" dirty="0"/>
                  <a:t> </a:t>
                </a:r>
                <a:r>
                  <a:rPr lang="es-UY" dirty="0"/>
                  <a:t>entre </a:t>
                </a:r>
                <a14:m>
                  <m:oMath xmlns:m="http://schemas.openxmlformats.org/officeDocument/2006/math">
                    <m:sSub>
                      <m:sSubPr>
                        <m:ctrlPr>
                          <a:rPr lang="es-UY" i="1">
                            <a:latin typeface="Cambria Math" panose="02040503050406030204" pitchFamily="18" charset="0"/>
                          </a:rPr>
                        </m:ctrlPr>
                      </m:sSubPr>
                      <m:e>
                        <m:r>
                          <a:rPr lang="es-UY" i="1">
                            <a:latin typeface="Cambria Math"/>
                          </a:rPr>
                          <m:t>𝑣</m:t>
                        </m:r>
                      </m:e>
                      <m:sub>
                        <m:r>
                          <a:rPr lang="es-UY" i="1">
                            <a:latin typeface="Cambria Math"/>
                          </a:rPr>
                          <m:t>𝑖</m:t>
                        </m:r>
                        <m:r>
                          <a:rPr lang="es-UY" i="1">
                            <a:latin typeface="Cambria Math"/>
                          </a:rPr>
                          <m:t>1</m:t>
                        </m:r>
                      </m:sub>
                    </m:sSub>
                  </m:oMath>
                </a14:m>
                <a:r>
                  <a:rPr lang="es-UY" dirty="0"/>
                  <a:t> y </a:t>
                </a:r>
                <a14:m>
                  <m:oMath xmlns:m="http://schemas.openxmlformats.org/officeDocument/2006/math">
                    <m:sSub>
                      <m:sSubPr>
                        <m:ctrlPr>
                          <a:rPr lang="es-UY" i="1">
                            <a:latin typeface="Cambria Math" panose="02040503050406030204" pitchFamily="18" charset="0"/>
                          </a:rPr>
                        </m:ctrlPr>
                      </m:sSubPr>
                      <m:e>
                        <m:r>
                          <a:rPr lang="es-UY" i="1">
                            <a:latin typeface="Cambria Math"/>
                          </a:rPr>
                          <m:t>𝑣</m:t>
                        </m:r>
                      </m:e>
                      <m:sub>
                        <m:r>
                          <a:rPr lang="es-UY" i="1">
                            <a:latin typeface="Cambria Math"/>
                          </a:rPr>
                          <m:t>𝑗</m:t>
                        </m:r>
                        <m:r>
                          <a:rPr lang="es-UY" i="1">
                            <a:latin typeface="Cambria Math"/>
                          </a:rPr>
                          <m:t>1</m:t>
                        </m:r>
                      </m:sub>
                    </m:sSub>
                  </m:oMath>
                </a14:m>
                <a:endParaRPr lang="es-UY" dirty="0"/>
              </a:p>
              <a:p>
                <a:pPr lvl="1"/>
                <a:r>
                  <a:rPr lang="es-UY" dirty="0"/>
                  <a:t>Intercambiar </a:t>
                </a:r>
                <a14:m>
                  <m:oMath xmlns:m="http://schemas.openxmlformats.org/officeDocument/2006/math">
                    <m:sSub>
                      <m:sSubPr>
                        <m:ctrlPr>
                          <a:rPr lang="es-UY" i="1">
                            <a:latin typeface="Cambria Math" panose="02040503050406030204" pitchFamily="18" charset="0"/>
                          </a:rPr>
                        </m:ctrlPr>
                      </m:sSubPr>
                      <m:e>
                        <m:r>
                          <a:rPr lang="es-UY" i="1">
                            <a:latin typeface="Cambria Math"/>
                          </a:rPr>
                          <m:t>𝑣</m:t>
                        </m:r>
                      </m:e>
                      <m:sub>
                        <m:r>
                          <a:rPr lang="es-UY" i="1">
                            <a:latin typeface="Cambria Math"/>
                          </a:rPr>
                          <m:t>𝑗</m:t>
                        </m:r>
                        <m:r>
                          <a:rPr lang="es-UY" i="1">
                            <a:latin typeface="Cambria Math"/>
                          </a:rPr>
                          <m:t>1</m:t>
                        </m:r>
                      </m:sub>
                    </m:sSub>
                  </m:oMath>
                </a14:m>
                <a:r>
                  <a:rPr lang="es-UY" dirty="0"/>
                  <a:t> y </a:t>
                </a:r>
                <a14:m>
                  <m:oMath xmlns:m="http://schemas.openxmlformats.org/officeDocument/2006/math">
                    <m:sSub>
                      <m:sSubPr>
                        <m:ctrlPr>
                          <a:rPr lang="es-UY" i="1">
                            <a:latin typeface="Cambria Math" panose="02040503050406030204" pitchFamily="18" charset="0"/>
                          </a:rPr>
                        </m:ctrlPr>
                      </m:sSubPr>
                      <m:e>
                        <m:r>
                          <a:rPr lang="es-UY" i="1">
                            <a:latin typeface="Cambria Math"/>
                          </a:rPr>
                          <m:t>𝑣</m:t>
                        </m:r>
                      </m:e>
                      <m:sub>
                        <m:r>
                          <a:rPr lang="es-UY" i="1">
                            <a:latin typeface="Cambria Math"/>
                          </a:rPr>
                          <m:t>𝑗</m:t>
                        </m:r>
                        <m:r>
                          <a:rPr lang="es-UY" i="1">
                            <a:latin typeface="Cambria Math"/>
                          </a:rPr>
                          <m:t>2</m:t>
                        </m:r>
                      </m:sub>
                    </m:sSub>
                  </m:oMath>
                </a14:m>
                <a:endParaRPr lang="es-UY" dirty="0"/>
              </a:p>
              <a:p>
                <a:pPr lvl="1"/>
                <a:r>
                  <a:rPr lang="es-UY" dirty="0"/>
                  <a:t>Insertar (</a:t>
                </a:r>
                <a14:m>
                  <m:oMath xmlns:m="http://schemas.openxmlformats.org/officeDocument/2006/math">
                    <m:sSub>
                      <m:sSubPr>
                        <m:ctrlPr>
                          <a:rPr lang="es-UY" i="1">
                            <a:latin typeface="Cambria Math" panose="02040503050406030204" pitchFamily="18" charset="0"/>
                          </a:rPr>
                        </m:ctrlPr>
                      </m:sSubPr>
                      <m:e>
                        <m:r>
                          <a:rPr lang="es-UY" i="1">
                            <a:latin typeface="Cambria Math"/>
                          </a:rPr>
                          <m:t>𝑣</m:t>
                        </m:r>
                      </m:e>
                      <m:sub>
                        <m:r>
                          <a:rPr lang="es-UY" i="1">
                            <a:latin typeface="Cambria Math"/>
                          </a:rPr>
                          <m:t>𝑗</m:t>
                        </m:r>
                        <m:r>
                          <a:rPr lang="es-UY" i="1">
                            <a:latin typeface="Cambria Math"/>
                          </a:rPr>
                          <m:t>1</m:t>
                        </m:r>
                      </m:sub>
                    </m:sSub>
                  </m:oMath>
                </a14:m>
                <a:r>
                  <a:rPr lang="es-UY" dirty="0"/>
                  <a:t>,</a:t>
                </a:r>
                <a14:m>
                  <m:oMath xmlns:m="http://schemas.openxmlformats.org/officeDocument/2006/math">
                    <m:r>
                      <a:rPr lang="es-UY" i="1">
                        <a:latin typeface="Cambria Math"/>
                      </a:rPr>
                      <m:t> </m:t>
                    </m:r>
                    <m:sSub>
                      <m:sSubPr>
                        <m:ctrlPr>
                          <a:rPr lang="es-UY" i="1">
                            <a:latin typeface="Cambria Math" panose="02040503050406030204" pitchFamily="18" charset="0"/>
                          </a:rPr>
                        </m:ctrlPr>
                      </m:sSubPr>
                      <m:e>
                        <m:r>
                          <a:rPr lang="es-UY" i="1">
                            <a:latin typeface="Cambria Math"/>
                          </a:rPr>
                          <m:t>𝑣</m:t>
                        </m:r>
                      </m:e>
                      <m:sub>
                        <m:r>
                          <a:rPr lang="es-UY" i="1">
                            <a:latin typeface="Cambria Math"/>
                          </a:rPr>
                          <m:t>𝑘</m:t>
                        </m:r>
                        <m:r>
                          <a:rPr lang="es-UY" i="1">
                            <a:latin typeface="Cambria Math"/>
                          </a:rPr>
                          <m:t>1</m:t>
                        </m:r>
                      </m:sub>
                    </m:sSub>
                  </m:oMath>
                </a14:m>
                <a:r>
                  <a:rPr lang="es-UY" dirty="0"/>
                  <a:t>) entre </a:t>
                </a:r>
                <a14:m>
                  <m:oMath xmlns:m="http://schemas.openxmlformats.org/officeDocument/2006/math">
                    <m:sSub>
                      <m:sSubPr>
                        <m:ctrlPr>
                          <a:rPr lang="es-UY" i="1">
                            <a:latin typeface="Cambria Math" panose="02040503050406030204" pitchFamily="18" charset="0"/>
                          </a:rPr>
                        </m:ctrlPr>
                      </m:sSubPr>
                      <m:e>
                        <m:r>
                          <a:rPr lang="es-UY" i="1">
                            <a:latin typeface="Cambria Math"/>
                          </a:rPr>
                          <m:t>𝑣</m:t>
                        </m:r>
                      </m:e>
                      <m:sub>
                        <m:r>
                          <a:rPr lang="es-UY" i="1">
                            <a:latin typeface="Cambria Math"/>
                          </a:rPr>
                          <m:t>𝑖</m:t>
                        </m:r>
                        <m:r>
                          <a:rPr lang="es-UY" i="1">
                            <a:latin typeface="Cambria Math"/>
                          </a:rPr>
                          <m:t>2</m:t>
                        </m:r>
                      </m:sub>
                    </m:sSub>
                  </m:oMath>
                </a14:m>
                <a:r>
                  <a:rPr lang="es-UY" dirty="0"/>
                  <a:t> y </a:t>
                </a:r>
                <a14:m>
                  <m:oMath xmlns:m="http://schemas.openxmlformats.org/officeDocument/2006/math">
                    <m:sSub>
                      <m:sSubPr>
                        <m:ctrlPr>
                          <a:rPr lang="es-UY" i="1">
                            <a:latin typeface="Cambria Math" panose="02040503050406030204" pitchFamily="18" charset="0"/>
                          </a:rPr>
                        </m:ctrlPr>
                      </m:sSubPr>
                      <m:e>
                        <m:r>
                          <a:rPr lang="es-UY" i="1">
                            <a:latin typeface="Cambria Math"/>
                          </a:rPr>
                          <m:t>𝑣</m:t>
                        </m:r>
                      </m:e>
                      <m:sub>
                        <m:r>
                          <a:rPr lang="es-UY" i="1">
                            <a:latin typeface="Cambria Math"/>
                          </a:rPr>
                          <m:t>𝑗</m:t>
                        </m:r>
                        <m:r>
                          <a:rPr lang="es-UY" i="1">
                            <a:latin typeface="Cambria Math"/>
                          </a:rPr>
                          <m:t>2</m:t>
                        </m:r>
                      </m:sub>
                    </m:sSub>
                  </m:oMath>
                </a14:m>
                <a:endParaRPr lang="es-UY" dirty="0"/>
              </a:p>
              <a:p>
                <a:pPr lvl="1"/>
                <a:r>
                  <a:rPr lang="es-UY" dirty="0"/>
                  <a:t>Insertar (</a:t>
                </a:r>
                <a14:m>
                  <m:oMath xmlns:m="http://schemas.openxmlformats.org/officeDocument/2006/math">
                    <m:sSub>
                      <m:sSubPr>
                        <m:ctrlPr>
                          <a:rPr lang="es-UY" i="1">
                            <a:latin typeface="Cambria Math" panose="02040503050406030204" pitchFamily="18" charset="0"/>
                          </a:rPr>
                        </m:ctrlPr>
                      </m:sSubPr>
                      <m:e>
                        <m:r>
                          <a:rPr lang="es-UY" i="1">
                            <a:latin typeface="Cambria Math"/>
                          </a:rPr>
                          <m:t>𝑣</m:t>
                        </m:r>
                      </m:e>
                      <m:sub>
                        <m:r>
                          <a:rPr lang="es-UY" i="1">
                            <a:latin typeface="Cambria Math"/>
                          </a:rPr>
                          <m:t>𝑗</m:t>
                        </m:r>
                        <m:r>
                          <a:rPr lang="es-UY" i="1">
                            <a:latin typeface="Cambria Math"/>
                          </a:rPr>
                          <m:t>2</m:t>
                        </m:r>
                      </m:sub>
                    </m:sSub>
                  </m:oMath>
                </a14:m>
                <a:r>
                  <a:rPr lang="es-UY" dirty="0"/>
                  <a:t>,</a:t>
                </a:r>
                <a14:m>
                  <m:oMath xmlns:m="http://schemas.openxmlformats.org/officeDocument/2006/math">
                    <m:r>
                      <a:rPr lang="es-UY" i="1">
                        <a:latin typeface="Cambria Math"/>
                      </a:rPr>
                      <m:t> </m:t>
                    </m:r>
                    <m:sSub>
                      <m:sSubPr>
                        <m:ctrlPr>
                          <a:rPr lang="es-UY" i="1">
                            <a:latin typeface="Cambria Math" panose="02040503050406030204" pitchFamily="18" charset="0"/>
                          </a:rPr>
                        </m:ctrlPr>
                      </m:sSubPr>
                      <m:e>
                        <m:r>
                          <a:rPr lang="es-UY" i="1">
                            <a:latin typeface="Cambria Math"/>
                          </a:rPr>
                          <m:t>𝑣</m:t>
                        </m:r>
                      </m:e>
                      <m:sub>
                        <m:r>
                          <a:rPr lang="es-UY" i="1">
                            <a:latin typeface="Cambria Math"/>
                          </a:rPr>
                          <m:t>𝑘</m:t>
                        </m:r>
                        <m:r>
                          <a:rPr lang="es-UY" i="1">
                            <a:latin typeface="Cambria Math"/>
                          </a:rPr>
                          <m:t>2</m:t>
                        </m:r>
                      </m:sub>
                    </m:sSub>
                  </m:oMath>
                </a14:m>
                <a:r>
                  <a:rPr lang="es-ES" dirty="0"/>
                  <a:t>)</a:t>
                </a:r>
                <a:r>
                  <a:rPr lang="es-UY" dirty="0"/>
                  <a:t> entre </a:t>
                </a:r>
                <a14:m>
                  <m:oMath xmlns:m="http://schemas.openxmlformats.org/officeDocument/2006/math">
                    <m:sSub>
                      <m:sSubPr>
                        <m:ctrlPr>
                          <a:rPr lang="es-UY" i="1">
                            <a:latin typeface="Cambria Math" panose="02040503050406030204" pitchFamily="18" charset="0"/>
                          </a:rPr>
                        </m:ctrlPr>
                      </m:sSubPr>
                      <m:e>
                        <m:r>
                          <a:rPr lang="es-UY" i="1">
                            <a:latin typeface="Cambria Math"/>
                          </a:rPr>
                          <m:t>𝑣</m:t>
                        </m:r>
                      </m:e>
                      <m:sub>
                        <m:r>
                          <a:rPr lang="es-UY" i="1">
                            <a:latin typeface="Cambria Math"/>
                          </a:rPr>
                          <m:t>𝑖</m:t>
                        </m:r>
                        <m:r>
                          <a:rPr lang="es-UY" i="1">
                            <a:latin typeface="Cambria Math"/>
                          </a:rPr>
                          <m:t>1</m:t>
                        </m:r>
                      </m:sub>
                    </m:sSub>
                  </m:oMath>
                </a14:m>
                <a:r>
                  <a:rPr lang="es-UY" dirty="0"/>
                  <a:t> y </a:t>
                </a:r>
                <a14:m>
                  <m:oMath xmlns:m="http://schemas.openxmlformats.org/officeDocument/2006/math">
                    <m:sSub>
                      <m:sSubPr>
                        <m:ctrlPr>
                          <a:rPr lang="es-UY" i="1">
                            <a:latin typeface="Cambria Math" panose="02040503050406030204" pitchFamily="18" charset="0"/>
                          </a:rPr>
                        </m:ctrlPr>
                      </m:sSubPr>
                      <m:e>
                        <m:r>
                          <a:rPr lang="es-UY" i="1">
                            <a:latin typeface="Cambria Math"/>
                          </a:rPr>
                          <m:t>𝑣</m:t>
                        </m:r>
                      </m:e>
                      <m:sub>
                        <m:r>
                          <a:rPr lang="es-UY" i="1">
                            <a:latin typeface="Cambria Math"/>
                          </a:rPr>
                          <m:t>𝑗</m:t>
                        </m:r>
                        <m:r>
                          <a:rPr lang="es-UY" i="1">
                            <a:latin typeface="Cambria Math"/>
                          </a:rPr>
                          <m:t>1</m:t>
                        </m:r>
                      </m:sub>
                    </m:sSub>
                  </m:oMath>
                </a14:m>
                <a:endParaRPr lang="es-UY" dirty="0"/>
              </a:p>
              <a:p>
                <a:pPr lvl="1"/>
                <a:r>
                  <a:rPr lang="es-UY" dirty="0"/>
                  <a:t>Intercambiar (</a:t>
                </a:r>
                <a14:m>
                  <m:oMath xmlns:m="http://schemas.openxmlformats.org/officeDocument/2006/math">
                    <m:sSub>
                      <m:sSubPr>
                        <m:ctrlPr>
                          <a:rPr lang="es-UY" i="1">
                            <a:latin typeface="Cambria Math" panose="02040503050406030204" pitchFamily="18" charset="0"/>
                          </a:rPr>
                        </m:ctrlPr>
                      </m:sSubPr>
                      <m:e>
                        <m:r>
                          <a:rPr lang="es-UY" i="1">
                            <a:latin typeface="Cambria Math"/>
                          </a:rPr>
                          <m:t>𝑣</m:t>
                        </m:r>
                      </m:e>
                      <m:sub>
                        <m:r>
                          <a:rPr lang="es-UY" i="1">
                            <a:latin typeface="Cambria Math"/>
                          </a:rPr>
                          <m:t>𝑗</m:t>
                        </m:r>
                        <m:r>
                          <a:rPr lang="es-UY" i="1">
                            <a:latin typeface="Cambria Math"/>
                          </a:rPr>
                          <m:t>1</m:t>
                        </m:r>
                      </m:sub>
                    </m:sSub>
                  </m:oMath>
                </a14:m>
                <a:r>
                  <a:rPr lang="es-UY" dirty="0"/>
                  <a:t>,</a:t>
                </a:r>
                <a14:m>
                  <m:oMath xmlns:m="http://schemas.openxmlformats.org/officeDocument/2006/math">
                    <m:r>
                      <a:rPr lang="es-UY" i="1">
                        <a:latin typeface="Cambria Math"/>
                      </a:rPr>
                      <m:t> </m:t>
                    </m:r>
                    <m:sSub>
                      <m:sSubPr>
                        <m:ctrlPr>
                          <a:rPr lang="es-UY" i="1">
                            <a:latin typeface="Cambria Math" panose="02040503050406030204" pitchFamily="18" charset="0"/>
                          </a:rPr>
                        </m:ctrlPr>
                      </m:sSubPr>
                      <m:e>
                        <m:r>
                          <a:rPr lang="es-UY" i="1">
                            <a:latin typeface="Cambria Math"/>
                          </a:rPr>
                          <m:t>𝑣</m:t>
                        </m:r>
                      </m:e>
                      <m:sub>
                        <m:r>
                          <a:rPr lang="es-UY" i="1">
                            <a:latin typeface="Cambria Math"/>
                          </a:rPr>
                          <m:t>𝑘</m:t>
                        </m:r>
                        <m:r>
                          <a:rPr lang="es-UY" i="1">
                            <a:latin typeface="Cambria Math"/>
                          </a:rPr>
                          <m:t>1</m:t>
                        </m:r>
                      </m:sub>
                    </m:sSub>
                  </m:oMath>
                </a14:m>
                <a:r>
                  <a:rPr lang="es-UY" dirty="0"/>
                  <a:t>) con (</a:t>
                </a:r>
                <a14:m>
                  <m:oMath xmlns:m="http://schemas.openxmlformats.org/officeDocument/2006/math">
                    <m:sSub>
                      <m:sSubPr>
                        <m:ctrlPr>
                          <a:rPr lang="es-UY" i="1">
                            <a:latin typeface="Cambria Math" panose="02040503050406030204" pitchFamily="18" charset="0"/>
                          </a:rPr>
                        </m:ctrlPr>
                      </m:sSubPr>
                      <m:e>
                        <m:r>
                          <a:rPr lang="es-UY" i="1">
                            <a:latin typeface="Cambria Math"/>
                          </a:rPr>
                          <m:t>𝑣</m:t>
                        </m:r>
                      </m:e>
                      <m:sub>
                        <m:r>
                          <a:rPr lang="es-UY" i="1">
                            <a:latin typeface="Cambria Math"/>
                          </a:rPr>
                          <m:t>𝑗</m:t>
                        </m:r>
                        <m:r>
                          <a:rPr lang="es-UY" i="1">
                            <a:latin typeface="Cambria Math"/>
                          </a:rPr>
                          <m:t>2</m:t>
                        </m:r>
                      </m:sub>
                    </m:sSub>
                  </m:oMath>
                </a14:m>
                <a:r>
                  <a:rPr lang="es-UY" dirty="0"/>
                  <a:t>,</a:t>
                </a:r>
                <a14:m>
                  <m:oMath xmlns:m="http://schemas.openxmlformats.org/officeDocument/2006/math">
                    <m:r>
                      <a:rPr lang="es-UY" i="1">
                        <a:latin typeface="Cambria Math"/>
                      </a:rPr>
                      <m:t> </m:t>
                    </m:r>
                    <m:sSub>
                      <m:sSubPr>
                        <m:ctrlPr>
                          <a:rPr lang="es-UY" i="1">
                            <a:latin typeface="Cambria Math" panose="02040503050406030204" pitchFamily="18" charset="0"/>
                          </a:rPr>
                        </m:ctrlPr>
                      </m:sSubPr>
                      <m:e>
                        <m:r>
                          <a:rPr lang="es-UY" i="1">
                            <a:latin typeface="Cambria Math"/>
                          </a:rPr>
                          <m:t>𝑣</m:t>
                        </m:r>
                      </m:e>
                      <m:sub>
                        <m:r>
                          <a:rPr lang="es-UY" i="1">
                            <a:latin typeface="Cambria Math"/>
                          </a:rPr>
                          <m:t>𝑘</m:t>
                        </m:r>
                        <m:r>
                          <a:rPr lang="es-UY" i="1">
                            <a:latin typeface="Cambria Math"/>
                          </a:rPr>
                          <m:t>2</m:t>
                        </m:r>
                      </m:sub>
                    </m:sSub>
                  </m:oMath>
                </a14:m>
                <a:r>
                  <a:rPr lang="es-UY"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51383"/>
                <a:ext cx="10515600" cy="4351338"/>
              </a:xfrm>
              <a:blipFill rotWithShape="1">
                <a:blip r:embed="rId2" cstate="print"/>
                <a:stretch>
                  <a:fillRect l="-696" t="-2801"/>
                </a:stretch>
              </a:blipFill>
            </p:spPr>
            <p:txBody>
              <a:bodyPr/>
              <a:lstStyle/>
              <a:p>
                <a:r>
                  <a:rPr lang="es-UY">
                    <a:noFill/>
                  </a:rPr>
                  <a:t> </a:t>
                </a:r>
              </a:p>
            </p:txBody>
          </p:sp>
        </mc:Fallback>
      </mc:AlternateContent>
    </p:spTree>
    <p:extLst>
      <p:ext uri="{BB962C8B-B14F-4D97-AF65-F5344CB8AC3E}">
        <p14:creationId xmlns:p14="http://schemas.microsoft.com/office/powerpoint/2010/main" xmlns="" val="144818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 implementación.</a:t>
            </a:r>
            <a:br>
              <a:rPr lang="es-UY" dirty="0" smtClean="0"/>
            </a:br>
            <a:r>
              <a:rPr lang="es-UY" dirty="0" smtClean="0"/>
              <a:t>Características Generales</a:t>
            </a:r>
            <a:r>
              <a:rPr lang="en-US" dirty="0" smtClean="0"/>
              <a:t>.</a:t>
            </a:r>
            <a:endParaRPr lang="es-UY" dirty="0"/>
          </a:p>
        </p:txBody>
      </p:sp>
      <p:sp>
        <p:nvSpPr>
          <p:cNvPr id="3" name="Content Placeholder 2"/>
          <p:cNvSpPr>
            <a:spLocks noGrp="1"/>
          </p:cNvSpPr>
          <p:nvPr>
            <p:ph idx="1"/>
          </p:nvPr>
        </p:nvSpPr>
        <p:spPr/>
        <p:txBody>
          <a:bodyPr>
            <a:normAutofit fontScale="92500" lnSpcReduction="20000"/>
          </a:bodyPr>
          <a:lstStyle/>
          <a:p>
            <a:pPr marL="0" indent="0">
              <a:buNone/>
            </a:pPr>
            <a:r>
              <a:rPr lang="es-ES" dirty="0"/>
              <a:t> </a:t>
            </a:r>
            <a:endParaRPr lang="es-UY" dirty="0"/>
          </a:p>
          <a:p>
            <a:r>
              <a:rPr lang="es-ES" dirty="0"/>
              <a:t>Para la implementación de la aplicación descrita en la sección anterior se eligió el lenguaje de programación Java </a:t>
            </a:r>
            <a:r>
              <a:rPr lang="es-ES" dirty="0" smtClean="0"/>
              <a:t>con swing y </a:t>
            </a:r>
            <a:r>
              <a:rPr lang="es-ES" dirty="0" err="1" smtClean="0"/>
              <a:t>awt</a:t>
            </a:r>
            <a:r>
              <a:rPr lang="es-ES" dirty="0" smtClean="0"/>
              <a:t>. La </a:t>
            </a:r>
            <a:r>
              <a:rPr lang="es-ES" dirty="0"/>
              <a:t>versión utilizada fue 1.8.0_45 con el entorno de desarrollo Eclipse Luna. La solución implementada consiste en una aplicación de escritorio donde se permite la ejecución de los distintos algoritmos y visualización en pantalla del resultado</a:t>
            </a:r>
            <a:r>
              <a:rPr lang="es-ES" dirty="0" smtClean="0"/>
              <a:t>.</a:t>
            </a:r>
            <a:endParaRPr lang="es-UY" dirty="0"/>
          </a:p>
          <a:p>
            <a:r>
              <a:rPr lang="es-ES" dirty="0" smtClean="0"/>
              <a:t>Los </a:t>
            </a:r>
            <a:r>
              <a:rPr lang="es-ES" dirty="0"/>
              <a:t>archivos de datos de entrada respetaron los formatos de entrada de  </a:t>
            </a:r>
            <a:r>
              <a:rPr lang="es-ES" dirty="0" err="1"/>
              <a:t>TSPLib</a:t>
            </a:r>
            <a:r>
              <a:rPr lang="es-ES" dirty="0"/>
              <a:t> cumpliendo sus estándares. Dichos formatos se encuentran detallados en la documentación de la </a:t>
            </a:r>
            <a:r>
              <a:rPr lang="es-ES" dirty="0" smtClean="0"/>
              <a:t>librería. </a:t>
            </a:r>
            <a:endParaRPr lang="es-UY" dirty="0"/>
          </a:p>
          <a:p>
            <a:r>
              <a:rPr lang="en-US" dirty="0"/>
              <a:t>L</a:t>
            </a:r>
            <a:r>
              <a:rPr lang="es-ES" dirty="0" smtClean="0"/>
              <a:t>as </a:t>
            </a:r>
            <a:r>
              <a:rPr lang="es-ES" dirty="0"/>
              <a:t>funcionalidades </a:t>
            </a:r>
            <a:r>
              <a:rPr lang="es-ES" dirty="0" smtClean="0"/>
              <a:t>y documentación de cada componente se encuentra documentada </a:t>
            </a:r>
            <a:r>
              <a:rPr lang="es-ES" dirty="0"/>
              <a:t>en los </a:t>
            </a:r>
            <a:r>
              <a:rPr lang="es-ES" dirty="0" err="1"/>
              <a:t>javadocs</a:t>
            </a:r>
            <a:r>
              <a:rPr lang="es-ES" dirty="0"/>
              <a:t> de la </a:t>
            </a:r>
            <a:r>
              <a:rPr lang="es-ES" dirty="0" smtClean="0"/>
              <a:t>aplicación así como en el documento final.</a:t>
            </a:r>
            <a:endParaRPr lang="es-UY" dirty="0"/>
          </a:p>
        </p:txBody>
      </p:sp>
    </p:spTree>
    <p:extLst>
      <p:ext uri="{BB962C8B-B14F-4D97-AF65-F5344CB8AC3E}">
        <p14:creationId xmlns:p14="http://schemas.microsoft.com/office/powerpoint/2010/main" xmlns="" val="65839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MDVRP</a:t>
            </a:r>
            <a:r>
              <a:rPr lang="en-US" dirty="0" smtClean="0"/>
              <a:t>- </a:t>
            </a:r>
            <a:r>
              <a:rPr lang="en-US" dirty="0" err="1" smtClean="0"/>
              <a:t>Solucion</a:t>
            </a:r>
            <a:r>
              <a:rPr lang="en-US" dirty="0" smtClean="0"/>
              <a:t>, </a:t>
            </a:r>
            <a:r>
              <a:rPr lang="en-US" dirty="0" err="1" smtClean="0"/>
              <a:t>implementacion</a:t>
            </a:r>
            <a:r>
              <a:rPr lang="en-US" dirty="0" smtClean="0"/>
              <a:t>. </a:t>
            </a:r>
            <a:r>
              <a:rPr lang="en-US" dirty="0"/>
              <a:t/>
            </a:r>
            <a:br>
              <a:rPr lang="en-US" dirty="0"/>
            </a:br>
            <a:r>
              <a:rPr lang="en-US" dirty="0" err="1" smtClean="0"/>
              <a:t>Aplicacion</a:t>
            </a:r>
            <a:r>
              <a:rPr lang="en-US" dirty="0" smtClean="0"/>
              <a:t> y </a:t>
            </a:r>
            <a:r>
              <a:rPr lang="en-US" dirty="0" err="1" smtClean="0"/>
              <a:t>Micelaneos</a:t>
            </a:r>
            <a:r>
              <a:rPr lang="en-US" dirty="0" smtClean="0"/>
              <a:t>.</a:t>
            </a:r>
            <a:endParaRPr lang="es-UY" dirty="0"/>
          </a:p>
        </p:txBody>
      </p:sp>
      <p:pic>
        <p:nvPicPr>
          <p:cNvPr id="4" name="2 Imagen" descr="Sin título2.png"/>
          <p:cNvPicPr>
            <a:picLocks noGrp="1"/>
          </p:cNvPicPr>
          <p:nvPr>
            <p:ph idx="1"/>
          </p:nvPr>
        </p:nvPicPr>
        <p:blipFill>
          <a:blip r:embed="rId2" cstate="print"/>
          <a:stretch>
            <a:fillRect/>
          </a:stretch>
        </p:blipFill>
        <p:spPr>
          <a:xfrm>
            <a:off x="838200" y="2147597"/>
            <a:ext cx="10469451" cy="4227445"/>
          </a:xfrm>
          <a:prstGeom prst="rect">
            <a:avLst/>
          </a:prstGeom>
        </p:spPr>
      </p:pic>
    </p:spTree>
    <p:extLst>
      <p:ext uri="{BB962C8B-B14F-4D97-AF65-F5344CB8AC3E}">
        <p14:creationId xmlns:p14="http://schemas.microsoft.com/office/powerpoint/2010/main" xmlns="" val="4478128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UY" dirty="0" err="1" smtClean="0"/>
              <a:t>MDVRP</a:t>
            </a:r>
            <a:r>
              <a:rPr lang="es-UY" dirty="0" smtClean="0"/>
              <a:t>-  Solución, implementación. </a:t>
            </a:r>
            <a:r>
              <a:rPr lang="en-US" dirty="0" smtClean="0"/>
              <a:t/>
            </a:r>
            <a:br>
              <a:rPr lang="en-US" dirty="0" smtClean="0"/>
            </a:br>
            <a:r>
              <a:rPr lang="es-UY" dirty="0" smtClean="0"/>
              <a:t>Generación de mapa a partir de una matriz de distancias</a:t>
            </a:r>
            <a:r>
              <a:rPr lang="en-US" dirty="0" smtClean="0"/>
              <a:t>.</a:t>
            </a:r>
            <a:endParaRPr lang="es-UY" dirty="0"/>
          </a:p>
        </p:txBody>
      </p:sp>
      <p:sp>
        <p:nvSpPr>
          <p:cNvPr id="3" name="2 Marcador de contenido"/>
          <p:cNvSpPr>
            <a:spLocks noGrp="1"/>
          </p:cNvSpPr>
          <p:nvPr>
            <p:ph idx="1"/>
          </p:nvPr>
        </p:nvSpPr>
        <p:spPr>
          <a:xfrm>
            <a:off x="782392" y="2603945"/>
            <a:ext cx="10515600" cy="3560138"/>
          </a:xfrm>
        </p:spPr>
        <p:txBody>
          <a:bodyPr/>
          <a:lstStyle/>
          <a:p>
            <a:pPr marL="0" indent="0">
              <a:buNone/>
            </a:pPr>
            <a:endParaRPr lang="es-UY" dirty="0" smtClean="0">
              <a:solidFill>
                <a:schemeClr val="accent1">
                  <a:lumMod val="50000"/>
                </a:schemeClr>
              </a:solidFill>
            </a:endParaRPr>
          </a:p>
          <a:p>
            <a:pPr marL="0" indent="0">
              <a:buNone/>
            </a:pPr>
            <a:endParaRPr lang="es-UY" dirty="0">
              <a:solidFill>
                <a:schemeClr val="accent1">
                  <a:lumMod val="50000"/>
                </a:schemeClr>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26016" y="3181082"/>
            <a:ext cx="9616261" cy="287198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85959" y="6210836"/>
            <a:ext cx="876300" cy="5238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3 Rectángulo"/>
          <p:cNvSpPr/>
          <p:nvPr/>
        </p:nvSpPr>
        <p:spPr>
          <a:xfrm>
            <a:off x="1026016" y="1771276"/>
            <a:ext cx="9174051" cy="1200329"/>
          </a:xfrm>
          <a:prstGeom prst="rect">
            <a:avLst/>
          </a:prstGeom>
        </p:spPr>
        <p:txBody>
          <a:bodyPr wrap="square">
            <a:spAutoFit/>
          </a:bodyPr>
          <a:lstStyle/>
          <a:p>
            <a:r>
              <a:rPr lang="es-ES" dirty="0" smtClean="0"/>
              <a:t>	El </a:t>
            </a:r>
            <a:r>
              <a:rPr lang="es-ES" dirty="0"/>
              <a:t>algoritmo de transformación consiste en seleccionar un nodo inicial,  y luego a través de la generación de números aleatorios, seleccionar los que cumplen más cercanamente con la matriz de distancias. De esta forma se agregan uno a uno los clientes hasta obtener el grafo </a:t>
            </a:r>
            <a:r>
              <a:rPr lang="es-ES" dirty="0" smtClean="0"/>
              <a:t>completo.</a:t>
            </a:r>
            <a:endParaRPr lang="es-UY" dirty="0"/>
          </a:p>
        </p:txBody>
      </p:sp>
    </p:spTree>
    <p:extLst>
      <p:ext uri="{BB962C8B-B14F-4D97-AF65-F5344CB8AC3E}">
        <p14:creationId xmlns:p14="http://schemas.microsoft.com/office/powerpoint/2010/main" xmlns="" val="3516784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77735" y="553793"/>
            <a:ext cx="9132499" cy="582158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262687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UY" dirty="0" err="1" smtClean="0"/>
              <a:t>MDVRP</a:t>
            </a:r>
            <a:r>
              <a:rPr lang="es-UY" dirty="0" smtClean="0"/>
              <a:t>-  </a:t>
            </a:r>
            <a:r>
              <a:rPr lang="es-UY" dirty="0"/>
              <a:t>Solución, implementación. </a:t>
            </a:r>
            <a:r>
              <a:rPr lang="es-UY" dirty="0" smtClean="0"/>
              <a:t/>
            </a:r>
            <a:br>
              <a:rPr lang="es-UY" dirty="0" smtClean="0"/>
            </a:br>
            <a:r>
              <a:rPr lang="es-UY" dirty="0" smtClean="0"/>
              <a:t>Generación de casos de prueba aleatorios.</a:t>
            </a:r>
            <a:endParaRPr lang="es-UY" dirty="0"/>
          </a:p>
        </p:txBody>
      </p:sp>
      <p:sp>
        <p:nvSpPr>
          <p:cNvPr id="3" name="2 Marcador de contenido"/>
          <p:cNvSpPr>
            <a:spLocks noGrp="1"/>
          </p:cNvSpPr>
          <p:nvPr>
            <p:ph idx="1"/>
          </p:nvPr>
        </p:nvSpPr>
        <p:spPr/>
        <p:txBody>
          <a:bodyPr>
            <a:normAutofit fontScale="92500" lnSpcReduction="10000"/>
          </a:bodyPr>
          <a:lstStyle/>
          <a:p>
            <a:r>
              <a:rPr lang="es-ES" dirty="0" smtClean="0"/>
              <a:t>El proceso de generación de escenarios aleatorios permite generar clientes, depósitos y sus capacidades de forma aleatoria. De este modo se tienen juegos de datos para 1000 clientes o mas. </a:t>
            </a:r>
          </a:p>
          <a:p>
            <a:r>
              <a:rPr lang="es-ES" dirty="0" smtClean="0"/>
              <a:t>Características:</a:t>
            </a:r>
          </a:p>
          <a:p>
            <a:pPr lvl="1"/>
            <a:r>
              <a:rPr lang="es-ES" dirty="0" smtClean="0"/>
              <a:t>El formato del mismo corresponde con el formato de </a:t>
            </a:r>
            <a:r>
              <a:rPr lang="es-ES" dirty="0" err="1" smtClean="0"/>
              <a:t>TSPLib</a:t>
            </a:r>
            <a:r>
              <a:rPr lang="es-ES" dirty="0" smtClean="0"/>
              <a:t>.  </a:t>
            </a:r>
          </a:p>
          <a:p>
            <a:pPr lvl="1"/>
            <a:r>
              <a:rPr lang="es-ES" dirty="0" smtClean="0"/>
              <a:t>Permitiendo parametrizar el numero de clientes y depósitos.</a:t>
            </a:r>
          </a:p>
          <a:p>
            <a:pPr lvl="1"/>
            <a:r>
              <a:rPr lang="es-ES" dirty="0" smtClean="0"/>
              <a:t>Demanda de clientes (</a:t>
            </a:r>
            <a:r>
              <a:rPr lang="es-ES" dirty="0" err="1" smtClean="0"/>
              <a:t>v.a.</a:t>
            </a:r>
            <a:r>
              <a:rPr lang="es-ES" dirty="0" smtClean="0"/>
              <a:t> uniforme en un Intervalo (</a:t>
            </a:r>
            <a:r>
              <a:rPr lang="es-ES" dirty="0" err="1" smtClean="0"/>
              <a:t>a,b</a:t>
            </a:r>
            <a:r>
              <a:rPr lang="es-ES" dirty="0" smtClean="0"/>
              <a:t>))</a:t>
            </a:r>
          </a:p>
          <a:p>
            <a:pPr lvl="1"/>
            <a:r>
              <a:rPr lang="es-ES" dirty="0" smtClean="0"/>
              <a:t>Oferta de los depósitos:</a:t>
            </a:r>
          </a:p>
          <a:p>
            <a:pPr lvl="2"/>
            <a:r>
              <a:rPr lang="es-ES" dirty="0"/>
              <a:t>P</a:t>
            </a:r>
            <a:r>
              <a:rPr lang="es-ES" dirty="0" smtClean="0"/>
              <a:t>uede ser igual o distinta en todos los depósitos.</a:t>
            </a:r>
          </a:p>
          <a:p>
            <a:pPr lvl="2"/>
            <a:r>
              <a:rPr lang="es-ES" dirty="0" smtClean="0"/>
              <a:t>Puede sobrepasar la demanda de los clientes en un porcentaje dado (10%, 20%... </a:t>
            </a:r>
            <a:r>
              <a:rPr lang="es-ES" dirty="0" err="1" smtClean="0"/>
              <a:t>Etc</a:t>
            </a:r>
            <a:r>
              <a:rPr lang="es-ES" dirty="0" smtClean="0"/>
              <a:t>).</a:t>
            </a:r>
          </a:p>
          <a:p>
            <a:pPr lvl="1"/>
            <a:r>
              <a:rPr lang="es-ES" dirty="0" smtClean="0"/>
              <a:t>Con la misma semilla, pueden existir varios juegos de datos que solo varia la demanda de los depósitos para el análisis de este comportamiento.</a:t>
            </a:r>
          </a:p>
          <a:p>
            <a:pPr lvl="1"/>
            <a:r>
              <a:rPr lang="es-ES" dirty="0" smtClean="0"/>
              <a:t>Se probo con 10.000 clientes y 500 depósitos.</a:t>
            </a:r>
          </a:p>
          <a:p>
            <a:pPr marL="457200" lvl="1" indent="0">
              <a:buNone/>
            </a:pPr>
            <a:endParaRPr lang="es-UY" dirty="0"/>
          </a:p>
        </p:txBody>
      </p:sp>
    </p:spTree>
    <p:extLst>
      <p:ext uri="{BB962C8B-B14F-4D97-AF65-F5344CB8AC3E}">
        <p14:creationId xmlns:p14="http://schemas.microsoft.com/office/powerpoint/2010/main" xmlns="" val="29026744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err="1" smtClean="0"/>
              <a:t>MDVRP</a:t>
            </a:r>
            <a:r>
              <a:rPr lang="es-UY" dirty="0" smtClean="0"/>
              <a:t>- Solución, Testeo.</a:t>
            </a:r>
            <a:br>
              <a:rPr lang="es-UY" dirty="0" smtClean="0"/>
            </a:br>
            <a:r>
              <a:rPr lang="es-UY" dirty="0" smtClean="0"/>
              <a:t>Casos De Prueba.</a:t>
            </a:r>
            <a:endParaRPr lang="es-UY" dirty="0"/>
          </a:p>
        </p:txBody>
      </p:sp>
      <p:sp>
        <p:nvSpPr>
          <p:cNvPr id="3" name="Content Placeholder 2"/>
          <p:cNvSpPr>
            <a:spLocks noGrp="1"/>
          </p:cNvSpPr>
          <p:nvPr>
            <p:ph idx="1"/>
          </p:nvPr>
        </p:nvSpPr>
        <p:spPr>
          <a:xfrm>
            <a:off x="838200" y="1839693"/>
            <a:ext cx="10515600" cy="4351338"/>
          </a:xfrm>
        </p:spPr>
        <p:txBody>
          <a:bodyPr/>
          <a:lstStyle/>
          <a:p>
            <a:r>
              <a:rPr lang="es-UY" dirty="0" smtClean="0"/>
              <a:t>A:  Ejemplo de </a:t>
            </a:r>
            <a:r>
              <a:rPr lang="es-UY" dirty="0" err="1" smtClean="0"/>
              <a:t>TSPLib</a:t>
            </a:r>
            <a:r>
              <a:rPr lang="es-UY" dirty="0" smtClean="0"/>
              <a:t> (cap. de depósitos modificada) </a:t>
            </a:r>
          </a:p>
          <a:p>
            <a:r>
              <a:rPr lang="es-UY" dirty="0" smtClean="0"/>
              <a:t>B:  Depósitos con = </a:t>
            </a:r>
            <a:r>
              <a:rPr lang="es-UY" dirty="0" err="1" smtClean="0"/>
              <a:t>cap</a:t>
            </a:r>
            <a:endParaRPr lang="es-UY" dirty="0" smtClean="0"/>
          </a:p>
          <a:p>
            <a:pPr lvl="1"/>
            <a:r>
              <a:rPr lang="es-UY" dirty="0" err="1" smtClean="0"/>
              <a:t>B1</a:t>
            </a:r>
            <a:r>
              <a:rPr lang="es-UY" dirty="0" smtClean="0"/>
              <a:t> 0%</a:t>
            </a:r>
          </a:p>
          <a:p>
            <a:pPr lvl="1"/>
            <a:r>
              <a:rPr lang="es-UY" dirty="0" err="1" smtClean="0"/>
              <a:t>B2</a:t>
            </a:r>
            <a:r>
              <a:rPr lang="es-UY" dirty="0" smtClean="0"/>
              <a:t> 10%</a:t>
            </a:r>
          </a:p>
          <a:p>
            <a:pPr lvl="1"/>
            <a:r>
              <a:rPr lang="es-UY" dirty="0" err="1" smtClean="0"/>
              <a:t>B3</a:t>
            </a:r>
            <a:r>
              <a:rPr lang="es-UY" dirty="0" smtClean="0"/>
              <a:t> 20%</a:t>
            </a:r>
          </a:p>
          <a:p>
            <a:r>
              <a:rPr lang="en-US" dirty="0" smtClean="0"/>
              <a:t>C:</a:t>
            </a:r>
            <a:r>
              <a:rPr lang="es-UY" dirty="0" smtClean="0">
                <a:solidFill>
                  <a:schemeClr val="accent1">
                    <a:lumMod val="50000"/>
                  </a:schemeClr>
                </a:solidFill>
              </a:rPr>
              <a:t> </a:t>
            </a:r>
            <a:r>
              <a:rPr lang="es-UY" dirty="0" smtClean="0"/>
              <a:t>Depósitos con </a:t>
            </a:r>
            <a:r>
              <a:rPr lang="en-US" dirty="0" smtClean="0"/>
              <a:t>≠</a:t>
            </a:r>
            <a:r>
              <a:rPr lang="es-UY" dirty="0" smtClean="0"/>
              <a:t> </a:t>
            </a:r>
            <a:r>
              <a:rPr lang="es-UY" dirty="0" err="1" smtClean="0"/>
              <a:t>cap</a:t>
            </a:r>
            <a:endParaRPr lang="en-US" dirty="0"/>
          </a:p>
          <a:p>
            <a:pPr lvl="1"/>
            <a:r>
              <a:rPr lang="es-UY" dirty="0" err="1" smtClean="0"/>
              <a:t>C1</a:t>
            </a:r>
            <a:r>
              <a:rPr lang="es-UY" dirty="0" smtClean="0"/>
              <a:t> 0%</a:t>
            </a:r>
          </a:p>
          <a:p>
            <a:pPr lvl="1"/>
            <a:r>
              <a:rPr lang="es-UY" dirty="0" err="1" smtClean="0"/>
              <a:t>C2</a:t>
            </a:r>
            <a:r>
              <a:rPr lang="es-UY" dirty="0" smtClean="0"/>
              <a:t> 10%</a:t>
            </a:r>
          </a:p>
          <a:p>
            <a:pPr lvl="1"/>
            <a:r>
              <a:rPr lang="es-UY" dirty="0" err="1" smtClean="0"/>
              <a:t>C3</a:t>
            </a:r>
            <a:r>
              <a:rPr lang="es-UY" dirty="0" smtClean="0"/>
              <a:t> 20%</a:t>
            </a:r>
          </a:p>
        </p:txBody>
      </p:sp>
      <p:pic>
        <p:nvPicPr>
          <p:cNvPr id="4" name="Picture 3"/>
          <p:cNvPicPr>
            <a:picLocks noChangeAspect="1"/>
          </p:cNvPicPr>
          <p:nvPr/>
        </p:nvPicPr>
        <p:blipFill>
          <a:blip r:embed="rId2" cstate="print"/>
          <a:stretch>
            <a:fillRect/>
          </a:stretch>
        </p:blipFill>
        <p:spPr>
          <a:xfrm>
            <a:off x="8792749" y="734742"/>
            <a:ext cx="1924050" cy="1743075"/>
          </a:xfrm>
          <a:prstGeom prst="rect">
            <a:avLst/>
          </a:prstGeom>
        </p:spPr>
      </p:pic>
      <p:pic>
        <p:nvPicPr>
          <p:cNvPr id="6" name="Picture 5"/>
          <p:cNvPicPr>
            <a:picLocks noChangeAspect="1"/>
          </p:cNvPicPr>
          <p:nvPr/>
        </p:nvPicPr>
        <p:blipFill>
          <a:blip r:embed="rId3" cstate="print"/>
          <a:stretch>
            <a:fillRect/>
          </a:stretch>
        </p:blipFill>
        <p:spPr>
          <a:xfrm>
            <a:off x="5207245" y="2438437"/>
            <a:ext cx="5467350" cy="1704975"/>
          </a:xfrm>
          <a:prstGeom prst="rect">
            <a:avLst/>
          </a:prstGeom>
        </p:spPr>
      </p:pic>
      <p:pic>
        <p:nvPicPr>
          <p:cNvPr id="7" name="Picture 6"/>
          <p:cNvPicPr>
            <a:picLocks noChangeAspect="1"/>
          </p:cNvPicPr>
          <p:nvPr/>
        </p:nvPicPr>
        <p:blipFill>
          <a:blip r:embed="rId4" cstate="print"/>
          <a:stretch>
            <a:fillRect/>
          </a:stretch>
        </p:blipFill>
        <p:spPr>
          <a:xfrm>
            <a:off x="5207245" y="4157480"/>
            <a:ext cx="5467350" cy="1914525"/>
          </a:xfrm>
          <a:prstGeom prst="rect">
            <a:avLst/>
          </a:prstGeom>
        </p:spPr>
      </p:pic>
    </p:spTree>
    <p:extLst>
      <p:ext uri="{BB962C8B-B14F-4D97-AF65-F5344CB8AC3E}">
        <p14:creationId xmlns:p14="http://schemas.microsoft.com/office/powerpoint/2010/main" xmlns="" val="4567008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err="1" smtClean="0"/>
              <a:t>MDVRP</a:t>
            </a:r>
            <a:r>
              <a:rPr lang="es-UY" dirty="0" smtClean="0"/>
              <a:t>- Solución, Testeo.</a:t>
            </a:r>
            <a:br>
              <a:rPr lang="es-UY" dirty="0" smtClean="0"/>
            </a:br>
            <a:r>
              <a:rPr lang="es-UY" dirty="0" smtClean="0"/>
              <a:t>Métricas Utilizadas.</a:t>
            </a:r>
            <a:endParaRPr lang="es-UY" dirty="0"/>
          </a:p>
        </p:txBody>
      </p:sp>
      <p:sp>
        <p:nvSpPr>
          <p:cNvPr id="3" name="Content Placeholder 2"/>
          <p:cNvSpPr>
            <a:spLocks noGrp="1"/>
          </p:cNvSpPr>
          <p:nvPr>
            <p:ph idx="1"/>
          </p:nvPr>
        </p:nvSpPr>
        <p:spPr/>
        <p:txBody>
          <a:bodyPr/>
          <a:lstStyle/>
          <a:p>
            <a:pPr lvl="1"/>
            <a:r>
              <a:rPr lang="es-UY" dirty="0" smtClean="0"/>
              <a:t>Tiempo de ejecución.</a:t>
            </a:r>
          </a:p>
          <a:p>
            <a:pPr lvl="2"/>
            <a:r>
              <a:rPr lang="es-ES" dirty="0" smtClean="0"/>
              <a:t>El </a:t>
            </a:r>
            <a:r>
              <a:rPr lang="es-ES" dirty="0"/>
              <a:t>mismo consiste en el tiempo que demora en correr el </a:t>
            </a:r>
            <a:r>
              <a:rPr lang="es-ES" dirty="0" smtClean="0"/>
              <a:t>algoritmo.</a:t>
            </a:r>
          </a:p>
          <a:p>
            <a:pPr lvl="2"/>
            <a:r>
              <a:rPr lang="es-UY" dirty="0" smtClean="0"/>
              <a:t>Permite comparar los tiempos de los distintos algoritmos.</a:t>
            </a:r>
          </a:p>
          <a:p>
            <a:pPr lvl="1"/>
            <a:r>
              <a:rPr lang="es-UY" dirty="0" smtClean="0"/>
              <a:t>Costo (Distancia recorrida)</a:t>
            </a:r>
          </a:p>
          <a:p>
            <a:pPr lvl="2"/>
            <a:r>
              <a:rPr lang="es-ES" dirty="0" smtClean="0"/>
              <a:t>Es </a:t>
            </a:r>
            <a:r>
              <a:rPr lang="es-ES" dirty="0"/>
              <a:t>la suma de los recorridos de todos los  vehículos para todos los depósitos</a:t>
            </a:r>
            <a:r>
              <a:rPr lang="es-ES" dirty="0" smtClean="0"/>
              <a:t>.</a:t>
            </a:r>
            <a:endParaRPr lang="en-US" dirty="0" smtClean="0"/>
          </a:p>
          <a:p>
            <a:pPr lvl="2"/>
            <a:r>
              <a:rPr lang="es-UY" dirty="0" smtClean="0"/>
              <a:t>Permite comparar los costos de los distintos algoritmos.</a:t>
            </a:r>
          </a:p>
          <a:p>
            <a:pPr lvl="1"/>
            <a:r>
              <a:rPr lang="es-UY" dirty="0" smtClean="0"/>
              <a:t>Penalidad </a:t>
            </a:r>
          </a:p>
          <a:p>
            <a:pPr lvl="2"/>
            <a:r>
              <a:rPr lang="es-UY" dirty="0" smtClean="0"/>
              <a:t>Se calcula a partir de la demanda de los clientes y la oferta de los depósitos</a:t>
            </a:r>
            <a:r>
              <a:rPr lang="en-US" dirty="0" smtClean="0"/>
              <a:t>.</a:t>
            </a:r>
            <a:endParaRPr lang="es-UY" dirty="0" smtClean="0"/>
          </a:p>
          <a:p>
            <a:pPr lvl="2"/>
            <a:r>
              <a:rPr lang="es-UY" dirty="0" smtClean="0"/>
              <a:t>Permite analizar el problema del algoritmo por Urgencia y su carencia al no manejar capacidades. </a:t>
            </a:r>
          </a:p>
          <a:p>
            <a:pPr lvl="2"/>
            <a:r>
              <a:rPr lang="es-UY" dirty="0" smtClean="0"/>
              <a:t>Permite cuantificar el impacto cuando los depósitos no pueden cubrir las demandas de los clientes.</a:t>
            </a:r>
          </a:p>
          <a:p>
            <a:pPr marL="457200" lvl="1" indent="0">
              <a:buNone/>
            </a:pPr>
            <a:endParaRPr lang="es-UY" dirty="0"/>
          </a:p>
        </p:txBody>
      </p:sp>
    </p:spTree>
    <p:extLst>
      <p:ext uri="{BB962C8B-B14F-4D97-AF65-F5344CB8AC3E}">
        <p14:creationId xmlns:p14="http://schemas.microsoft.com/office/powerpoint/2010/main" xmlns="" val="480149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1"/>
            <a:ext cx="10515600" cy="1325563"/>
          </a:xfrm>
        </p:spPr>
        <p:txBody>
          <a:bodyPr/>
          <a:lstStyle/>
          <a:p>
            <a:r>
              <a:rPr lang="es-ES" dirty="0" smtClean="0"/>
              <a:t>Introducción (Problema MDVRP)</a:t>
            </a:r>
            <a:endParaRPr lang="es-ES" dirty="0"/>
          </a:p>
        </p:txBody>
      </p:sp>
      <p:sp>
        <p:nvSpPr>
          <p:cNvPr id="3" name="Content Placeholder 2"/>
          <p:cNvSpPr>
            <a:spLocks noGrp="1"/>
          </p:cNvSpPr>
          <p:nvPr>
            <p:ph idx="1"/>
          </p:nvPr>
        </p:nvSpPr>
        <p:spPr/>
        <p:txBody>
          <a:bodyPr>
            <a:normAutofit lnSpcReduction="10000"/>
          </a:bodyPr>
          <a:lstStyle/>
          <a:p>
            <a:endParaRPr lang="en-US" dirty="0" smtClean="0"/>
          </a:p>
          <a:p>
            <a:pPr algn="just"/>
            <a:r>
              <a:rPr lang="es-ES" dirty="0" smtClean="0"/>
              <a:t>Contexto</a:t>
            </a:r>
          </a:p>
          <a:p>
            <a:pPr algn="just">
              <a:buNone/>
            </a:pPr>
            <a:r>
              <a:rPr lang="es-UY" dirty="0" smtClean="0"/>
              <a:t>	La </a:t>
            </a:r>
            <a:r>
              <a:rPr lang="es-UY" dirty="0"/>
              <a:t>gestión logística es un elemento clave en la estrategia empresarial, siendo una de sus funciones principales la distribución, y dentro de ella la capacidad para optimizar las rutas de transporte. En este contexto, las empresas deben analizar los factores más relevantes en el diseño de sus rutas vehiculares así como las metodologías más adecuadas para tal optimización. La optimización de una ruta engloba todas las acciones que contribuyen a la mejora de la función de distribución en términos de nivel de servicio, calidad y costos a través de decisiones de carácter estratégico, táctico y operativo. </a:t>
            </a:r>
          </a:p>
          <a:p>
            <a:endParaRPr lang="en-US" sz="2800" dirty="0"/>
          </a:p>
        </p:txBody>
      </p:sp>
    </p:spTree>
    <p:extLst>
      <p:ext uri="{BB962C8B-B14F-4D97-AF65-F5344CB8AC3E}">
        <p14:creationId xmlns:p14="http://schemas.microsoft.com/office/powerpoint/2010/main" xmlns="" val="1616332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err="1" smtClean="0"/>
              <a:t>MDVRP</a:t>
            </a:r>
            <a:r>
              <a:rPr lang="es-UY" dirty="0" smtClean="0"/>
              <a:t>- Solución, Testeo.</a:t>
            </a:r>
            <a:br>
              <a:rPr lang="es-UY" dirty="0" smtClean="0"/>
            </a:br>
            <a:r>
              <a:rPr lang="es-UY" dirty="0" smtClean="0"/>
              <a:t>Análisis de Resultados </a:t>
            </a:r>
            <a:r>
              <a:rPr lang="es-UY" dirty="0" err="1" smtClean="0"/>
              <a:t>AER</a:t>
            </a:r>
            <a:r>
              <a:rPr lang="es-UY" dirty="0" smtClean="0"/>
              <a:t> Y </a:t>
            </a:r>
            <a:r>
              <a:rPr lang="es-UY" dirty="0" err="1" smtClean="0"/>
              <a:t>AEL</a:t>
            </a:r>
            <a:r>
              <a:rPr lang="es-UY" dirty="0" smtClean="0"/>
              <a:t>.</a:t>
            </a:r>
            <a:endParaRPr lang="es-UY"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744842571"/>
              </p:ext>
            </p:extLst>
          </p:nvPr>
        </p:nvGraphicFramePr>
        <p:xfrm>
          <a:off x="1068945" y="2949262"/>
          <a:ext cx="9865217" cy="3116686"/>
        </p:xfrm>
        <a:graphic>
          <a:graphicData uri="http://schemas.openxmlformats.org/drawingml/2006/table">
            <a:tbl>
              <a:tblPr firstRow="1" firstCol="1" bandRow="1">
                <a:tableStyleId>{5C22544A-7EE6-4342-B048-85BDC9FD1C3A}</a:tableStyleId>
              </a:tblPr>
              <a:tblGrid>
                <a:gridCol w="2186992"/>
                <a:gridCol w="2186992"/>
                <a:gridCol w="2244174"/>
                <a:gridCol w="2244174"/>
                <a:gridCol w="1002885"/>
              </a:tblGrid>
              <a:tr h="316661">
                <a:tc rowSpan="2">
                  <a:txBody>
                    <a:bodyPr/>
                    <a:lstStyle/>
                    <a:p>
                      <a:pPr algn="ctr">
                        <a:lnSpc>
                          <a:spcPct val="107000"/>
                        </a:lnSpc>
                        <a:spcAft>
                          <a:spcPts val="0"/>
                        </a:spcAft>
                      </a:pPr>
                      <a:r>
                        <a:rPr lang="es-ES" sz="1100" dirty="0">
                          <a:effectLst/>
                        </a:rPr>
                        <a:t>Caso de </a:t>
                      </a:r>
                      <a:br>
                        <a:rPr lang="es-ES" sz="1100" dirty="0">
                          <a:effectLst/>
                        </a:rPr>
                      </a:br>
                      <a:r>
                        <a:rPr lang="es-ES" sz="1100" dirty="0">
                          <a:effectLst/>
                        </a:rPr>
                        <a:t>Estudio</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gridSpan="2">
                  <a:txBody>
                    <a:bodyPr/>
                    <a:lstStyle/>
                    <a:p>
                      <a:pPr algn="ctr">
                        <a:lnSpc>
                          <a:spcPct val="107000"/>
                        </a:lnSpc>
                        <a:spcAft>
                          <a:spcPts val="0"/>
                        </a:spcAft>
                      </a:pPr>
                      <a:r>
                        <a:rPr lang="es-ES" sz="1100">
                          <a:effectLst/>
                        </a:rPr>
                        <a:t>AEL</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endParaRPr lang="es-UY"/>
                    </a:p>
                  </a:txBody>
                  <a:tcPr/>
                </a:tc>
                <a:tc gridSpan="2">
                  <a:txBody>
                    <a:bodyPr/>
                    <a:lstStyle/>
                    <a:p>
                      <a:pPr algn="ctr">
                        <a:lnSpc>
                          <a:spcPct val="107000"/>
                        </a:lnSpc>
                        <a:spcAft>
                          <a:spcPts val="0"/>
                        </a:spcAft>
                      </a:pPr>
                      <a:r>
                        <a:rPr lang="es-ES" sz="1100">
                          <a:effectLst/>
                        </a:rPr>
                        <a:t>AER</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endParaRPr lang="es-UY"/>
                    </a:p>
                  </a:txBody>
                  <a:tcPr/>
                </a:tc>
              </a:tr>
              <a:tr h="581708">
                <a:tc vMerge="1">
                  <a:txBody>
                    <a:bodyPr/>
                    <a:lstStyle/>
                    <a:p>
                      <a:endParaRPr lang="es-UY"/>
                    </a:p>
                  </a:txBody>
                  <a:tcPr/>
                </a:tc>
                <a:tc>
                  <a:txBody>
                    <a:bodyPr/>
                    <a:lstStyle/>
                    <a:p>
                      <a:pPr>
                        <a:lnSpc>
                          <a:spcPct val="107000"/>
                        </a:lnSpc>
                        <a:spcAft>
                          <a:spcPts val="0"/>
                        </a:spcAft>
                      </a:pPr>
                      <a:r>
                        <a:rPr lang="es-ES" sz="1100">
                          <a:effectLst/>
                        </a:rPr>
                        <a:t>% Incremento del Tiempo </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spcAft>
                          <a:spcPts val="0"/>
                        </a:spcAft>
                      </a:pPr>
                      <a:r>
                        <a:rPr lang="es-ES" sz="1100">
                          <a:effectLst/>
                        </a:rPr>
                        <a:t>% Mejora</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spcAft>
                          <a:spcPts val="0"/>
                        </a:spcAft>
                      </a:pPr>
                      <a:r>
                        <a:rPr lang="es-ES" sz="1100">
                          <a:effectLst/>
                        </a:rPr>
                        <a:t>% Incremento de Tiempo </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spcAft>
                          <a:spcPts val="0"/>
                        </a:spcAft>
                      </a:pPr>
                      <a:r>
                        <a:rPr lang="es-ES" sz="1100">
                          <a:effectLst/>
                        </a:rPr>
                        <a:t>% Mejora</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283518">
                <a:tc>
                  <a:txBody>
                    <a:bodyPr/>
                    <a:lstStyle/>
                    <a:p>
                      <a:pPr>
                        <a:lnSpc>
                          <a:spcPct val="107000"/>
                        </a:lnSpc>
                        <a:spcAft>
                          <a:spcPts val="800"/>
                        </a:spcAft>
                      </a:pPr>
                      <a:r>
                        <a:rPr lang="es-ES" sz="1100">
                          <a:effectLst/>
                        </a:rPr>
                        <a:t>A</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7268,65</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3,46</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123,38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3,18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B.1</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1314,80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0,27</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46,34</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0,30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B.2</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3958,89</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1,69</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39,88</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0,61</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B.3</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6832,08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4,20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46,88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1,76</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C.1</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2417,50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1,32</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55,18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0,08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C.2</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6070,88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1,88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51,03</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1,03</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51494">
                <a:tc>
                  <a:txBody>
                    <a:bodyPr/>
                    <a:lstStyle/>
                    <a:p>
                      <a:pPr>
                        <a:lnSpc>
                          <a:spcPct val="107000"/>
                        </a:lnSpc>
                        <a:spcAft>
                          <a:spcPts val="800"/>
                        </a:spcAft>
                      </a:pPr>
                      <a:r>
                        <a:rPr lang="es-ES" sz="1100">
                          <a:effectLst/>
                        </a:rPr>
                        <a:t>C.3</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8974,97</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3,87</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38,80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1,17</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bl>
          </a:graphicData>
        </a:graphic>
      </p:graphicFrame>
      <p:sp>
        <p:nvSpPr>
          <p:cNvPr id="5" name="Rectangle 4"/>
          <p:cNvSpPr/>
          <p:nvPr/>
        </p:nvSpPr>
        <p:spPr>
          <a:xfrm>
            <a:off x="1068945" y="1957588"/>
            <a:ext cx="8075055" cy="646331"/>
          </a:xfrm>
          <a:prstGeom prst="rect">
            <a:avLst/>
          </a:prstGeom>
        </p:spPr>
        <p:txBody>
          <a:bodyPr wrap="square">
            <a:spAutoFit/>
          </a:bodyPr>
          <a:lstStyle/>
          <a:p>
            <a:r>
              <a:rPr lang="es-UY" dirty="0" smtClean="0">
                <a:effectLst/>
                <a:latin typeface="Times New Roman" panose="02020603050405020304" pitchFamily="18" charset="0"/>
                <a:ea typeface="Times New Roman" panose="02020603050405020304" pitchFamily="18" charset="0"/>
              </a:rPr>
              <a:t>Representaremos el porcentaje de mejora de los algoritmos implementados a través de la siguiente tabla, se toma como base el algoritmo de urgencia con capacidades.</a:t>
            </a:r>
            <a:endParaRPr lang="es-UY" dirty="0"/>
          </a:p>
        </p:txBody>
      </p:sp>
    </p:spTree>
    <p:extLst>
      <p:ext uri="{BB962C8B-B14F-4D97-AF65-F5344CB8AC3E}">
        <p14:creationId xmlns:p14="http://schemas.microsoft.com/office/powerpoint/2010/main" xmlns="" val="30467593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err="1"/>
              <a:t>MDVRP</a:t>
            </a:r>
            <a:r>
              <a:rPr lang="es-UY" dirty="0"/>
              <a:t>- Solución, Testeo.</a:t>
            </a:r>
            <a:br>
              <a:rPr lang="es-UY" dirty="0"/>
            </a:br>
            <a:r>
              <a:rPr lang="es-UY" dirty="0"/>
              <a:t>Análisis de </a:t>
            </a:r>
            <a:r>
              <a:rPr lang="es-UY" dirty="0" smtClean="0"/>
              <a:t>Resultados</a:t>
            </a:r>
            <a:endParaRPr lang="es-UY" dirty="0"/>
          </a:p>
        </p:txBody>
      </p:sp>
      <p:sp>
        <p:nvSpPr>
          <p:cNvPr id="3" name="Content Placeholder 2"/>
          <p:cNvSpPr>
            <a:spLocks noGrp="1"/>
          </p:cNvSpPr>
          <p:nvPr>
            <p:ph idx="1"/>
          </p:nvPr>
        </p:nvSpPr>
        <p:spPr/>
        <p:txBody>
          <a:bodyPr>
            <a:normAutofit fontScale="77500" lnSpcReduction="20000"/>
          </a:bodyPr>
          <a:lstStyle/>
          <a:p>
            <a:r>
              <a:rPr lang="es-ES" dirty="0"/>
              <a:t>El costo del caso A es mayor que el resultado de </a:t>
            </a:r>
            <a:r>
              <a:rPr lang="es-ES" dirty="0" err="1"/>
              <a:t>TSPLib</a:t>
            </a:r>
            <a:r>
              <a:rPr lang="es-ES" dirty="0"/>
              <a:t> para el algoritmo de asignación básico, pero recordemos que </a:t>
            </a:r>
            <a:r>
              <a:rPr lang="es-ES" dirty="0" err="1"/>
              <a:t>TSPLib</a:t>
            </a:r>
            <a:r>
              <a:rPr lang="es-ES" dirty="0"/>
              <a:t> no considera las capacidades, y las mismas fueron agregadas. </a:t>
            </a:r>
          </a:p>
          <a:p>
            <a:r>
              <a:rPr lang="es-ES" dirty="0"/>
              <a:t>El </a:t>
            </a:r>
            <a:r>
              <a:rPr lang="es-ES" dirty="0" err="1"/>
              <a:t>AER</a:t>
            </a:r>
            <a:r>
              <a:rPr lang="es-ES" dirty="0"/>
              <a:t> corrió en un tiempo relativamente corto y mejoro la solución respecto a los métodos de asignación por urgencia. </a:t>
            </a:r>
          </a:p>
          <a:p>
            <a:r>
              <a:rPr lang="es-ES" dirty="0"/>
              <a:t>El algoritmo de asignación Enajenados Lento (con intercambio entre depósitos) demoro un tiempo considerable pero llego a una solución mejor que todas las otras formas de asignación implementadas.</a:t>
            </a:r>
          </a:p>
          <a:p>
            <a:r>
              <a:rPr lang="es-ES" dirty="0"/>
              <a:t>El problema de la mejora de los clientes enajenados produjo mejores rutas en todos los casos que se probaron.</a:t>
            </a:r>
          </a:p>
          <a:p>
            <a:r>
              <a:rPr lang="es-ES" dirty="0"/>
              <a:t>El algoritmo de Ruteo finalizo  su  ejecución en pocos segundos, y los algoritmos de post optimización, al ser locales para cada deposito también fueron ejecutados en segundos.</a:t>
            </a:r>
          </a:p>
          <a:p>
            <a:r>
              <a:rPr lang="es-ES" dirty="0"/>
              <a:t> Los algoritmos de post optimización produciendo siempre mejoras en los casos con muchos clientes.</a:t>
            </a:r>
            <a:endParaRPr lang="es-UY" dirty="0"/>
          </a:p>
          <a:p>
            <a:endParaRPr lang="es-UY" dirty="0"/>
          </a:p>
        </p:txBody>
      </p:sp>
    </p:spTree>
    <p:extLst>
      <p:ext uri="{BB962C8B-B14F-4D97-AF65-F5344CB8AC3E}">
        <p14:creationId xmlns:p14="http://schemas.microsoft.com/office/powerpoint/2010/main" xmlns="" val="3364224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err="1" smtClean="0"/>
              <a:t>MDVRP</a:t>
            </a:r>
            <a:r>
              <a:rPr lang="es-UY" dirty="0"/>
              <a:t> </a:t>
            </a:r>
            <a:r>
              <a:rPr lang="es-UY" dirty="0" smtClean="0"/>
              <a:t>Conclusiones</a:t>
            </a:r>
            <a:endParaRPr lang="es-UY" dirty="0"/>
          </a:p>
        </p:txBody>
      </p:sp>
      <p:sp>
        <p:nvSpPr>
          <p:cNvPr id="3" name="Content Placeholder 2"/>
          <p:cNvSpPr>
            <a:spLocks noGrp="1"/>
          </p:cNvSpPr>
          <p:nvPr>
            <p:ph idx="1"/>
          </p:nvPr>
        </p:nvSpPr>
        <p:spPr/>
        <p:txBody>
          <a:bodyPr>
            <a:normAutofit fontScale="92500" lnSpcReduction="10000"/>
          </a:bodyPr>
          <a:lstStyle/>
          <a:p>
            <a:r>
              <a:rPr lang="es-ES" dirty="0"/>
              <a:t>La implementación y mejoras de algoritmos de solución de </a:t>
            </a:r>
            <a:r>
              <a:rPr lang="es-ES" dirty="0" err="1"/>
              <a:t>MDVRP</a:t>
            </a:r>
            <a:r>
              <a:rPr lang="es-ES" dirty="0"/>
              <a:t>, es un problema abierto y de continuo crecimiento, donde todos los meses se pueden encontrar nuevas publicaciones académicas con algoritmos y mejoras. </a:t>
            </a:r>
            <a:endParaRPr lang="es-ES" dirty="0" smtClean="0"/>
          </a:p>
          <a:p>
            <a:r>
              <a:rPr lang="es-ES" dirty="0" smtClean="0"/>
              <a:t>A través de este Proyecto de Grado se brinda </a:t>
            </a:r>
            <a:r>
              <a:rPr lang="es-ES" dirty="0"/>
              <a:t>una solución informática para la implementación de nuevos algoritmos y de esta forma proveer un ambiente amigable para ejecutar, </a:t>
            </a:r>
            <a:r>
              <a:rPr lang="es-ES" dirty="0" smtClean="0"/>
              <a:t>parametrización y validación de algoritmos de </a:t>
            </a:r>
            <a:r>
              <a:rPr lang="es-ES" dirty="0"/>
              <a:t>resolución del problema de </a:t>
            </a:r>
            <a:r>
              <a:rPr lang="es-ES" dirty="0" err="1"/>
              <a:t>MDVRP</a:t>
            </a:r>
            <a:r>
              <a:rPr lang="es-ES" dirty="0" smtClean="0"/>
              <a:t>. Así como permitir la comparación de ejecuciones.</a:t>
            </a:r>
          </a:p>
          <a:p>
            <a:r>
              <a:rPr lang="es-ES" dirty="0" smtClean="0"/>
              <a:t>Por otro lado se detecto, analizo y se trabajo en algoritmos para un problema particular en la asignación. Los clientes enajenados en la etapa de asignación.</a:t>
            </a:r>
          </a:p>
          <a:p>
            <a:pPr marL="0" indent="0">
              <a:buNone/>
            </a:pPr>
            <a:endParaRPr lang="es-UY" dirty="0"/>
          </a:p>
          <a:p>
            <a:endParaRPr lang="es-UY" dirty="0"/>
          </a:p>
        </p:txBody>
      </p:sp>
    </p:spTree>
    <p:extLst>
      <p:ext uri="{BB962C8B-B14F-4D97-AF65-F5344CB8AC3E}">
        <p14:creationId xmlns:p14="http://schemas.microsoft.com/office/powerpoint/2010/main" xmlns="" val="25162123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err="1" smtClean="0"/>
              <a:t>MDVRP</a:t>
            </a:r>
            <a:r>
              <a:rPr lang="es-UY" dirty="0" smtClean="0"/>
              <a:t>- Solución, Testeo.</a:t>
            </a:r>
            <a:br>
              <a:rPr lang="es-UY" dirty="0" smtClean="0"/>
            </a:br>
            <a:r>
              <a:rPr lang="es-UY" dirty="0" smtClean="0"/>
              <a:t>Trabajo  a Futuro.</a:t>
            </a:r>
            <a:endParaRPr lang="es-UY" dirty="0"/>
          </a:p>
        </p:txBody>
      </p:sp>
      <p:sp>
        <p:nvSpPr>
          <p:cNvPr id="3" name="Content Placeholder 2"/>
          <p:cNvSpPr>
            <a:spLocks noGrp="1"/>
          </p:cNvSpPr>
          <p:nvPr>
            <p:ph idx="1"/>
          </p:nvPr>
        </p:nvSpPr>
        <p:spPr/>
        <p:txBody>
          <a:bodyPr>
            <a:normAutofit fontScale="92500" lnSpcReduction="10000"/>
          </a:bodyPr>
          <a:lstStyle/>
          <a:p>
            <a:r>
              <a:rPr lang="es-ES" dirty="0" smtClean="0"/>
              <a:t>Algunos posibles trabajos a futuro que fueron detectados.</a:t>
            </a:r>
          </a:p>
          <a:p>
            <a:r>
              <a:rPr lang="es-ES" dirty="0" smtClean="0"/>
              <a:t>A Nivel de la aplicación</a:t>
            </a:r>
          </a:p>
          <a:p>
            <a:pPr lvl="1"/>
            <a:r>
              <a:rPr lang="es-ES" dirty="0" smtClean="0"/>
              <a:t>El proyecto se enfoco en </a:t>
            </a:r>
            <a:r>
              <a:rPr lang="es-ES" dirty="0" err="1" smtClean="0"/>
              <a:t>MDVRP</a:t>
            </a:r>
            <a:r>
              <a:rPr lang="es-ES" dirty="0" smtClean="0"/>
              <a:t> con capacidades siendo necesario efectuar ciertas modificaciones para otras variantes de </a:t>
            </a:r>
            <a:r>
              <a:rPr lang="es-ES" dirty="0" err="1" smtClean="0"/>
              <a:t>MDVRP</a:t>
            </a:r>
            <a:r>
              <a:rPr lang="es-ES" dirty="0" smtClean="0"/>
              <a:t> (con ventanas de tiempo, periodicidad, flota heterogénea).</a:t>
            </a:r>
          </a:p>
          <a:p>
            <a:pPr lvl="1"/>
            <a:r>
              <a:rPr lang="es-ES" dirty="0" smtClean="0"/>
              <a:t>Utilización de coordenadas geográficas para otros problemas de </a:t>
            </a:r>
            <a:r>
              <a:rPr lang="es-ES" dirty="0" err="1" smtClean="0"/>
              <a:t>MDVRP</a:t>
            </a:r>
            <a:r>
              <a:rPr lang="es-ES" dirty="0" smtClean="0"/>
              <a:t>. Permitiendo nuevos formatos de entrada que no sean los del standard de </a:t>
            </a:r>
            <a:r>
              <a:rPr lang="es-ES" dirty="0" err="1" smtClean="0"/>
              <a:t>TSPLIB</a:t>
            </a:r>
            <a:r>
              <a:rPr lang="es-ES" dirty="0" smtClean="0"/>
              <a:t>.</a:t>
            </a:r>
          </a:p>
          <a:p>
            <a:r>
              <a:rPr lang="es-ES" dirty="0" smtClean="0"/>
              <a:t>Algoritmo</a:t>
            </a:r>
          </a:p>
          <a:p>
            <a:pPr lvl="1"/>
            <a:r>
              <a:rPr lang="es-ES" dirty="0" smtClean="0"/>
              <a:t>El problema de enajenados es uno de los problemas detectados y pueden existir otras particularidades en los clientes cuyo análisis incida en mejores rutas.</a:t>
            </a:r>
          </a:p>
          <a:p>
            <a:pPr lvl="1"/>
            <a:r>
              <a:rPr lang="es-ES" dirty="0" smtClean="0"/>
              <a:t>Profundizar en la retroalimentación entre etapas para encontrar mejores rutas (En nuestra implementación, </a:t>
            </a:r>
            <a:r>
              <a:rPr lang="es-ES" dirty="0" err="1" smtClean="0"/>
              <a:t>unicamente</a:t>
            </a:r>
            <a:r>
              <a:rPr lang="es-ES" dirty="0" smtClean="0"/>
              <a:t> </a:t>
            </a:r>
            <a:r>
              <a:rPr lang="es-ES" dirty="0" err="1" smtClean="0"/>
              <a:t>AEL</a:t>
            </a:r>
            <a:r>
              <a:rPr lang="es-ES" dirty="0" smtClean="0"/>
              <a:t> utiliza un algoritmo de ruteo para evaluar la mejora en cada iteración). </a:t>
            </a:r>
          </a:p>
          <a:p>
            <a:endParaRPr lang="es-ES" dirty="0"/>
          </a:p>
          <a:p>
            <a:endParaRPr lang="es-ES" dirty="0" smtClean="0"/>
          </a:p>
          <a:p>
            <a:endParaRPr lang="es-ES" dirty="0"/>
          </a:p>
          <a:p>
            <a:endParaRPr lang="es-ES" dirty="0" smtClean="0"/>
          </a:p>
        </p:txBody>
      </p:sp>
    </p:spTree>
    <p:extLst>
      <p:ext uri="{BB962C8B-B14F-4D97-AF65-F5344CB8AC3E}">
        <p14:creationId xmlns:p14="http://schemas.microsoft.com/office/powerpoint/2010/main" xmlns="" val="2295583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1"/>
            <a:ext cx="10515600" cy="1325563"/>
          </a:xfrm>
        </p:spPr>
        <p:txBody>
          <a:bodyPr/>
          <a:lstStyle/>
          <a:p>
            <a:r>
              <a:rPr lang="es-ES" dirty="0" smtClean="0"/>
              <a:t>Introducción (Problema MDVRP)</a:t>
            </a:r>
            <a:endParaRPr lang="es-E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s-ES" dirty="0" smtClean="0"/>
              <a:t>Marco Histórico</a:t>
            </a:r>
          </a:p>
          <a:p>
            <a:pPr lvl="1"/>
            <a:r>
              <a:rPr lang="es-ES" dirty="0" smtClean="0"/>
              <a:t>TSP</a:t>
            </a:r>
          </a:p>
          <a:p>
            <a:pPr lvl="1"/>
            <a:r>
              <a:rPr lang="es-ES" dirty="0" smtClean="0"/>
              <a:t>VRP</a:t>
            </a:r>
          </a:p>
          <a:p>
            <a:pPr lvl="1"/>
            <a:r>
              <a:rPr lang="es-ES" dirty="0" smtClean="0"/>
              <a:t>MDVRP</a:t>
            </a:r>
          </a:p>
          <a:p>
            <a:pPr lvl="1"/>
            <a:r>
              <a:rPr lang="es-ES" dirty="0" smtClean="0"/>
              <a:t>Complejidad de los problemas NP –Duros.</a:t>
            </a:r>
            <a:endParaRPr lang="es-ES" sz="2800" dirty="0" smtClean="0"/>
          </a:p>
          <a:p>
            <a:pPr marL="228600" lvl="1">
              <a:spcBef>
                <a:spcPts val="1000"/>
              </a:spcBef>
            </a:pPr>
            <a:r>
              <a:rPr lang="es-ES" sz="2800" dirty="0" smtClean="0"/>
              <a:t>Variantes en los problemas de ruteo de vehículos</a:t>
            </a:r>
          </a:p>
          <a:p>
            <a:pPr marL="685800" lvl="2">
              <a:spcBef>
                <a:spcPts val="1000"/>
              </a:spcBef>
            </a:pPr>
            <a:r>
              <a:rPr lang="es-ES" dirty="0" smtClean="0"/>
              <a:t>Ventanas de tiempo</a:t>
            </a:r>
          </a:p>
          <a:p>
            <a:pPr marL="685800" lvl="2">
              <a:spcBef>
                <a:spcPts val="1000"/>
              </a:spcBef>
            </a:pPr>
            <a:r>
              <a:rPr lang="es-ES" dirty="0" smtClean="0"/>
              <a:t>Tipos de flota disponible</a:t>
            </a:r>
          </a:p>
          <a:p>
            <a:pPr marL="685800" lvl="2">
              <a:spcBef>
                <a:spcPts val="1000"/>
              </a:spcBef>
            </a:pPr>
            <a:r>
              <a:rPr lang="es-ES" dirty="0" smtClean="0"/>
              <a:t>Periodicidad</a:t>
            </a:r>
          </a:p>
          <a:p>
            <a:pPr marL="685800" lvl="2">
              <a:spcBef>
                <a:spcPts val="1000"/>
              </a:spcBef>
            </a:pPr>
            <a:r>
              <a:rPr lang="es-ES" dirty="0" smtClean="0"/>
              <a:t>Otras variantes en los problemas de vehículos</a:t>
            </a:r>
          </a:p>
        </p:txBody>
      </p:sp>
    </p:spTree>
    <p:extLst>
      <p:ext uri="{BB962C8B-B14F-4D97-AF65-F5344CB8AC3E}">
        <p14:creationId xmlns:p14="http://schemas.microsoft.com/office/powerpoint/2010/main" xmlns="" val="380999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1"/>
            <a:ext cx="10515600" cy="1325563"/>
          </a:xfrm>
        </p:spPr>
        <p:txBody>
          <a:bodyPr/>
          <a:lstStyle/>
          <a:p>
            <a:r>
              <a:rPr lang="es-ES" dirty="0" smtClean="0"/>
              <a:t>Introducción (Problema MDVRP)</a:t>
            </a:r>
            <a:endParaRPr lang="es-UY" dirty="0"/>
          </a:p>
        </p:txBody>
      </p:sp>
      <p:sp>
        <p:nvSpPr>
          <p:cNvPr id="3" name="Content Placeholder 2"/>
          <p:cNvSpPr>
            <a:spLocks noGrp="1"/>
          </p:cNvSpPr>
          <p:nvPr>
            <p:ph idx="1"/>
          </p:nvPr>
        </p:nvSpPr>
        <p:spPr/>
        <p:txBody>
          <a:bodyPr>
            <a:normAutofit/>
          </a:bodyPr>
          <a:lstStyle/>
          <a:p>
            <a:endParaRPr lang="en-US" dirty="0" smtClean="0"/>
          </a:p>
          <a:p>
            <a:pPr marL="228600" lvl="1">
              <a:spcBef>
                <a:spcPts val="1000"/>
              </a:spcBef>
            </a:pPr>
            <a:endParaRPr lang="en-US" sz="2800" dirty="0" smtClean="0"/>
          </a:p>
        </p:txBody>
      </p:sp>
      <p:sp>
        <p:nvSpPr>
          <p:cNvPr id="5" name="Content Placeholder 2"/>
          <p:cNvSpPr txBox="1">
            <a:spLocks/>
          </p:cNvSpPr>
          <p:nvPr/>
        </p:nvSpPr>
        <p:spPr>
          <a:xfrm>
            <a:off x="990600" y="1978025"/>
            <a:ext cx="10515600" cy="4351338"/>
          </a:xfrm>
          <a:prstGeom prst="rect">
            <a:avLst/>
          </a:prstGeom>
        </p:spPr>
        <p:txBody>
          <a:bodyPr vert="horz" lIns="91440" tIns="45720" rIns="91440" bIns="45720" rtlCol="0">
            <a:normAutofit fontScale="850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lvl="1" indent="-228600">
              <a:lnSpc>
                <a:spcPct val="90000"/>
              </a:lnSpc>
              <a:spcBef>
                <a:spcPts val="1000"/>
              </a:spcBef>
              <a:buFont typeface="Arial" panose="020B0604020202020204" pitchFamily="34" charset="0"/>
              <a:buChar char="•"/>
            </a:pPr>
            <a:r>
              <a:rPr lang="es-ES" sz="2800" dirty="0" smtClean="0"/>
              <a:t>Revisión de publicaciones</a:t>
            </a:r>
          </a:p>
          <a:p>
            <a:pPr marL="228600" lvl="1" indent="-228600">
              <a:lnSpc>
                <a:spcPct val="90000"/>
              </a:lnSpc>
              <a:spcBef>
                <a:spcPts val="1000"/>
              </a:spcBef>
              <a:buFont typeface="Arial" panose="020B0604020202020204" pitchFamily="34" charset="0"/>
              <a:buChar char="•"/>
            </a:pPr>
            <a:r>
              <a:rPr lang="es-ES" sz="2800" dirty="0" smtClean="0"/>
              <a:t>Métodos de Solución</a:t>
            </a:r>
          </a:p>
          <a:p>
            <a:pPr marL="685800" lvl="2" indent="-228600">
              <a:lnSpc>
                <a:spcPct val="90000"/>
              </a:lnSpc>
              <a:spcBef>
                <a:spcPts val="1000"/>
              </a:spcBef>
              <a:buFont typeface="Arial" panose="020B0604020202020204" pitchFamily="34" charset="0"/>
              <a:buChar char="•"/>
            </a:pPr>
            <a:r>
              <a:rPr lang="es-ES" sz="2800" dirty="0" smtClean="0"/>
              <a:t>Métodos Exactos</a:t>
            </a:r>
          </a:p>
          <a:p>
            <a:pPr marL="685800" lvl="2" indent="-228600">
              <a:lnSpc>
                <a:spcPct val="90000"/>
              </a:lnSpc>
              <a:spcBef>
                <a:spcPts val="1000"/>
              </a:spcBef>
              <a:buFont typeface="Arial" panose="020B0604020202020204" pitchFamily="34" charset="0"/>
              <a:buChar char="•"/>
            </a:pPr>
            <a:r>
              <a:rPr lang="es-ES" sz="2800" dirty="0" smtClean="0"/>
              <a:t>Métodos Heurísticos</a:t>
            </a:r>
          </a:p>
          <a:p>
            <a:pPr marL="685800" lvl="2" indent="-228600">
              <a:lnSpc>
                <a:spcPct val="90000"/>
              </a:lnSpc>
              <a:spcBef>
                <a:spcPts val="1000"/>
              </a:spcBef>
              <a:buFont typeface="Arial" panose="020B0604020202020204" pitchFamily="34" charset="0"/>
              <a:buChar char="•"/>
            </a:pPr>
            <a:r>
              <a:rPr lang="es-ES" sz="2800" dirty="0" smtClean="0"/>
              <a:t>Heurísticas para VRP</a:t>
            </a:r>
          </a:p>
          <a:p>
            <a:pPr marL="685800" lvl="2" indent="-228600">
              <a:lnSpc>
                <a:spcPct val="90000"/>
              </a:lnSpc>
              <a:spcBef>
                <a:spcPts val="1000"/>
              </a:spcBef>
              <a:buFont typeface="Arial" panose="020B0604020202020204" pitchFamily="34" charset="0"/>
              <a:buChar char="•"/>
            </a:pPr>
            <a:r>
              <a:rPr lang="es-ES" sz="2800" dirty="0" smtClean="0"/>
              <a:t>Heurísticas para MDVRP</a:t>
            </a:r>
          </a:p>
          <a:p>
            <a:pPr marL="685800" lvl="2" indent="-228600">
              <a:lnSpc>
                <a:spcPct val="90000"/>
              </a:lnSpc>
              <a:spcBef>
                <a:spcPts val="1000"/>
              </a:spcBef>
              <a:buFont typeface="Arial" panose="020B0604020202020204" pitchFamily="34" charset="0"/>
              <a:buChar char="•"/>
            </a:pPr>
            <a:r>
              <a:rPr lang="es-ES" sz="2800" dirty="0" smtClean="0"/>
              <a:t>Heurísticas para MDVRP</a:t>
            </a:r>
          </a:p>
          <a:p>
            <a:pPr marL="685800" lvl="2" indent="-228600">
              <a:lnSpc>
                <a:spcPct val="90000"/>
              </a:lnSpc>
              <a:spcBef>
                <a:spcPts val="1000"/>
              </a:spcBef>
              <a:buFont typeface="Arial" panose="020B0604020202020204" pitchFamily="34" charset="0"/>
              <a:buChar char="•"/>
            </a:pPr>
            <a:r>
              <a:rPr lang="es-ES" sz="2800" dirty="0" smtClean="0"/>
              <a:t>Meta-Heurísticas para VRP</a:t>
            </a:r>
          </a:p>
          <a:p>
            <a:pPr marL="685800" lvl="2" indent="-228600">
              <a:lnSpc>
                <a:spcPct val="90000"/>
              </a:lnSpc>
              <a:spcBef>
                <a:spcPts val="1000"/>
              </a:spcBef>
              <a:buFont typeface="Arial" panose="020B0604020202020204" pitchFamily="34" charset="0"/>
              <a:buChar char="•"/>
            </a:pPr>
            <a:r>
              <a:rPr lang="es-ES" sz="2800" dirty="0" smtClean="0"/>
              <a:t>Meta-Heurísticas para MDVRP</a:t>
            </a:r>
          </a:p>
          <a:p>
            <a:pPr marL="228600" lvl="1" indent="-228600">
              <a:lnSpc>
                <a:spcPct val="90000"/>
              </a:lnSpc>
              <a:spcBef>
                <a:spcPts val="1000"/>
              </a:spcBef>
              <a:buFont typeface="Arial" panose="020B0604020202020204" pitchFamily="34" charset="0"/>
              <a:buChar char="•"/>
            </a:pPr>
            <a:r>
              <a:rPr lang="es-ES" sz="2800" dirty="0" smtClean="0"/>
              <a:t>Post Optimización y mejoras</a:t>
            </a:r>
          </a:p>
          <a:p>
            <a:pPr marL="685800" lvl="2" indent="-228600">
              <a:lnSpc>
                <a:spcPct val="90000"/>
              </a:lnSpc>
              <a:spcBef>
                <a:spcPts val="1000"/>
              </a:spcBef>
              <a:buFont typeface="Arial" panose="020B0604020202020204" pitchFamily="34" charset="0"/>
              <a:buChar char="•"/>
            </a:pPr>
            <a:endParaRPr lang="es-ES" sz="2800" dirty="0" smtClean="0"/>
          </a:p>
          <a:p>
            <a:pPr marL="685800" lvl="2" indent="-228600">
              <a:lnSpc>
                <a:spcPct val="90000"/>
              </a:lnSpc>
              <a:spcBef>
                <a:spcPts val="1000"/>
              </a:spcBef>
              <a:buFont typeface="Arial" panose="020B0604020202020204" pitchFamily="34" charset="0"/>
              <a:buChar char="•"/>
            </a:pPr>
            <a:endParaRPr lang="es-ES" sz="2800" dirty="0" smtClean="0"/>
          </a:p>
          <a:p>
            <a:pPr marL="2286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030859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OBJETIVOS</a:t>
            </a:r>
            <a:endParaRPr lang="es-UY" dirty="0"/>
          </a:p>
        </p:txBody>
      </p:sp>
      <p:sp>
        <p:nvSpPr>
          <p:cNvPr id="3" name="Content Placeholder 2"/>
          <p:cNvSpPr>
            <a:spLocks noGrp="1"/>
          </p:cNvSpPr>
          <p:nvPr>
            <p:ph idx="1"/>
          </p:nvPr>
        </p:nvSpPr>
        <p:spPr>
          <a:xfrm>
            <a:off x="645017" y="1690688"/>
            <a:ext cx="10515600" cy="4351338"/>
          </a:xfrm>
        </p:spPr>
        <p:txBody>
          <a:bodyPr>
            <a:normAutofit fontScale="85000" lnSpcReduction="20000"/>
          </a:bodyPr>
          <a:lstStyle/>
          <a:p>
            <a:r>
              <a:rPr lang="es-ES" b="1" dirty="0" smtClean="0"/>
              <a:t>Objetivo del Proyecto. </a:t>
            </a:r>
          </a:p>
          <a:p>
            <a:pPr lvl="1"/>
            <a:r>
              <a:rPr lang="es-ES" dirty="0" smtClean="0"/>
              <a:t>Implementar una </a:t>
            </a:r>
            <a:r>
              <a:rPr lang="es-ES" dirty="0"/>
              <a:t>aplicación y </a:t>
            </a:r>
            <a:r>
              <a:rPr lang="es-ES" dirty="0" smtClean="0"/>
              <a:t>algoritmos </a:t>
            </a:r>
            <a:r>
              <a:rPr lang="es-ES" dirty="0"/>
              <a:t>que solucionen el problema </a:t>
            </a:r>
            <a:r>
              <a:rPr lang="es-ES" dirty="0" smtClean="0"/>
              <a:t>de </a:t>
            </a:r>
            <a:r>
              <a:rPr lang="es-ES" dirty="0" err="1" smtClean="0"/>
              <a:t>MDVRP</a:t>
            </a:r>
            <a:r>
              <a:rPr lang="es-ES" dirty="0" smtClean="0"/>
              <a:t> a </a:t>
            </a:r>
            <a:r>
              <a:rPr lang="es-ES" dirty="0"/>
              <a:t>partir de la información analizada en la etapa de investigación. </a:t>
            </a:r>
            <a:endParaRPr lang="es-ES" dirty="0" smtClean="0"/>
          </a:p>
          <a:p>
            <a:pPr lvl="1"/>
            <a:r>
              <a:rPr lang="es-ES" dirty="0" smtClean="0"/>
              <a:t>Crear </a:t>
            </a:r>
            <a:r>
              <a:rPr lang="es-ES" dirty="0"/>
              <a:t>distintas algoritmos que permitan mejorar la </a:t>
            </a:r>
            <a:r>
              <a:rPr lang="es-ES" dirty="0" smtClean="0"/>
              <a:t>solución.</a:t>
            </a:r>
            <a:endParaRPr lang="en-US" dirty="0" smtClean="0"/>
          </a:p>
          <a:p>
            <a:r>
              <a:rPr lang="en-US" dirty="0" smtClean="0"/>
              <a:t>Characteristics </a:t>
            </a:r>
            <a:r>
              <a:rPr lang="es-UY" dirty="0" smtClean="0"/>
              <a:t>deseadas</a:t>
            </a:r>
            <a:r>
              <a:rPr lang="en-US" dirty="0" smtClean="0"/>
              <a:t> en el </a:t>
            </a:r>
            <a:r>
              <a:rPr lang="es-UY" dirty="0" smtClean="0"/>
              <a:t>programa:</a:t>
            </a:r>
            <a:endParaRPr lang="en-US" dirty="0" smtClean="0"/>
          </a:p>
          <a:p>
            <a:pPr lvl="1"/>
            <a:r>
              <a:rPr lang="es-ES" dirty="0" smtClean="0"/>
              <a:t>Compatibilidad de datos de entrada con los formatos de </a:t>
            </a:r>
            <a:r>
              <a:rPr lang="es-ES" dirty="0" err="1" smtClean="0"/>
              <a:t>TSPLib</a:t>
            </a:r>
            <a:r>
              <a:rPr lang="es-ES" dirty="0" smtClean="0"/>
              <a:t>.</a:t>
            </a:r>
            <a:endParaRPr lang="en-US" dirty="0" smtClean="0"/>
          </a:p>
          <a:p>
            <a:pPr lvl="1"/>
            <a:r>
              <a:rPr lang="es-UY" dirty="0" smtClean="0"/>
              <a:t>Permitir agregar </a:t>
            </a:r>
            <a:r>
              <a:rPr lang="es-UY" dirty="0"/>
              <a:t>o </a:t>
            </a:r>
            <a:r>
              <a:rPr lang="es-UY" dirty="0" smtClean="0"/>
              <a:t>modificar implementación de algoritmos</a:t>
            </a:r>
            <a:r>
              <a:rPr lang="es-UY" dirty="0"/>
              <a:t> </a:t>
            </a:r>
            <a:r>
              <a:rPr lang="es-UY" dirty="0" smtClean="0"/>
              <a:t>de solución de </a:t>
            </a:r>
            <a:r>
              <a:rPr lang="es-UY" dirty="0" err="1" smtClean="0"/>
              <a:t>MDVRP</a:t>
            </a:r>
            <a:r>
              <a:rPr lang="es-UY" dirty="0" smtClean="0"/>
              <a:t>.</a:t>
            </a:r>
            <a:endParaRPr lang="en-US" dirty="0" smtClean="0"/>
          </a:p>
          <a:p>
            <a:pPr lvl="1"/>
            <a:r>
              <a:rPr lang="es-UY" dirty="0"/>
              <a:t>Los algoritmos y soluciones deben ser parametrizables permitiendo restringir el número de iteraciones, tiempo de corrida o rango de mejoras</a:t>
            </a:r>
            <a:r>
              <a:rPr lang="es-UY" dirty="0" smtClean="0"/>
              <a:t>.</a:t>
            </a:r>
            <a:endParaRPr lang="en-US" dirty="0" smtClean="0"/>
          </a:p>
          <a:p>
            <a:pPr lvl="1"/>
            <a:r>
              <a:rPr lang="es-UY" dirty="0"/>
              <a:t>Se debe manejar una holgura en los depósitos que permita cierta flexibilidad en la capacidad máxima del depósito (oferta del depósito</a:t>
            </a:r>
            <a:r>
              <a:rPr lang="es-UY" dirty="0" smtClean="0"/>
              <a:t>).</a:t>
            </a:r>
          </a:p>
          <a:p>
            <a:pPr lvl="1"/>
            <a:r>
              <a:rPr lang="es-ES" dirty="0"/>
              <a:t>E</a:t>
            </a:r>
            <a:r>
              <a:rPr lang="es-ES" dirty="0" smtClean="0"/>
              <a:t>ntorno grafico</a:t>
            </a:r>
          </a:p>
          <a:p>
            <a:pPr lvl="2"/>
            <a:r>
              <a:rPr lang="es-ES" dirty="0" smtClean="0"/>
              <a:t>Resultado: la </a:t>
            </a:r>
            <a:r>
              <a:rPr lang="es-ES" dirty="0"/>
              <a:t>visualización de los clientes, depósitos y rutas luego de ejecutar un </a:t>
            </a:r>
            <a:r>
              <a:rPr lang="es-ES" dirty="0" smtClean="0"/>
              <a:t>algoritmo</a:t>
            </a:r>
          </a:p>
          <a:p>
            <a:pPr lvl="2"/>
            <a:r>
              <a:rPr lang="es-ES" dirty="0" smtClean="0"/>
              <a:t>Zonificación: Delimitar las zonas de cada deposito.</a:t>
            </a:r>
          </a:p>
          <a:p>
            <a:pPr lvl="2"/>
            <a:r>
              <a:rPr lang="es-ES" dirty="0" smtClean="0"/>
              <a:t>Visibilidad: Resaltar objetos y permitir zoom.</a:t>
            </a:r>
            <a:endParaRPr lang="en-US" dirty="0" smtClean="0"/>
          </a:p>
          <a:p>
            <a:pPr lvl="1"/>
            <a:r>
              <a:rPr lang="es-UY" dirty="0" smtClean="0"/>
              <a:t>Permitir ver los cambios en cada iteración para analizar el algoritmo.</a:t>
            </a:r>
            <a:endParaRPr lang="es-UY" dirty="0" smtClean="0">
              <a:solidFill>
                <a:schemeClr val="accent1">
                  <a:lumMod val="50000"/>
                </a:schemeClr>
              </a:solidFill>
            </a:endParaRPr>
          </a:p>
        </p:txBody>
      </p:sp>
    </p:spTree>
    <p:extLst>
      <p:ext uri="{BB962C8B-B14F-4D97-AF65-F5344CB8AC3E}">
        <p14:creationId xmlns:p14="http://schemas.microsoft.com/office/powerpoint/2010/main" xmlns="" val="3204008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9520"/>
            <a:ext cx="10515600" cy="1325563"/>
          </a:xfrm>
        </p:spPr>
        <p:txBody>
          <a:bodyPr/>
          <a:lstStyle/>
          <a:p>
            <a:r>
              <a:rPr lang="en-US" dirty="0" smtClean="0"/>
              <a:t>MDVRP- </a:t>
            </a:r>
            <a:r>
              <a:rPr lang="es-UY" dirty="0" smtClean="0"/>
              <a:t>Solución</a:t>
            </a:r>
            <a:r>
              <a:rPr lang="en-US" dirty="0" smtClean="0"/>
              <a:t>, </a:t>
            </a:r>
            <a:r>
              <a:rPr lang="es-UY" dirty="0" smtClean="0"/>
              <a:t>Análisis</a:t>
            </a:r>
            <a:r>
              <a:rPr lang="en-US" dirty="0" smtClean="0"/>
              <a:t> del </a:t>
            </a:r>
            <a:r>
              <a:rPr lang="es-UY" dirty="0" smtClean="0"/>
              <a:t>problema</a:t>
            </a:r>
            <a:endParaRPr lang="es-UY" dirty="0"/>
          </a:p>
        </p:txBody>
      </p:sp>
      <p:sp>
        <p:nvSpPr>
          <p:cNvPr id="3" name="Content Placeholder 2"/>
          <p:cNvSpPr>
            <a:spLocks noGrp="1"/>
          </p:cNvSpPr>
          <p:nvPr>
            <p:ph idx="1"/>
          </p:nvPr>
        </p:nvSpPr>
        <p:spPr>
          <a:xfrm>
            <a:off x="838200" y="1825625"/>
            <a:ext cx="10515600" cy="3210609"/>
          </a:xfrm>
        </p:spPr>
        <p:txBody>
          <a:bodyPr>
            <a:normAutofit lnSpcReduction="10000"/>
          </a:bodyPr>
          <a:lstStyle/>
          <a:p>
            <a:r>
              <a:rPr lang="es-ES" dirty="0" smtClean="0"/>
              <a:t>La solución del problema de </a:t>
            </a:r>
            <a:r>
              <a:rPr lang="es-ES" dirty="0" err="1" smtClean="0"/>
              <a:t>MDVRP</a:t>
            </a:r>
            <a:r>
              <a:rPr lang="es-ES" dirty="0" smtClean="0"/>
              <a:t> se </a:t>
            </a:r>
            <a:r>
              <a:rPr lang="es-ES" dirty="0"/>
              <a:t>baso en </a:t>
            </a:r>
            <a:r>
              <a:rPr lang="es-ES" dirty="0" smtClean="0"/>
              <a:t>una heurísticas </a:t>
            </a:r>
            <a:r>
              <a:rPr lang="es-ES" dirty="0"/>
              <a:t>de dos </a:t>
            </a:r>
            <a:r>
              <a:rPr lang="es-ES" dirty="0" smtClean="0"/>
              <a:t>fases, una etapa de asignación o zonificación y una etapa de ruteo.</a:t>
            </a:r>
          </a:p>
          <a:p>
            <a:r>
              <a:rPr lang="es-ES" dirty="0" smtClean="0"/>
              <a:t>Basados en las publicaciones, se identificaron 4 </a:t>
            </a:r>
            <a:r>
              <a:rPr lang="es-ES" dirty="0"/>
              <a:t>posibles etapas en la </a:t>
            </a:r>
            <a:r>
              <a:rPr lang="es-ES" dirty="0" smtClean="0"/>
              <a:t>resolución </a:t>
            </a:r>
            <a:r>
              <a:rPr lang="es-ES" dirty="0"/>
              <a:t>de este tipo de problemas: Asignación, Mejora de la asignación, Ruteo, </a:t>
            </a:r>
            <a:r>
              <a:rPr lang="es-ES" dirty="0" smtClean="0"/>
              <a:t>Post-optimización.</a:t>
            </a:r>
          </a:p>
          <a:p>
            <a:r>
              <a:rPr lang="es-ES" dirty="0" smtClean="0"/>
              <a:t>En la etapa de mejora de asignación se puede ejecutar algoritmos para estimar la menor ruta posible en base a algoritmos de ruteo. </a:t>
            </a:r>
            <a:endParaRPr lang="es-UY" dirty="0" smtClean="0"/>
          </a:p>
          <a:p>
            <a:pPr marL="0" indent="0">
              <a:buNone/>
            </a:pPr>
            <a:endParaRPr lang="en-US" dirty="0" smtClean="0"/>
          </a:p>
          <a:p>
            <a:endParaRPr lang="en-US" dirty="0" smtClean="0"/>
          </a:p>
        </p:txBody>
      </p:sp>
      <p:pic>
        <p:nvPicPr>
          <p:cNvPr id="7" name="Picture 6"/>
          <p:cNvPicPr>
            <a:picLocks noChangeAspect="1"/>
          </p:cNvPicPr>
          <p:nvPr/>
        </p:nvPicPr>
        <p:blipFill>
          <a:blip r:embed="rId2" cstate="print"/>
          <a:stretch>
            <a:fillRect/>
          </a:stretch>
        </p:blipFill>
        <p:spPr>
          <a:xfrm>
            <a:off x="1169931" y="5200253"/>
            <a:ext cx="9852137" cy="1657747"/>
          </a:xfrm>
          <a:prstGeom prst="rect">
            <a:avLst/>
          </a:prstGeom>
        </p:spPr>
      </p:pic>
    </p:spTree>
    <p:extLst>
      <p:ext uri="{BB962C8B-B14F-4D97-AF65-F5344CB8AC3E}">
        <p14:creationId xmlns:p14="http://schemas.microsoft.com/office/powerpoint/2010/main" xmlns="" val="4281177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 Diseño y algoritmos</a:t>
            </a:r>
            <a:endParaRPr lang="es-UY" dirty="0"/>
          </a:p>
        </p:txBody>
      </p:sp>
      <p:sp>
        <p:nvSpPr>
          <p:cNvPr id="3" name="Content Placeholder 2"/>
          <p:cNvSpPr>
            <a:spLocks noGrp="1"/>
          </p:cNvSpPr>
          <p:nvPr>
            <p:ph idx="1"/>
          </p:nvPr>
        </p:nvSpPr>
        <p:spPr>
          <a:xfrm>
            <a:off x="838200" y="1690688"/>
            <a:ext cx="10515600" cy="4351338"/>
          </a:xfrm>
        </p:spPr>
        <p:txBody>
          <a:bodyPr>
            <a:normAutofit fontScale="92500" lnSpcReduction="10000"/>
          </a:bodyPr>
          <a:lstStyle/>
          <a:p>
            <a:r>
              <a:rPr lang="es-ES" dirty="0" smtClean="0"/>
              <a:t>Los algoritmos utilizados son:</a:t>
            </a:r>
            <a:endParaRPr lang="es-UY" sz="2400" dirty="0" smtClean="0"/>
          </a:p>
          <a:p>
            <a:pPr lvl="0"/>
            <a:r>
              <a:rPr lang="es-UY" dirty="0" smtClean="0"/>
              <a:t>Asignación </a:t>
            </a:r>
          </a:p>
          <a:p>
            <a:pPr lvl="1"/>
            <a:r>
              <a:rPr lang="es-UY" dirty="0" smtClean="0"/>
              <a:t>Asignación por Urgencia (</a:t>
            </a:r>
            <a:r>
              <a:rPr lang="es-UY" sz="2800" dirty="0"/>
              <a:t>Fase 1)</a:t>
            </a:r>
          </a:p>
          <a:p>
            <a:pPr lvl="0"/>
            <a:r>
              <a:rPr lang="es-UY" dirty="0" smtClean="0"/>
              <a:t>Mejora de la asignación (Fase 2)</a:t>
            </a:r>
          </a:p>
          <a:p>
            <a:pPr lvl="1"/>
            <a:r>
              <a:rPr lang="es-UY" dirty="0" smtClean="0"/>
              <a:t>Algoritmo Enajenado Rápido (</a:t>
            </a:r>
            <a:r>
              <a:rPr lang="es-UY" dirty="0" err="1" smtClean="0"/>
              <a:t>AER</a:t>
            </a:r>
            <a:r>
              <a:rPr lang="es-UY" dirty="0" smtClean="0"/>
              <a:t>)</a:t>
            </a:r>
          </a:p>
          <a:p>
            <a:pPr lvl="1"/>
            <a:r>
              <a:rPr lang="es-UY" dirty="0" smtClean="0"/>
              <a:t>Algoritmo Enajenado Lento (</a:t>
            </a:r>
            <a:r>
              <a:rPr lang="es-UY" dirty="0" err="1" smtClean="0"/>
              <a:t>AEL</a:t>
            </a:r>
            <a:r>
              <a:rPr lang="es-UY" dirty="0" smtClean="0"/>
              <a:t>). </a:t>
            </a:r>
          </a:p>
          <a:p>
            <a:pPr lvl="0"/>
            <a:r>
              <a:rPr lang="es-UY" dirty="0" smtClean="0"/>
              <a:t>R</a:t>
            </a:r>
            <a:r>
              <a:rPr lang="es-ES" dirty="0" err="1" smtClean="0"/>
              <a:t>ute</a:t>
            </a:r>
            <a:r>
              <a:rPr lang="es-UY" dirty="0" smtClean="0"/>
              <a:t>o</a:t>
            </a:r>
          </a:p>
          <a:p>
            <a:pPr lvl="1"/>
            <a:r>
              <a:rPr lang="es-UY" dirty="0" smtClean="0"/>
              <a:t>Clarke &amp; Wright.</a:t>
            </a:r>
          </a:p>
          <a:p>
            <a:pPr lvl="0"/>
            <a:r>
              <a:rPr lang="es-UY" dirty="0" smtClean="0"/>
              <a:t>Post-optimización. </a:t>
            </a:r>
          </a:p>
          <a:p>
            <a:pPr lvl="1"/>
            <a:r>
              <a:rPr lang="es-UY" dirty="0" smtClean="0"/>
              <a:t>λ-intercambio</a:t>
            </a:r>
          </a:p>
          <a:p>
            <a:pPr lvl="1"/>
            <a:r>
              <a:rPr lang="es-UY" dirty="0" smtClean="0"/>
              <a:t>R-</a:t>
            </a:r>
            <a:r>
              <a:rPr lang="es-UY" dirty="0" err="1" smtClean="0"/>
              <a:t>iopt</a:t>
            </a:r>
            <a:endParaRPr lang="es-UY" dirty="0" smtClean="0"/>
          </a:p>
          <a:p>
            <a:endParaRPr lang="es-UY" dirty="0" smtClean="0"/>
          </a:p>
          <a:p>
            <a:endParaRPr lang="es-UY" dirty="0" smtClean="0"/>
          </a:p>
          <a:p>
            <a:endParaRPr lang="en-US" dirty="0" smtClean="0"/>
          </a:p>
        </p:txBody>
      </p:sp>
    </p:spTree>
    <p:extLst>
      <p:ext uri="{BB962C8B-B14F-4D97-AF65-F5344CB8AC3E}">
        <p14:creationId xmlns:p14="http://schemas.microsoft.com/office/powerpoint/2010/main" xmlns="" val="3043282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1247"/>
          </a:xfrm>
        </p:spPr>
        <p:txBody>
          <a:bodyPr/>
          <a:lstStyle/>
          <a:p>
            <a:r>
              <a:rPr lang="en-US" dirty="0" smtClean="0"/>
              <a:t>MDVRP- </a:t>
            </a:r>
            <a:r>
              <a:rPr lang="es-UY" dirty="0" smtClean="0"/>
              <a:t>Solución, Diseños y algoritmos</a:t>
            </a:r>
            <a:endParaRPr lang="es-UY"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838200" y="1365161"/>
                <a:ext cx="10515600" cy="4811802"/>
              </a:xfrm>
            </p:spPr>
            <p:txBody>
              <a:bodyPr>
                <a:normAutofit/>
              </a:bodyPr>
              <a:lstStyle/>
              <a:p>
                <a:pPr lvl="0"/>
                <a:r>
                  <a:rPr lang="es-UY" dirty="0" smtClean="0"/>
                  <a:t>Asignación </a:t>
                </a:r>
              </a:p>
              <a:p>
                <a:pPr lvl="1"/>
                <a:r>
                  <a:rPr lang="es-UY" dirty="0" smtClean="0"/>
                  <a:t> Asignación por Urgencia </a:t>
                </a:r>
              </a:p>
              <a:p>
                <a:pPr marL="457200" lvl="1" indent="0">
                  <a:buNone/>
                </a:pPr>
                <a14:m>
                  <m:oMathPara xmlns:m="http://schemas.openxmlformats.org/officeDocument/2006/math">
                    <m:oMathParaPr>
                      <m:jc m:val="centerGroup"/>
                    </m:oMathParaPr>
                    <m:oMath xmlns:m="http://schemas.openxmlformats.org/officeDocument/2006/math">
                      <m:sSub>
                        <m:sSubPr>
                          <m:ctrlPr>
                            <a:rPr lang="es-UY" i="1">
                              <a:latin typeface="Cambria Math" panose="02040503050406030204" pitchFamily="18" charset="0"/>
                            </a:rPr>
                          </m:ctrlPr>
                        </m:sSubPr>
                        <m:e>
                          <m:r>
                            <a:rPr lang="es-UY" i="1">
                              <a:latin typeface="Cambria Math"/>
                            </a:rPr>
                            <m:t>𝜇</m:t>
                          </m:r>
                        </m:e>
                        <m:sub>
                          <m:r>
                            <a:rPr lang="es-UY" i="1">
                              <a:latin typeface="Cambria Math"/>
                            </a:rPr>
                            <m:t>𝑐</m:t>
                          </m:r>
                        </m:sub>
                      </m:sSub>
                      <m:r>
                        <a:rPr lang="es-UY" i="1">
                          <a:latin typeface="Cambria Math"/>
                        </a:rPr>
                        <m:t>=</m:t>
                      </m:r>
                      <m:d>
                        <m:dPr>
                          <m:ctrlPr>
                            <a:rPr lang="es-UY" i="1">
                              <a:latin typeface="Cambria Math" panose="02040503050406030204" pitchFamily="18" charset="0"/>
                            </a:rPr>
                          </m:ctrlPr>
                        </m:dPr>
                        <m:e>
                          <m:nary>
                            <m:naryPr>
                              <m:chr m:val="∑"/>
                              <m:limLoc m:val="undOvr"/>
                              <m:supHide m:val="on"/>
                              <m:ctrlPr>
                                <a:rPr lang="es-UY" i="1">
                                  <a:latin typeface="Cambria Math" panose="02040503050406030204" pitchFamily="18" charset="0"/>
                                </a:rPr>
                              </m:ctrlPr>
                            </m:naryPr>
                            <m:sub>
                              <m:r>
                                <a:rPr lang="es-UY" i="1">
                                  <a:latin typeface="Cambria Math"/>
                                </a:rPr>
                                <m:t>𝑑𝑒𝑝</m:t>
                              </m:r>
                              <m:r>
                                <a:rPr lang="es-UY" i="1">
                                  <a:latin typeface="Cambria Math"/>
                                </a:rPr>
                                <m:t> </m:t>
                              </m:r>
                              <m:r>
                                <a:rPr lang="es-UY" i="1">
                                  <a:latin typeface="Cambria Math"/>
                                </a:rPr>
                                <m:t>𝜖</m:t>
                              </m:r>
                              <m:r>
                                <a:rPr lang="es-UY" i="1">
                                  <a:latin typeface="Cambria Math"/>
                                </a:rPr>
                                <m:t> </m:t>
                              </m:r>
                              <m:r>
                                <a:rPr lang="es-UY" i="1">
                                  <a:latin typeface="Cambria Math"/>
                                </a:rPr>
                                <m:t>𝐷</m:t>
                              </m:r>
                            </m:sub>
                            <m:sup/>
                            <m:e>
                              <m:r>
                                <a:rPr lang="es-UY" i="1">
                                  <a:latin typeface="Cambria Math"/>
                                </a:rPr>
                                <m:t>𝑑</m:t>
                              </m:r>
                              <m:d>
                                <m:dPr>
                                  <m:ctrlPr>
                                    <a:rPr lang="es-UY" i="1">
                                      <a:latin typeface="Cambria Math" panose="02040503050406030204" pitchFamily="18" charset="0"/>
                                    </a:rPr>
                                  </m:ctrlPr>
                                </m:dPr>
                                <m:e>
                                  <m:r>
                                    <a:rPr lang="es-UY" i="1">
                                      <a:latin typeface="Cambria Math"/>
                                    </a:rPr>
                                    <m:t>𝑐</m:t>
                                  </m:r>
                                  <m:r>
                                    <a:rPr lang="es-UY" i="1">
                                      <a:latin typeface="Cambria Math"/>
                                    </a:rPr>
                                    <m:t>,</m:t>
                                  </m:r>
                                  <m:r>
                                    <a:rPr lang="es-UY" i="1">
                                      <a:latin typeface="Cambria Math"/>
                                    </a:rPr>
                                    <m:t>𝑑𝑒𝑝</m:t>
                                  </m:r>
                                </m:e>
                              </m:d>
                            </m:e>
                          </m:nary>
                        </m:e>
                      </m:d>
                      <m:r>
                        <a:rPr lang="es-UY" i="1">
                          <a:latin typeface="Cambria Math"/>
                        </a:rPr>
                        <m:t>− </m:t>
                      </m:r>
                      <m:r>
                        <a:rPr lang="es-UY" i="1">
                          <a:latin typeface="Cambria Math"/>
                        </a:rPr>
                        <m:t>𝑑</m:t>
                      </m:r>
                      <m:d>
                        <m:dPr>
                          <m:ctrlPr>
                            <a:rPr lang="es-UY" i="1">
                              <a:latin typeface="Cambria Math" panose="02040503050406030204" pitchFamily="18" charset="0"/>
                            </a:rPr>
                          </m:ctrlPr>
                        </m:dPr>
                        <m:e>
                          <m:r>
                            <a:rPr lang="es-UY" i="1">
                              <a:latin typeface="Cambria Math"/>
                            </a:rPr>
                            <m:t>𝑐</m:t>
                          </m:r>
                          <m:r>
                            <a:rPr lang="es-UY" i="1">
                              <a:latin typeface="Cambria Math"/>
                            </a:rPr>
                            <m:t>, </m:t>
                          </m:r>
                          <m:r>
                            <a:rPr lang="es-UY" i="1">
                              <a:latin typeface="Cambria Math"/>
                            </a:rPr>
                            <m:t>𝑑𝑒𝑝</m:t>
                          </m:r>
                          <m:r>
                            <a:rPr lang="es-UY" i="1">
                              <a:latin typeface="Cambria Math"/>
                            </a:rPr>
                            <m:t>′</m:t>
                          </m:r>
                        </m:e>
                      </m:d>
                    </m:oMath>
                  </m:oMathPara>
                </a14:m>
                <a:endParaRPr lang="es-UY" dirty="0"/>
              </a:p>
              <a:p>
                <a:pPr marL="457200" lvl="1" indent="0">
                  <a:buNone/>
                </a:pPr>
                <a:r>
                  <a:rPr lang="es-UY" sz="2000" dirty="0"/>
                  <a:t>Donde </a:t>
                </a:r>
                <a14:m>
                  <m:oMath xmlns:m="http://schemas.openxmlformats.org/officeDocument/2006/math">
                    <m:r>
                      <a:rPr lang="es-UY" sz="2000" i="1">
                        <a:latin typeface="Cambria Math"/>
                      </a:rPr>
                      <m:t>𝑑</m:t>
                    </m:r>
                    <m:d>
                      <m:dPr>
                        <m:ctrlPr>
                          <a:rPr lang="es-UY" sz="2000" i="1">
                            <a:latin typeface="Cambria Math" panose="02040503050406030204" pitchFamily="18" charset="0"/>
                          </a:rPr>
                        </m:ctrlPr>
                      </m:dPr>
                      <m:e>
                        <m:r>
                          <a:rPr lang="es-UY" sz="2000" i="1">
                            <a:latin typeface="Cambria Math"/>
                          </a:rPr>
                          <m:t>𝑐</m:t>
                        </m:r>
                        <m:r>
                          <a:rPr lang="es-UY" sz="2000" i="1">
                            <a:latin typeface="Cambria Math"/>
                          </a:rPr>
                          <m:t>,</m:t>
                        </m:r>
                        <m:r>
                          <a:rPr lang="es-UY" sz="2000" i="1">
                            <a:latin typeface="Cambria Math"/>
                          </a:rPr>
                          <m:t>𝑑𝑒𝑝</m:t>
                        </m:r>
                      </m:e>
                    </m:d>
                  </m:oMath>
                </a14:m>
                <a:r>
                  <a:rPr lang="es-UY" sz="2000" dirty="0"/>
                  <a:t> es la distancia entre el cliente </a:t>
                </a:r>
                <a14:m>
                  <m:oMath xmlns:m="http://schemas.openxmlformats.org/officeDocument/2006/math">
                    <m:r>
                      <a:rPr lang="es-UY" sz="2000" i="1">
                        <a:latin typeface="Cambria Math"/>
                      </a:rPr>
                      <m:t>𝑐</m:t>
                    </m:r>
                  </m:oMath>
                </a14:m>
                <a:r>
                  <a:rPr lang="es-UY" sz="2000" dirty="0"/>
                  <a:t> y el depósito </a:t>
                </a:r>
                <a14:m>
                  <m:oMath xmlns:m="http://schemas.openxmlformats.org/officeDocument/2006/math">
                    <m:r>
                      <a:rPr lang="es-UY" sz="2000" i="1">
                        <a:latin typeface="Cambria Math"/>
                      </a:rPr>
                      <m:t>𝑑𝑒𝑝</m:t>
                    </m:r>
                  </m:oMath>
                </a14:m>
                <a:r>
                  <a:rPr lang="es-UY" sz="2000" dirty="0"/>
                  <a:t>, </a:t>
                </a:r>
                <a14:m>
                  <m:oMath xmlns:m="http://schemas.openxmlformats.org/officeDocument/2006/math">
                    <m:r>
                      <a:rPr lang="es-UY" sz="2000" i="1">
                        <a:latin typeface="Cambria Math"/>
                      </a:rPr>
                      <m:t>𝐷</m:t>
                    </m:r>
                  </m:oMath>
                </a14:m>
                <a:r>
                  <a:rPr lang="es-UY" sz="2000" dirty="0"/>
                  <a:t> es el conjunto de depósitos y </a:t>
                </a:r>
                <a14:m>
                  <m:oMath xmlns:m="http://schemas.openxmlformats.org/officeDocument/2006/math">
                    <m:r>
                      <a:rPr lang="es-UY" sz="2000" i="1">
                        <a:latin typeface="Cambria Math"/>
                      </a:rPr>
                      <m:t>𝑑</m:t>
                    </m:r>
                    <m:d>
                      <m:dPr>
                        <m:ctrlPr>
                          <a:rPr lang="es-UY" sz="2000" i="1">
                            <a:latin typeface="Cambria Math" panose="02040503050406030204" pitchFamily="18" charset="0"/>
                          </a:rPr>
                        </m:ctrlPr>
                      </m:dPr>
                      <m:e>
                        <m:r>
                          <a:rPr lang="es-UY" sz="2000" i="1">
                            <a:latin typeface="Cambria Math"/>
                          </a:rPr>
                          <m:t>𝑐</m:t>
                        </m:r>
                        <m:r>
                          <a:rPr lang="es-UY" sz="2000" i="1">
                            <a:latin typeface="Cambria Math"/>
                          </a:rPr>
                          <m:t>,</m:t>
                        </m:r>
                        <m:r>
                          <a:rPr lang="es-UY" sz="2000" i="1">
                            <a:latin typeface="Cambria Math"/>
                          </a:rPr>
                          <m:t>𝑑𝑒𝑝</m:t>
                        </m:r>
                        <m:r>
                          <a:rPr lang="es-UY" sz="2000" i="1">
                            <a:latin typeface="Cambria Math"/>
                          </a:rPr>
                          <m:t>′</m:t>
                        </m:r>
                      </m:e>
                    </m:d>
                  </m:oMath>
                </a14:m>
                <a:r>
                  <a:rPr lang="es-UY" sz="2000" dirty="0"/>
                  <a:t> es la distancia entre el cliente </a:t>
                </a:r>
                <a14:m>
                  <m:oMath xmlns:m="http://schemas.openxmlformats.org/officeDocument/2006/math">
                    <m:r>
                      <a:rPr lang="es-UY" sz="2000" i="1">
                        <a:latin typeface="Cambria Math"/>
                      </a:rPr>
                      <m:t>𝑐</m:t>
                    </m:r>
                  </m:oMath>
                </a14:m>
                <a:r>
                  <a:rPr lang="es-UY" sz="2000" dirty="0"/>
                  <a:t> y el depósito más cercano </a:t>
                </a:r>
                <a14:m>
                  <m:oMath xmlns:m="http://schemas.openxmlformats.org/officeDocument/2006/math">
                    <m:r>
                      <a:rPr lang="es-UY" sz="2000" i="1">
                        <a:latin typeface="Cambria Math"/>
                      </a:rPr>
                      <m:t>𝑑𝑒𝑝</m:t>
                    </m:r>
                    <m:r>
                      <a:rPr lang="es-UY" sz="2000" i="1">
                        <a:latin typeface="Cambria Math"/>
                      </a:rPr>
                      <m:t>′</m:t>
                    </m:r>
                  </m:oMath>
                </a14:m>
                <a:r>
                  <a:rPr lang="es-UY" sz="2000" dirty="0"/>
                  <a:t>. </a:t>
                </a:r>
              </a:p>
              <a:p>
                <a:r>
                  <a:rPr lang="es-ES" sz="2000" dirty="0"/>
                  <a:t>El cliente con mayor valor de </a:t>
                </a:r>
                <a14:m>
                  <m:oMath xmlns:m="http://schemas.openxmlformats.org/officeDocument/2006/math">
                    <m:sSub>
                      <m:sSubPr>
                        <m:ctrlPr>
                          <a:rPr lang="es-UY" sz="2000" i="1">
                            <a:latin typeface="Cambria Math" panose="02040503050406030204" pitchFamily="18" charset="0"/>
                          </a:rPr>
                        </m:ctrlPr>
                      </m:sSubPr>
                      <m:e>
                        <m:r>
                          <a:rPr lang="es-ES" sz="2000" i="1">
                            <a:latin typeface="Cambria Math"/>
                          </a:rPr>
                          <m:t>𝜇</m:t>
                        </m:r>
                      </m:e>
                      <m:sub>
                        <m:r>
                          <a:rPr lang="es-ES" sz="2000" i="1">
                            <a:latin typeface="Cambria Math"/>
                          </a:rPr>
                          <m:t>𝑐</m:t>
                        </m:r>
                      </m:sub>
                    </m:sSub>
                  </m:oMath>
                </a14:m>
                <a:r>
                  <a:rPr lang="es-ES" sz="2000" dirty="0"/>
                  <a:t> será asignado al depósito más cercano. A medida que los depósitos se van quedando sin lugar, los clientes se irían agregando al depósito más cercano con lugar disponible.</a:t>
                </a:r>
                <a:endParaRPr lang="en-US" sz="2000" dirty="0" smtClean="0"/>
              </a:p>
              <a:p>
                <a:r>
                  <a:rPr lang="en-US" dirty="0" smtClean="0"/>
                  <a:t>¿</a:t>
                </a:r>
                <a:r>
                  <a:rPr lang="es-UY" dirty="0" smtClean="0"/>
                  <a:t>Se recalcula </a:t>
                </a:r>
                <a14:m>
                  <m:oMath xmlns:m="http://schemas.openxmlformats.org/officeDocument/2006/math">
                    <m:sSub>
                      <m:sSubPr>
                        <m:ctrlPr>
                          <a:rPr lang="es-UY" i="1">
                            <a:latin typeface="Cambria Math" panose="02040503050406030204" pitchFamily="18" charset="0"/>
                          </a:rPr>
                        </m:ctrlPr>
                      </m:sSubPr>
                      <m:e>
                        <m:r>
                          <a:rPr lang="es-UY" i="1">
                            <a:latin typeface="Cambria Math"/>
                          </a:rPr>
                          <m:t>𝜇</m:t>
                        </m:r>
                      </m:e>
                      <m:sub>
                        <m:r>
                          <a:rPr lang="es-UY" i="1">
                            <a:latin typeface="Cambria Math"/>
                          </a:rPr>
                          <m:t>𝑐</m:t>
                        </m:r>
                      </m:sub>
                    </m:sSub>
                    <m:r>
                      <a:rPr lang="es-UY" i="1">
                        <a:latin typeface="Cambria Math"/>
                      </a:rPr>
                      <m:t> </m:t>
                    </m:r>
                  </m:oMath>
                </a14:m>
                <a:r>
                  <a:rPr lang="en-US" dirty="0" smtClean="0"/>
                  <a:t> </a:t>
                </a:r>
                <a:r>
                  <a:rPr lang="es-UY" dirty="0" smtClean="0"/>
                  <a:t>durante el algoritmo</a:t>
                </a:r>
                <a:r>
                  <a:rPr lang="en-US" dirty="0" smtClean="0"/>
                  <a:t>?</a:t>
                </a:r>
              </a:p>
              <a:p>
                <a:r>
                  <a:rPr lang="es-UY" sz="2000" dirty="0" smtClean="0"/>
                  <a:t>Si se recalcula teniendo en cuenta solo a los depósitos con capacidad  disponible, el algoritmo demora más y los resultados generalmente mejoran.</a:t>
                </a:r>
              </a:p>
              <a:p>
                <a:endParaRPr lang="es-UY"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365161"/>
                <a:ext cx="10515600" cy="4811802"/>
              </a:xfrm>
              <a:blipFill rotWithShape="1">
                <a:blip r:embed="rId2" cstate="print"/>
                <a:stretch>
                  <a:fillRect l="-1043" t="-2028"/>
                </a:stretch>
              </a:blipFill>
            </p:spPr>
            <p:txBody>
              <a:bodyPr/>
              <a:lstStyle/>
              <a:p>
                <a:r>
                  <a:rPr lang="es-UY">
                    <a:noFill/>
                  </a:rPr>
                  <a:t> </a:t>
                </a:r>
              </a:p>
            </p:txBody>
          </p:sp>
        </mc:Fallback>
      </mc:AlternateContent>
    </p:spTree>
    <p:extLst>
      <p:ext uri="{BB962C8B-B14F-4D97-AF65-F5344CB8AC3E}">
        <p14:creationId xmlns:p14="http://schemas.microsoft.com/office/powerpoint/2010/main" xmlns="" val="1412467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MDVRP- Solución, Diseños y algoritmos Mejora de Asignación</a:t>
            </a:r>
            <a:endParaRPr lang="es-ES" dirty="0"/>
          </a:p>
        </p:txBody>
      </p:sp>
      <p:sp>
        <p:nvSpPr>
          <p:cNvPr id="3" name="Content Placeholder 2"/>
          <p:cNvSpPr>
            <a:spLocks noGrp="1"/>
          </p:cNvSpPr>
          <p:nvPr>
            <p:ph idx="1"/>
          </p:nvPr>
        </p:nvSpPr>
        <p:spPr>
          <a:xfrm>
            <a:off x="838200" y="1851383"/>
            <a:ext cx="10515600" cy="4351338"/>
          </a:xfrm>
        </p:spPr>
        <p:txBody>
          <a:bodyPr>
            <a:normAutofit/>
          </a:bodyPr>
          <a:lstStyle/>
          <a:p>
            <a:pPr lvl="0"/>
            <a:r>
              <a:rPr lang="es-UY" dirty="0" smtClean="0"/>
              <a:t>Mejora de la asignación (Fase 2)</a:t>
            </a:r>
          </a:p>
          <a:p>
            <a:pPr lvl="0"/>
            <a:endParaRPr lang="es-UY" dirty="0" smtClean="0"/>
          </a:p>
          <a:p>
            <a:pPr lvl="1"/>
            <a:r>
              <a:rPr lang="es-UY" dirty="0" smtClean="0"/>
              <a:t>Algoritmo Enajenado Rápido (AER)</a:t>
            </a:r>
          </a:p>
          <a:p>
            <a:pPr lvl="1" algn="just">
              <a:buNone/>
            </a:pPr>
            <a:r>
              <a:rPr lang="es-ES" dirty="0" smtClean="0"/>
              <a:t>	</a:t>
            </a:r>
            <a:r>
              <a:rPr lang="es-ES" sz="2000" dirty="0" smtClean="0"/>
              <a:t>Como una mejora del algoritmo de urgencia con capacidades se planteó el algoritmo AER. El mismo, inicialmente corre el algoritmo de urgencias con capacidades para luego cambiar los clientes donde sus dos vecinos más cercanos pertenecen a otro depósito.</a:t>
            </a:r>
          </a:p>
          <a:p>
            <a:pPr lvl="1"/>
            <a:r>
              <a:rPr lang="es-UY" dirty="0" smtClean="0"/>
              <a:t>Algoritmo Enajenado Lento (AEL)</a:t>
            </a:r>
          </a:p>
          <a:p>
            <a:pPr lvl="1" algn="just">
              <a:buNone/>
            </a:pPr>
            <a:r>
              <a:rPr lang="es-ES" sz="2000" dirty="0" smtClean="0"/>
              <a:t>	A partir de una solución inicial (Fase 1), busca mejoras en la asignación de clientes a depósitos. En comparación al algoritmo Fase 2 -Rápido (AER), este algoritmo en cada iteración realiza un cálculo del costo de las rutas aplicando C&amp;W para saber si se logró una mejora en la asignación de clientes a depósitos</a:t>
            </a:r>
            <a:endParaRPr lang="en-US" sz="2000" dirty="0" smtClean="0"/>
          </a:p>
          <a:p>
            <a:pPr lvl="1">
              <a:buNone/>
            </a:pPr>
            <a:r>
              <a:rPr lang="es-ES" sz="2000" dirty="0" smtClean="0"/>
              <a:t> </a:t>
            </a:r>
            <a:endParaRPr lang="es-ES" dirty="0" smtClean="0"/>
          </a:p>
          <a:p>
            <a:pPr lvl="1">
              <a:buNone/>
            </a:pPr>
            <a:endParaRPr lang="es-UY" dirty="0" smtClean="0"/>
          </a:p>
        </p:txBody>
      </p:sp>
    </p:spTree>
    <p:extLst>
      <p:ext uri="{BB962C8B-B14F-4D97-AF65-F5344CB8AC3E}">
        <p14:creationId xmlns:p14="http://schemas.microsoft.com/office/powerpoint/2010/main" xmlns="" val="2766999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1334</Words>
  <Application>Microsoft Office PowerPoint</Application>
  <PresentationFormat>Personalizado</PresentationFormat>
  <Paragraphs>189</Paragraphs>
  <Slides>23</Slides>
  <Notes>0</Notes>
  <HiddenSlides>0</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Office Theme</vt:lpstr>
      <vt:lpstr>MDVRP</vt:lpstr>
      <vt:lpstr>Introducción (Problema MDVRP)</vt:lpstr>
      <vt:lpstr>Introducción (Problema MDVRP)</vt:lpstr>
      <vt:lpstr>Introducción (Problema MDVRP)</vt:lpstr>
      <vt:lpstr>OBJETIVOS</vt:lpstr>
      <vt:lpstr>MDVRP- Solución, Análisis del problema</vt:lpstr>
      <vt:lpstr>MDVRP- Solución, Diseño y algoritmos</vt:lpstr>
      <vt:lpstr>MDVRP- Solución, Diseños y algoritmos</vt:lpstr>
      <vt:lpstr>MDVRP- Solución, Diseños y algoritmos Mejora de Asignación</vt:lpstr>
      <vt:lpstr>MDVRP- Solución, Diseños y algoritmos Mejora de Asignación</vt:lpstr>
      <vt:lpstr>MDVRP- Solución, Diseños y algoritmos  Ruteo</vt:lpstr>
      <vt:lpstr>MDVRP- Solución, Diseños y algoritmos Postoptimizacion.</vt:lpstr>
      <vt:lpstr>MDVRP- Solución, implementación. Características Generales.</vt:lpstr>
      <vt:lpstr>MDVRP- Solucion, implementacion.  Aplicacion y Micelaneos.</vt:lpstr>
      <vt:lpstr>MDVRP-  Solución, implementación.  Generación de mapa a partir de una matriz de distancias.</vt:lpstr>
      <vt:lpstr>Diapositiva 16</vt:lpstr>
      <vt:lpstr>MDVRP-  Solución, implementación.  Generación de casos de prueba aleatorios.</vt:lpstr>
      <vt:lpstr>MDVRP- Solución, Testeo. Casos De Prueba.</vt:lpstr>
      <vt:lpstr>MDVRP- Solución, Testeo. Métricas Utilizadas.</vt:lpstr>
      <vt:lpstr>MDVRP- Solución, Testeo. Análisis de Resultados AER Y AEL.</vt:lpstr>
      <vt:lpstr>MDVRP- Solución, Testeo. Análisis de Resultados</vt:lpstr>
      <vt:lpstr>MDVRP Conclusiones</vt:lpstr>
      <vt:lpstr>MDVRP- Solución, Testeo. Trabajo  a Futuro.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MDVRP</dc:title>
  <dc:creator>Guella, Francisco</dc:creator>
  <cp:lastModifiedBy>Alejandro</cp:lastModifiedBy>
  <cp:revision>39</cp:revision>
  <dcterms:created xsi:type="dcterms:W3CDTF">2015-12-08T19:51:05Z</dcterms:created>
  <dcterms:modified xsi:type="dcterms:W3CDTF">2015-12-11T21:38:09Z</dcterms:modified>
</cp:coreProperties>
</file>