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59" r:id="rId6"/>
    <p:sldId id="258" r:id="rId7"/>
    <p:sldId id="260" r:id="rId8"/>
    <p:sldId id="277" r:id="rId9"/>
    <p:sldId id="263" r:id="rId10"/>
    <p:sldId id="274" r:id="rId11"/>
    <p:sldId id="278" r:id="rId12"/>
    <p:sldId id="279" r:id="rId13"/>
    <p:sldId id="261" r:id="rId14"/>
    <p:sldId id="265" r:id="rId15"/>
    <p:sldId id="275" r:id="rId16"/>
    <p:sldId id="280" r:id="rId17"/>
    <p:sldId id="276" r:id="rId18"/>
    <p:sldId id="266" r:id="rId19"/>
    <p:sldId id="267" r:id="rId20"/>
    <p:sldId id="281" r:id="rId21"/>
    <p:sldId id="283" r:id="rId22"/>
    <p:sldId id="269" r:id="rId23"/>
    <p:sldId id="270" r:id="rId24"/>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t>11/12/2015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t>11/12/2015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t>11/12/2015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t>11/12/2015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11/12/2015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11/12/2015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a:t>
            </a:fld>
            <a:endParaRPr lang="es-UY"/>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t>11/12/2015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t>‹#›</a:t>
            </a:fld>
            <a:endParaRPr lang="es-UY"/>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MDVRP</a:t>
            </a:r>
            <a:endParaRPr lang="es-UY" dirty="0"/>
          </a:p>
        </p:txBody>
      </p:sp>
      <p:sp>
        <p:nvSpPr>
          <p:cNvPr id="3" name="Subtitle 2"/>
          <p:cNvSpPr>
            <a:spLocks noGrp="1"/>
          </p:cNvSpPr>
          <p:nvPr>
            <p:ph type="subTitle" idx="1"/>
          </p:nvPr>
        </p:nvSpPr>
        <p:spPr/>
        <p:txBody>
          <a:bodyPr/>
          <a:lstStyle/>
          <a:p>
            <a:r>
              <a:rPr lang="es-UY" dirty="0" smtClean="0"/>
              <a:t>Introducción</a:t>
            </a:r>
            <a:endParaRPr lang="es-UY" dirty="0"/>
          </a:p>
        </p:txBody>
      </p:sp>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err="1"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a:t>
            </a:r>
            <a:r>
              <a:rPr lang="es-ES" smtClean="0"/>
              <a:t>la versión paralela</a:t>
            </a:r>
            <a:r>
              <a:rPr lang="es-ES" dirty="0" smtClean="0"/>
              <a:t>)</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300" y="1992183"/>
            <a:ext cx="4089400" cy="1894840"/>
          </a:xfrm>
          <a:prstGeom prst="rect">
            <a:avLst/>
          </a:prstGeom>
          <a:noFill/>
          <a:ln>
            <a:noFill/>
          </a:ln>
        </p:spPr>
      </p:pic>
    </p:spTree>
    <p:extLst>
      <p:ext uri="{BB962C8B-B14F-4D97-AF65-F5344CB8AC3E}">
        <p14:creationId xmlns:p14="http://schemas.microsoft.com/office/powerpoint/2010/main"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a:t>
            </a:r>
            <a:r>
              <a:rPr lang="es-UY" dirty="0" err="1" smtClean="0"/>
              <a:t>Postoptimizacion</a:t>
            </a:r>
            <a:r>
              <a:rPr lang="es-UY" dirty="0" smtClean="0"/>
              <a:t>.</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a:t>
                </a:r>
                <a:r>
                  <a:rPr lang="es-ES" dirty="0" err="1"/>
                  <a:t>Opt</a:t>
                </a:r>
                <a:r>
                  <a:rPr lang="es-ES" dirty="0"/>
                  <a:t>” que por defecto viene con el valor 3.</a:t>
                </a:r>
                <a:endParaRPr lang="es-UY" dirty="0"/>
              </a:p>
              <a:p>
                <a:pPr lvl="1"/>
                <a:endParaRPr lang="es-UY" dirty="0" smtClean="0"/>
              </a:p>
              <a:p>
                <a:pPr lvl="1"/>
                <a:r>
                  <a:rPr lang="es-UY" dirty="0" smtClean="0"/>
                  <a:t>R-</a:t>
                </a:r>
                <a:r>
                  <a:rPr lang="es-UY" dirty="0" err="1" smtClean="0"/>
                  <a:t>iopt</a:t>
                </a:r>
                <a:endParaRPr lang="es-UY" dirty="0" smtClean="0"/>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a:latin typeface="Cambria Math" panose="02040503050406030204" pitchFamily="18" charset="0"/>
                          </a:rPr>
                        </m:ctrlPr>
                      </m:sSubPr>
                      <m:e>
                        <m:r>
                          <a:rPr lang="es-ES" i="1">
                            <a:latin typeface="Cambria Math"/>
                          </a:rPr>
                          <m:t>(</m:t>
                        </m:r>
                        <m:r>
                          <a:rPr lang="es-ES" i="1">
                            <a:latin typeface="Cambria Math"/>
                          </a:rPr>
                          <m:t>𝑣</m:t>
                        </m:r>
                      </m:e>
                      <m:sub>
                        <m:r>
                          <a:rPr lang="es-ES" i="1">
                            <a:latin typeface="Cambria Math"/>
                          </a:rPr>
                          <m:t>𝑖h</m:t>
                        </m:r>
                      </m:sub>
                    </m:sSub>
                    <m:r>
                      <a:rPr lang="es-ES" i="1">
                        <a:latin typeface="Cambria Math"/>
                      </a:rPr>
                      <m:t>, </m:t>
                    </m:r>
                    <m:sSub>
                      <m:sSubPr>
                        <m:ctrlPr>
                          <a:rPr lang="es-UY" i="1">
                            <a:latin typeface="Cambria Math" panose="02040503050406030204" pitchFamily="18" charset="0"/>
                          </a:rPr>
                        </m:ctrlPr>
                      </m:sSubPr>
                      <m:e>
                        <m:r>
                          <a:rPr lang="es-ES" i="1">
                            <a:latin typeface="Cambria Math"/>
                          </a:rPr>
                          <m:t>𝑣</m:t>
                        </m:r>
                      </m:e>
                      <m:sub>
                        <m:r>
                          <a:rPr lang="es-ES" i="1">
                            <a:latin typeface="Cambria Math"/>
                          </a:rPr>
                          <m:t>𝑗h</m:t>
                        </m:r>
                      </m:sub>
                    </m:sSub>
                    <m:r>
                      <a:rPr lang="es-ES" i="1">
                        <a:latin typeface="Cambria Math"/>
                      </a:rPr>
                      <m:t>, </m:t>
                    </m:r>
                    <m:sSub>
                      <m:sSubPr>
                        <m:ctrlPr>
                          <a:rPr lang="es-UY" i="1">
                            <a:latin typeface="Cambria Math" panose="02040503050406030204" pitchFamily="18" charset="0"/>
                          </a:rPr>
                        </m:ctrlPr>
                      </m:sSubPr>
                      <m:e>
                        <m:r>
                          <a:rPr lang="es-ES" i="1">
                            <a:latin typeface="Cambria Math"/>
                          </a:rPr>
                          <m:t>𝑣</m:t>
                        </m:r>
                      </m:e>
                      <m:sub>
                        <m:r>
                          <a:rPr lang="es-ES" i="1">
                            <a:latin typeface="Cambria Math"/>
                          </a:rPr>
                          <m:t>𝑘h</m:t>
                        </m:r>
                      </m:sub>
                    </m:sSub>
                    <m:r>
                      <a:rPr lang="es-ES" i="1">
                        <a:latin typeface="Cambria Math"/>
                      </a:rPr>
                      <m:t>, </m:t>
                    </m:r>
                    <m:sSub>
                      <m:sSubPr>
                        <m:ctrlPr>
                          <a:rPr lang="es-UY" i="1">
                            <a:latin typeface="Cambria Math" panose="02040503050406030204" pitchFamily="18" charset="0"/>
                          </a:rPr>
                        </m:ctrlPr>
                      </m:sSubPr>
                      <m:e>
                        <m:r>
                          <a:rPr lang="es-ES" i="1">
                            <a:latin typeface="Cambria Math"/>
                          </a:rPr>
                          <m:t>𝑣</m:t>
                        </m:r>
                      </m:e>
                      <m:sub>
                        <m:r>
                          <a:rPr lang="es-ES" i="1">
                            <a:latin typeface="Cambria Math"/>
                          </a:rPr>
                          <m:t>𝑙h</m:t>
                        </m:r>
                      </m:sub>
                    </m:sSub>
                    <m:r>
                      <a:rPr lang="es-ES" i="1">
                        <a:latin typeface="Cambria Math"/>
                      </a:rPr>
                      <m:t>)</m:t>
                    </m:r>
                  </m:oMath>
                </a14:m>
                <a:r>
                  <a:rPr lang="es-ES" dirty="0"/>
                  <a:t>, </a:t>
                </a:r>
                <a14:m>
                  <m:oMath xmlns:m="http://schemas.openxmlformats.org/officeDocument/2006/math">
                    <m:r>
                      <a:rPr lang="es-ES" i="1">
                        <a:latin typeface="Cambria Math"/>
                      </a:rPr>
                      <m:t>h</m:t>
                    </m:r>
                    <m:r>
                      <a:rPr lang="es-ES" i="1">
                        <a:latin typeface="Cambria Math"/>
                      </a:rPr>
                      <m:t>=1,2</m:t>
                    </m:r>
                  </m:oMath>
                </a14:m>
                <a:r>
                  <a:rPr lang="es-ES" dirty="0"/>
                  <a:t>. </a:t>
                </a:r>
                <a:endParaRPr lang="es-ES" dirty="0" smtClean="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ES" dirty="0"/>
                  <a:t> </a:t>
                </a:r>
                <a:r>
                  <a:rPr lang="es-UY" dirty="0"/>
                  <a:t>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r>
                  <a:rPr lang="es-ES" dirty="0"/>
                  <a:t> </a:t>
                </a:r>
                <a:r>
                  <a:rPr lang="es-UY" dirty="0"/>
                  <a:t>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1</m:t>
                        </m:r>
                      </m:sub>
                    </m:sSub>
                  </m:oMath>
                </a14:m>
                <a:r>
                  <a:rPr lang="es-UY" dirty="0"/>
                  <a:t>) 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2</m:t>
                        </m:r>
                      </m:sub>
                    </m:sSub>
                  </m:oMath>
                </a14:m>
                <a:r>
                  <a:rPr lang="es-ES" dirty="0"/>
                  <a:t>)</a:t>
                </a:r>
                <a:r>
                  <a:rPr lang="es-UY" dirty="0"/>
                  <a:t> 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1</m:t>
                        </m:r>
                      </m:sub>
                    </m:sSub>
                  </m:oMath>
                </a14:m>
                <a:r>
                  <a:rPr lang="es-UY" dirty="0"/>
                  <a:t>) con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2</m:t>
                        </m:r>
                      </m:sub>
                    </m:sSub>
                  </m:oMath>
                </a14:m>
                <a:r>
                  <a:rPr lang="es-UY"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a:stretch>
                  <a:fillRect l="-696" t="-2801"/>
                </a:stretch>
              </a:blipFill>
            </p:spPr>
            <p:txBody>
              <a:bodyPr/>
              <a:lstStyle/>
              <a:p>
                <a:r>
                  <a:rPr lang="es-UY">
                    <a:noFill/>
                  </a:rPr>
                  <a:t> </a:t>
                </a:r>
              </a:p>
            </p:txBody>
          </p:sp>
        </mc:Fallback>
      </mc:AlternateContent>
    </p:spTree>
    <p:extLst>
      <p:ext uri="{BB962C8B-B14F-4D97-AF65-F5344CB8AC3E}">
        <p14:creationId xmlns:p14="http://schemas.microsoft.com/office/powerpoint/2010/main"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a:t>
            </a:r>
            <a:r>
              <a:rPr lang="es-ES" dirty="0" err="1"/>
              <a:t>javadocs</a:t>
            </a:r>
            <a:r>
              <a:rPr lang="es-ES" dirty="0"/>
              <a:t> de la </a:t>
            </a:r>
            <a:r>
              <a:rPr lang="es-ES" dirty="0" smtClean="0"/>
              <a:t>aplicación así 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val="447812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UY" dirty="0" err="1" smtClean="0"/>
              <a:t>MDVRP</a:t>
            </a:r>
            <a:r>
              <a:rPr lang="es-UY" dirty="0" smtClean="0"/>
              <a:t>-  Solución, implementación. </a:t>
            </a:r>
            <a:r>
              <a:rPr lang="en-US" dirty="0" smtClean="0"/>
              <a:t/>
            </a:r>
            <a:br>
              <a:rPr lang="en-US" dirty="0" smtClean="0"/>
            </a:br>
            <a:r>
              <a:rPr lang="es-UY" dirty="0" smtClean="0"/>
              <a:t>Generación de mapa a partir de una matriz de distancias</a:t>
            </a:r>
            <a:r>
              <a:rPr lang="en-US" dirty="0" smtClean="0"/>
              <a:t>.</a:t>
            </a:r>
            <a:endParaRPr lang="es-UY" dirty="0"/>
          </a:p>
        </p:txBody>
      </p:sp>
      <p:sp>
        <p:nvSpPr>
          <p:cNvPr id="3" name="2 Marcador de contenido"/>
          <p:cNvSpPr>
            <a:spLocks noGrp="1"/>
          </p:cNvSpPr>
          <p:nvPr>
            <p:ph idx="1"/>
          </p:nvPr>
        </p:nvSpPr>
        <p:spPr>
          <a:xfrm>
            <a:off x="782392" y="2603945"/>
            <a:ext cx="10515600" cy="3560138"/>
          </a:xfrm>
        </p:spPr>
        <p:txBody>
          <a:bodyPr/>
          <a:lstStyle/>
          <a:p>
            <a:pPr marL="0" indent="0">
              <a:buNone/>
            </a:pPr>
            <a:endParaRPr lang="es-UY" dirty="0" smtClean="0">
              <a:solidFill>
                <a:schemeClr val="accent1">
                  <a:lumMod val="50000"/>
                </a:schemeClr>
              </a:solidFill>
            </a:endParaRPr>
          </a:p>
          <a:p>
            <a:pPr marL="0" indent="0">
              <a:buNone/>
            </a:pPr>
            <a:endParaRPr lang="es-UY" dirty="0">
              <a:solidFill>
                <a:schemeClr val="accent1">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6" y="3181082"/>
            <a:ext cx="9616261" cy="2871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959" y="6210836"/>
            <a:ext cx="876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026016" y="1771276"/>
            <a:ext cx="9174051" cy="1200329"/>
          </a:xfrm>
          <a:prstGeom prst="rect">
            <a:avLst/>
          </a:prstGeom>
        </p:spPr>
        <p:txBody>
          <a:bodyPr wrap="square">
            <a:spAutoFit/>
          </a:bodyPr>
          <a:lstStyle/>
          <a:p>
            <a:r>
              <a:rPr lang="es-ES" dirty="0" smtClean="0"/>
              <a:t>	El </a:t>
            </a:r>
            <a:r>
              <a:rPr lang="es-ES" dirty="0"/>
              <a:t>algoritmo de transformación consiste en seleccionar un nodo inicial,  y luego a través de la generación de números aleatorios, seleccionar los que cumplen más cercanamente con la matriz de distancias. De esta forma se agregan uno a uno los clientes hasta obtener el grafo </a:t>
            </a:r>
            <a:r>
              <a:rPr lang="es-ES" dirty="0" smtClean="0"/>
              <a:t>completo.</a:t>
            </a:r>
            <a:endParaRPr lang="es-UY" dirty="0"/>
          </a:p>
        </p:txBody>
      </p:sp>
    </p:spTree>
    <p:extLst>
      <p:ext uri="{BB962C8B-B14F-4D97-AF65-F5344CB8AC3E}">
        <p14:creationId xmlns:p14="http://schemas.microsoft.com/office/powerpoint/2010/main" val="351678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735" y="553793"/>
            <a:ext cx="9132499" cy="5821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err="1" smtClean="0"/>
              <a:t>MDVRP</a:t>
            </a:r>
            <a:r>
              <a:rPr lang="es-UY" dirty="0" smtClean="0"/>
              <a:t>-  </a:t>
            </a:r>
            <a:r>
              <a:rPr lang="es-UY" dirty="0"/>
              <a:t>Solución, implementación. </a:t>
            </a:r>
            <a:r>
              <a:rPr lang="es-UY" dirty="0" smtClean="0"/>
              <a:t/>
            </a:r>
            <a:br>
              <a:rPr lang="es-UY" dirty="0" smtClean="0"/>
            </a:br>
            <a:r>
              <a:rPr lang="es-UY" dirty="0" smtClean="0"/>
              <a:t>Generación de casos de prueba aleatorios.</a:t>
            </a:r>
            <a:endParaRPr lang="es-UY" dirty="0"/>
          </a:p>
        </p:txBody>
      </p:sp>
      <p:sp>
        <p:nvSpPr>
          <p:cNvPr id="3" name="2 Marcador de contenido"/>
          <p:cNvSpPr>
            <a:spLocks noGrp="1"/>
          </p:cNvSpPr>
          <p:nvPr>
            <p:ph idx="1"/>
          </p:nvPr>
        </p:nvSpPr>
        <p:spPr/>
        <p:txBody>
          <a:bodyPr>
            <a:normAutofit fontScale="92500" lnSpcReduction="10000"/>
          </a:bodyPr>
          <a:lstStyle/>
          <a:p>
            <a:r>
              <a:rPr lang="es-ES" dirty="0" smtClean="0"/>
              <a:t>El proceso de generación de escenarios aleatorios permite generar clientes, depósitos y sus capacidades de forma aleatoria. De este modo se tienen juegos de datos para 1000 clientes o mas. </a:t>
            </a:r>
          </a:p>
          <a:p>
            <a:r>
              <a:rPr lang="es-ES" dirty="0" smtClean="0"/>
              <a:t>Características:</a:t>
            </a:r>
          </a:p>
          <a:p>
            <a:pPr lvl="1"/>
            <a:r>
              <a:rPr lang="es-ES" dirty="0" smtClean="0"/>
              <a:t>El formato del mismo corresponde con el formato de </a:t>
            </a:r>
            <a:r>
              <a:rPr lang="es-ES" dirty="0" err="1" smtClean="0"/>
              <a:t>TSPLib</a:t>
            </a:r>
            <a:r>
              <a:rPr lang="es-ES" dirty="0" smtClean="0"/>
              <a:t>.  </a:t>
            </a:r>
          </a:p>
          <a:p>
            <a:pPr lvl="1"/>
            <a:r>
              <a:rPr lang="es-ES" dirty="0" smtClean="0"/>
              <a:t>Permitiendo parametrizar el numero de clientes y depósitos.</a:t>
            </a:r>
          </a:p>
          <a:p>
            <a:pPr lvl="1"/>
            <a:r>
              <a:rPr lang="es-ES" dirty="0" smtClean="0"/>
              <a:t>Demanda de clientes (</a:t>
            </a:r>
            <a:r>
              <a:rPr lang="es-ES" dirty="0" err="1" smtClean="0"/>
              <a:t>v.a.</a:t>
            </a:r>
            <a:r>
              <a:rPr lang="es-ES" dirty="0" smtClean="0"/>
              <a:t> uniforme en un Intervalo (</a:t>
            </a:r>
            <a:r>
              <a:rPr lang="es-ES" dirty="0" err="1" smtClean="0"/>
              <a:t>a,b</a:t>
            </a:r>
            <a:r>
              <a:rPr lang="es-ES" dirty="0" smtClean="0"/>
              <a:t>))</a:t>
            </a:r>
          </a:p>
          <a:p>
            <a:pPr lvl="1"/>
            <a:r>
              <a:rPr lang="es-ES" dirty="0" smtClean="0"/>
              <a:t>Oferta de los depósitos:</a:t>
            </a:r>
          </a:p>
          <a:p>
            <a:pPr lvl="2"/>
            <a:r>
              <a:rPr lang="es-ES" dirty="0"/>
              <a:t>P</a:t>
            </a:r>
            <a:r>
              <a:rPr lang="es-ES" dirty="0" smtClean="0"/>
              <a:t>uede ser igual o distinta en todos los depósitos.</a:t>
            </a:r>
          </a:p>
          <a:p>
            <a:pPr lvl="2"/>
            <a:r>
              <a:rPr lang="es-ES" dirty="0" smtClean="0"/>
              <a:t>Puede sobrepasar la demanda de los clientes en un porcentaje dado (10%, 20%... </a:t>
            </a:r>
            <a:r>
              <a:rPr lang="es-ES" dirty="0" err="1" smtClean="0"/>
              <a:t>Etc</a:t>
            </a:r>
            <a:r>
              <a:rPr lang="es-ES" dirty="0" smtClean="0"/>
              <a:t>).</a:t>
            </a:r>
          </a:p>
          <a:p>
            <a:pPr lvl="1"/>
            <a:r>
              <a:rPr lang="es-ES" dirty="0" smtClean="0"/>
              <a:t>Con la misma semilla, pueden existir varios juegos de datos que solo varia la demanda de los depósitos para el análisis de este comportamiento.</a:t>
            </a:r>
          </a:p>
          <a:p>
            <a:pPr lvl="1"/>
            <a:r>
              <a:rPr lang="es-ES" dirty="0" smtClean="0"/>
              <a:t>Se probo con 10.000 clientes y 500 depósitos.</a:t>
            </a:r>
          </a:p>
          <a:p>
            <a:pPr marL="457200" lvl="1" indent="0">
              <a:buNone/>
            </a:pPr>
            <a:endParaRPr lang="es-UY" dirty="0"/>
          </a:p>
        </p:txBody>
      </p:sp>
    </p:spTree>
    <p:extLst>
      <p:ext uri="{BB962C8B-B14F-4D97-AF65-F5344CB8AC3E}">
        <p14:creationId xmlns:p14="http://schemas.microsoft.com/office/powerpoint/2010/main" val="290267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Solución, Testeo.</a:t>
            </a:r>
            <a:br>
              <a:rPr lang="es-UY" dirty="0" smtClean="0"/>
            </a:br>
            <a:r>
              <a:rPr lang="es-UY" dirty="0" smtClean="0"/>
              <a:t>Casos De Prueba.</a:t>
            </a:r>
            <a:endParaRPr lang="es-UY" dirty="0"/>
          </a:p>
        </p:txBody>
      </p:sp>
      <p:sp>
        <p:nvSpPr>
          <p:cNvPr id="3" name="Content Placeholder 2"/>
          <p:cNvSpPr>
            <a:spLocks noGrp="1"/>
          </p:cNvSpPr>
          <p:nvPr>
            <p:ph idx="1"/>
          </p:nvPr>
        </p:nvSpPr>
        <p:spPr>
          <a:xfrm>
            <a:off x="838200" y="1839693"/>
            <a:ext cx="10515600" cy="4351338"/>
          </a:xfrm>
        </p:spPr>
        <p:txBody>
          <a:bodyPr/>
          <a:lstStyle/>
          <a:p>
            <a:r>
              <a:rPr lang="es-UY" dirty="0" smtClean="0"/>
              <a:t>A:  Ejemplo de </a:t>
            </a:r>
            <a:r>
              <a:rPr lang="es-UY" dirty="0" err="1" smtClean="0"/>
              <a:t>TSPLib</a:t>
            </a:r>
            <a:r>
              <a:rPr lang="es-UY" dirty="0" smtClean="0"/>
              <a:t> (cap. de depósitos modificada) </a:t>
            </a:r>
          </a:p>
          <a:p>
            <a:r>
              <a:rPr lang="es-UY" dirty="0" smtClean="0"/>
              <a:t>B:  Depósitos con = </a:t>
            </a:r>
            <a:r>
              <a:rPr lang="es-UY" dirty="0" err="1" smtClean="0"/>
              <a:t>cap</a:t>
            </a:r>
            <a:endParaRPr lang="es-UY" dirty="0" smtClean="0"/>
          </a:p>
          <a:p>
            <a:pPr lvl="1"/>
            <a:r>
              <a:rPr lang="es-UY" dirty="0" err="1" smtClean="0"/>
              <a:t>B1</a:t>
            </a:r>
            <a:r>
              <a:rPr lang="es-UY" dirty="0" smtClean="0"/>
              <a:t> 0%</a:t>
            </a:r>
          </a:p>
          <a:p>
            <a:pPr lvl="1"/>
            <a:r>
              <a:rPr lang="es-UY" dirty="0" err="1" smtClean="0"/>
              <a:t>B2</a:t>
            </a:r>
            <a:r>
              <a:rPr lang="es-UY" dirty="0" smtClean="0"/>
              <a:t> 10%</a:t>
            </a:r>
          </a:p>
          <a:p>
            <a:pPr lvl="1"/>
            <a:r>
              <a:rPr lang="es-UY" dirty="0" err="1" smtClean="0"/>
              <a:t>B3</a:t>
            </a:r>
            <a:r>
              <a:rPr lang="es-UY" dirty="0" smtClean="0"/>
              <a:t> 20%</a:t>
            </a:r>
          </a:p>
          <a:p>
            <a:r>
              <a:rPr lang="en-US" dirty="0" smtClean="0"/>
              <a:t>C:</a:t>
            </a:r>
            <a:r>
              <a:rPr lang="es-UY" dirty="0" smtClean="0">
                <a:solidFill>
                  <a:schemeClr val="accent1">
                    <a:lumMod val="50000"/>
                  </a:schemeClr>
                </a:solidFill>
              </a:rPr>
              <a:t> </a:t>
            </a:r>
            <a:r>
              <a:rPr lang="es-UY" dirty="0" smtClean="0"/>
              <a:t>Depósitos con </a:t>
            </a:r>
            <a:r>
              <a:rPr lang="en-US" dirty="0" smtClean="0"/>
              <a:t>≠</a:t>
            </a:r>
            <a:r>
              <a:rPr lang="es-UY" dirty="0" smtClean="0"/>
              <a:t> </a:t>
            </a:r>
            <a:r>
              <a:rPr lang="es-UY" dirty="0" err="1" smtClean="0"/>
              <a:t>cap</a:t>
            </a:r>
            <a:endParaRPr lang="en-US" dirty="0"/>
          </a:p>
          <a:p>
            <a:pPr lvl="1"/>
            <a:r>
              <a:rPr lang="es-UY" dirty="0" err="1" smtClean="0"/>
              <a:t>C1</a:t>
            </a:r>
            <a:r>
              <a:rPr lang="es-UY" dirty="0" smtClean="0"/>
              <a:t> 0%</a:t>
            </a:r>
          </a:p>
          <a:p>
            <a:pPr lvl="1"/>
            <a:r>
              <a:rPr lang="es-UY" dirty="0" err="1" smtClean="0"/>
              <a:t>C2</a:t>
            </a:r>
            <a:r>
              <a:rPr lang="es-UY" dirty="0" smtClean="0"/>
              <a:t> 10%</a:t>
            </a:r>
          </a:p>
          <a:p>
            <a:pPr lvl="1"/>
            <a:r>
              <a:rPr lang="es-UY" dirty="0" err="1" smtClean="0"/>
              <a:t>C3</a:t>
            </a:r>
            <a:r>
              <a:rPr lang="es-UY" dirty="0" smtClean="0"/>
              <a:t> 20%</a:t>
            </a:r>
          </a:p>
        </p:txBody>
      </p:sp>
      <p:pic>
        <p:nvPicPr>
          <p:cNvPr id="4" name="Picture 3"/>
          <p:cNvPicPr>
            <a:picLocks noChangeAspect="1"/>
          </p:cNvPicPr>
          <p:nvPr/>
        </p:nvPicPr>
        <p:blipFill>
          <a:blip r:embed="rId2"/>
          <a:stretch>
            <a:fillRect/>
          </a:stretch>
        </p:blipFill>
        <p:spPr>
          <a:xfrm>
            <a:off x="8792749" y="734742"/>
            <a:ext cx="1924050" cy="1743075"/>
          </a:xfrm>
          <a:prstGeom prst="rect">
            <a:avLst/>
          </a:prstGeom>
        </p:spPr>
      </p:pic>
      <p:pic>
        <p:nvPicPr>
          <p:cNvPr id="6" name="Picture 5"/>
          <p:cNvPicPr>
            <a:picLocks noChangeAspect="1"/>
          </p:cNvPicPr>
          <p:nvPr/>
        </p:nvPicPr>
        <p:blipFill>
          <a:blip r:embed="rId3"/>
          <a:stretch>
            <a:fillRect/>
          </a:stretch>
        </p:blipFill>
        <p:spPr>
          <a:xfrm>
            <a:off x="5207245" y="2438437"/>
            <a:ext cx="5467350" cy="1704975"/>
          </a:xfrm>
          <a:prstGeom prst="rect">
            <a:avLst/>
          </a:prstGeom>
        </p:spPr>
      </p:pic>
      <p:pic>
        <p:nvPicPr>
          <p:cNvPr id="7" name="Picture 6"/>
          <p:cNvPicPr>
            <a:picLocks noChangeAspect="1"/>
          </p:cNvPicPr>
          <p:nvPr/>
        </p:nvPicPr>
        <p:blipFill>
          <a:blip r:embed="rId4"/>
          <a:stretch>
            <a:fillRect/>
          </a:stretch>
        </p:blipFill>
        <p:spPr>
          <a:xfrm>
            <a:off x="5207245" y="4157480"/>
            <a:ext cx="5467350" cy="1914525"/>
          </a:xfrm>
          <a:prstGeom prst="rect">
            <a:avLst/>
          </a:prstGeom>
        </p:spPr>
      </p:pic>
    </p:spTree>
    <p:extLst>
      <p:ext uri="{BB962C8B-B14F-4D97-AF65-F5344CB8AC3E}">
        <p14:creationId xmlns:p14="http://schemas.microsoft.com/office/powerpoint/2010/main" val="45670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Solución, Testeo.</a:t>
            </a:r>
            <a:br>
              <a:rPr lang="es-UY" dirty="0" smtClean="0"/>
            </a:br>
            <a:r>
              <a:rPr lang="es-UY" dirty="0" smtClean="0"/>
              <a:t>Métricas Utilizadas.</a:t>
            </a:r>
            <a:endParaRPr lang="es-UY" dirty="0"/>
          </a:p>
        </p:txBody>
      </p:sp>
      <p:sp>
        <p:nvSpPr>
          <p:cNvPr id="3" name="Content Placeholder 2"/>
          <p:cNvSpPr>
            <a:spLocks noGrp="1"/>
          </p:cNvSpPr>
          <p:nvPr>
            <p:ph idx="1"/>
          </p:nvPr>
        </p:nvSpPr>
        <p:spPr/>
        <p:txBody>
          <a:bodyPr/>
          <a:lstStyle/>
          <a:p>
            <a:pPr lvl="1"/>
            <a:r>
              <a:rPr lang="es-UY" dirty="0" smtClean="0"/>
              <a:t>Tiempo de ejecución.</a:t>
            </a:r>
          </a:p>
          <a:p>
            <a:pPr lvl="2"/>
            <a:r>
              <a:rPr lang="es-ES" dirty="0" smtClean="0"/>
              <a:t>El </a:t>
            </a:r>
            <a:r>
              <a:rPr lang="es-ES" dirty="0"/>
              <a:t>mismo consiste en el tiempo que demora en correr el </a:t>
            </a:r>
            <a:r>
              <a:rPr lang="es-ES" dirty="0" smtClean="0"/>
              <a:t>algoritmo.</a:t>
            </a:r>
          </a:p>
          <a:p>
            <a:pPr lvl="2"/>
            <a:r>
              <a:rPr lang="es-UY" dirty="0" smtClean="0"/>
              <a:t>Permite comparar los tiempos de los distintos algoritmos.</a:t>
            </a:r>
          </a:p>
          <a:p>
            <a:pPr lvl="1"/>
            <a:r>
              <a:rPr lang="es-UY" dirty="0" smtClean="0"/>
              <a:t>Costo (Distancia recorrida)</a:t>
            </a:r>
          </a:p>
          <a:p>
            <a:pPr lvl="2"/>
            <a:r>
              <a:rPr lang="es-ES" dirty="0" smtClean="0"/>
              <a:t>Es </a:t>
            </a:r>
            <a:r>
              <a:rPr lang="es-ES" dirty="0"/>
              <a:t>la suma de los recorridos de todos los  vehículos para todos los depósitos</a:t>
            </a:r>
            <a:r>
              <a:rPr lang="es-ES" dirty="0" smtClean="0"/>
              <a:t>.</a:t>
            </a:r>
            <a:endParaRPr lang="en-US" dirty="0" smtClean="0"/>
          </a:p>
          <a:p>
            <a:pPr lvl="2"/>
            <a:r>
              <a:rPr lang="es-UY" dirty="0" smtClean="0"/>
              <a:t>Permite comparar los costos de los distintos algoritmos.</a:t>
            </a:r>
          </a:p>
          <a:p>
            <a:pPr lvl="1"/>
            <a:r>
              <a:rPr lang="es-UY" dirty="0" smtClean="0"/>
              <a:t>Penalidad </a:t>
            </a:r>
          </a:p>
          <a:p>
            <a:pPr lvl="2"/>
            <a:r>
              <a:rPr lang="es-UY" dirty="0" smtClean="0"/>
              <a:t>Se calcula a partir de la demanda de los clientes y la oferta de los depósitos</a:t>
            </a:r>
            <a:r>
              <a:rPr lang="en-US" dirty="0" smtClean="0"/>
              <a:t>.</a:t>
            </a:r>
            <a:endParaRPr lang="es-UY" dirty="0" smtClean="0"/>
          </a:p>
          <a:p>
            <a:pPr lvl="2"/>
            <a:r>
              <a:rPr lang="es-UY" dirty="0" smtClean="0"/>
              <a:t>Permite analizar el problema del algoritmo por Urgencia y su carencia al no manejar capacidades. </a:t>
            </a:r>
            <a:endParaRPr lang="es-UY" dirty="0" smtClean="0"/>
          </a:p>
          <a:p>
            <a:pPr lvl="2"/>
            <a:r>
              <a:rPr lang="es-UY" dirty="0" smtClean="0"/>
              <a:t>Permite </a:t>
            </a:r>
            <a:r>
              <a:rPr lang="es-UY" dirty="0" smtClean="0"/>
              <a:t>cuantificar el impacto cuando los depósitos no pueden cubrir las demandas de los clientes.</a:t>
            </a:r>
          </a:p>
          <a:p>
            <a:pPr marL="457200" lvl="1" indent="0">
              <a:buNone/>
            </a:pPr>
            <a:endParaRPr lang="es-UY" dirty="0"/>
          </a:p>
        </p:txBody>
      </p:sp>
    </p:spTree>
    <p:extLst>
      <p:ext uri="{BB962C8B-B14F-4D97-AF65-F5344CB8AC3E}">
        <p14:creationId xmlns:p14="http://schemas.microsoft.com/office/powerpoint/2010/main" val="480149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err="1" smtClean="0"/>
              <a:t>Contexto</a:t>
            </a:r>
            <a:r>
              <a:rPr lang="es-UY" sz="2800" dirty="0" smtClean="0"/>
              <a:t> …. </a:t>
            </a:r>
            <a:r>
              <a:rPr lang="es-UY" dirty="0" smtClean="0"/>
              <a:t>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a:p>
            <a:r>
              <a:rPr lang="en-US" dirty="0" smtClean="0"/>
              <a:t>Marco </a:t>
            </a:r>
            <a:r>
              <a:rPr lang="en-US" dirty="0" err="1" smtClean="0"/>
              <a:t>Historico</a:t>
            </a:r>
            <a:endParaRPr lang="en-US" dirty="0" smtClean="0"/>
          </a:p>
          <a:p>
            <a:pPr lvl="1"/>
            <a:r>
              <a:rPr lang="en-US" dirty="0" smtClean="0"/>
              <a:t>TSP (</a:t>
            </a:r>
            <a:r>
              <a:rPr lang="en-US" dirty="0" err="1" smtClean="0"/>
              <a:t>año</a:t>
            </a:r>
            <a:r>
              <a:rPr lang="en-US" dirty="0" smtClean="0"/>
              <a:t>)</a:t>
            </a:r>
          </a:p>
          <a:p>
            <a:pPr lvl="1"/>
            <a:r>
              <a:rPr lang="en-US" dirty="0" err="1" smtClean="0"/>
              <a:t>VRP</a:t>
            </a:r>
            <a:r>
              <a:rPr lang="en-US" dirty="0" smtClean="0"/>
              <a:t> </a:t>
            </a:r>
            <a:r>
              <a:rPr lang="en-US" dirty="0"/>
              <a:t>(</a:t>
            </a:r>
            <a:r>
              <a:rPr lang="en-US" dirty="0" err="1" smtClean="0"/>
              <a:t>año</a:t>
            </a:r>
            <a:r>
              <a:rPr lang="en-US" dirty="0" smtClean="0"/>
              <a:t>)</a:t>
            </a:r>
          </a:p>
          <a:p>
            <a:pPr lvl="1"/>
            <a:r>
              <a:rPr lang="en-US" dirty="0" err="1" smtClean="0"/>
              <a:t>MDVRP</a:t>
            </a:r>
            <a:r>
              <a:rPr lang="en-US" dirty="0" smtClean="0"/>
              <a:t> (</a:t>
            </a:r>
            <a:r>
              <a:rPr lang="en-US" dirty="0" err="1" smtClean="0"/>
              <a:t>año</a:t>
            </a:r>
            <a:r>
              <a:rPr lang="en-US" dirty="0" smtClean="0"/>
              <a:t>)</a:t>
            </a:r>
          </a:p>
          <a:p>
            <a:pPr lvl="1"/>
            <a:r>
              <a:rPr lang="en-US" dirty="0" err="1" smtClean="0"/>
              <a:t>Dificultad</a:t>
            </a:r>
            <a:r>
              <a:rPr lang="en-US" dirty="0" smtClean="0"/>
              <a:t> del problem (NP –</a:t>
            </a:r>
            <a:r>
              <a:rPr lang="en-US" dirty="0" err="1" smtClean="0"/>
              <a:t>Duro</a:t>
            </a:r>
            <a:r>
              <a:rPr lang="en-US" dirty="0" smtClean="0"/>
              <a:t>)</a:t>
            </a:r>
            <a:r>
              <a:rPr lang="es-UY" dirty="0" smtClean="0"/>
              <a:t>.</a:t>
            </a:r>
            <a:endParaRPr lang="en-US" sz="2800" dirty="0"/>
          </a:p>
          <a:p>
            <a:pPr marL="228600" lvl="1">
              <a:spcBef>
                <a:spcPts val="1000"/>
              </a:spcBef>
            </a:pPr>
            <a:r>
              <a:rPr lang="en-US" sz="2800" dirty="0" err="1" smtClean="0"/>
              <a:t>Variantes</a:t>
            </a:r>
            <a:r>
              <a:rPr lang="en-US" sz="2800" dirty="0" smtClean="0"/>
              <a:t> de </a:t>
            </a:r>
            <a:r>
              <a:rPr lang="en-US" sz="2800" dirty="0" err="1" smtClean="0"/>
              <a:t>MDVRP</a:t>
            </a:r>
            <a:endParaRPr lang="en-US" sz="2800" dirty="0" smtClean="0"/>
          </a:p>
          <a:p>
            <a:pPr marL="228600" lvl="1">
              <a:spcBef>
                <a:spcPts val="1000"/>
              </a:spcBef>
            </a:pPr>
            <a:r>
              <a:rPr lang="en-US" sz="2800" dirty="0" err="1" smtClean="0"/>
              <a:t>Publicaciones</a:t>
            </a:r>
            <a:r>
              <a:rPr lang="en-US" sz="2800" dirty="0" smtClean="0"/>
              <a:t> de papers y </a:t>
            </a:r>
            <a:r>
              <a:rPr lang="en-US" sz="2800" dirty="0" err="1" smtClean="0"/>
              <a:t>cosas</a:t>
            </a:r>
            <a:r>
              <a:rPr lang="en-US" sz="2800" dirty="0" smtClean="0"/>
              <a:t> de </a:t>
            </a:r>
            <a:r>
              <a:rPr lang="en-US" sz="2800" dirty="0" err="1" smtClean="0"/>
              <a:t>Montolla</a:t>
            </a:r>
            <a:r>
              <a:rPr lang="en-US" sz="2800" dirty="0" smtClean="0"/>
              <a:t>…</a:t>
            </a:r>
          </a:p>
          <a:p>
            <a:pPr marL="228600" lvl="1">
              <a:spcBef>
                <a:spcPts val="1000"/>
              </a:spcBef>
            </a:pPr>
            <a:r>
              <a:rPr lang="en-US" sz="2800" dirty="0" err="1" smtClean="0"/>
              <a:t>Metodos</a:t>
            </a:r>
            <a:r>
              <a:rPr lang="en-US" sz="2800" dirty="0" smtClean="0"/>
              <a:t> de </a:t>
            </a:r>
            <a:r>
              <a:rPr lang="en-US" sz="2800" dirty="0" err="1" smtClean="0"/>
              <a:t>Solucion</a:t>
            </a:r>
            <a:endParaRPr lang="en-US" sz="2800" dirty="0"/>
          </a:p>
          <a:p>
            <a:pPr marL="228600" lvl="1">
              <a:spcBef>
                <a:spcPts val="1000"/>
              </a:spcBef>
            </a:pPr>
            <a:r>
              <a:rPr lang="en-US" sz="2800" dirty="0" smtClean="0">
                <a:solidFill>
                  <a:schemeClr val="accent1">
                    <a:lumMod val="50000"/>
                  </a:schemeClr>
                </a:solidFill>
              </a:rPr>
              <a:t>Ale</a:t>
            </a:r>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a:t>
            </a:r>
            <a:r>
              <a:rPr lang="es-UY" dirty="0" smtClean="0"/>
              <a:t>Solución, </a:t>
            </a:r>
            <a:r>
              <a:rPr lang="es-UY" dirty="0" smtClean="0"/>
              <a:t>Testeo.</a:t>
            </a:r>
            <a:br>
              <a:rPr lang="es-UY" dirty="0" smtClean="0"/>
            </a:br>
            <a:r>
              <a:rPr lang="es-UY" dirty="0" smtClean="0"/>
              <a:t>Análisis </a:t>
            </a:r>
            <a:r>
              <a:rPr lang="es-UY" dirty="0" smtClean="0"/>
              <a:t>de </a:t>
            </a:r>
            <a:r>
              <a:rPr lang="es-UY" dirty="0" smtClean="0"/>
              <a:t>Resultados </a:t>
            </a:r>
            <a:r>
              <a:rPr lang="es-UY" dirty="0" err="1" smtClean="0"/>
              <a:t>AER</a:t>
            </a:r>
            <a:r>
              <a:rPr lang="es-UY" dirty="0" smtClean="0"/>
              <a:t> Y </a:t>
            </a:r>
            <a:r>
              <a:rPr lang="es-UY" dirty="0" err="1" smtClean="0"/>
              <a:t>AEL</a:t>
            </a:r>
            <a:r>
              <a:rPr lang="es-UY"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dirty="0">
                          <a:effectLst/>
                        </a:rPr>
                        <a:t>Caso de </a:t>
                      </a:r>
                      <a:br>
                        <a:rPr lang="es-ES" sz="1100" dirty="0">
                          <a:effectLst/>
                        </a:rPr>
                      </a:br>
                      <a:r>
                        <a:rPr lang="es-ES" sz="1100" dirty="0">
                          <a:effectLst/>
                        </a:rPr>
                        <a:t>Estudio</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UY" dirty="0" smtClean="0">
                <a:effectLst/>
                <a:latin typeface="Times New Roman" panose="02020603050405020304" pitchFamily="18" charset="0"/>
                <a:ea typeface="Times New Roman" panose="02020603050405020304" pitchFamily="18" charset="0"/>
              </a:rPr>
              <a:t>Representaremos el porcentaje de mejora de los algoritmos implementados a través de la siguiente tabla, se toma como base el algoritmo de urgencia con capacidades.</a:t>
            </a:r>
            <a:endParaRPr lang="es-UY" dirty="0"/>
          </a:p>
        </p:txBody>
      </p:sp>
    </p:spTree>
    <p:extLst>
      <p:ext uri="{BB962C8B-B14F-4D97-AF65-F5344CB8AC3E}">
        <p14:creationId xmlns:p14="http://schemas.microsoft.com/office/powerpoint/2010/main" val="30467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a:t>MDVRP</a:t>
            </a:r>
            <a:r>
              <a:rPr lang="es-UY" dirty="0"/>
              <a:t>- Solución, Testeo.</a:t>
            </a:r>
            <a:br>
              <a:rPr lang="es-UY" dirty="0"/>
            </a:br>
            <a:r>
              <a:rPr lang="es-UY" dirty="0"/>
              <a:t>Análisis de </a:t>
            </a:r>
            <a:r>
              <a:rPr lang="es-UY" dirty="0" smtClean="0"/>
              <a:t>Resultados</a:t>
            </a:r>
            <a:endParaRPr lang="es-UY" dirty="0"/>
          </a:p>
        </p:txBody>
      </p:sp>
      <p:sp>
        <p:nvSpPr>
          <p:cNvPr id="3" name="Content Placeholder 2"/>
          <p:cNvSpPr>
            <a:spLocks noGrp="1"/>
          </p:cNvSpPr>
          <p:nvPr>
            <p:ph idx="1"/>
          </p:nvPr>
        </p:nvSpPr>
        <p:spPr/>
        <p:txBody>
          <a:bodyPr>
            <a:normAutofit fontScale="77500" lnSpcReduction="20000"/>
          </a:bodyPr>
          <a:lstStyle/>
          <a:p>
            <a:r>
              <a:rPr lang="es-ES" dirty="0"/>
              <a:t>El costo del caso A es mayor que el resultado de </a:t>
            </a:r>
            <a:r>
              <a:rPr lang="es-ES" dirty="0" err="1"/>
              <a:t>TSPLib</a:t>
            </a:r>
            <a:r>
              <a:rPr lang="es-ES" dirty="0"/>
              <a:t> para el algoritmo de asignación básico, pero recordemos que </a:t>
            </a:r>
            <a:r>
              <a:rPr lang="es-ES" dirty="0" err="1"/>
              <a:t>TSPLib</a:t>
            </a:r>
            <a:r>
              <a:rPr lang="es-ES" dirty="0"/>
              <a:t> no considera las capacidades, y las mismas fueron agregadas. </a:t>
            </a:r>
          </a:p>
          <a:p>
            <a:r>
              <a:rPr lang="es-ES" dirty="0"/>
              <a:t>El </a:t>
            </a:r>
            <a:r>
              <a:rPr lang="es-ES" dirty="0" err="1"/>
              <a:t>AER</a:t>
            </a:r>
            <a:r>
              <a:rPr lang="es-ES" dirty="0"/>
              <a:t> corrió en un tiempo relativamente corto y mejoro la solución respecto a los métodos de asignación por urgencia. </a:t>
            </a:r>
          </a:p>
          <a:p>
            <a:r>
              <a:rPr lang="es-ES" dirty="0"/>
              <a:t>El algoritmo de asignación Enajenados Lento (con intercambio entre depósitos) demoro un tiempo considerable pero llego a una solución mejor que todas las otras formas de asignación implementadas.</a:t>
            </a:r>
          </a:p>
          <a:p>
            <a:r>
              <a:rPr lang="es-ES" dirty="0"/>
              <a:t>El problema de la mejora de los clientes enajenados produjo mejores rutas en todos los casos que se probaron.</a:t>
            </a:r>
          </a:p>
          <a:p>
            <a:r>
              <a:rPr lang="es-ES" dirty="0"/>
              <a:t>El algoritmo de Ruteo finalizo  su  ejecución en pocos segundos, y los algoritmos de post optimización, al ser locales para cada deposito también fueron ejecutados en segundos.</a:t>
            </a:r>
          </a:p>
          <a:p>
            <a:r>
              <a:rPr lang="es-ES" dirty="0"/>
              <a:t> Los algoritmos de post optimización produciendo siempre mejoras en los casos con muchos clientes.</a:t>
            </a:r>
            <a:endParaRPr lang="es-UY" dirty="0"/>
          </a:p>
          <a:p>
            <a:endParaRPr lang="es-UY" dirty="0"/>
          </a:p>
        </p:txBody>
      </p:sp>
    </p:spTree>
    <p:extLst>
      <p:ext uri="{BB962C8B-B14F-4D97-AF65-F5344CB8AC3E}">
        <p14:creationId xmlns:p14="http://schemas.microsoft.com/office/powerpoint/2010/main" val="336422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a:t> </a:t>
            </a:r>
            <a:r>
              <a:rPr lang="es-UY" dirty="0" smtClean="0"/>
              <a:t>Conclusiones</a:t>
            </a:r>
            <a:endParaRPr lang="es-UY" dirty="0"/>
          </a:p>
        </p:txBody>
      </p:sp>
      <p:sp>
        <p:nvSpPr>
          <p:cNvPr id="3" name="Content Placeholder 2"/>
          <p:cNvSpPr>
            <a:spLocks noGrp="1"/>
          </p:cNvSpPr>
          <p:nvPr>
            <p:ph idx="1"/>
          </p:nvPr>
        </p:nvSpPr>
        <p:spPr/>
        <p:txBody>
          <a:bodyPr>
            <a:normAutofit fontScale="92500" lnSpcReduction="10000"/>
          </a:bodyPr>
          <a:lstStyle/>
          <a:p>
            <a:r>
              <a:rPr lang="es-ES" dirty="0"/>
              <a:t>La implementación y mejoras de algoritmos de solución de </a:t>
            </a:r>
            <a:r>
              <a:rPr lang="es-ES" dirty="0" err="1"/>
              <a:t>MDVRP</a:t>
            </a:r>
            <a:r>
              <a:rPr lang="es-ES" dirty="0"/>
              <a:t>, es un problema abierto y de continuo crecimiento, donde todos los meses se pueden encontrar nuevas publicaciones académicas con algoritmos y mejoras. </a:t>
            </a:r>
            <a:endParaRPr lang="es-ES" dirty="0" smtClean="0"/>
          </a:p>
          <a:p>
            <a:r>
              <a:rPr lang="es-ES" dirty="0" smtClean="0"/>
              <a:t>A través de este Proyecto de Grado se brinda </a:t>
            </a:r>
            <a:r>
              <a:rPr lang="es-ES" dirty="0"/>
              <a:t>una solución informática para la implementación de nuevos algoritmos y de esta forma proveer un ambiente amigable para ejecutar, </a:t>
            </a:r>
            <a:r>
              <a:rPr lang="es-ES" dirty="0" smtClean="0"/>
              <a:t>parametrización y validación de algoritmos de </a:t>
            </a:r>
            <a:r>
              <a:rPr lang="es-ES" dirty="0"/>
              <a:t>resolución del problema de </a:t>
            </a:r>
            <a:r>
              <a:rPr lang="es-ES" dirty="0" err="1"/>
              <a:t>MDVRP</a:t>
            </a:r>
            <a:r>
              <a:rPr lang="es-ES" dirty="0" smtClean="0"/>
              <a:t>. Así como permitir la comparación de ejecuciones.</a:t>
            </a:r>
          </a:p>
          <a:p>
            <a:r>
              <a:rPr lang="es-ES" dirty="0" smtClean="0"/>
              <a:t>Por otro lado se detecto, analizo y se trabajo en algoritmos para un problema particular en la asignación. Los clientes enajenados en la etapa de asignación.</a:t>
            </a:r>
          </a:p>
          <a:p>
            <a:pPr marL="0" indent="0">
              <a:buNone/>
            </a:pPr>
            <a:endParaRPr lang="es-UY" dirty="0"/>
          </a:p>
          <a:p>
            <a:endParaRPr lang="es-UY" dirty="0"/>
          </a:p>
        </p:txBody>
      </p:sp>
    </p:spTree>
    <p:extLst>
      <p:ext uri="{BB962C8B-B14F-4D97-AF65-F5344CB8AC3E}">
        <p14:creationId xmlns:p14="http://schemas.microsoft.com/office/powerpoint/2010/main" val="251621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Solución, Testeo.</a:t>
            </a:r>
            <a:br>
              <a:rPr lang="es-UY" dirty="0" smtClean="0"/>
            </a:br>
            <a:r>
              <a:rPr lang="es-UY" dirty="0" smtClean="0"/>
              <a:t>Trabajo  a Futuro.</a:t>
            </a:r>
            <a:endParaRPr lang="es-UY" dirty="0"/>
          </a:p>
        </p:txBody>
      </p:sp>
      <p:sp>
        <p:nvSpPr>
          <p:cNvPr id="3" name="Content Placeholder 2"/>
          <p:cNvSpPr>
            <a:spLocks noGrp="1"/>
          </p:cNvSpPr>
          <p:nvPr>
            <p:ph idx="1"/>
          </p:nvPr>
        </p:nvSpPr>
        <p:spPr/>
        <p:txBody>
          <a:bodyPr>
            <a:normAutofit fontScale="92500" lnSpcReduction="10000"/>
          </a:bodyPr>
          <a:lstStyle/>
          <a:p>
            <a:r>
              <a:rPr lang="es-ES" dirty="0" smtClean="0"/>
              <a:t>Algunos posibles trabajos a futuro que fueron detectados.</a:t>
            </a:r>
          </a:p>
          <a:p>
            <a:r>
              <a:rPr lang="es-ES" dirty="0" smtClean="0"/>
              <a:t>A Nivel de la aplicación</a:t>
            </a:r>
          </a:p>
          <a:p>
            <a:pPr lvl="1"/>
            <a:r>
              <a:rPr lang="es-ES" dirty="0" smtClean="0"/>
              <a:t>El proyecto se enfoco en </a:t>
            </a:r>
            <a:r>
              <a:rPr lang="es-ES" dirty="0" err="1" smtClean="0"/>
              <a:t>MDVRP</a:t>
            </a:r>
            <a:r>
              <a:rPr lang="es-ES" dirty="0" smtClean="0"/>
              <a:t> con capacidades siendo necesario efectuar ciertas modificaciones para otras variantes de </a:t>
            </a:r>
            <a:r>
              <a:rPr lang="es-ES" dirty="0" err="1" smtClean="0"/>
              <a:t>MDVRP</a:t>
            </a:r>
            <a:r>
              <a:rPr lang="es-ES" dirty="0" smtClean="0"/>
              <a:t> (con ventanas de tiempo, periodicidad, flota heterogénea).</a:t>
            </a:r>
          </a:p>
          <a:p>
            <a:pPr lvl="1"/>
            <a:r>
              <a:rPr lang="es-ES" dirty="0" smtClean="0"/>
              <a:t>Utilización de coordenadas geográficas para otros problemas de </a:t>
            </a:r>
            <a:r>
              <a:rPr lang="es-ES" dirty="0" err="1" smtClean="0"/>
              <a:t>MDVRP</a:t>
            </a:r>
            <a:r>
              <a:rPr lang="es-ES" dirty="0" smtClean="0"/>
              <a:t>. Permitiendo nuevos formatos de entrada que no sean los del standard de </a:t>
            </a:r>
            <a:r>
              <a:rPr lang="es-ES" dirty="0" err="1" smtClean="0"/>
              <a:t>TSPLIB</a:t>
            </a:r>
            <a:r>
              <a:rPr lang="es-ES" dirty="0" smtClean="0"/>
              <a:t>.</a:t>
            </a:r>
          </a:p>
          <a:p>
            <a:r>
              <a:rPr lang="es-ES" dirty="0" smtClean="0"/>
              <a:t>Algoritmo</a:t>
            </a:r>
          </a:p>
          <a:p>
            <a:pPr lvl="1"/>
            <a:r>
              <a:rPr lang="es-ES" dirty="0" smtClean="0"/>
              <a:t>El problema de enajenados es uno de los problemas detectados y pueden existir otras particularidades en los clientes cuyo análisis incida en mejores rutas.</a:t>
            </a:r>
          </a:p>
          <a:p>
            <a:pPr lvl="1"/>
            <a:r>
              <a:rPr lang="es-ES" dirty="0" smtClean="0"/>
              <a:t>Profundizar en la retroalimentación entre etapas para encontrar mejores rutas (En nuestra implementación, </a:t>
            </a:r>
            <a:r>
              <a:rPr lang="es-ES" dirty="0" err="1" smtClean="0"/>
              <a:t>unicamente</a:t>
            </a:r>
            <a:r>
              <a:rPr lang="es-ES" dirty="0" smtClean="0"/>
              <a:t> </a:t>
            </a:r>
            <a:r>
              <a:rPr lang="es-ES" dirty="0" err="1" smtClean="0"/>
              <a:t>AEL</a:t>
            </a:r>
            <a:r>
              <a:rPr lang="es-ES" dirty="0" smtClean="0"/>
              <a:t> utiliza un algoritmo de ruteo para evaluar la mejora en cada iteración). </a:t>
            </a:r>
          </a:p>
          <a:p>
            <a:endParaRPr lang="es-ES" dirty="0"/>
          </a:p>
          <a:p>
            <a:endParaRPr lang="es-ES" dirty="0" smtClean="0"/>
          </a:p>
          <a:p>
            <a:endParaRPr lang="es-ES" dirty="0"/>
          </a:p>
          <a:p>
            <a:endParaRPr lang="es-ES" dirty="0" smtClean="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r>
              <a:rPr lang="en-US" sz="2800" dirty="0">
                <a:solidFill>
                  <a:schemeClr val="accent1">
                    <a:lumMod val="50000"/>
                  </a:schemeClr>
                </a:solidFill>
              </a:rPr>
              <a:t>Ale</a:t>
            </a:r>
            <a:endParaRPr lang="en-US" sz="2800" dirty="0" smtClean="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4" name="3 Rectángulo"/>
          <p:cNvSpPr/>
          <p:nvPr/>
        </p:nvSpPr>
        <p:spPr>
          <a:xfrm>
            <a:off x="5654212" y="3167390"/>
            <a:ext cx="883575" cy="523220"/>
          </a:xfrm>
          <a:prstGeom prst="rect">
            <a:avLst/>
          </a:prstGeom>
        </p:spPr>
        <p:txBody>
          <a:bodyPr wrap="none">
            <a:spAutoFit/>
          </a:bodyPr>
          <a:lstStyle/>
          <a:p>
            <a:pPr marL="228600" lvl="1">
              <a:spcBef>
                <a:spcPts val="1000"/>
              </a:spcBef>
            </a:pPr>
            <a:r>
              <a:rPr lang="en-US" sz="2800" dirty="0">
                <a:solidFill>
                  <a:schemeClr val="accent1">
                    <a:lumMod val="50000"/>
                  </a:schemeClr>
                </a:solidFill>
              </a:rPr>
              <a:t>Ale</a:t>
            </a:r>
            <a:endParaRPr lang="en-US" sz="2800"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85000" lnSpcReduction="20000"/>
          </a:bodyPr>
          <a:lstStyle/>
          <a:p>
            <a:r>
              <a:rPr lang="es-ES" b="1" dirty="0" smtClean="0"/>
              <a:t>Objetivo del Proyecto. </a:t>
            </a:r>
          </a:p>
          <a:p>
            <a:pPr lvl="1"/>
            <a:r>
              <a:rPr lang="es-ES" dirty="0" smtClean="0"/>
              <a:t>Implementar una </a:t>
            </a:r>
            <a:r>
              <a:rPr lang="es-ES" dirty="0"/>
              <a:t>aplicación y </a:t>
            </a:r>
            <a:r>
              <a:rPr lang="es-ES" dirty="0" smtClean="0"/>
              <a:t>algoritmos </a:t>
            </a:r>
            <a:r>
              <a:rPr lang="es-ES" dirty="0"/>
              <a:t>que solucionen el problema </a:t>
            </a:r>
            <a:r>
              <a:rPr lang="es-ES" dirty="0" smtClean="0"/>
              <a:t>de </a:t>
            </a:r>
            <a:r>
              <a:rPr lang="es-ES" dirty="0" err="1" smtClean="0"/>
              <a:t>MDVRP</a:t>
            </a:r>
            <a:r>
              <a:rPr lang="es-ES" dirty="0" smtClean="0"/>
              <a:t> a </a:t>
            </a:r>
            <a:r>
              <a:rPr lang="es-ES" dirty="0"/>
              <a:t>partir de la información analizada en la etapa de investigación. </a:t>
            </a:r>
            <a:endParaRPr lang="es-ES" dirty="0" smtClean="0"/>
          </a:p>
          <a:p>
            <a:pPr lvl="1"/>
            <a:r>
              <a:rPr lang="es-ES" dirty="0" smtClean="0"/>
              <a:t>Crear </a:t>
            </a:r>
            <a:r>
              <a:rPr lang="es-ES" dirty="0"/>
              <a:t>distintas algoritmos que permitan mejorar la </a:t>
            </a:r>
            <a:r>
              <a:rPr lang="es-ES" dirty="0" smtClean="0"/>
              <a:t>solución.</a:t>
            </a:r>
            <a:endParaRPr lang="en-US" dirty="0" smtClean="0"/>
          </a:p>
          <a:p>
            <a:r>
              <a:rPr lang="en-US" dirty="0" smtClean="0"/>
              <a:t>Characteristics </a:t>
            </a:r>
            <a:r>
              <a:rPr lang="es-UY" dirty="0" smtClean="0"/>
              <a:t>deseadas</a:t>
            </a:r>
            <a:r>
              <a:rPr lang="en-US" dirty="0" smtClean="0"/>
              <a:t> en el </a:t>
            </a:r>
            <a:r>
              <a:rPr lang="es-UY" dirty="0" smtClean="0"/>
              <a:t>programa:</a:t>
            </a:r>
            <a:endParaRPr lang="en-US" dirty="0" smtClean="0"/>
          </a:p>
          <a:p>
            <a:pPr lvl="1"/>
            <a:r>
              <a:rPr lang="es-ES" dirty="0" smtClean="0"/>
              <a:t>Compatibilidad de datos de entrada con los formatos de </a:t>
            </a:r>
            <a:r>
              <a:rPr lang="es-ES" dirty="0" err="1" smtClean="0"/>
              <a:t>TSPLib</a:t>
            </a:r>
            <a:r>
              <a:rPr lang="es-ES" dirty="0" smtClean="0"/>
              <a:t>.</a:t>
            </a:r>
            <a:endParaRPr lang="en-US" dirty="0" smtClean="0"/>
          </a:p>
          <a:p>
            <a:pPr lvl="1"/>
            <a:r>
              <a:rPr lang="es-UY" dirty="0" smtClean="0"/>
              <a:t>Permitir agregar </a:t>
            </a:r>
            <a:r>
              <a:rPr lang="es-UY" dirty="0"/>
              <a:t>o </a:t>
            </a:r>
            <a:r>
              <a:rPr lang="es-UY" dirty="0" smtClean="0"/>
              <a:t>modificar implementación de algoritmos</a:t>
            </a:r>
            <a:r>
              <a:rPr lang="es-UY" dirty="0"/>
              <a:t> </a:t>
            </a:r>
            <a:r>
              <a:rPr lang="es-UY" dirty="0" smtClean="0"/>
              <a:t>de solución de </a:t>
            </a:r>
            <a:r>
              <a:rPr lang="es-UY" dirty="0" err="1" smtClean="0"/>
              <a:t>MDVRP</a:t>
            </a:r>
            <a:r>
              <a:rPr lang="es-UY" dirty="0" smtClean="0"/>
              <a:t>.</a:t>
            </a:r>
            <a:endParaRPr lang="en-US" dirty="0" smtClean="0"/>
          </a:p>
          <a:p>
            <a:pPr lvl="1"/>
            <a:r>
              <a:rPr lang="es-UY" dirty="0"/>
              <a:t>Los algoritmos y soluciones deben ser parametrizables permitiendo restringir el número de iteraciones, tiempo de corrida o rango de mejoras</a:t>
            </a:r>
            <a:r>
              <a:rPr lang="es-UY" dirty="0" smtClean="0"/>
              <a:t>.</a:t>
            </a:r>
            <a:endParaRPr lang="en-US" dirty="0" smtClean="0"/>
          </a:p>
          <a:p>
            <a:pPr lvl="1"/>
            <a:r>
              <a:rPr lang="es-UY" dirty="0"/>
              <a:t>Se debe manejar una holgura en los depósitos que permita cierta flexibilidad en la capacidad máxima del depósito (oferta del depósito</a:t>
            </a:r>
            <a:r>
              <a:rPr lang="es-UY" dirty="0" smtClean="0"/>
              <a:t>).</a:t>
            </a:r>
          </a:p>
          <a:p>
            <a:pPr lvl="1"/>
            <a:r>
              <a:rPr lang="es-ES" dirty="0"/>
              <a:t>E</a:t>
            </a:r>
            <a:r>
              <a:rPr lang="es-ES" dirty="0" smtClean="0"/>
              <a:t>ntorno grafico</a:t>
            </a:r>
          </a:p>
          <a:p>
            <a:pPr lvl="2"/>
            <a:r>
              <a:rPr lang="es-ES" dirty="0" smtClean="0"/>
              <a:t>Resultado: la </a:t>
            </a:r>
            <a:r>
              <a:rPr lang="es-ES" dirty="0"/>
              <a:t>visualización de los clientes, depósitos y rutas luego de ejecutar un </a:t>
            </a:r>
            <a:r>
              <a:rPr lang="es-ES" dirty="0" smtClean="0"/>
              <a:t>algoritmo</a:t>
            </a:r>
          </a:p>
          <a:p>
            <a:pPr lvl="2"/>
            <a:r>
              <a:rPr lang="es-ES" dirty="0" smtClean="0"/>
              <a:t>Zonificación: Delimitar las zonas de cada deposito.</a:t>
            </a:r>
          </a:p>
          <a:p>
            <a:pPr lvl="2"/>
            <a:r>
              <a:rPr lang="es-ES" dirty="0" smtClean="0"/>
              <a:t>Visibilidad: Resaltar objetos y permitir zoom.</a:t>
            </a:r>
            <a:endParaRPr lang="en-US" dirty="0" smtClean="0"/>
          </a:p>
          <a:p>
            <a:pPr lvl="1"/>
            <a:r>
              <a:rPr lang="es-UY" dirty="0" smtClean="0"/>
              <a:t>Permitir ver los cambios en cada iteración para analizar el algoritmo.</a:t>
            </a:r>
            <a:endParaRPr lang="es-UY" dirty="0" smtClean="0">
              <a:solidFill>
                <a:schemeClr val="accent1">
                  <a:lumMod val="50000"/>
                </a:schemeClr>
              </a:solidFill>
            </a:endParaRPr>
          </a:p>
        </p:txBody>
      </p:sp>
    </p:spTree>
    <p:extLst>
      <p:ext uri="{BB962C8B-B14F-4D97-AF65-F5344CB8AC3E}">
        <p14:creationId xmlns:p14="http://schemas.microsoft.com/office/powerpoint/2010/main" val="32040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a:xfrm>
            <a:off x="838200" y="1825625"/>
            <a:ext cx="10515600" cy="3210609"/>
          </a:xfrm>
        </p:spPr>
        <p:txBody>
          <a:bodyPr>
            <a:normAutofit lnSpcReduction="10000"/>
          </a:bodyPr>
          <a:lstStyle/>
          <a:p>
            <a:r>
              <a:rPr lang="es-ES" dirty="0" smtClean="0"/>
              <a:t>La solución del problema de </a:t>
            </a:r>
            <a:r>
              <a:rPr lang="es-ES" dirty="0" err="1" smtClean="0"/>
              <a:t>MDVRP</a:t>
            </a:r>
            <a:r>
              <a:rPr lang="es-ES" dirty="0" smtClean="0"/>
              <a:t> se </a:t>
            </a:r>
            <a:r>
              <a:rPr lang="es-ES" dirty="0"/>
              <a:t>baso en </a:t>
            </a:r>
            <a:r>
              <a:rPr lang="es-ES" dirty="0" smtClean="0"/>
              <a:t>una heurísticas </a:t>
            </a:r>
            <a:r>
              <a:rPr lang="es-ES" dirty="0"/>
              <a:t>de dos </a:t>
            </a:r>
            <a:r>
              <a:rPr lang="es-ES" dirty="0" smtClean="0"/>
              <a:t>fases, una etapa de asignación o zonificación y una etapa de ruteo.</a:t>
            </a:r>
          </a:p>
          <a:p>
            <a:r>
              <a:rPr lang="es-ES" dirty="0" smtClean="0"/>
              <a:t>Basados en las publicaciones, se identificaron 4 </a:t>
            </a:r>
            <a:r>
              <a:rPr lang="es-ES" dirty="0"/>
              <a:t>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En la etapa de mejora de asignación se puede ejecutar algoritmos para estimar la menor ruta posible en base a algoritmos de ruteo. </a:t>
            </a:r>
            <a:endParaRPr lang="es-UY" dirty="0" smtClean="0"/>
          </a:p>
          <a:p>
            <a:pPr marL="0" indent="0">
              <a:buNone/>
            </a:pPr>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1169931" y="5200253"/>
            <a:ext cx="9852137" cy="1657747"/>
          </a:xfrm>
          <a:prstGeom prst="rect">
            <a:avLst/>
          </a:prstGeom>
        </p:spPr>
      </p:pic>
    </p:spTree>
    <p:extLst>
      <p:ext uri="{BB962C8B-B14F-4D97-AF65-F5344CB8AC3E}">
        <p14:creationId xmlns:p14="http://schemas.microsoft.com/office/powerpoint/2010/main" val="428117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panose="02040503050406030204" pitchFamily="18" charset="0"/>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panose="02040503050406030204" pitchFamily="18" charset="0"/>
                            </a:rPr>
                          </m:ctrlPr>
                        </m:dPr>
                        <m:e>
                          <m:nary>
                            <m:naryPr>
                              <m:chr m:val="∑"/>
                              <m:limLoc m:val="undOvr"/>
                              <m:supHide m:val="on"/>
                              <m:ctrlPr>
                                <a:rPr lang="es-UY" i="1">
                                  <a:latin typeface="Cambria Math" panose="02040503050406030204" pitchFamily="18" charset="0"/>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panose="02040503050406030204" pitchFamily="18" charset="0"/>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panose="02040503050406030204" pitchFamily="18" charset="0"/>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panose="02040503050406030204" pitchFamily="18" charset="0"/>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panose="02040503050406030204" pitchFamily="18" charset="0"/>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panose="02040503050406030204" pitchFamily="18" charset="0"/>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panose="02040503050406030204" pitchFamily="18" charset="0"/>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a:stretch>
                  <a:fillRect l="-1043" t="-2028"/>
                </a:stretch>
              </a:blipFill>
            </p:spPr>
            <p:txBody>
              <a:bodyPr/>
              <a:lstStyle/>
              <a:p>
                <a:r>
                  <a:rPr lang="es-UY">
                    <a:noFill/>
                  </a:rPr>
                  <a:t> </a:t>
                </a:r>
              </a:p>
            </p:txBody>
          </p:sp>
        </mc:Fallback>
      </mc:AlternateContent>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1534</Words>
  <Application>Microsoft Office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Times New Roman</vt:lpstr>
      <vt:lpstr>Office Theme</vt:lpstr>
      <vt:lpstr>MDVRP</vt:lpstr>
      <vt:lpstr>Introduccion (El problema de MDVRP)</vt:lpstr>
      <vt:lpstr>Introduccion (El problema de MDVRP)</vt:lpstr>
      <vt:lpstr>Introduccion (El problema de MDVRP)</vt:lpstr>
      <vt:lpstr>OBJETIVOS</vt:lpstr>
      <vt:lpstr>MDVRP- Solución, Análisis del problema</vt:lpstr>
      <vt:lpstr>MDVRP- Solución, Diseño y algoritmos</vt:lpstr>
      <vt:lpstr>MDVRP- Solución, Diseños y algoritmos</vt:lpstr>
      <vt:lpstr>MDVRP- Solucion, Disenios y algoritmos Mejora de Asignacion</vt:lpstr>
      <vt:lpstr>MDVRP- Solucion, Disenios y algoritmos Mejora de Asignacion</vt:lpstr>
      <vt:lpstr>MDVRP- Solución, Diseños y algoritmos  Ruteo</vt:lpstr>
      <vt:lpstr>MDVRP- Solución, Diseños y algoritmos Postoptimizacion.</vt:lpstr>
      <vt:lpstr>MDVRP- Solución, implementación. Características Generales.</vt:lpstr>
      <vt:lpstr>MDVRP- Solucion, implementacion.  Aplicacion y Micelaneos.</vt:lpstr>
      <vt:lpstr>MDVRP-  Solución, implementación.  Generación de mapa a partir de una matriz de distancias.</vt:lpstr>
      <vt:lpstr>PowerPoint Presentation</vt:lpstr>
      <vt:lpstr>MDVRP-  Solución, implementación.  Generación de casos de prueba aleatorios.</vt:lpstr>
      <vt:lpstr>MDVRP- Solución, Testeo. Casos De Prueba.</vt:lpstr>
      <vt:lpstr>MDVRP- Solución, Testeo. Métricas Utilizadas.</vt:lpstr>
      <vt:lpstr>MDVRP- Solución, Testeo. Análisis de Resultados AER Y AEL.</vt:lpstr>
      <vt:lpstr>MDVRP- Solución, Testeo. Análisis de Resultados</vt:lpstr>
      <vt:lpstr>MDVRP Conclusiones</vt:lpstr>
      <vt:lpstr>MDVRP- Solución, Testeo. Trabajo  a Futuro.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Guella, Francisco</cp:lastModifiedBy>
  <cp:revision>38</cp:revision>
  <dcterms:created xsi:type="dcterms:W3CDTF">2015-12-08T19:51:05Z</dcterms:created>
  <dcterms:modified xsi:type="dcterms:W3CDTF">2015-12-11T19:48:43Z</dcterms:modified>
</cp:coreProperties>
</file>