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84" r:id="rId3"/>
    <p:sldId id="285" r:id="rId4"/>
    <p:sldId id="286" r:id="rId5"/>
    <p:sldId id="259" r:id="rId6"/>
    <p:sldId id="258" r:id="rId7"/>
    <p:sldId id="260" r:id="rId8"/>
    <p:sldId id="277" r:id="rId9"/>
    <p:sldId id="287" r:id="rId10"/>
    <p:sldId id="288" r:id="rId11"/>
    <p:sldId id="278" r:id="rId12"/>
    <p:sldId id="279" r:id="rId13"/>
    <p:sldId id="261" r:id="rId14"/>
    <p:sldId id="265" r:id="rId15"/>
    <p:sldId id="275" r:id="rId16"/>
    <p:sldId id="280" r:id="rId17"/>
    <p:sldId id="276" r:id="rId18"/>
    <p:sldId id="266" r:id="rId19"/>
    <p:sldId id="267" r:id="rId20"/>
    <p:sldId id="281" r:id="rId21"/>
    <p:sldId id="283" r:id="rId22"/>
    <p:sldId id="269" r:id="rId23"/>
    <p:sldId id="270" r:id="rId24"/>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1C709-FB2F-4CC7-81C5-61B9A29F5D38}" type="datetimeFigureOut">
              <a:rPr lang="es-UY" smtClean="0"/>
              <a:t>2/3/2016</a:t>
            </a:fld>
            <a:endParaRPr lang="es-UY"/>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U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49CF60-DD61-4562-908C-64BBF29FBEEB}" type="slidenum">
              <a:rPr lang="es-UY" smtClean="0"/>
              <a:t>‹Nº›</a:t>
            </a:fld>
            <a:endParaRPr lang="es-UY"/>
          </a:p>
        </p:txBody>
      </p:sp>
    </p:spTree>
    <p:extLst>
      <p:ext uri="{BB962C8B-B14F-4D97-AF65-F5344CB8AC3E}">
        <p14:creationId xmlns:p14="http://schemas.microsoft.com/office/powerpoint/2010/main" val="3317011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E2BCF013-7104-4F97-A548-A8F54504BD42}" type="datetime1">
              <a:rPr lang="es-UY" smtClean="0"/>
              <a:t>2/3/2016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AB4C50C7-FB15-4BE5-9149-CFCE05CA85F1}" type="datetime1">
              <a:rPr lang="es-UY" smtClean="0"/>
              <a:t>2/3/2016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87BEE61C-D774-4979-9CF6-CF99080150AD}" type="datetime1">
              <a:rPr lang="es-UY" smtClean="0"/>
              <a:t>2/3/2016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3E34E2CF-7AE8-4345-A940-B5A0E4CCAF3C}" type="datetime1">
              <a:rPr lang="es-UY" smtClean="0"/>
              <a:t>2/3/2016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4D563-BDD0-4D84-A89F-FE1CA5C88538}" type="datetime1">
              <a:rPr lang="es-UY" smtClean="0"/>
              <a:t>2/3/2016</a:t>
            </a:fld>
            <a:endParaRPr lang="es-UY" dirty="0"/>
          </a:p>
        </p:txBody>
      </p:sp>
      <p:sp>
        <p:nvSpPr>
          <p:cNvPr id="5" name="Footer Placeholder 4"/>
          <p:cNvSpPr>
            <a:spLocks noGrp="1"/>
          </p:cNvSpPr>
          <p:nvPr>
            <p:ph type="ftr" sz="quarter" idx="11"/>
          </p:nvPr>
        </p:nvSpPr>
        <p:spPr/>
        <p:txBody>
          <a:bodyPr/>
          <a:lstStyle/>
          <a:p>
            <a:r>
              <a:rPr lang="es-UY" smtClean="0"/>
              <a:t>PROYECTO DE GRADO MDVRP</a:t>
            </a:r>
            <a:endParaRPr lang="es-UY" dirty="0"/>
          </a:p>
        </p:txBody>
      </p:sp>
      <p:sp>
        <p:nvSpPr>
          <p:cNvPr id="6" name="Slide Number Placeholder 5"/>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35F11D3E-9A11-4BD4-AA7D-A38166901F2F}" type="datetime1">
              <a:rPr lang="es-UY" smtClean="0"/>
              <a:t>2/3/2016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38C2D8CF-7D30-4D25-96EC-85D5D338A770}" type="datetime1">
              <a:rPr lang="es-UY" smtClean="0"/>
              <a:t>2/3/2016</a:t>
            </a:fld>
            <a:endParaRPr lang="es-UY" dirty="0"/>
          </a:p>
        </p:txBody>
      </p:sp>
      <p:sp>
        <p:nvSpPr>
          <p:cNvPr id="8" name="Footer Placeholder 7"/>
          <p:cNvSpPr>
            <a:spLocks noGrp="1"/>
          </p:cNvSpPr>
          <p:nvPr>
            <p:ph type="ftr" sz="quarter" idx="11"/>
          </p:nvPr>
        </p:nvSpPr>
        <p:spPr/>
        <p:txBody>
          <a:bodyPr/>
          <a:lstStyle/>
          <a:p>
            <a:r>
              <a:rPr lang="es-UY" smtClean="0"/>
              <a:t>PROYECTO DE GRADO MDVRP</a:t>
            </a:r>
            <a:endParaRPr lang="es-UY" dirty="0"/>
          </a:p>
        </p:txBody>
      </p:sp>
      <p:sp>
        <p:nvSpPr>
          <p:cNvPr id="9" name="Slide Number Placeholder 8"/>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EE895018-BCF9-4AC0-A061-C1B7F4A17B36}" type="datetime1">
              <a:rPr lang="es-UY" smtClean="0"/>
              <a:t>2/3/2016</a:t>
            </a:fld>
            <a:endParaRPr lang="es-UY" dirty="0"/>
          </a:p>
        </p:txBody>
      </p:sp>
      <p:sp>
        <p:nvSpPr>
          <p:cNvPr id="4" name="Footer Placeholder 3"/>
          <p:cNvSpPr>
            <a:spLocks noGrp="1"/>
          </p:cNvSpPr>
          <p:nvPr>
            <p:ph type="ftr" sz="quarter" idx="11"/>
          </p:nvPr>
        </p:nvSpPr>
        <p:spPr/>
        <p:txBody>
          <a:bodyPr/>
          <a:lstStyle/>
          <a:p>
            <a:r>
              <a:rPr lang="es-UY" smtClean="0"/>
              <a:t>PROYECTO DE GRADO MDVRP</a:t>
            </a:r>
            <a:endParaRPr lang="es-UY" dirty="0"/>
          </a:p>
        </p:txBody>
      </p:sp>
      <p:sp>
        <p:nvSpPr>
          <p:cNvPr id="5" name="Slide Number Placeholder 4"/>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DB131-9C1D-4789-9E51-6090840BD3F1}" type="datetime1">
              <a:rPr lang="es-UY" smtClean="0"/>
              <a:t>2/3/2016</a:t>
            </a:fld>
            <a:endParaRPr lang="es-UY" dirty="0"/>
          </a:p>
        </p:txBody>
      </p:sp>
      <p:sp>
        <p:nvSpPr>
          <p:cNvPr id="3" name="Footer Placeholder 2"/>
          <p:cNvSpPr>
            <a:spLocks noGrp="1"/>
          </p:cNvSpPr>
          <p:nvPr>
            <p:ph type="ftr" sz="quarter" idx="11"/>
          </p:nvPr>
        </p:nvSpPr>
        <p:spPr/>
        <p:txBody>
          <a:bodyPr/>
          <a:lstStyle/>
          <a:p>
            <a:r>
              <a:rPr lang="es-UY" smtClean="0"/>
              <a:t>PROYECTO DE GRADO MDVRP</a:t>
            </a:r>
            <a:endParaRPr lang="es-UY" dirty="0"/>
          </a:p>
        </p:txBody>
      </p:sp>
      <p:sp>
        <p:nvSpPr>
          <p:cNvPr id="4" name="Slide Number Placeholder 3"/>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E9711-1BD8-4D4E-AD91-56E226FB5D73}" type="datetime1">
              <a:rPr lang="es-UY" smtClean="0"/>
              <a:t>2/3/2016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CF6C72-D3BB-48EE-9EE2-B25D56E36383}" type="datetime1">
              <a:rPr lang="es-UY" smtClean="0"/>
              <a:t>2/3/2016</a:t>
            </a:fld>
            <a:endParaRPr lang="es-UY" dirty="0"/>
          </a:p>
        </p:txBody>
      </p:sp>
      <p:sp>
        <p:nvSpPr>
          <p:cNvPr id="6" name="Footer Placeholder 5"/>
          <p:cNvSpPr>
            <a:spLocks noGrp="1"/>
          </p:cNvSpPr>
          <p:nvPr>
            <p:ph type="ftr" sz="quarter" idx="11"/>
          </p:nvPr>
        </p:nvSpPr>
        <p:spPr/>
        <p:txBody>
          <a:bodyPr/>
          <a:lstStyle/>
          <a:p>
            <a:r>
              <a:rPr lang="es-UY" smtClean="0"/>
              <a:t>PROYECTO DE GRADO MDVRP</a:t>
            </a:r>
            <a:endParaRPr lang="es-UY" dirty="0"/>
          </a:p>
        </p:txBody>
      </p:sp>
      <p:sp>
        <p:nvSpPr>
          <p:cNvPr id="7" name="Slide Number Placeholder 6"/>
          <p:cNvSpPr>
            <a:spLocks noGrp="1"/>
          </p:cNvSpPr>
          <p:nvPr>
            <p:ph type="sldNum" sz="quarter" idx="12"/>
          </p:nvPr>
        </p:nvSpPr>
        <p:spPr/>
        <p:txBody>
          <a:body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26EB5-6474-406D-9F79-3B3434EBC48B}" type="datetime1">
              <a:rPr lang="es-UY" smtClean="0"/>
              <a:t>2/3/2016</a:t>
            </a:fld>
            <a:endParaRPr lang="es-UY"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UY" smtClean="0"/>
              <a:t>PROYECTO DE GRADO MDVRP</a:t>
            </a:r>
            <a:endParaRPr lang="es-UY"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pPr/>
              <a:t>‹Nº›</a:t>
            </a:fld>
            <a:endParaRPr lang="es-UY" dirty="0"/>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806" y="285750"/>
            <a:ext cx="6774287" cy="629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UY" dirty="0"/>
          </a:p>
        </p:txBody>
      </p:sp>
      <p:sp>
        <p:nvSpPr>
          <p:cNvPr id="3" name="Content Placeholder 2"/>
          <p:cNvSpPr>
            <a:spLocks noGrp="1"/>
          </p:cNvSpPr>
          <p:nvPr>
            <p:ph idx="1"/>
          </p:nvPr>
        </p:nvSpPr>
        <p:spPr>
          <a:xfrm>
            <a:off x="838200" y="1851383"/>
            <a:ext cx="10515600" cy="4351338"/>
          </a:xfrm>
        </p:spPr>
        <p:txBody>
          <a:bodyPr/>
          <a:lstStyle/>
          <a:p>
            <a:pPr marL="685800" lvl="2">
              <a:spcBef>
                <a:spcPts val="1000"/>
              </a:spcBef>
            </a:pPr>
            <a:r>
              <a:rPr lang="es-UY" dirty="0" smtClean="0"/>
              <a:t>Algoritmo Enajenado Lento (AEL) </a:t>
            </a:r>
          </a:p>
          <a:p>
            <a:pPr marL="685800" lvl="2">
              <a:spcBef>
                <a:spcPts val="1000"/>
              </a:spcBef>
              <a:buNone/>
            </a:pPr>
            <a:r>
              <a:rPr lang="es-UY" dirty="0" smtClean="0"/>
              <a:t>		Antes:					Después:</a:t>
            </a:r>
          </a:p>
          <a:p>
            <a:endParaRPr lang="es-UY" dirty="0"/>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856" y="2847702"/>
            <a:ext cx="3936954" cy="3248297"/>
          </a:xfrm>
          <a:prstGeom prst="rect">
            <a:avLst/>
          </a:prstGeom>
          <a:noFill/>
          <a:ln>
            <a:noFill/>
          </a:ln>
        </p:spPr>
      </p:pic>
      <p:pic>
        <p:nvPicPr>
          <p:cNvPr id="5" name="4 Ima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2605" y="2847702"/>
            <a:ext cx="3918857" cy="3239589"/>
          </a:xfrm>
          <a:prstGeom prst="rect">
            <a:avLst/>
          </a:prstGeom>
          <a:noFill/>
          <a:ln>
            <a:noFill/>
          </a:ln>
        </p:spPr>
      </p:pic>
      <p:sp>
        <p:nvSpPr>
          <p:cNvPr id="6" name="5 Marcador de pie de página"/>
          <p:cNvSpPr>
            <a:spLocks noGrp="1"/>
          </p:cNvSpPr>
          <p:nvPr>
            <p:ph type="ftr" sz="quarter" idx="11"/>
          </p:nvPr>
        </p:nvSpPr>
        <p:spPr/>
        <p:txBody>
          <a:bodyPr/>
          <a:lstStyle/>
          <a:p>
            <a:r>
              <a:rPr lang="es-UY" smtClean="0"/>
              <a:t>PROYECTO DE GRADO MDVRP</a:t>
            </a:r>
            <a:endParaRPr lang="es-UY" dirty="0"/>
          </a:p>
        </p:txBody>
      </p:sp>
      <p:sp>
        <p:nvSpPr>
          <p:cNvPr id="7" name="6 Marcador de número de diapositiva"/>
          <p:cNvSpPr>
            <a:spLocks noGrp="1"/>
          </p:cNvSpPr>
          <p:nvPr>
            <p:ph type="sldNum" sz="quarter" idx="12"/>
          </p:nvPr>
        </p:nvSpPr>
        <p:spPr/>
        <p:txBody>
          <a:bodyPr/>
          <a:lstStyle/>
          <a:p>
            <a:fld id="{D70CDD41-C5AA-403A-9E3F-13D09751A68A}" type="slidenum">
              <a:rPr lang="es-UY" smtClean="0"/>
              <a:pPr/>
              <a:t>10</a:t>
            </a:fld>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la versión paralela)</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300" y="1992183"/>
            <a:ext cx="4089400" cy="1894840"/>
          </a:xfrm>
          <a:prstGeom prst="rect">
            <a:avLst/>
          </a:prstGeom>
          <a:noFill/>
          <a:ln>
            <a:noFill/>
          </a:ln>
        </p:spPr>
      </p:pic>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11</a:t>
            </a:fld>
            <a:endParaRPr lang="es-UY" dirty="0"/>
          </a:p>
        </p:txBody>
      </p:sp>
    </p:spTree>
    <p:extLst>
      <p:ext uri="{BB962C8B-B14F-4D97-AF65-F5344CB8AC3E}">
        <p14:creationId xmlns:p14="http://schemas.microsoft.com/office/powerpoint/2010/main"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Postoptimización.</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“Lambda-Opt” que por defecto viene con el valor 3.</a:t>
                </a:r>
                <a:endParaRPr lang="es-UY" dirty="0"/>
              </a:p>
              <a:p>
                <a:pPr lvl="1"/>
                <a:endParaRPr lang="es-UY" dirty="0" smtClean="0"/>
              </a:p>
              <a:p>
                <a:pPr lvl="1"/>
                <a:r>
                  <a:rPr lang="es-UY" dirty="0" smtClean="0"/>
                  <a:t>R-iopt</a:t>
                </a:r>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a:latin typeface="Cambria Math"/>
                          </a:rPr>
                        </m:ctrlPr>
                      </m:sSubPr>
                      <m:e>
                        <m:r>
                          <a:rPr lang="es-ES" i="1">
                            <a:latin typeface="Cambria Math"/>
                          </a:rPr>
                          <m:t>(</m:t>
                        </m:r>
                        <m:r>
                          <a:rPr lang="es-ES" i="1">
                            <a:latin typeface="Cambria Math"/>
                          </a:rPr>
                          <m:t>𝑣</m:t>
                        </m:r>
                      </m:e>
                      <m:sub>
                        <m:r>
                          <a:rPr lang="es-ES" i="1">
                            <a:latin typeface="Cambria Math"/>
                          </a:rPr>
                          <m:t>𝑖h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𝑗h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𝑘h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𝑙h</m:t>
                        </m:r>
                      </m:sub>
                    </m:sSub>
                    <m:r>
                      <a:rPr lang="es-ES" i="1">
                        <a:latin typeface="Cambria Math"/>
                      </a:rPr>
                      <m:t>)</m:t>
                    </m:r>
                  </m:oMath>
                </a14:m>
                <a:r>
                  <a:rPr lang="es-ES" dirty="0"/>
                  <a:t>, </a:t>
                </a:r>
                <a14:m>
                  <m:oMath xmlns:m="http://schemas.openxmlformats.org/officeDocument/2006/math">
                    <m:r>
                      <a:rPr lang="es-ES" i="1">
                        <a:latin typeface="Cambria Math"/>
                      </a:rPr>
                      <m:t>h</m:t>
                    </m:r>
                    <m:r>
                      <a:rPr lang="es-ES" i="1">
                        <a:latin typeface="Cambria Math"/>
                      </a:rPr>
                      <m:t>=1,2</m:t>
                    </m:r>
                  </m:oMath>
                </a14:m>
                <a:r>
                  <a:rPr lang="es-ES" dirty="0"/>
                  <a:t>. </a:t>
                </a:r>
                <a:endParaRPr lang="es-ES" dirty="0" smtClean="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ES" dirty="0"/>
                  <a:t>)</a:t>
                </a:r>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con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UY"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a:stretch>
                  <a:fillRect l="-696" t="-2801"/>
                </a:stretch>
              </a:blipFill>
            </p:spPr>
            <p:txBody>
              <a:bodyPr/>
              <a:lstStyle/>
              <a:p>
                <a:r>
                  <a:rPr lang="es-UY">
                    <a:noFill/>
                  </a:rPr>
                  <a:t> </a:t>
                </a:r>
              </a:p>
            </p:txBody>
          </p:sp>
        </mc:Fallback>
      </mc:AlternateContent>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12</a:t>
            </a:fld>
            <a:endParaRPr lang="es-UY" dirty="0"/>
          </a:p>
        </p:txBody>
      </p:sp>
    </p:spTree>
    <p:extLst>
      <p:ext uri="{BB962C8B-B14F-4D97-AF65-F5344CB8AC3E}">
        <p14:creationId xmlns:p14="http://schemas.microsoft.com/office/powerpoint/2010/main"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awt.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TSPLib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javadocs de la </a:t>
            </a:r>
            <a:r>
              <a:rPr lang="es-ES" dirty="0" smtClean="0"/>
              <a:t>aplicación así como en el documento final.</a:t>
            </a: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13</a:t>
            </a:fld>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Solución, implementación. </a:t>
            </a:r>
            <a:r>
              <a:rPr lang="en-US" dirty="0"/>
              <a:t/>
            </a:r>
            <a:br>
              <a:rPr lang="en-US" dirty="0"/>
            </a:br>
            <a:r>
              <a:rPr lang="en-US" dirty="0" smtClean="0"/>
              <a:t>Aplicación y Micelaneos.</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
        <p:nvSpPr>
          <p:cNvPr id="3" name="2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14</a:t>
            </a:fld>
            <a:endParaRPr lang="es-UY" dirty="0"/>
          </a:p>
        </p:txBody>
      </p:sp>
    </p:spTree>
    <p:extLst>
      <p:ext uri="{BB962C8B-B14F-4D97-AF65-F5344CB8AC3E}">
        <p14:creationId xmlns:p14="http://schemas.microsoft.com/office/powerpoint/2010/main" val="447812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UY" dirty="0" smtClean="0"/>
              <a:t>MDVRP-  Solución, implementación. </a:t>
            </a:r>
            <a:r>
              <a:rPr lang="en-US" dirty="0" smtClean="0"/>
              <a:t/>
            </a:r>
            <a:br>
              <a:rPr lang="en-US" dirty="0" smtClean="0"/>
            </a:br>
            <a:r>
              <a:rPr lang="es-UY" dirty="0" smtClean="0"/>
              <a:t>Generación de mapa a partir de una matriz de distancias</a:t>
            </a:r>
            <a:r>
              <a:rPr lang="en-US" dirty="0" smtClean="0"/>
              <a:t>.</a:t>
            </a:r>
            <a:endParaRPr lang="es-UY" dirty="0"/>
          </a:p>
        </p:txBody>
      </p:sp>
      <p:sp>
        <p:nvSpPr>
          <p:cNvPr id="3" name="2 Marcador de contenido"/>
          <p:cNvSpPr>
            <a:spLocks noGrp="1"/>
          </p:cNvSpPr>
          <p:nvPr>
            <p:ph idx="1"/>
          </p:nvPr>
        </p:nvSpPr>
        <p:spPr>
          <a:xfrm>
            <a:off x="782392" y="2603945"/>
            <a:ext cx="10515600" cy="3560138"/>
          </a:xfrm>
        </p:spPr>
        <p:txBody>
          <a:bodyPr/>
          <a:lstStyle/>
          <a:p>
            <a:pPr marL="0" indent="0">
              <a:buNone/>
            </a:pPr>
            <a:endParaRPr lang="es-UY" dirty="0" smtClean="0">
              <a:solidFill>
                <a:schemeClr val="accent1">
                  <a:lumMod val="50000"/>
                </a:schemeClr>
              </a:solidFill>
            </a:endParaRPr>
          </a:p>
          <a:p>
            <a:pPr marL="0" indent="0">
              <a:buNone/>
            </a:pPr>
            <a:endParaRPr lang="es-UY" dirty="0">
              <a:solidFill>
                <a:schemeClr val="accent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016" y="2846231"/>
            <a:ext cx="9616261" cy="2871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5959" y="5760072"/>
            <a:ext cx="876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026016" y="1774691"/>
            <a:ext cx="9174051" cy="1200329"/>
          </a:xfrm>
          <a:prstGeom prst="rect">
            <a:avLst/>
          </a:prstGeom>
        </p:spPr>
        <p:txBody>
          <a:bodyPr wrap="square">
            <a:spAutoFit/>
          </a:bodyPr>
          <a:lstStyle/>
          <a:p>
            <a:r>
              <a:rPr lang="es-ES" dirty="0" smtClean="0"/>
              <a:t>	El </a:t>
            </a:r>
            <a:r>
              <a:rPr lang="es-ES" dirty="0"/>
              <a:t>algoritmo de transformación consiste en seleccionar un nodo inicial,  y luego a través de la generación de números aleatorios, seleccionar los que cumplen más cercanamente con la matriz de distancias. De esta forma se agregan uno a uno los clientes hasta obtener el grafo </a:t>
            </a:r>
            <a:r>
              <a:rPr lang="es-ES" dirty="0" smtClean="0"/>
              <a:t>completo.</a:t>
            </a:r>
            <a:endParaRPr lang="es-UY" dirty="0"/>
          </a:p>
        </p:txBody>
      </p:sp>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15</a:t>
            </a:fld>
            <a:endParaRPr lang="es-UY" dirty="0"/>
          </a:p>
        </p:txBody>
      </p:sp>
    </p:spTree>
    <p:extLst>
      <p:ext uri="{BB962C8B-B14F-4D97-AF65-F5344CB8AC3E}">
        <p14:creationId xmlns:p14="http://schemas.microsoft.com/office/powerpoint/2010/main" val="351678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735" y="553793"/>
            <a:ext cx="9132499" cy="5821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pie de página"/>
          <p:cNvSpPr>
            <a:spLocks noGrp="1"/>
          </p:cNvSpPr>
          <p:nvPr>
            <p:ph type="ftr" sz="quarter" idx="11"/>
          </p:nvPr>
        </p:nvSpPr>
        <p:spPr/>
        <p:txBody>
          <a:bodyPr/>
          <a:lstStyle/>
          <a:p>
            <a:r>
              <a:rPr lang="es-UY" smtClean="0"/>
              <a:t>PROYECTO DE GRADO MDVRP</a:t>
            </a:r>
            <a:endParaRPr lang="es-UY" dirty="0"/>
          </a:p>
        </p:txBody>
      </p:sp>
      <p:sp>
        <p:nvSpPr>
          <p:cNvPr id="3" name="2 Marcador de número de diapositiva"/>
          <p:cNvSpPr>
            <a:spLocks noGrp="1"/>
          </p:cNvSpPr>
          <p:nvPr>
            <p:ph type="sldNum" sz="quarter" idx="12"/>
          </p:nvPr>
        </p:nvSpPr>
        <p:spPr/>
        <p:txBody>
          <a:bodyPr/>
          <a:lstStyle/>
          <a:p>
            <a:fld id="{D70CDD41-C5AA-403A-9E3F-13D09751A68A}" type="slidenum">
              <a:rPr lang="es-UY" smtClean="0"/>
              <a:pPr/>
              <a:t>16</a:t>
            </a:fld>
            <a:endParaRPr lang="es-UY" dirty="0"/>
          </a:p>
        </p:txBody>
      </p:sp>
    </p:spTree>
    <p:extLst>
      <p:ext uri="{BB962C8B-B14F-4D97-AF65-F5344CB8AC3E}">
        <p14:creationId xmlns:p14="http://schemas.microsoft.com/office/powerpoint/2010/main" val="426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UY" dirty="0" smtClean="0"/>
              <a:t>MDVRP-  </a:t>
            </a:r>
            <a:r>
              <a:rPr lang="es-UY" dirty="0"/>
              <a:t>Solución, implementación. </a:t>
            </a:r>
            <a:r>
              <a:rPr lang="es-UY" dirty="0" smtClean="0"/>
              <a:t/>
            </a:r>
            <a:br>
              <a:rPr lang="es-UY" dirty="0" smtClean="0"/>
            </a:br>
            <a:r>
              <a:rPr lang="es-UY" dirty="0" smtClean="0"/>
              <a:t>Generación de casos de prueba aleatorios.</a:t>
            </a:r>
            <a:endParaRPr lang="es-UY" dirty="0"/>
          </a:p>
        </p:txBody>
      </p:sp>
      <p:sp>
        <p:nvSpPr>
          <p:cNvPr id="3" name="2 Marcador de contenido"/>
          <p:cNvSpPr>
            <a:spLocks noGrp="1"/>
          </p:cNvSpPr>
          <p:nvPr>
            <p:ph idx="1"/>
          </p:nvPr>
        </p:nvSpPr>
        <p:spPr/>
        <p:txBody>
          <a:bodyPr>
            <a:normAutofit fontScale="92500" lnSpcReduction="10000"/>
          </a:bodyPr>
          <a:lstStyle/>
          <a:p>
            <a:r>
              <a:rPr lang="es-ES" dirty="0" smtClean="0"/>
              <a:t>El proceso de generación de escenarios aleatorios permite generar clientes, depósitos y sus capacidades de forma aleatoria. De este modo se tienen juegos de datos para 1000 clientes o mas. </a:t>
            </a:r>
          </a:p>
          <a:p>
            <a:r>
              <a:rPr lang="es-ES" dirty="0" smtClean="0"/>
              <a:t>Características:</a:t>
            </a:r>
          </a:p>
          <a:p>
            <a:pPr lvl="1"/>
            <a:r>
              <a:rPr lang="es-ES" dirty="0" smtClean="0"/>
              <a:t>El formato del mismo corresponde con el formato de TSPLib.  </a:t>
            </a:r>
          </a:p>
          <a:p>
            <a:pPr lvl="1"/>
            <a:r>
              <a:rPr lang="es-ES" dirty="0" smtClean="0"/>
              <a:t>Permite parametrizar el numero de clientes y depósitos.</a:t>
            </a:r>
          </a:p>
          <a:p>
            <a:pPr lvl="1"/>
            <a:r>
              <a:rPr lang="es-ES" dirty="0" smtClean="0"/>
              <a:t>Demanda de clientes (v.a. uniforme en un Intervalo (a,b))</a:t>
            </a:r>
          </a:p>
          <a:p>
            <a:pPr lvl="1"/>
            <a:r>
              <a:rPr lang="es-ES" dirty="0" smtClean="0"/>
              <a:t>Oferta de los depósitos:</a:t>
            </a:r>
          </a:p>
          <a:p>
            <a:pPr lvl="2"/>
            <a:r>
              <a:rPr lang="es-ES" dirty="0"/>
              <a:t>P</a:t>
            </a:r>
            <a:r>
              <a:rPr lang="es-ES" dirty="0" smtClean="0"/>
              <a:t>uede ser igual o distinta en todos los depósitos.</a:t>
            </a:r>
          </a:p>
          <a:p>
            <a:pPr lvl="2"/>
            <a:r>
              <a:rPr lang="es-ES" dirty="0" smtClean="0"/>
              <a:t>Puede sobrepasar la demanda de los clientes en un porcentaje dado (10%, 20%... Etc).</a:t>
            </a:r>
          </a:p>
          <a:p>
            <a:pPr lvl="1"/>
            <a:r>
              <a:rPr lang="es-ES" dirty="0" smtClean="0"/>
              <a:t>Con la misma semilla pueden existir varios juegos de datos donde solo varia la demanda de los depósitos.</a:t>
            </a:r>
          </a:p>
          <a:p>
            <a:pPr lvl="1"/>
            <a:r>
              <a:rPr lang="es-ES" dirty="0" smtClean="0"/>
              <a:t>Se probo con 10.000 clientes y 500 depósitos.</a:t>
            </a:r>
          </a:p>
          <a:p>
            <a:pPr marL="457200" lvl="1" indent="0">
              <a:buNone/>
            </a:pP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17</a:t>
            </a:fld>
            <a:endParaRPr lang="es-UY" dirty="0"/>
          </a:p>
        </p:txBody>
      </p:sp>
    </p:spTree>
    <p:extLst>
      <p:ext uri="{BB962C8B-B14F-4D97-AF65-F5344CB8AC3E}">
        <p14:creationId xmlns:p14="http://schemas.microsoft.com/office/powerpoint/2010/main" val="2902674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Casos De Prueba.</a:t>
            </a:r>
            <a:endParaRPr lang="es-UY" dirty="0"/>
          </a:p>
        </p:txBody>
      </p:sp>
      <p:sp>
        <p:nvSpPr>
          <p:cNvPr id="3" name="Content Placeholder 2"/>
          <p:cNvSpPr>
            <a:spLocks noGrp="1"/>
          </p:cNvSpPr>
          <p:nvPr>
            <p:ph idx="1"/>
          </p:nvPr>
        </p:nvSpPr>
        <p:spPr>
          <a:xfrm>
            <a:off x="838200" y="1839693"/>
            <a:ext cx="10515600" cy="4351338"/>
          </a:xfrm>
        </p:spPr>
        <p:txBody>
          <a:bodyPr/>
          <a:lstStyle/>
          <a:p>
            <a:r>
              <a:rPr lang="es-UY" dirty="0" smtClean="0"/>
              <a:t>A:  Ejemplo de TSPLib (cap. de depósitos modificada) </a:t>
            </a:r>
          </a:p>
          <a:p>
            <a:r>
              <a:rPr lang="es-UY" dirty="0" smtClean="0"/>
              <a:t>B:  Depósitos con = cap</a:t>
            </a:r>
          </a:p>
          <a:p>
            <a:pPr lvl="1"/>
            <a:r>
              <a:rPr lang="es-UY" dirty="0" smtClean="0"/>
              <a:t>B1 0%</a:t>
            </a:r>
          </a:p>
          <a:p>
            <a:pPr lvl="1"/>
            <a:r>
              <a:rPr lang="es-UY" dirty="0" smtClean="0"/>
              <a:t>B2 10%</a:t>
            </a:r>
          </a:p>
          <a:p>
            <a:pPr lvl="1"/>
            <a:r>
              <a:rPr lang="es-UY" dirty="0" smtClean="0"/>
              <a:t>B3 20%</a:t>
            </a:r>
          </a:p>
          <a:p>
            <a:r>
              <a:rPr lang="en-US" dirty="0" smtClean="0"/>
              <a:t>C:</a:t>
            </a:r>
            <a:r>
              <a:rPr lang="es-UY" dirty="0" smtClean="0">
                <a:solidFill>
                  <a:schemeClr val="accent1">
                    <a:lumMod val="50000"/>
                  </a:schemeClr>
                </a:solidFill>
              </a:rPr>
              <a:t> </a:t>
            </a:r>
            <a:r>
              <a:rPr lang="es-UY" dirty="0" smtClean="0"/>
              <a:t>Depósitos con </a:t>
            </a:r>
            <a:r>
              <a:rPr lang="en-US" dirty="0" smtClean="0"/>
              <a:t>≠</a:t>
            </a:r>
            <a:r>
              <a:rPr lang="es-UY" dirty="0" smtClean="0"/>
              <a:t> cap</a:t>
            </a:r>
            <a:endParaRPr lang="en-US" dirty="0"/>
          </a:p>
          <a:p>
            <a:pPr lvl="1"/>
            <a:r>
              <a:rPr lang="es-UY" dirty="0" smtClean="0"/>
              <a:t>C1 0%</a:t>
            </a:r>
          </a:p>
          <a:p>
            <a:pPr lvl="1"/>
            <a:r>
              <a:rPr lang="es-UY" dirty="0" smtClean="0"/>
              <a:t>C2 10%</a:t>
            </a:r>
          </a:p>
          <a:p>
            <a:pPr lvl="1"/>
            <a:r>
              <a:rPr lang="es-UY" dirty="0" smtClean="0"/>
              <a:t>C3 20%</a:t>
            </a:r>
          </a:p>
        </p:txBody>
      </p:sp>
      <p:pic>
        <p:nvPicPr>
          <p:cNvPr id="4" name="Picture 3"/>
          <p:cNvPicPr>
            <a:picLocks noChangeAspect="1"/>
          </p:cNvPicPr>
          <p:nvPr/>
        </p:nvPicPr>
        <p:blipFill>
          <a:blip r:embed="rId2" cstate="print"/>
          <a:stretch>
            <a:fillRect/>
          </a:stretch>
        </p:blipFill>
        <p:spPr>
          <a:xfrm>
            <a:off x="8792749" y="734742"/>
            <a:ext cx="1924050" cy="1743075"/>
          </a:xfrm>
          <a:prstGeom prst="rect">
            <a:avLst/>
          </a:prstGeom>
        </p:spPr>
      </p:pic>
      <p:pic>
        <p:nvPicPr>
          <p:cNvPr id="6" name="Picture 5"/>
          <p:cNvPicPr>
            <a:picLocks noChangeAspect="1"/>
          </p:cNvPicPr>
          <p:nvPr/>
        </p:nvPicPr>
        <p:blipFill>
          <a:blip r:embed="rId3" cstate="print"/>
          <a:stretch>
            <a:fillRect/>
          </a:stretch>
        </p:blipFill>
        <p:spPr>
          <a:xfrm>
            <a:off x="5207245" y="2438437"/>
            <a:ext cx="5467350" cy="1704975"/>
          </a:xfrm>
          <a:prstGeom prst="rect">
            <a:avLst/>
          </a:prstGeom>
        </p:spPr>
      </p:pic>
      <p:pic>
        <p:nvPicPr>
          <p:cNvPr id="7" name="Picture 6"/>
          <p:cNvPicPr>
            <a:picLocks noChangeAspect="1"/>
          </p:cNvPicPr>
          <p:nvPr/>
        </p:nvPicPr>
        <p:blipFill>
          <a:blip r:embed="rId4" cstate="print"/>
          <a:stretch>
            <a:fillRect/>
          </a:stretch>
        </p:blipFill>
        <p:spPr>
          <a:xfrm>
            <a:off x="5207245" y="4157480"/>
            <a:ext cx="5467350" cy="1914525"/>
          </a:xfrm>
          <a:prstGeom prst="rect">
            <a:avLst/>
          </a:prstGeom>
        </p:spPr>
      </p:pic>
      <p:sp>
        <p:nvSpPr>
          <p:cNvPr id="5" name="4 Marcador de pie de página"/>
          <p:cNvSpPr>
            <a:spLocks noGrp="1"/>
          </p:cNvSpPr>
          <p:nvPr>
            <p:ph type="ftr" sz="quarter" idx="11"/>
          </p:nvPr>
        </p:nvSpPr>
        <p:spPr/>
        <p:txBody>
          <a:bodyPr/>
          <a:lstStyle/>
          <a:p>
            <a:r>
              <a:rPr lang="es-UY" smtClean="0"/>
              <a:t>PROYECTO DE GRADO MDVRP</a:t>
            </a:r>
            <a:endParaRPr lang="es-UY" dirty="0"/>
          </a:p>
        </p:txBody>
      </p:sp>
      <p:sp>
        <p:nvSpPr>
          <p:cNvPr id="8" name="7 Marcador de número de diapositiva"/>
          <p:cNvSpPr>
            <a:spLocks noGrp="1"/>
          </p:cNvSpPr>
          <p:nvPr>
            <p:ph type="sldNum" sz="quarter" idx="12"/>
          </p:nvPr>
        </p:nvSpPr>
        <p:spPr/>
        <p:txBody>
          <a:bodyPr/>
          <a:lstStyle/>
          <a:p>
            <a:fld id="{D70CDD41-C5AA-403A-9E3F-13D09751A68A}" type="slidenum">
              <a:rPr lang="es-UY" smtClean="0"/>
              <a:pPr/>
              <a:t>18</a:t>
            </a:fld>
            <a:endParaRPr lang="es-UY" dirty="0"/>
          </a:p>
        </p:txBody>
      </p:sp>
    </p:spTree>
    <p:extLst>
      <p:ext uri="{BB962C8B-B14F-4D97-AF65-F5344CB8AC3E}">
        <p14:creationId xmlns:p14="http://schemas.microsoft.com/office/powerpoint/2010/main" val="45670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Métricas Utilizadas.</a:t>
            </a:r>
            <a:endParaRPr lang="es-UY" dirty="0"/>
          </a:p>
        </p:txBody>
      </p:sp>
      <p:sp>
        <p:nvSpPr>
          <p:cNvPr id="3" name="Content Placeholder 2"/>
          <p:cNvSpPr>
            <a:spLocks noGrp="1"/>
          </p:cNvSpPr>
          <p:nvPr>
            <p:ph idx="1"/>
          </p:nvPr>
        </p:nvSpPr>
        <p:spPr/>
        <p:txBody>
          <a:bodyPr/>
          <a:lstStyle/>
          <a:p>
            <a:pPr lvl="1"/>
            <a:r>
              <a:rPr lang="es-UY" dirty="0" smtClean="0"/>
              <a:t>Tiempo de ejecución.</a:t>
            </a:r>
          </a:p>
          <a:p>
            <a:pPr lvl="2"/>
            <a:r>
              <a:rPr lang="es-ES" dirty="0" smtClean="0"/>
              <a:t>El </a:t>
            </a:r>
            <a:r>
              <a:rPr lang="es-ES" dirty="0"/>
              <a:t>mismo consiste en el tiempo que demora en correr el </a:t>
            </a:r>
            <a:r>
              <a:rPr lang="es-ES" dirty="0" smtClean="0"/>
              <a:t>algoritmo.</a:t>
            </a:r>
          </a:p>
          <a:p>
            <a:pPr lvl="2"/>
            <a:r>
              <a:rPr lang="es-UY" dirty="0" smtClean="0"/>
              <a:t>Permite comparar los tiempos de los distintos algoritmos.</a:t>
            </a:r>
          </a:p>
          <a:p>
            <a:pPr lvl="1"/>
            <a:r>
              <a:rPr lang="es-UY" dirty="0" smtClean="0"/>
              <a:t>Costo (Distancia recorrida)</a:t>
            </a:r>
          </a:p>
          <a:p>
            <a:pPr lvl="2"/>
            <a:r>
              <a:rPr lang="es-ES" dirty="0" smtClean="0"/>
              <a:t>Es </a:t>
            </a:r>
            <a:r>
              <a:rPr lang="es-ES" dirty="0"/>
              <a:t>la suma de los recorridos de todos los  vehículos para todos los depósitos</a:t>
            </a:r>
            <a:r>
              <a:rPr lang="es-ES" dirty="0" smtClean="0"/>
              <a:t>.</a:t>
            </a:r>
            <a:endParaRPr lang="en-US" dirty="0" smtClean="0"/>
          </a:p>
          <a:p>
            <a:pPr lvl="2"/>
            <a:r>
              <a:rPr lang="es-UY" dirty="0" smtClean="0"/>
              <a:t>Permite comparar los costos de los distintos algoritmos.</a:t>
            </a:r>
          </a:p>
          <a:p>
            <a:pPr lvl="1"/>
            <a:r>
              <a:rPr lang="es-UY" dirty="0" smtClean="0"/>
              <a:t>Penalidad </a:t>
            </a:r>
          </a:p>
          <a:p>
            <a:pPr lvl="2"/>
            <a:r>
              <a:rPr lang="es-UY" dirty="0" smtClean="0"/>
              <a:t>Se calcula a partir de la demanda de los clientes y la oferta de los depósitos</a:t>
            </a:r>
            <a:r>
              <a:rPr lang="en-US" dirty="0" smtClean="0"/>
              <a:t>.</a:t>
            </a:r>
            <a:endParaRPr lang="es-UY" dirty="0" smtClean="0"/>
          </a:p>
          <a:p>
            <a:pPr lvl="2"/>
            <a:r>
              <a:rPr lang="es-UY" dirty="0" smtClean="0"/>
              <a:t>Permite cuantificar el impacto cuando los depósitos no pueden cubrir las demandas de los clientes.</a:t>
            </a:r>
          </a:p>
          <a:p>
            <a:pPr marL="457200" lvl="1" indent="0">
              <a:buNone/>
            </a:pPr>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19</a:t>
            </a:fld>
            <a:endParaRPr lang="es-UY" dirty="0"/>
          </a:p>
        </p:txBody>
      </p:sp>
    </p:spTree>
    <p:extLst>
      <p:ext uri="{BB962C8B-B14F-4D97-AF65-F5344CB8AC3E}">
        <p14:creationId xmlns:p14="http://schemas.microsoft.com/office/powerpoint/2010/main" val="480149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lnSpcReduction="10000"/>
          </a:bodyPr>
          <a:lstStyle/>
          <a:p>
            <a:endParaRPr lang="en-US" dirty="0" smtClean="0"/>
          </a:p>
          <a:p>
            <a:pPr algn="just"/>
            <a:r>
              <a:rPr lang="es-ES" dirty="0" smtClean="0"/>
              <a:t>Contexto</a:t>
            </a:r>
          </a:p>
          <a:p>
            <a:pPr algn="just">
              <a:buNone/>
            </a:pPr>
            <a:r>
              <a:rPr lang="es-UY" dirty="0" smtClean="0"/>
              <a:t>	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a:t>
            </a:fld>
            <a:endParaRPr lang="es-UY" dirty="0"/>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1" y="374448"/>
            <a:ext cx="10515600" cy="1325563"/>
          </a:xfrm>
        </p:spPr>
        <p:txBody>
          <a:bodyPr/>
          <a:lstStyle/>
          <a:p>
            <a:r>
              <a:rPr lang="es-UY" dirty="0" smtClean="0"/>
              <a:t>MDVRP- Solución, Testeo.</a:t>
            </a:r>
            <a:br>
              <a:rPr lang="es-UY" dirty="0" smtClean="0"/>
            </a:br>
            <a:r>
              <a:rPr lang="es-UY" dirty="0" smtClean="0"/>
              <a:t>Análisis de Resultados AER Y AEL.</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dirty="0">
                          <a:effectLst/>
                        </a:rPr>
                        <a:t>Caso de </a:t>
                      </a:r>
                      <a:br>
                        <a:rPr lang="es-ES" sz="1100" dirty="0">
                          <a:effectLst/>
                        </a:rPr>
                      </a:br>
                      <a:r>
                        <a:rPr lang="es-ES" sz="1100" dirty="0">
                          <a:effectLst/>
                        </a:rPr>
                        <a:t>Estudio</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dirty="0">
                          <a:effectLst/>
                        </a:rPr>
                        <a:t>AEL</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dirty="0">
                          <a:effectLst/>
                        </a:rPr>
                        <a:t>AER</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dirty="0">
                          <a:effectLst/>
                        </a:rPr>
                        <a:t>% Incremento del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Incremento de Tiempo </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dirty="0">
                          <a:effectLst/>
                        </a:rPr>
                        <a:t>% Mejora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dirty="0">
                          <a:effectLst/>
                        </a:rPr>
                        <a:t>A</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7268,65</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3,46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123,38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1314,80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0,27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46,34</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0,30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3958,89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1,69</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39,88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0,61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B.3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6832,08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4,20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46,88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1,76</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C.1</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2417,50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1,32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55,18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0,08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dirty="0">
                          <a:effectLst/>
                        </a:rPr>
                        <a:t>C.2</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6070,88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1,88</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51,03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1,03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dirty="0">
                          <a:effectLst/>
                        </a:rPr>
                        <a:t>C.3</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8974,97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38,80</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455312" y="1738648"/>
            <a:ext cx="8075055" cy="1107996"/>
          </a:xfrm>
          <a:prstGeom prst="rect">
            <a:avLst/>
          </a:prstGeom>
        </p:spPr>
        <p:txBody>
          <a:bodyPr wrap="square">
            <a:spAutoFit/>
          </a:bodyPr>
          <a:lstStyle/>
          <a:p>
            <a:r>
              <a:rPr lang="es-UY" sz="2200" dirty="0" smtClean="0"/>
              <a:t>Representa </a:t>
            </a:r>
            <a:r>
              <a:rPr lang="es-UY" sz="2200" dirty="0"/>
              <a:t>el porcentaje de mejora de los algoritmos </a:t>
            </a:r>
            <a:r>
              <a:rPr lang="es-UY" sz="2200" dirty="0" smtClean="0"/>
              <a:t>implementados. Se </a:t>
            </a:r>
            <a:r>
              <a:rPr lang="es-UY" sz="2200" dirty="0"/>
              <a:t>toma como base el algoritmo de urgencia con capacidades.</a:t>
            </a:r>
          </a:p>
        </p:txBody>
      </p:sp>
      <p:sp>
        <p:nvSpPr>
          <p:cNvPr id="3" name="2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20</a:t>
            </a:fld>
            <a:endParaRPr lang="es-UY" dirty="0"/>
          </a:p>
        </p:txBody>
      </p:sp>
    </p:spTree>
    <p:extLst>
      <p:ext uri="{BB962C8B-B14F-4D97-AF65-F5344CB8AC3E}">
        <p14:creationId xmlns:p14="http://schemas.microsoft.com/office/powerpoint/2010/main" val="3046759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a:t>MDVRP- Solución, Testeo.</a:t>
            </a:r>
            <a:br>
              <a:rPr lang="es-UY" dirty="0"/>
            </a:br>
            <a:r>
              <a:rPr lang="es-UY" dirty="0"/>
              <a:t>Análisis de </a:t>
            </a:r>
            <a:r>
              <a:rPr lang="es-UY" dirty="0" smtClean="0"/>
              <a:t>Resultados</a:t>
            </a:r>
            <a:endParaRPr lang="es-UY" dirty="0"/>
          </a:p>
        </p:txBody>
      </p:sp>
      <p:sp>
        <p:nvSpPr>
          <p:cNvPr id="3" name="Content Placeholder 2"/>
          <p:cNvSpPr>
            <a:spLocks noGrp="1"/>
          </p:cNvSpPr>
          <p:nvPr>
            <p:ph idx="1"/>
          </p:nvPr>
        </p:nvSpPr>
        <p:spPr/>
        <p:txBody>
          <a:bodyPr>
            <a:normAutofit fontScale="77500" lnSpcReduction="20000"/>
          </a:bodyPr>
          <a:lstStyle/>
          <a:p>
            <a:r>
              <a:rPr lang="es-ES" dirty="0"/>
              <a:t>El costo del caso A es mayor que el resultado de TSPLib para el algoritmo de asignación básico, pero recordemos que TSPLib no considera las capacidades, y las mismas fueron agregadas. </a:t>
            </a:r>
          </a:p>
          <a:p>
            <a:r>
              <a:rPr lang="es-ES" dirty="0"/>
              <a:t>El AER corrió en un tiempo relativamente corto y </a:t>
            </a:r>
            <a:r>
              <a:rPr lang="es-ES" dirty="0" smtClean="0"/>
              <a:t>mejoró </a:t>
            </a:r>
            <a:r>
              <a:rPr lang="es-ES" dirty="0"/>
              <a:t>la solución respecto a los métodos de asignación por urgencia. </a:t>
            </a:r>
          </a:p>
          <a:p>
            <a:r>
              <a:rPr lang="es-ES" dirty="0"/>
              <a:t>El algoritmo de asignación Enajenados Lento </a:t>
            </a:r>
            <a:r>
              <a:rPr lang="es-ES" dirty="0" smtClean="0"/>
              <a:t>AEL(con </a:t>
            </a:r>
            <a:r>
              <a:rPr lang="es-ES" dirty="0"/>
              <a:t>intercambio entre depósitos) </a:t>
            </a:r>
            <a:r>
              <a:rPr lang="es-ES" dirty="0" smtClean="0"/>
              <a:t>demoró </a:t>
            </a:r>
            <a:r>
              <a:rPr lang="es-ES" dirty="0"/>
              <a:t>un tiempo considerable pero </a:t>
            </a:r>
            <a:r>
              <a:rPr lang="es-ES" dirty="0" smtClean="0"/>
              <a:t>llegó </a:t>
            </a:r>
            <a:r>
              <a:rPr lang="es-ES" dirty="0"/>
              <a:t>a una solución mejor que todas las otras formas de asignación implementadas.</a:t>
            </a:r>
          </a:p>
          <a:p>
            <a:r>
              <a:rPr lang="es-ES" dirty="0"/>
              <a:t>El problema de la mejora de los clientes enajenados produjo mejores rutas en todos los casos </a:t>
            </a:r>
            <a:r>
              <a:rPr lang="es-ES" dirty="0" smtClean="0"/>
              <a:t>de prueba.</a:t>
            </a:r>
            <a:endParaRPr lang="es-ES" dirty="0"/>
          </a:p>
          <a:p>
            <a:r>
              <a:rPr lang="es-ES" dirty="0"/>
              <a:t>El algoritmo de Ruteo </a:t>
            </a:r>
            <a:r>
              <a:rPr lang="es-ES" dirty="0" smtClean="0"/>
              <a:t>finalizó  </a:t>
            </a:r>
            <a:r>
              <a:rPr lang="es-ES" dirty="0"/>
              <a:t>su  ejecución en pocos segundos, y los algoritmos de post optimización, al ser locales para cada deposito también fueron ejecutados en segundos.</a:t>
            </a:r>
          </a:p>
          <a:p>
            <a:r>
              <a:rPr lang="es-ES" dirty="0"/>
              <a:t> Los algoritmos de post optimización </a:t>
            </a:r>
            <a:r>
              <a:rPr lang="es-ES" dirty="0" smtClean="0"/>
              <a:t>produjeron </a:t>
            </a:r>
            <a:r>
              <a:rPr lang="es-ES" dirty="0"/>
              <a:t>siempre mejoras en los casos con muchos clientes.</a:t>
            </a:r>
            <a:endParaRPr lang="es-UY" dirty="0"/>
          </a:p>
          <a:p>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21</a:t>
            </a:fld>
            <a:endParaRPr lang="es-UY" dirty="0"/>
          </a:p>
        </p:txBody>
      </p:sp>
    </p:spTree>
    <p:extLst>
      <p:ext uri="{BB962C8B-B14F-4D97-AF65-F5344CB8AC3E}">
        <p14:creationId xmlns:p14="http://schemas.microsoft.com/office/powerpoint/2010/main" val="336422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a:t>
            </a:r>
            <a:r>
              <a:rPr lang="es-UY" dirty="0"/>
              <a:t> </a:t>
            </a:r>
            <a:r>
              <a:rPr lang="es-UY" dirty="0" smtClean="0"/>
              <a:t>Conclusiones</a:t>
            </a:r>
            <a:endParaRPr lang="es-UY" dirty="0"/>
          </a:p>
        </p:txBody>
      </p:sp>
      <p:sp>
        <p:nvSpPr>
          <p:cNvPr id="3" name="Content Placeholder 2"/>
          <p:cNvSpPr>
            <a:spLocks noGrp="1"/>
          </p:cNvSpPr>
          <p:nvPr>
            <p:ph idx="1"/>
          </p:nvPr>
        </p:nvSpPr>
        <p:spPr/>
        <p:txBody>
          <a:bodyPr>
            <a:normAutofit lnSpcReduction="10000"/>
          </a:bodyPr>
          <a:lstStyle/>
          <a:p>
            <a:r>
              <a:rPr lang="es-ES" dirty="0"/>
              <a:t>La implementación y mejoras de algoritmos de solución de MDVRP, es un problema abierto y de continuo crecimiento, donde todos los meses se pueden encontrar nuevas publicaciones académicas con algoritmos y mejoras. </a:t>
            </a:r>
            <a:endParaRPr lang="es-ES" dirty="0" smtClean="0"/>
          </a:p>
          <a:p>
            <a:r>
              <a:rPr lang="es-ES" dirty="0" smtClean="0"/>
              <a:t>A través de este Proyecto de Grado se brinda </a:t>
            </a:r>
            <a:r>
              <a:rPr lang="es-ES" dirty="0"/>
              <a:t>una solución informática para la implementación de nuevos algoritmos y de esta forma proveer un ambiente amigable para </a:t>
            </a:r>
            <a:r>
              <a:rPr lang="es-ES" dirty="0" smtClean="0"/>
              <a:t>ejecutar algoritmos de </a:t>
            </a:r>
            <a:r>
              <a:rPr lang="es-ES" dirty="0"/>
              <a:t>resolución del problema de MDVRP</a:t>
            </a:r>
            <a:r>
              <a:rPr lang="es-ES" dirty="0" smtClean="0"/>
              <a:t>. Así como permitir la comparación de ejecuciones.</a:t>
            </a:r>
          </a:p>
          <a:p>
            <a:r>
              <a:rPr lang="es-ES" dirty="0" smtClean="0"/>
              <a:t>Por otro lado se detectó, analizó y se trabajó en algoritmos para un problema particular en la asignación. Los clientes enajenados.</a:t>
            </a:r>
          </a:p>
          <a:p>
            <a:pPr marL="0" indent="0">
              <a:buNone/>
            </a:pPr>
            <a:endParaRPr lang="es-UY" dirty="0"/>
          </a:p>
          <a:p>
            <a:endParaRPr lang="es-UY" dirty="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22</a:t>
            </a:fld>
            <a:endParaRPr lang="es-UY" dirty="0"/>
          </a:p>
        </p:txBody>
      </p:sp>
    </p:spTree>
    <p:extLst>
      <p:ext uri="{BB962C8B-B14F-4D97-AF65-F5344CB8AC3E}">
        <p14:creationId xmlns:p14="http://schemas.microsoft.com/office/powerpoint/2010/main" val="2516212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UY" dirty="0" smtClean="0"/>
              <a:t>MDVRP- Solución, Testeo.</a:t>
            </a:r>
            <a:br>
              <a:rPr lang="es-UY" dirty="0" smtClean="0"/>
            </a:br>
            <a:r>
              <a:rPr lang="es-UY" dirty="0" smtClean="0"/>
              <a:t>Trabajo  a Futuro.</a:t>
            </a:r>
            <a:endParaRPr lang="es-UY" dirty="0"/>
          </a:p>
        </p:txBody>
      </p:sp>
      <p:sp>
        <p:nvSpPr>
          <p:cNvPr id="3" name="Content Placeholder 2"/>
          <p:cNvSpPr>
            <a:spLocks noGrp="1"/>
          </p:cNvSpPr>
          <p:nvPr>
            <p:ph idx="1"/>
          </p:nvPr>
        </p:nvSpPr>
        <p:spPr/>
        <p:txBody>
          <a:bodyPr>
            <a:normAutofit fontScale="92500"/>
          </a:bodyPr>
          <a:lstStyle/>
          <a:p>
            <a:r>
              <a:rPr lang="es-ES" dirty="0" smtClean="0"/>
              <a:t>Algunos posibles trabajos a futuro que fueron detectados.</a:t>
            </a:r>
          </a:p>
          <a:p>
            <a:r>
              <a:rPr lang="es-ES" dirty="0" smtClean="0"/>
              <a:t>A Nivel de la aplicación</a:t>
            </a:r>
          </a:p>
          <a:p>
            <a:pPr lvl="1"/>
            <a:r>
              <a:rPr lang="es-ES" dirty="0" smtClean="0"/>
              <a:t>El proyecto se enfocó en MDVRP con capacidades siendo necesario efectuar ciertas modificaciones para otras variantes de MDVRP (con ventanas de tiempo, periodicidad, flota heterogénea).</a:t>
            </a:r>
          </a:p>
          <a:p>
            <a:pPr lvl="1"/>
            <a:r>
              <a:rPr lang="es-ES" dirty="0" smtClean="0"/>
              <a:t>Utilización de coordenadas geográficas para otros problemas de MDVRP permitiendo nuevos formatos de entrada que no sean los del standard de TSPLIB.</a:t>
            </a:r>
          </a:p>
          <a:p>
            <a:r>
              <a:rPr lang="es-ES" dirty="0" smtClean="0"/>
              <a:t>Algoritmo</a:t>
            </a:r>
          </a:p>
          <a:p>
            <a:pPr lvl="1"/>
            <a:r>
              <a:rPr lang="es-ES" dirty="0" smtClean="0"/>
              <a:t>El problema de enajenados es uno de los problemas detectados y pueden existir otras particularidades en los clientes cuyo análisis incida en mejores rutas.</a:t>
            </a:r>
          </a:p>
          <a:p>
            <a:pPr lvl="1"/>
            <a:r>
              <a:rPr lang="es-ES" dirty="0" smtClean="0"/>
              <a:t>Profundizar en la retroalimentación entre etapas para encontrar mejores rutas.</a:t>
            </a:r>
          </a:p>
          <a:p>
            <a:endParaRPr lang="es-ES" dirty="0"/>
          </a:p>
          <a:p>
            <a:endParaRPr lang="es-ES" dirty="0" smtClean="0"/>
          </a:p>
          <a:p>
            <a:endParaRPr lang="es-ES" dirty="0"/>
          </a:p>
          <a:p>
            <a:endParaRPr lang="es-ES"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23</a:t>
            </a:fld>
            <a:endParaRPr lang="es-UY" dirty="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E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s-ES" dirty="0" smtClean="0"/>
              <a:t>Marco Histórico</a:t>
            </a:r>
          </a:p>
          <a:p>
            <a:pPr lvl="1"/>
            <a:r>
              <a:rPr lang="es-ES" dirty="0" smtClean="0"/>
              <a:t>TSP</a:t>
            </a:r>
          </a:p>
          <a:p>
            <a:pPr lvl="1"/>
            <a:r>
              <a:rPr lang="es-ES" dirty="0" smtClean="0"/>
              <a:t>VRP</a:t>
            </a:r>
          </a:p>
          <a:p>
            <a:pPr lvl="1"/>
            <a:r>
              <a:rPr lang="es-ES" dirty="0" smtClean="0"/>
              <a:t>MDVRP</a:t>
            </a:r>
          </a:p>
          <a:p>
            <a:pPr lvl="1"/>
            <a:r>
              <a:rPr lang="es-ES" dirty="0" smtClean="0"/>
              <a:t>Complejidad de los problemas NP –Duros.</a:t>
            </a:r>
            <a:endParaRPr lang="es-ES" sz="2800" dirty="0" smtClean="0"/>
          </a:p>
          <a:p>
            <a:pPr marL="228600" lvl="1">
              <a:spcBef>
                <a:spcPts val="1000"/>
              </a:spcBef>
            </a:pPr>
            <a:r>
              <a:rPr lang="es-ES" sz="2800" dirty="0" smtClean="0"/>
              <a:t>Variantes en los problemas de ruteo de vehículos</a:t>
            </a:r>
          </a:p>
          <a:p>
            <a:pPr marL="685800" lvl="2">
              <a:spcBef>
                <a:spcPts val="1000"/>
              </a:spcBef>
            </a:pPr>
            <a:r>
              <a:rPr lang="es-ES" dirty="0" smtClean="0"/>
              <a:t>Ventanas de tiempo</a:t>
            </a:r>
          </a:p>
          <a:p>
            <a:pPr marL="685800" lvl="2">
              <a:spcBef>
                <a:spcPts val="1000"/>
              </a:spcBef>
            </a:pPr>
            <a:r>
              <a:rPr lang="es-ES" dirty="0" smtClean="0"/>
              <a:t>Tipos de flota disponible</a:t>
            </a:r>
          </a:p>
          <a:p>
            <a:pPr marL="685800" lvl="2">
              <a:spcBef>
                <a:spcPts val="1000"/>
              </a:spcBef>
            </a:pPr>
            <a:r>
              <a:rPr lang="es-ES" dirty="0" smtClean="0"/>
              <a:t>Periodicidad</a:t>
            </a:r>
          </a:p>
          <a:p>
            <a:pPr marL="685800" lvl="2">
              <a:spcBef>
                <a:spcPts val="1000"/>
              </a:spcBef>
            </a:pPr>
            <a:r>
              <a:rPr lang="es-ES" dirty="0" smtClean="0"/>
              <a:t>Otras variantes en los problemas de vehículos</a:t>
            </a: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3</a:t>
            </a:fld>
            <a:endParaRPr lang="es-UY" dirty="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s-ES" dirty="0" smtClean="0"/>
              <a:t>Introducción (Problema MDVRP)</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lvl="1" indent="-228600">
              <a:lnSpc>
                <a:spcPct val="90000"/>
              </a:lnSpc>
              <a:spcBef>
                <a:spcPts val="1000"/>
              </a:spcBef>
              <a:buFont typeface="Arial" panose="020B0604020202020204" pitchFamily="34" charset="0"/>
              <a:buChar char="•"/>
            </a:pPr>
            <a:r>
              <a:rPr lang="es-ES" sz="2800" dirty="0" smtClean="0"/>
              <a:t>Revisión de publicaciones</a:t>
            </a:r>
          </a:p>
          <a:p>
            <a:pPr marL="228600" lvl="1" indent="-228600">
              <a:lnSpc>
                <a:spcPct val="90000"/>
              </a:lnSpc>
              <a:spcBef>
                <a:spcPts val="1000"/>
              </a:spcBef>
              <a:buFont typeface="Arial" panose="020B0604020202020204" pitchFamily="34" charset="0"/>
              <a:buChar char="•"/>
            </a:pPr>
            <a:r>
              <a:rPr lang="es-ES" sz="2800" dirty="0" smtClean="0"/>
              <a:t>Métodos de Solución</a:t>
            </a:r>
          </a:p>
          <a:p>
            <a:pPr marL="685800" lvl="2" indent="-228600">
              <a:lnSpc>
                <a:spcPct val="90000"/>
              </a:lnSpc>
              <a:spcBef>
                <a:spcPts val="1000"/>
              </a:spcBef>
              <a:buFont typeface="Arial" panose="020B0604020202020204" pitchFamily="34" charset="0"/>
              <a:buChar char="•"/>
            </a:pPr>
            <a:r>
              <a:rPr lang="es-ES" sz="2800" dirty="0" smtClean="0"/>
              <a:t>Métodos Exactos</a:t>
            </a:r>
          </a:p>
          <a:p>
            <a:pPr marL="685800" lvl="2" indent="-228600">
              <a:lnSpc>
                <a:spcPct val="90000"/>
              </a:lnSpc>
              <a:spcBef>
                <a:spcPts val="1000"/>
              </a:spcBef>
              <a:buFont typeface="Arial" panose="020B0604020202020204" pitchFamily="34" charset="0"/>
              <a:buChar char="•"/>
            </a:pPr>
            <a:r>
              <a:rPr lang="es-ES" sz="2800" dirty="0" smtClean="0"/>
              <a:t>Métodos Heurísticos</a:t>
            </a:r>
          </a:p>
          <a:p>
            <a:pPr marL="685800" lvl="2" indent="-228600">
              <a:lnSpc>
                <a:spcPct val="90000"/>
              </a:lnSpc>
              <a:spcBef>
                <a:spcPts val="1000"/>
              </a:spcBef>
              <a:buFont typeface="Arial" panose="020B0604020202020204" pitchFamily="34" charset="0"/>
              <a:buChar char="•"/>
            </a:pPr>
            <a:r>
              <a:rPr lang="es-ES" sz="2800" dirty="0" smtClean="0"/>
              <a:t>Heurísticas para 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Heurísticas para MDVRP</a:t>
            </a:r>
          </a:p>
          <a:p>
            <a:pPr marL="685800" lvl="2" indent="-228600">
              <a:lnSpc>
                <a:spcPct val="90000"/>
              </a:lnSpc>
              <a:spcBef>
                <a:spcPts val="1000"/>
              </a:spcBef>
              <a:buFont typeface="Arial" panose="020B0604020202020204" pitchFamily="34" charset="0"/>
              <a:buChar char="•"/>
            </a:pPr>
            <a:r>
              <a:rPr lang="es-ES" sz="2800" dirty="0" smtClean="0"/>
              <a:t>Meta-Heurísticas para VRP</a:t>
            </a:r>
          </a:p>
          <a:p>
            <a:pPr marL="685800" lvl="2" indent="-228600">
              <a:lnSpc>
                <a:spcPct val="90000"/>
              </a:lnSpc>
              <a:spcBef>
                <a:spcPts val="1000"/>
              </a:spcBef>
              <a:buFont typeface="Arial" panose="020B0604020202020204" pitchFamily="34" charset="0"/>
              <a:buChar char="•"/>
            </a:pPr>
            <a:r>
              <a:rPr lang="es-ES" sz="2800" dirty="0" smtClean="0"/>
              <a:t>Meta-Heurísticas para MDVRP</a:t>
            </a:r>
          </a:p>
          <a:p>
            <a:pPr marL="228600" lvl="1" indent="-228600">
              <a:lnSpc>
                <a:spcPct val="90000"/>
              </a:lnSpc>
              <a:spcBef>
                <a:spcPts val="1000"/>
              </a:spcBef>
              <a:buFont typeface="Arial" panose="020B0604020202020204" pitchFamily="34" charset="0"/>
              <a:buChar char="•"/>
            </a:pPr>
            <a:r>
              <a:rPr lang="es-ES" sz="2800" dirty="0" smtClean="0"/>
              <a:t>Post Optimización y mejoras</a:t>
            </a:r>
          </a:p>
          <a:p>
            <a:pPr marL="685800" lvl="2" indent="-228600">
              <a:lnSpc>
                <a:spcPct val="90000"/>
              </a:lnSpc>
              <a:spcBef>
                <a:spcPts val="1000"/>
              </a:spcBef>
              <a:buFont typeface="Arial" panose="020B0604020202020204" pitchFamily="34" charset="0"/>
              <a:buChar char="•"/>
            </a:pPr>
            <a:endParaRPr lang="es-ES" sz="2800" dirty="0" smtClean="0"/>
          </a:p>
          <a:p>
            <a:pPr marL="685800" lvl="2" indent="-228600">
              <a:lnSpc>
                <a:spcPct val="90000"/>
              </a:lnSpc>
              <a:spcBef>
                <a:spcPts val="1000"/>
              </a:spcBef>
              <a:buFont typeface="Arial" panose="020B0604020202020204" pitchFamily="34" charset="0"/>
              <a:buChar char="•"/>
            </a:pPr>
            <a:endParaRPr lang="es-ES" sz="2800" dirty="0" smtClean="0"/>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6" name="5 Marcador de número de diapositiva"/>
          <p:cNvSpPr>
            <a:spLocks noGrp="1"/>
          </p:cNvSpPr>
          <p:nvPr>
            <p:ph type="sldNum" sz="quarter" idx="12"/>
          </p:nvPr>
        </p:nvSpPr>
        <p:spPr/>
        <p:txBody>
          <a:bodyPr/>
          <a:lstStyle/>
          <a:p>
            <a:fld id="{D70CDD41-C5AA-403A-9E3F-13D09751A68A}" type="slidenum">
              <a:rPr lang="es-UY" smtClean="0"/>
              <a:pPr/>
              <a:t>4</a:t>
            </a:fld>
            <a:endParaRPr lang="es-UY"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85000" lnSpcReduction="20000"/>
          </a:bodyPr>
          <a:lstStyle/>
          <a:p>
            <a:r>
              <a:rPr lang="es-ES" b="1" dirty="0" smtClean="0"/>
              <a:t>Objetivo del Proyecto. </a:t>
            </a:r>
          </a:p>
          <a:p>
            <a:pPr lvl="1"/>
            <a:r>
              <a:rPr lang="es-ES" dirty="0" smtClean="0"/>
              <a:t>Implementar una </a:t>
            </a:r>
            <a:r>
              <a:rPr lang="es-ES" dirty="0"/>
              <a:t>aplicación y </a:t>
            </a:r>
            <a:r>
              <a:rPr lang="es-ES" dirty="0" smtClean="0"/>
              <a:t>algoritmos </a:t>
            </a:r>
            <a:r>
              <a:rPr lang="es-ES" dirty="0"/>
              <a:t>que solucionen el problema </a:t>
            </a:r>
            <a:r>
              <a:rPr lang="es-ES" dirty="0" smtClean="0"/>
              <a:t>de MDVRP a </a:t>
            </a:r>
            <a:r>
              <a:rPr lang="es-ES" dirty="0"/>
              <a:t>partir de la información analizada en la etapa de investigación. </a:t>
            </a:r>
            <a:endParaRPr lang="es-ES" dirty="0" smtClean="0"/>
          </a:p>
          <a:p>
            <a:pPr lvl="1"/>
            <a:r>
              <a:rPr lang="es-ES" dirty="0" smtClean="0"/>
              <a:t>Crear </a:t>
            </a:r>
            <a:r>
              <a:rPr lang="es-ES" dirty="0"/>
              <a:t>distintas algoritmos que permitan mejorar la </a:t>
            </a:r>
            <a:r>
              <a:rPr lang="es-ES" dirty="0" smtClean="0"/>
              <a:t>solución.</a:t>
            </a:r>
            <a:endParaRPr lang="en-US" dirty="0" smtClean="0"/>
          </a:p>
          <a:p>
            <a:r>
              <a:rPr lang="es-UY" dirty="0" smtClean="0"/>
              <a:t>Características</a:t>
            </a:r>
            <a:r>
              <a:rPr lang="en-US" dirty="0" smtClean="0"/>
              <a:t> </a:t>
            </a:r>
            <a:r>
              <a:rPr lang="es-UY" dirty="0" smtClean="0"/>
              <a:t>deseadas</a:t>
            </a:r>
            <a:r>
              <a:rPr lang="en-US" dirty="0" smtClean="0"/>
              <a:t> en el </a:t>
            </a:r>
            <a:r>
              <a:rPr lang="es-UY" dirty="0" smtClean="0"/>
              <a:t>programa:</a:t>
            </a:r>
            <a:endParaRPr lang="en-US" dirty="0" smtClean="0"/>
          </a:p>
          <a:p>
            <a:pPr lvl="1"/>
            <a:r>
              <a:rPr lang="es-ES" dirty="0" smtClean="0"/>
              <a:t>Compatibilidad de datos de entrada con los formatos de TSPLib.</a:t>
            </a:r>
            <a:endParaRPr lang="en-US" dirty="0" smtClean="0"/>
          </a:p>
          <a:p>
            <a:pPr lvl="1"/>
            <a:r>
              <a:rPr lang="es-UY" dirty="0" smtClean="0"/>
              <a:t>Permitir agregar </a:t>
            </a:r>
            <a:r>
              <a:rPr lang="es-UY" dirty="0"/>
              <a:t>o </a:t>
            </a:r>
            <a:r>
              <a:rPr lang="es-UY" dirty="0" smtClean="0"/>
              <a:t>modificar implementación de algoritmos</a:t>
            </a:r>
            <a:r>
              <a:rPr lang="es-UY" dirty="0"/>
              <a:t> </a:t>
            </a:r>
            <a:r>
              <a:rPr lang="es-UY" dirty="0" smtClean="0"/>
              <a:t>de solución de MDVRP.</a:t>
            </a:r>
            <a:endParaRPr lang="en-US" dirty="0" smtClean="0"/>
          </a:p>
          <a:p>
            <a:pPr lvl="1"/>
            <a:r>
              <a:rPr lang="es-UY" dirty="0"/>
              <a:t>Los algoritmos y soluciones deben ser parametrizables permitiendo restringir el número de iteraciones, tiempo de corrida o rango de mejoras</a:t>
            </a:r>
            <a:r>
              <a:rPr lang="es-UY" dirty="0" smtClean="0"/>
              <a:t>.</a:t>
            </a:r>
            <a:endParaRPr lang="en-US" dirty="0" smtClean="0"/>
          </a:p>
          <a:p>
            <a:pPr lvl="1"/>
            <a:r>
              <a:rPr lang="es-UY" dirty="0"/>
              <a:t>Se debe manejar una holgura en los depósitos que permita cierta flexibilidad en la capacidad máxima del depósito (oferta del depósito</a:t>
            </a:r>
            <a:r>
              <a:rPr lang="es-UY" dirty="0" smtClean="0"/>
              <a:t>).</a:t>
            </a:r>
          </a:p>
          <a:p>
            <a:pPr lvl="1"/>
            <a:r>
              <a:rPr lang="es-ES" dirty="0"/>
              <a:t>E</a:t>
            </a:r>
            <a:r>
              <a:rPr lang="es-ES" dirty="0" smtClean="0"/>
              <a:t>ntorno grafico</a:t>
            </a:r>
          </a:p>
          <a:p>
            <a:pPr lvl="2"/>
            <a:r>
              <a:rPr lang="es-ES" dirty="0" smtClean="0"/>
              <a:t>Resultado: la </a:t>
            </a:r>
            <a:r>
              <a:rPr lang="es-ES" dirty="0"/>
              <a:t>visualización de los clientes, depósitos y rutas luego de ejecutar un </a:t>
            </a:r>
            <a:r>
              <a:rPr lang="es-ES" dirty="0" smtClean="0"/>
              <a:t>algoritmo</a:t>
            </a:r>
          </a:p>
          <a:p>
            <a:pPr lvl="2"/>
            <a:r>
              <a:rPr lang="es-ES" dirty="0" smtClean="0"/>
              <a:t>Zonificación: Delimitar las zonas de cada deposito.</a:t>
            </a:r>
          </a:p>
          <a:p>
            <a:pPr lvl="2"/>
            <a:r>
              <a:rPr lang="es-ES" dirty="0" smtClean="0"/>
              <a:t>Visibilidad: Resaltar objetos y permitir zoom.</a:t>
            </a:r>
            <a:endParaRPr lang="en-US" dirty="0" smtClean="0"/>
          </a:p>
          <a:p>
            <a:pPr lvl="1"/>
            <a:r>
              <a:rPr lang="es-UY" dirty="0" smtClean="0"/>
              <a:t>Permitir ver los cambios en cada iteración para analizar el algoritmo.</a:t>
            </a:r>
            <a:endParaRPr lang="es-UY" dirty="0" smtClean="0">
              <a:solidFill>
                <a:schemeClr val="accent1">
                  <a:lumMod val="50000"/>
                </a:schemeClr>
              </a:solidFill>
            </a:endParaRPr>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5</a:t>
            </a:fld>
            <a:endParaRPr lang="es-UY" dirty="0"/>
          </a:p>
        </p:txBody>
      </p:sp>
    </p:spTree>
    <p:extLst>
      <p:ext uri="{BB962C8B-B14F-4D97-AF65-F5344CB8AC3E}">
        <p14:creationId xmlns:p14="http://schemas.microsoft.com/office/powerpoint/2010/main" val="32040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a:xfrm>
            <a:off x="838200" y="1825625"/>
            <a:ext cx="10515600" cy="3210609"/>
          </a:xfrm>
        </p:spPr>
        <p:txBody>
          <a:bodyPr>
            <a:normAutofit/>
          </a:bodyPr>
          <a:lstStyle/>
          <a:p>
            <a:r>
              <a:rPr lang="es-ES" dirty="0" smtClean="0"/>
              <a:t>La solución del problema de MDVRP se basó </a:t>
            </a:r>
            <a:r>
              <a:rPr lang="es-ES" dirty="0"/>
              <a:t>en </a:t>
            </a:r>
            <a:r>
              <a:rPr lang="es-ES" dirty="0" smtClean="0"/>
              <a:t>una heurísticas </a:t>
            </a:r>
            <a:r>
              <a:rPr lang="es-ES" dirty="0"/>
              <a:t>de dos </a:t>
            </a:r>
            <a:r>
              <a:rPr lang="es-ES" dirty="0" smtClean="0"/>
              <a:t>fases, una etapa de asignación o zonificación y una etapa de ruteo.</a:t>
            </a:r>
          </a:p>
          <a:p>
            <a:r>
              <a:rPr lang="es-ES" dirty="0" smtClean="0"/>
              <a:t>Basados en las publicaciones, se identificaron 4 </a:t>
            </a:r>
            <a:r>
              <a:rPr lang="es-ES" dirty="0"/>
              <a:t>posibles etapas en la </a:t>
            </a:r>
            <a:r>
              <a:rPr lang="es-ES" dirty="0" smtClean="0"/>
              <a:t>resolución </a:t>
            </a:r>
            <a:r>
              <a:rPr lang="es-ES" dirty="0"/>
              <a:t>de este tipo de problemas: Asignación, Mejora de la asignación, Ruteo, </a:t>
            </a:r>
            <a:r>
              <a:rPr lang="es-ES" dirty="0" smtClean="0"/>
              <a:t>Post-optimización.</a:t>
            </a:r>
          </a:p>
          <a:p>
            <a:pPr marL="0" indent="0">
              <a:buNone/>
            </a:pPr>
            <a:endParaRPr lang="en-US" dirty="0" smtClean="0"/>
          </a:p>
          <a:p>
            <a:endParaRPr lang="en-US" dirty="0" smtClean="0"/>
          </a:p>
        </p:txBody>
      </p:sp>
      <p:pic>
        <p:nvPicPr>
          <p:cNvPr id="7" name="Picture 6"/>
          <p:cNvPicPr>
            <a:picLocks noChangeAspect="1"/>
          </p:cNvPicPr>
          <p:nvPr/>
        </p:nvPicPr>
        <p:blipFill>
          <a:blip r:embed="rId2" cstate="print"/>
          <a:stretch>
            <a:fillRect/>
          </a:stretch>
        </p:blipFill>
        <p:spPr>
          <a:xfrm>
            <a:off x="1169931" y="4762371"/>
            <a:ext cx="9852137" cy="1657747"/>
          </a:xfrm>
          <a:prstGeom prst="rect">
            <a:avLst/>
          </a:prstGeom>
        </p:spPr>
      </p:pic>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6</a:t>
            </a:fld>
            <a:endParaRPr lang="es-UY" dirty="0"/>
          </a:p>
        </p:txBody>
      </p:sp>
    </p:spTree>
    <p:extLst>
      <p:ext uri="{BB962C8B-B14F-4D97-AF65-F5344CB8AC3E}">
        <p14:creationId xmlns:p14="http://schemas.microsoft.com/office/powerpoint/2010/main" val="428117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(AER)</a:t>
            </a:r>
          </a:p>
          <a:p>
            <a:pPr lvl="1"/>
            <a:r>
              <a:rPr lang="es-UY" dirty="0" smtClean="0"/>
              <a:t>Algoritmo Enajenado Lento (AEL). </a:t>
            </a:r>
          </a:p>
          <a:p>
            <a:pPr lvl="0"/>
            <a:r>
              <a:rPr lang="es-UY" dirty="0" smtClean="0"/>
              <a:t>R</a:t>
            </a:r>
            <a:r>
              <a:rPr lang="es-ES" dirty="0"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R-iopt</a:t>
            </a:r>
          </a:p>
          <a:p>
            <a:endParaRPr lang="es-UY" dirty="0" smtClean="0"/>
          </a:p>
          <a:p>
            <a:endParaRPr lang="es-UY" dirty="0" smtClean="0"/>
          </a:p>
          <a:p>
            <a:endParaRPr lang="en-US"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7</a:t>
            </a:fld>
            <a:endParaRPr lang="es-UY" dirty="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a:rPr>
                          </m:ctrlPr>
                        </m:dPr>
                        <m:e>
                          <m:nary>
                            <m:naryPr>
                              <m:chr m:val="∑"/>
                              <m:limLoc m:val="undOvr"/>
                              <m:supHide m:val="on"/>
                              <m:ctrlPr>
                                <a:rPr lang="es-UY" i="1">
                                  <a:latin typeface="Cambria Math"/>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cstate="print"/>
                <a:stretch>
                  <a:fillRect l="-1043" t="-2028"/>
                </a:stretch>
              </a:blipFill>
            </p:spPr>
            <p:txBody>
              <a:bodyPr/>
              <a:lstStyle/>
              <a:p>
                <a:r>
                  <a:rPr lang="es-UY">
                    <a:noFill/>
                  </a:rPr>
                  <a:t> </a:t>
                </a:r>
              </a:p>
            </p:txBody>
          </p:sp>
        </mc:Fallback>
      </mc:AlternateContent>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8</a:t>
            </a:fld>
            <a:endParaRPr lang="es-UY" dirty="0"/>
          </a:p>
        </p:txBody>
      </p:sp>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MDVRP- Solución, Diseños y algoritmos Mejora de Asignación</a:t>
            </a:r>
            <a:endParaRPr lang="es-ES" dirty="0"/>
          </a:p>
        </p:txBody>
      </p:sp>
      <p:sp>
        <p:nvSpPr>
          <p:cNvPr id="3" name="Content Placeholder 2"/>
          <p:cNvSpPr>
            <a:spLocks noGrp="1"/>
          </p:cNvSpPr>
          <p:nvPr>
            <p:ph idx="1"/>
          </p:nvPr>
        </p:nvSpPr>
        <p:spPr>
          <a:xfrm>
            <a:off x="838200" y="1851383"/>
            <a:ext cx="10515600" cy="4351338"/>
          </a:xfrm>
        </p:spPr>
        <p:txBody>
          <a:bodyPr>
            <a:normAutofit lnSpcReduction="10000"/>
          </a:bodyPr>
          <a:lstStyle/>
          <a:p>
            <a:pPr lvl="0"/>
            <a:r>
              <a:rPr lang="es-UY" dirty="0" smtClean="0"/>
              <a:t>Mejora de la asignación (Fase 2)</a:t>
            </a:r>
          </a:p>
          <a:p>
            <a:pPr marL="0" lvl="0" indent="0">
              <a:buNone/>
            </a:pPr>
            <a:r>
              <a:rPr lang="es-UY" sz="2000" i="1" dirty="0" smtClean="0"/>
              <a:t>Estos algoritmos fueron desarrollados como parte del proyecto de grado a modo de intentar crear una mejor solución para el problema planteado.</a:t>
            </a:r>
            <a:endParaRPr lang="es-UY" sz="2000" i="1" dirty="0" smtClean="0"/>
          </a:p>
          <a:p>
            <a:pPr lvl="1"/>
            <a:r>
              <a:rPr lang="es-UY" dirty="0" smtClean="0"/>
              <a:t>Algoritmo Enajenado Rápido (AER)</a:t>
            </a:r>
          </a:p>
          <a:p>
            <a:pPr lvl="1" algn="just">
              <a:buNone/>
            </a:pPr>
            <a:r>
              <a:rPr lang="es-ES" dirty="0" smtClean="0"/>
              <a:t>	</a:t>
            </a:r>
            <a:r>
              <a:rPr lang="es-ES" sz="2000" dirty="0" smtClean="0"/>
              <a:t>Como una mejora del algoritmo de urgencia con capacidades se planteó el algoritmo AER. El mismo, inicialmente corre el algoritmo de urgencias con capacidades para luego cambiar los clientes donde sus dos vecinos más cercanos pertenecen a otro depósito.</a:t>
            </a:r>
          </a:p>
          <a:p>
            <a:pPr lvl="1"/>
            <a:r>
              <a:rPr lang="es-UY" dirty="0" smtClean="0"/>
              <a:t>Algoritmo Enajenado Lento (AEL)</a:t>
            </a:r>
          </a:p>
          <a:p>
            <a:pPr lvl="1" algn="just">
              <a:buNone/>
            </a:pPr>
            <a:r>
              <a:rPr lang="es-ES" sz="2000" dirty="0" smtClean="0"/>
              <a:t>	A partir de una solución inicial (Fase 1), busca mejoras en la asignación de clientes a depósitos. En comparación al algoritmo Fase 2 -Rápido (AER), este algoritmo en cada iteración realiza un cálculo del costo de las rutas aplicando C&amp;W para saber si se logró una mejora en la asignación de clientes a depósitos</a:t>
            </a:r>
            <a:endParaRPr lang="en-US" sz="2000" dirty="0" smtClean="0"/>
          </a:p>
          <a:p>
            <a:pPr lvl="1">
              <a:buNone/>
            </a:pPr>
            <a:r>
              <a:rPr lang="es-ES" sz="2000" dirty="0" smtClean="0"/>
              <a:t> </a:t>
            </a:r>
            <a:endParaRPr lang="es-ES" dirty="0" smtClean="0"/>
          </a:p>
          <a:p>
            <a:pPr lvl="1">
              <a:buNone/>
            </a:pPr>
            <a:endParaRPr lang="es-UY" dirty="0" smtClean="0"/>
          </a:p>
        </p:txBody>
      </p:sp>
      <p:sp>
        <p:nvSpPr>
          <p:cNvPr id="4" name="3 Marcador de pie de página"/>
          <p:cNvSpPr>
            <a:spLocks noGrp="1"/>
          </p:cNvSpPr>
          <p:nvPr>
            <p:ph type="ftr" sz="quarter" idx="11"/>
          </p:nvPr>
        </p:nvSpPr>
        <p:spPr/>
        <p:txBody>
          <a:bodyPr/>
          <a:lstStyle/>
          <a:p>
            <a:r>
              <a:rPr lang="es-UY" smtClean="0"/>
              <a:t>PROYECTO DE GRADO MDVRP</a:t>
            </a:r>
            <a:endParaRPr lang="es-UY" dirty="0"/>
          </a:p>
        </p:txBody>
      </p:sp>
      <p:sp>
        <p:nvSpPr>
          <p:cNvPr id="5" name="4 Marcador de número de diapositiva"/>
          <p:cNvSpPr>
            <a:spLocks noGrp="1"/>
          </p:cNvSpPr>
          <p:nvPr>
            <p:ph type="sldNum" sz="quarter" idx="12"/>
          </p:nvPr>
        </p:nvSpPr>
        <p:spPr/>
        <p:txBody>
          <a:bodyPr/>
          <a:lstStyle/>
          <a:p>
            <a:fld id="{D70CDD41-C5AA-403A-9E3F-13D09751A68A}" type="slidenum">
              <a:rPr lang="es-UY" smtClean="0"/>
              <a:pPr/>
              <a:t>9</a:t>
            </a:fld>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1776</Words>
  <Application>Microsoft Office PowerPoint</Application>
  <PresentationFormat>Personalizado</PresentationFormat>
  <Paragraphs>246</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Presentación de PowerPoint</vt:lpstr>
      <vt:lpstr>Introducción (Problema MDVRP)</vt:lpstr>
      <vt:lpstr>Introducción (Problema MDVRP)</vt:lpstr>
      <vt:lpstr>Introducción (Problema MDVRP)</vt:lpstr>
      <vt:lpstr>OBJETIVOS</vt:lpstr>
      <vt:lpstr>MDVRP- Solución, Análisis del problema</vt:lpstr>
      <vt:lpstr>MDVRP- Solución, Diseño y algoritmos</vt:lpstr>
      <vt:lpstr>MDVRP- Solución, Diseños y algoritmos</vt:lpstr>
      <vt:lpstr>MDVRP- Solución, Diseños y algoritmos Mejora de Asignación</vt:lpstr>
      <vt:lpstr>MDVRP- Solución, Diseños y algoritmos Mejora de Asignación</vt:lpstr>
      <vt:lpstr>MDVRP- Solución, Diseños y algoritmos  Ruteo</vt:lpstr>
      <vt:lpstr>MDVRP- Solución, Diseños y algoritmos Postoptimización.</vt:lpstr>
      <vt:lpstr>MDVRP- Solución, implementación. Características Generales.</vt:lpstr>
      <vt:lpstr>MDVRP- Solución, implementación.  Aplicación y Micelaneos.</vt:lpstr>
      <vt:lpstr>MDVRP-  Solución, implementación.  Generación de mapa a partir de una matriz de distancias.</vt:lpstr>
      <vt:lpstr>Presentación de PowerPoint</vt:lpstr>
      <vt:lpstr>MDVRP-  Solución, implementación.  Generación de casos de prueba aleatorios.</vt:lpstr>
      <vt:lpstr>MDVRP- Solución, Testeo. Casos De Prueba.</vt:lpstr>
      <vt:lpstr>MDVRP- Solución, Testeo. Métricas Utilizadas.</vt:lpstr>
      <vt:lpstr>MDVRP- Solución, Testeo. Análisis de Resultados AER Y AEL.</vt:lpstr>
      <vt:lpstr>MDVRP- Solución, Testeo. Análisis de Resultados</vt:lpstr>
      <vt:lpstr>MDVRP Conclusiones</vt:lpstr>
      <vt:lpstr>MDVRP- Solución,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48</cp:revision>
  <dcterms:created xsi:type="dcterms:W3CDTF">2015-12-08T19:51:05Z</dcterms:created>
  <dcterms:modified xsi:type="dcterms:W3CDTF">2016-03-02T22:58:27Z</dcterms:modified>
</cp:coreProperties>
</file>