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72" r:id="rId5"/>
    <p:sldId id="259" r:id="rId6"/>
    <p:sldId id="258" r:id="rId7"/>
    <p:sldId id="260" r:id="rId8"/>
    <p:sldId id="262" r:id="rId9"/>
    <p:sldId id="263" r:id="rId10"/>
    <p:sldId id="274" r:id="rId11"/>
    <p:sldId id="264" r:id="rId12"/>
    <p:sldId id="273" r:id="rId13"/>
    <p:sldId id="261" r:id="rId14"/>
    <p:sldId id="265" r:id="rId15"/>
    <p:sldId id="275" r:id="rId16"/>
    <p:sldId id="276" r:id="rId17"/>
    <p:sldId id="266" r:id="rId18"/>
    <p:sldId id="267" r:id="rId19"/>
    <p:sldId id="268" r:id="rId20"/>
    <p:sldId id="269" r:id="rId21"/>
    <p:sldId id="270" r:id="rId22"/>
  </p:sldIdLst>
  <p:sldSz cx="12192000" cy="6858000"/>
  <p:notesSz cx="6858000" cy="9144000"/>
  <p:defaultText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s-UY"/>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s-UY"/>
          </a:p>
        </p:txBody>
      </p:sp>
      <p:sp>
        <p:nvSpPr>
          <p:cNvPr id="4" name="Date Placeholder 3"/>
          <p:cNvSpPr>
            <a:spLocks noGrp="1"/>
          </p:cNvSpPr>
          <p:nvPr>
            <p:ph type="dt" sz="half" idx="10"/>
          </p:nvPr>
        </p:nvSpPr>
        <p:spPr/>
        <p:txBody>
          <a:bodyPr/>
          <a:lstStyle/>
          <a:p>
            <a:fld id="{12CBEF13-57F1-471C-ABF2-505306D08CB7}" type="datetimeFigureOut">
              <a:rPr lang="es-UY" smtClean="0"/>
              <a:t>8/12/2015</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180032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10"/>
          </p:nvPr>
        </p:nvSpPr>
        <p:spPr/>
        <p:txBody>
          <a:bodyPr/>
          <a:lstStyle/>
          <a:p>
            <a:fld id="{12CBEF13-57F1-471C-ABF2-505306D08CB7}" type="datetimeFigureOut">
              <a:rPr lang="es-UY" smtClean="0"/>
              <a:t>8/12/2015</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1940323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s-UY"/>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10"/>
          </p:nvPr>
        </p:nvSpPr>
        <p:spPr/>
        <p:txBody>
          <a:bodyPr/>
          <a:lstStyle/>
          <a:p>
            <a:fld id="{12CBEF13-57F1-471C-ABF2-505306D08CB7}" type="datetimeFigureOut">
              <a:rPr lang="es-UY" smtClean="0"/>
              <a:t>8/12/2015</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1548632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10"/>
          </p:nvPr>
        </p:nvSpPr>
        <p:spPr/>
        <p:txBody>
          <a:bodyPr/>
          <a:lstStyle/>
          <a:p>
            <a:fld id="{12CBEF13-57F1-471C-ABF2-505306D08CB7}" type="datetimeFigureOut">
              <a:rPr lang="es-UY" smtClean="0"/>
              <a:t>8/12/2015</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2145894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s-UY"/>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CBEF13-57F1-471C-ABF2-505306D08CB7}" type="datetimeFigureOut">
              <a:rPr lang="es-UY" smtClean="0"/>
              <a:t>8/12/2015</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1855487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5" name="Date Placeholder 4"/>
          <p:cNvSpPr>
            <a:spLocks noGrp="1"/>
          </p:cNvSpPr>
          <p:nvPr>
            <p:ph type="dt" sz="half" idx="10"/>
          </p:nvPr>
        </p:nvSpPr>
        <p:spPr/>
        <p:txBody>
          <a:bodyPr/>
          <a:lstStyle/>
          <a:p>
            <a:fld id="{12CBEF13-57F1-471C-ABF2-505306D08CB7}" type="datetimeFigureOut">
              <a:rPr lang="es-UY" smtClean="0"/>
              <a:t>8/12/2015</a:t>
            </a:fld>
            <a:endParaRPr lang="es-UY"/>
          </a:p>
        </p:txBody>
      </p:sp>
      <p:sp>
        <p:nvSpPr>
          <p:cNvPr id="6" name="Footer Placeholder 5"/>
          <p:cNvSpPr>
            <a:spLocks noGrp="1"/>
          </p:cNvSpPr>
          <p:nvPr>
            <p:ph type="ftr" sz="quarter" idx="11"/>
          </p:nvPr>
        </p:nvSpPr>
        <p:spPr/>
        <p:txBody>
          <a:bodyPr/>
          <a:lstStyle/>
          <a:p>
            <a:endParaRPr lang="es-UY"/>
          </a:p>
        </p:txBody>
      </p:sp>
      <p:sp>
        <p:nvSpPr>
          <p:cNvPr id="7" name="Slide Number Placeholder 6"/>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342578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s-UY"/>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7" name="Date Placeholder 6"/>
          <p:cNvSpPr>
            <a:spLocks noGrp="1"/>
          </p:cNvSpPr>
          <p:nvPr>
            <p:ph type="dt" sz="half" idx="10"/>
          </p:nvPr>
        </p:nvSpPr>
        <p:spPr/>
        <p:txBody>
          <a:bodyPr/>
          <a:lstStyle/>
          <a:p>
            <a:fld id="{12CBEF13-57F1-471C-ABF2-505306D08CB7}" type="datetimeFigureOut">
              <a:rPr lang="es-UY" smtClean="0"/>
              <a:t>8/12/2015</a:t>
            </a:fld>
            <a:endParaRPr lang="es-UY"/>
          </a:p>
        </p:txBody>
      </p:sp>
      <p:sp>
        <p:nvSpPr>
          <p:cNvPr id="8" name="Footer Placeholder 7"/>
          <p:cNvSpPr>
            <a:spLocks noGrp="1"/>
          </p:cNvSpPr>
          <p:nvPr>
            <p:ph type="ftr" sz="quarter" idx="11"/>
          </p:nvPr>
        </p:nvSpPr>
        <p:spPr/>
        <p:txBody>
          <a:bodyPr/>
          <a:lstStyle/>
          <a:p>
            <a:endParaRPr lang="es-UY"/>
          </a:p>
        </p:txBody>
      </p:sp>
      <p:sp>
        <p:nvSpPr>
          <p:cNvPr id="9" name="Slide Number Placeholder 8"/>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1368018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Date Placeholder 2"/>
          <p:cNvSpPr>
            <a:spLocks noGrp="1"/>
          </p:cNvSpPr>
          <p:nvPr>
            <p:ph type="dt" sz="half" idx="10"/>
          </p:nvPr>
        </p:nvSpPr>
        <p:spPr/>
        <p:txBody>
          <a:bodyPr/>
          <a:lstStyle/>
          <a:p>
            <a:fld id="{12CBEF13-57F1-471C-ABF2-505306D08CB7}" type="datetimeFigureOut">
              <a:rPr lang="es-UY" smtClean="0"/>
              <a:t>8/12/2015</a:t>
            </a:fld>
            <a:endParaRPr lang="es-UY"/>
          </a:p>
        </p:txBody>
      </p:sp>
      <p:sp>
        <p:nvSpPr>
          <p:cNvPr id="4" name="Footer Placeholder 3"/>
          <p:cNvSpPr>
            <a:spLocks noGrp="1"/>
          </p:cNvSpPr>
          <p:nvPr>
            <p:ph type="ftr" sz="quarter" idx="11"/>
          </p:nvPr>
        </p:nvSpPr>
        <p:spPr/>
        <p:txBody>
          <a:bodyPr/>
          <a:lstStyle/>
          <a:p>
            <a:endParaRPr lang="es-UY"/>
          </a:p>
        </p:txBody>
      </p:sp>
      <p:sp>
        <p:nvSpPr>
          <p:cNvPr id="5" name="Slide Number Placeholder 4"/>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1041575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BEF13-57F1-471C-ABF2-505306D08CB7}" type="datetimeFigureOut">
              <a:rPr lang="es-UY" smtClean="0"/>
              <a:t>8/12/2015</a:t>
            </a:fld>
            <a:endParaRPr lang="es-UY"/>
          </a:p>
        </p:txBody>
      </p:sp>
      <p:sp>
        <p:nvSpPr>
          <p:cNvPr id="3" name="Footer Placeholder 2"/>
          <p:cNvSpPr>
            <a:spLocks noGrp="1"/>
          </p:cNvSpPr>
          <p:nvPr>
            <p:ph type="ftr" sz="quarter" idx="11"/>
          </p:nvPr>
        </p:nvSpPr>
        <p:spPr/>
        <p:txBody>
          <a:bodyPr/>
          <a:lstStyle/>
          <a:p>
            <a:endParaRPr lang="es-UY"/>
          </a:p>
        </p:txBody>
      </p:sp>
      <p:sp>
        <p:nvSpPr>
          <p:cNvPr id="4" name="Slide Number Placeholder 3"/>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1665225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UY"/>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CBEF13-57F1-471C-ABF2-505306D08CB7}" type="datetimeFigureOut">
              <a:rPr lang="es-UY" smtClean="0"/>
              <a:t>8/12/2015</a:t>
            </a:fld>
            <a:endParaRPr lang="es-UY"/>
          </a:p>
        </p:txBody>
      </p:sp>
      <p:sp>
        <p:nvSpPr>
          <p:cNvPr id="6" name="Footer Placeholder 5"/>
          <p:cNvSpPr>
            <a:spLocks noGrp="1"/>
          </p:cNvSpPr>
          <p:nvPr>
            <p:ph type="ftr" sz="quarter" idx="11"/>
          </p:nvPr>
        </p:nvSpPr>
        <p:spPr/>
        <p:txBody>
          <a:bodyPr/>
          <a:lstStyle/>
          <a:p>
            <a:endParaRPr lang="es-UY"/>
          </a:p>
        </p:txBody>
      </p:sp>
      <p:sp>
        <p:nvSpPr>
          <p:cNvPr id="7" name="Slide Number Placeholder 6"/>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3001086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UY"/>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U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CBEF13-57F1-471C-ABF2-505306D08CB7}" type="datetimeFigureOut">
              <a:rPr lang="es-UY" smtClean="0"/>
              <a:t>8/12/2015</a:t>
            </a:fld>
            <a:endParaRPr lang="es-UY"/>
          </a:p>
        </p:txBody>
      </p:sp>
      <p:sp>
        <p:nvSpPr>
          <p:cNvPr id="6" name="Footer Placeholder 5"/>
          <p:cNvSpPr>
            <a:spLocks noGrp="1"/>
          </p:cNvSpPr>
          <p:nvPr>
            <p:ph type="ftr" sz="quarter" idx="11"/>
          </p:nvPr>
        </p:nvSpPr>
        <p:spPr/>
        <p:txBody>
          <a:bodyPr/>
          <a:lstStyle/>
          <a:p>
            <a:endParaRPr lang="es-UY"/>
          </a:p>
        </p:txBody>
      </p:sp>
      <p:sp>
        <p:nvSpPr>
          <p:cNvPr id="7" name="Slide Number Placeholder 6"/>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2981024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s-UY"/>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CBEF13-57F1-471C-ABF2-505306D08CB7}" type="datetimeFigureOut">
              <a:rPr lang="es-UY" smtClean="0"/>
              <a:t>8/12/2015</a:t>
            </a:fld>
            <a:endParaRPr lang="es-UY"/>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UY"/>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CDD41-C5AA-403A-9E3F-13D09751A68A}" type="slidenum">
              <a:rPr lang="es-UY" smtClean="0"/>
              <a:t>‹Nº›</a:t>
            </a:fld>
            <a:endParaRPr lang="es-UY"/>
          </a:p>
        </p:txBody>
      </p:sp>
    </p:spTree>
    <p:extLst>
      <p:ext uri="{BB962C8B-B14F-4D97-AF65-F5344CB8AC3E}">
        <p14:creationId xmlns:p14="http://schemas.microsoft.com/office/powerpoint/2010/main" val="3792479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MDVRP</a:t>
            </a:r>
            <a:endParaRPr lang="es-UY" dirty="0"/>
          </a:p>
        </p:txBody>
      </p:sp>
      <p:sp>
        <p:nvSpPr>
          <p:cNvPr id="3" name="Subtitle 2"/>
          <p:cNvSpPr>
            <a:spLocks noGrp="1"/>
          </p:cNvSpPr>
          <p:nvPr>
            <p:ph type="subTitle" idx="1"/>
          </p:nvPr>
        </p:nvSpPr>
        <p:spPr/>
        <p:txBody>
          <a:bodyPr/>
          <a:lstStyle/>
          <a:p>
            <a:r>
              <a:rPr lang="en-US" dirty="0" err="1" smtClean="0"/>
              <a:t>Introduccion</a:t>
            </a:r>
            <a:endParaRPr lang="es-UY" dirty="0"/>
          </a:p>
        </p:txBody>
      </p:sp>
    </p:spTree>
    <p:extLst>
      <p:ext uri="{BB962C8B-B14F-4D97-AF65-F5344CB8AC3E}">
        <p14:creationId xmlns:p14="http://schemas.microsoft.com/office/powerpoint/2010/main" val="3082453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Disenios</a:t>
            </a:r>
            <a:r>
              <a:rPr lang="en-US" dirty="0" smtClean="0"/>
              <a:t> y </a:t>
            </a:r>
            <a:r>
              <a:rPr lang="en-US" dirty="0" err="1" smtClean="0"/>
              <a:t>algoritmos</a:t>
            </a:r>
            <a:r>
              <a:rPr lang="en-US" dirty="0" smtClean="0"/>
              <a:t> </a:t>
            </a:r>
            <a:r>
              <a:rPr lang="en-US" dirty="0" err="1" smtClean="0"/>
              <a:t>Mejora</a:t>
            </a:r>
            <a:r>
              <a:rPr lang="en-US" dirty="0" smtClean="0"/>
              <a:t> de </a:t>
            </a:r>
            <a:r>
              <a:rPr lang="en-US" dirty="0" err="1" smtClean="0"/>
              <a:t>Asignacion</a:t>
            </a:r>
            <a:endParaRPr lang="es-UY" dirty="0"/>
          </a:p>
        </p:txBody>
      </p:sp>
      <p:sp>
        <p:nvSpPr>
          <p:cNvPr id="3" name="Content Placeholder 2"/>
          <p:cNvSpPr>
            <a:spLocks noGrp="1"/>
          </p:cNvSpPr>
          <p:nvPr>
            <p:ph idx="1"/>
          </p:nvPr>
        </p:nvSpPr>
        <p:spPr>
          <a:xfrm>
            <a:off x="838200" y="1851383"/>
            <a:ext cx="10515600" cy="4351338"/>
          </a:xfrm>
        </p:spPr>
        <p:txBody>
          <a:bodyPr/>
          <a:lstStyle/>
          <a:p>
            <a:pPr lvl="0"/>
            <a:r>
              <a:rPr lang="es-UY" dirty="0" smtClean="0"/>
              <a:t>Mejora de la asignación (Fase 2)</a:t>
            </a:r>
          </a:p>
          <a:p>
            <a:pPr lvl="1"/>
            <a:r>
              <a:rPr lang="es-UY" dirty="0" smtClean="0"/>
              <a:t>Algoritmo Enajenado Rápido (</a:t>
            </a:r>
            <a:r>
              <a:rPr lang="es-UY" dirty="0" err="1" smtClean="0"/>
              <a:t>AER</a:t>
            </a:r>
            <a:r>
              <a:rPr lang="es-UY" dirty="0" smtClean="0"/>
              <a:t>)</a:t>
            </a:r>
          </a:p>
          <a:p>
            <a:pPr lvl="1"/>
            <a:r>
              <a:rPr lang="es-UY" dirty="0" smtClean="0"/>
              <a:t>Algoritmo Enajenado Lento (</a:t>
            </a:r>
            <a:r>
              <a:rPr lang="es-UY" dirty="0" err="1" smtClean="0"/>
              <a:t>AEL</a:t>
            </a:r>
            <a:r>
              <a:rPr lang="es-UY" dirty="0" smtClean="0"/>
              <a:t>)</a:t>
            </a:r>
            <a:endParaRPr lang="en-US" dirty="0" smtClean="0"/>
          </a:p>
          <a:p>
            <a:r>
              <a:rPr lang="en-US" dirty="0" smtClean="0"/>
              <a:t>…</a:t>
            </a:r>
          </a:p>
          <a:p>
            <a:r>
              <a:rPr lang="en-US" dirty="0" smtClean="0"/>
              <a:t>…</a:t>
            </a:r>
          </a:p>
          <a:p>
            <a:r>
              <a:rPr lang="en-US" dirty="0" smtClean="0"/>
              <a:t>…</a:t>
            </a:r>
            <a:r>
              <a:rPr lang="en-US" dirty="0" smtClean="0">
                <a:solidFill>
                  <a:schemeClr val="accent1">
                    <a:lumMod val="50000"/>
                  </a:schemeClr>
                </a:solidFill>
              </a:rPr>
              <a:t>Ale</a:t>
            </a:r>
            <a:endParaRPr lang="en-US" dirty="0" smtClean="0">
              <a:solidFill>
                <a:schemeClr val="accent1">
                  <a:lumMod val="50000"/>
                </a:schemeClr>
              </a:solidFill>
            </a:endParaRPr>
          </a:p>
          <a:p>
            <a:endParaRPr lang="es-UY" dirty="0"/>
          </a:p>
        </p:txBody>
      </p:sp>
    </p:spTree>
    <p:extLst>
      <p:ext uri="{BB962C8B-B14F-4D97-AF65-F5344CB8AC3E}">
        <p14:creationId xmlns:p14="http://schemas.microsoft.com/office/powerpoint/2010/main" val="2486798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Disenios</a:t>
            </a:r>
            <a:r>
              <a:rPr lang="en-US" dirty="0" smtClean="0"/>
              <a:t> y </a:t>
            </a:r>
            <a:r>
              <a:rPr lang="en-US" dirty="0" err="1" smtClean="0"/>
              <a:t>algoritmos</a:t>
            </a:r>
            <a:r>
              <a:rPr lang="en-US" dirty="0" smtClean="0"/>
              <a:t> </a:t>
            </a:r>
            <a:r>
              <a:rPr lang="en-US" dirty="0" err="1" smtClean="0"/>
              <a:t>Ruteo</a:t>
            </a:r>
            <a:r>
              <a:rPr lang="en-US" dirty="0" smtClean="0"/>
              <a:t>  y </a:t>
            </a:r>
            <a:r>
              <a:rPr lang="en-US" dirty="0" err="1" smtClean="0"/>
              <a:t>Porstoptimizacion</a:t>
            </a:r>
            <a:r>
              <a:rPr lang="en-US" dirty="0" smtClean="0"/>
              <a:t>.</a:t>
            </a:r>
            <a:endParaRPr lang="es-UY" dirty="0"/>
          </a:p>
        </p:txBody>
      </p:sp>
      <p:sp>
        <p:nvSpPr>
          <p:cNvPr id="3" name="Content Placeholder 2"/>
          <p:cNvSpPr>
            <a:spLocks noGrp="1"/>
          </p:cNvSpPr>
          <p:nvPr>
            <p:ph idx="1"/>
          </p:nvPr>
        </p:nvSpPr>
        <p:spPr>
          <a:xfrm>
            <a:off x="838200" y="1851383"/>
            <a:ext cx="10515600" cy="4351338"/>
          </a:xfrm>
        </p:spPr>
        <p:txBody>
          <a:bodyPr/>
          <a:lstStyle/>
          <a:p>
            <a:pPr lvl="0"/>
            <a:r>
              <a:rPr lang="es-UY" dirty="0" smtClean="0"/>
              <a:t>R</a:t>
            </a:r>
            <a:r>
              <a:rPr lang="es-ES" dirty="0" err="1" smtClean="0"/>
              <a:t>ute</a:t>
            </a:r>
            <a:r>
              <a:rPr lang="es-UY" dirty="0" smtClean="0"/>
              <a:t>o</a:t>
            </a:r>
          </a:p>
          <a:p>
            <a:pPr lvl="1"/>
            <a:r>
              <a:rPr lang="es-UY" dirty="0" smtClean="0"/>
              <a:t>Clarke &amp; Wright.</a:t>
            </a:r>
          </a:p>
          <a:p>
            <a:r>
              <a:rPr lang="es-UY" dirty="0" smtClean="0">
                <a:solidFill>
                  <a:schemeClr val="accent1">
                    <a:lumMod val="50000"/>
                  </a:schemeClr>
                </a:solidFill>
              </a:rPr>
              <a:t>Javier</a:t>
            </a:r>
            <a:endParaRPr lang="es-UY" dirty="0">
              <a:solidFill>
                <a:schemeClr val="accent1">
                  <a:lumMod val="50000"/>
                </a:schemeClr>
              </a:solidFill>
            </a:endParaRPr>
          </a:p>
        </p:txBody>
      </p:sp>
    </p:spTree>
    <p:extLst>
      <p:ext uri="{BB962C8B-B14F-4D97-AF65-F5344CB8AC3E}">
        <p14:creationId xmlns:p14="http://schemas.microsoft.com/office/powerpoint/2010/main" val="343589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Disenios</a:t>
            </a:r>
            <a:r>
              <a:rPr lang="en-US" dirty="0" smtClean="0"/>
              <a:t> y </a:t>
            </a:r>
            <a:r>
              <a:rPr lang="en-US" dirty="0" err="1" smtClean="0"/>
              <a:t>algoritmos</a:t>
            </a:r>
            <a:r>
              <a:rPr lang="en-US" dirty="0" smtClean="0"/>
              <a:t> </a:t>
            </a:r>
            <a:r>
              <a:rPr lang="en-US" dirty="0" err="1" smtClean="0"/>
              <a:t>Ruteo</a:t>
            </a:r>
            <a:r>
              <a:rPr lang="en-US" dirty="0" smtClean="0"/>
              <a:t>  y </a:t>
            </a:r>
            <a:r>
              <a:rPr lang="en-US" dirty="0" err="1" smtClean="0"/>
              <a:t>Porstoptimizacion</a:t>
            </a:r>
            <a:r>
              <a:rPr lang="en-US" dirty="0" smtClean="0"/>
              <a:t>.</a:t>
            </a:r>
            <a:endParaRPr lang="es-UY" dirty="0"/>
          </a:p>
        </p:txBody>
      </p:sp>
      <p:sp>
        <p:nvSpPr>
          <p:cNvPr id="3" name="Content Placeholder 2"/>
          <p:cNvSpPr>
            <a:spLocks noGrp="1"/>
          </p:cNvSpPr>
          <p:nvPr>
            <p:ph idx="1"/>
          </p:nvPr>
        </p:nvSpPr>
        <p:spPr>
          <a:xfrm>
            <a:off x="838200" y="1851383"/>
            <a:ext cx="10515600" cy="4351338"/>
          </a:xfrm>
        </p:spPr>
        <p:txBody>
          <a:bodyPr/>
          <a:lstStyle/>
          <a:p>
            <a:pPr lvl="0"/>
            <a:r>
              <a:rPr lang="es-UY" dirty="0" smtClean="0"/>
              <a:t>Post-optimización</a:t>
            </a:r>
            <a:r>
              <a:rPr lang="es-UY" dirty="0" smtClean="0"/>
              <a:t>. </a:t>
            </a:r>
          </a:p>
          <a:p>
            <a:pPr lvl="1"/>
            <a:r>
              <a:rPr lang="es-UY" dirty="0" smtClean="0"/>
              <a:t>λ-intercambio</a:t>
            </a:r>
          </a:p>
          <a:p>
            <a:pPr lvl="1"/>
            <a:r>
              <a:rPr lang="es-UY" dirty="0" smtClean="0"/>
              <a:t>R-</a:t>
            </a:r>
            <a:r>
              <a:rPr lang="es-UY" dirty="0" err="1" smtClean="0"/>
              <a:t>iopt</a:t>
            </a:r>
            <a:endParaRPr lang="es-UY" dirty="0" smtClean="0"/>
          </a:p>
          <a:p>
            <a:r>
              <a:rPr lang="en-US" dirty="0" smtClean="0"/>
              <a:t>…</a:t>
            </a:r>
          </a:p>
          <a:p>
            <a:r>
              <a:rPr lang="en-US" dirty="0" smtClean="0"/>
              <a:t>…</a:t>
            </a:r>
          </a:p>
          <a:p>
            <a:r>
              <a:rPr lang="es-UY" dirty="0" smtClean="0">
                <a:solidFill>
                  <a:schemeClr val="accent1">
                    <a:lumMod val="50000"/>
                  </a:schemeClr>
                </a:solidFill>
              </a:rPr>
              <a:t>Javier</a:t>
            </a:r>
            <a:endParaRPr lang="es-UY" dirty="0">
              <a:solidFill>
                <a:schemeClr val="accent1">
                  <a:lumMod val="50000"/>
                </a:schemeClr>
              </a:solidFill>
            </a:endParaRPr>
          </a:p>
        </p:txBody>
      </p:sp>
    </p:spTree>
    <p:extLst>
      <p:ext uri="{BB962C8B-B14F-4D97-AF65-F5344CB8AC3E}">
        <p14:creationId xmlns:p14="http://schemas.microsoft.com/office/powerpoint/2010/main" val="3236116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MDVRP- </a:t>
            </a:r>
            <a:r>
              <a:rPr lang="es-UY" dirty="0" smtClean="0"/>
              <a:t>Solución, implementación.</a:t>
            </a:r>
            <a:br>
              <a:rPr lang="es-UY" dirty="0" smtClean="0"/>
            </a:br>
            <a:r>
              <a:rPr lang="es-UY" dirty="0" smtClean="0"/>
              <a:t>Características Generales</a:t>
            </a:r>
            <a:r>
              <a:rPr lang="en-US" dirty="0" smtClean="0"/>
              <a:t>.</a:t>
            </a:r>
            <a:endParaRPr lang="es-UY" dirty="0"/>
          </a:p>
        </p:txBody>
      </p:sp>
      <p:sp>
        <p:nvSpPr>
          <p:cNvPr id="3" name="Content Placeholder 2"/>
          <p:cNvSpPr>
            <a:spLocks noGrp="1"/>
          </p:cNvSpPr>
          <p:nvPr>
            <p:ph idx="1"/>
          </p:nvPr>
        </p:nvSpPr>
        <p:spPr/>
        <p:txBody>
          <a:bodyPr>
            <a:normAutofit fontScale="92500" lnSpcReduction="20000"/>
          </a:bodyPr>
          <a:lstStyle/>
          <a:p>
            <a:pPr marL="0" indent="0">
              <a:buNone/>
            </a:pPr>
            <a:r>
              <a:rPr lang="es-ES" dirty="0"/>
              <a:t> </a:t>
            </a:r>
            <a:endParaRPr lang="es-UY" dirty="0"/>
          </a:p>
          <a:p>
            <a:r>
              <a:rPr lang="es-ES" dirty="0"/>
              <a:t>Para la implementación de la aplicación descrita en la sección anterior se eligió el lenguaje de programación Java </a:t>
            </a:r>
            <a:r>
              <a:rPr lang="es-ES" dirty="0" smtClean="0"/>
              <a:t>con swing y </a:t>
            </a:r>
            <a:r>
              <a:rPr lang="es-ES" dirty="0" err="1" smtClean="0"/>
              <a:t>awt</a:t>
            </a:r>
            <a:r>
              <a:rPr lang="es-ES" dirty="0" smtClean="0"/>
              <a:t>. La </a:t>
            </a:r>
            <a:r>
              <a:rPr lang="es-ES" dirty="0"/>
              <a:t>versión utilizada fue 1.8.0_45 con el entorno de desarrollo Eclipse Luna. La solución implementada consiste en una aplicación de escritorio donde se permite la ejecución de los distintos algoritmos y visualización en pantalla del resultado</a:t>
            </a:r>
            <a:r>
              <a:rPr lang="es-ES" dirty="0" smtClean="0"/>
              <a:t>.</a:t>
            </a:r>
            <a:endParaRPr lang="es-UY" dirty="0"/>
          </a:p>
          <a:p>
            <a:r>
              <a:rPr lang="es-ES" dirty="0" smtClean="0"/>
              <a:t>Los </a:t>
            </a:r>
            <a:r>
              <a:rPr lang="es-ES" dirty="0"/>
              <a:t>archivos de datos de entrada respetaron los formatos de entrada de  </a:t>
            </a:r>
            <a:r>
              <a:rPr lang="es-ES" dirty="0" err="1"/>
              <a:t>TSPLib</a:t>
            </a:r>
            <a:r>
              <a:rPr lang="es-ES" dirty="0"/>
              <a:t> cumpliendo sus estándares. Dichos formatos se encuentran detallados en la documentación de la </a:t>
            </a:r>
            <a:r>
              <a:rPr lang="es-ES" dirty="0" smtClean="0"/>
              <a:t>librería. </a:t>
            </a:r>
            <a:endParaRPr lang="es-UY" dirty="0"/>
          </a:p>
          <a:p>
            <a:r>
              <a:rPr lang="en-US" dirty="0"/>
              <a:t>L</a:t>
            </a:r>
            <a:r>
              <a:rPr lang="es-ES" dirty="0" smtClean="0"/>
              <a:t>as </a:t>
            </a:r>
            <a:r>
              <a:rPr lang="es-ES" dirty="0"/>
              <a:t>funcionalidades </a:t>
            </a:r>
            <a:r>
              <a:rPr lang="es-ES" dirty="0" smtClean="0"/>
              <a:t>y documentación de cada componente se </a:t>
            </a:r>
            <a:r>
              <a:rPr lang="es-ES" dirty="0" smtClean="0"/>
              <a:t>encuentra documentada </a:t>
            </a:r>
            <a:r>
              <a:rPr lang="es-ES" dirty="0"/>
              <a:t>en los </a:t>
            </a:r>
            <a:r>
              <a:rPr lang="es-ES" dirty="0" err="1"/>
              <a:t>javadocs</a:t>
            </a:r>
            <a:r>
              <a:rPr lang="es-ES" dirty="0"/>
              <a:t> de la </a:t>
            </a:r>
            <a:r>
              <a:rPr lang="es-ES" dirty="0" smtClean="0"/>
              <a:t>aplicación </a:t>
            </a:r>
            <a:r>
              <a:rPr lang="es-ES" dirty="0" smtClean="0"/>
              <a:t>así </a:t>
            </a:r>
            <a:r>
              <a:rPr lang="es-ES" dirty="0" smtClean="0"/>
              <a:t>como en el documento final.</a:t>
            </a:r>
            <a:endParaRPr lang="es-UY" dirty="0"/>
          </a:p>
        </p:txBody>
      </p:sp>
    </p:spTree>
    <p:extLst>
      <p:ext uri="{BB962C8B-B14F-4D97-AF65-F5344CB8AC3E}">
        <p14:creationId xmlns:p14="http://schemas.microsoft.com/office/powerpoint/2010/main" val="65839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MDVRP</a:t>
            </a:r>
            <a:r>
              <a:rPr lang="en-US" dirty="0" smtClean="0"/>
              <a:t>- </a:t>
            </a:r>
            <a:r>
              <a:rPr lang="en-US" dirty="0" err="1" smtClean="0"/>
              <a:t>Solucion</a:t>
            </a:r>
            <a:r>
              <a:rPr lang="en-US" dirty="0" smtClean="0"/>
              <a:t>, </a:t>
            </a:r>
            <a:r>
              <a:rPr lang="en-US" dirty="0" err="1" smtClean="0"/>
              <a:t>implementacion</a:t>
            </a:r>
            <a:r>
              <a:rPr lang="en-US" dirty="0" smtClean="0"/>
              <a:t>. </a:t>
            </a:r>
            <a:r>
              <a:rPr lang="en-US" dirty="0"/>
              <a:t/>
            </a:r>
            <a:br>
              <a:rPr lang="en-US" dirty="0"/>
            </a:br>
            <a:r>
              <a:rPr lang="en-US" dirty="0" err="1" smtClean="0"/>
              <a:t>Aplicacion</a:t>
            </a:r>
            <a:r>
              <a:rPr lang="en-US" dirty="0" smtClean="0"/>
              <a:t> y </a:t>
            </a:r>
            <a:r>
              <a:rPr lang="en-US" dirty="0" err="1" smtClean="0"/>
              <a:t>Micelaneos</a:t>
            </a:r>
            <a:r>
              <a:rPr lang="en-US" dirty="0" smtClean="0"/>
              <a:t>.</a:t>
            </a:r>
            <a:endParaRPr lang="es-UY" dirty="0"/>
          </a:p>
        </p:txBody>
      </p:sp>
      <p:pic>
        <p:nvPicPr>
          <p:cNvPr id="4" name="2 Imagen" descr="Sin título2.png"/>
          <p:cNvPicPr>
            <a:picLocks noGrp="1"/>
          </p:cNvPicPr>
          <p:nvPr>
            <p:ph idx="1"/>
          </p:nvPr>
        </p:nvPicPr>
        <p:blipFill>
          <a:blip r:embed="rId2" cstate="print"/>
          <a:stretch>
            <a:fillRect/>
          </a:stretch>
        </p:blipFill>
        <p:spPr>
          <a:xfrm>
            <a:off x="838200" y="2147597"/>
            <a:ext cx="10469451" cy="4227445"/>
          </a:xfrm>
          <a:prstGeom prst="rect">
            <a:avLst/>
          </a:prstGeom>
        </p:spPr>
      </p:pic>
    </p:spTree>
    <p:extLst>
      <p:ext uri="{BB962C8B-B14F-4D97-AF65-F5344CB8AC3E}">
        <p14:creationId xmlns:p14="http://schemas.microsoft.com/office/powerpoint/2010/main" val="447812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MDVRP- </a:t>
            </a:r>
            <a:r>
              <a:rPr lang="en-US" dirty="0" err="1" smtClean="0"/>
              <a:t>Generación</a:t>
            </a:r>
            <a:r>
              <a:rPr lang="en-US" dirty="0" smtClean="0"/>
              <a:t> de </a:t>
            </a:r>
            <a:r>
              <a:rPr lang="en-US" dirty="0" err="1" smtClean="0"/>
              <a:t>mapa</a:t>
            </a:r>
            <a:r>
              <a:rPr lang="en-US" dirty="0" smtClean="0"/>
              <a:t>.</a:t>
            </a:r>
            <a:endParaRPr lang="es-UY" dirty="0"/>
          </a:p>
        </p:txBody>
      </p:sp>
      <p:sp>
        <p:nvSpPr>
          <p:cNvPr id="3" name="2 Marcador de contenido"/>
          <p:cNvSpPr>
            <a:spLocks noGrp="1"/>
          </p:cNvSpPr>
          <p:nvPr>
            <p:ph idx="1"/>
          </p:nvPr>
        </p:nvSpPr>
        <p:spPr/>
        <p:txBody>
          <a:bodyPr/>
          <a:lstStyle/>
          <a:p>
            <a:r>
              <a:rPr lang="es-UY" dirty="0" smtClean="0">
                <a:solidFill>
                  <a:schemeClr val="accent1">
                    <a:lumMod val="50000"/>
                  </a:schemeClr>
                </a:solidFill>
              </a:rPr>
              <a:t>Javier</a:t>
            </a:r>
            <a:endParaRPr lang="es-UY" dirty="0">
              <a:solidFill>
                <a:schemeClr val="accent1">
                  <a:lumMod val="50000"/>
                </a:schemeClr>
              </a:solidFill>
            </a:endParaRPr>
          </a:p>
        </p:txBody>
      </p:sp>
    </p:spTree>
    <p:extLst>
      <p:ext uri="{BB962C8B-B14F-4D97-AF65-F5344CB8AC3E}">
        <p14:creationId xmlns:p14="http://schemas.microsoft.com/office/powerpoint/2010/main" val="351678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MDVRP- </a:t>
            </a:r>
            <a:r>
              <a:rPr lang="en-US" dirty="0" err="1" smtClean="0"/>
              <a:t>Generación</a:t>
            </a:r>
            <a:r>
              <a:rPr lang="en-US" dirty="0" smtClean="0"/>
              <a:t> </a:t>
            </a:r>
            <a:r>
              <a:rPr lang="en-US" dirty="0" err="1" smtClean="0"/>
              <a:t>randómica</a:t>
            </a:r>
            <a:r>
              <a:rPr lang="en-US" dirty="0" smtClean="0"/>
              <a:t> y </a:t>
            </a:r>
            <a:r>
              <a:rPr lang="en-US" dirty="0" err="1" smtClean="0"/>
              <a:t>otros</a:t>
            </a:r>
            <a:r>
              <a:rPr lang="en-US" dirty="0" smtClean="0"/>
              <a:t>...</a:t>
            </a:r>
            <a:endParaRPr lang="es-UY" dirty="0"/>
          </a:p>
        </p:txBody>
      </p:sp>
      <p:sp>
        <p:nvSpPr>
          <p:cNvPr id="3" name="2 Marcador de contenido"/>
          <p:cNvSpPr>
            <a:spLocks noGrp="1"/>
          </p:cNvSpPr>
          <p:nvPr>
            <p:ph idx="1"/>
          </p:nvPr>
        </p:nvSpPr>
        <p:spPr/>
        <p:txBody>
          <a:bodyPr/>
          <a:lstStyle/>
          <a:p>
            <a:r>
              <a:rPr lang="es-UY" dirty="0" smtClean="0">
                <a:solidFill>
                  <a:schemeClr val="accent1">
                    <a:lumMod val="50000"/>
                  </a:schemeClr>
                </a:solidFill>
              </a:rPr>
              <a:t>Fran</a:t>
            </a:r>
            <a:endParaRPr lang="es-UY" dirty="0">
              <a:solidFill>
                <a:schemeClr val="accent1">
                  <a:lumMod val="50000"/>
                </a:schemeClr>
              </a:solidFill>
            </a:endParaRPr>
          </a:p>
        </p:txBody>
      </p:sp>
    </p:spTree>
    <p:extLst>
      <p:ext uri="{BB962C8B-B14F-4D97-AF65-F5344CB8AC3E}">
        <p14:creationId xmlns:p14="http://schemas.microsoft.com/office/powerpoint/2010/main" val="2902674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Testeo</a:t>
            </a:r>
            <a:r>
              <a:rPr lang="en-US" dirty="0" smtClean="0"/>
              <a:t>.</a:t>
            </a:r>
            <a:br>
              <a:rPr lang="en-US" dirty="0" smtClean="0"/>
            </a:br>
            <a:r>
              <a:rPr lang="en-US" dirty="0" err="1" smtClean="0"/>
              <a:t>Casos</a:t>
            </a:r>
            <a:r>
              <a:rPr lang="en-US" dirty="0" smtClean="0"/>
              <a:t> De </a:t>
            </a:r>
            <a:r>
              <a:rPr lang="en-US" dirty="0" err="1" smtClean="0"/>
              <a:t>Prueba</a:t>
            </a:r>
            <a:r>
              <a:rPr lang="en-US" dirty="0" smtClean="0"/>
              <a:t>.</a:t>
            </a:r>
            <a:endParaRPr lang="es-UY" dirty="0"/>
          </a:p>
        </p:txBody>
      </p:sp>
      <p:sp>
        <p:nvSpPr>
          <p:cNvPr id="3" name="Content Placeholder 2"/>
          <p:cNvSpPr>
            <a:spLocks noGrp="1"/>
          </p:cNvSpPr>
          <p:nvPr>
            <p:ph idx="1"/>
          </p:nvPr>
        </p:nvSpPr>
        <p:spPr/>
        <p:txBody>
          <a:bodyPr/>
          <a:lstStyle/>
          <a:p>
            <a:r>
              <a:rPr lang="en-US" dirty="0" smtClean="0"/>
              <a:t>A</a:t>
            </a:r>
          </a:p>
          <a:p>
            <a:r>
              <a:rPr lang="en-US" dirty="0" smtClean="0"/>
              <a:t>B</a:t>
            </a:r>
          </a:p>
          <a:p>
            <a:pPr lvl="1"/>
            <a:r>
              <a:rPr lang="en-US" dirty="0" err="1" smtClean="0"/>
              <a:t>B1</a:t>
            </a:r>
            <a:endParaRPr lang="en-US" dirty="0" smtClean="0"/>
          </a:p>
          <a:p>
            <a:pPr lvl="1"/>
            <a:r>
              <a:rPr lang="en-US" dirty="0" err="1" smtClean="0"/>
              <a:t>B2</a:t>
            </a:r>
            <a:endParaRPr lang="en-US" dirty="0" smtClean="0"/>
          </a:p>
          <a:p>
            <a:pPr lvl="1"/>
            <a:r>
              <a:rPr lang="en-US" dirty="0" err="1" smtClean="0"/>
              <a:t>B3</a:t>
            </a:r>
            <a:endParaRPr lang="en-US" dirty="0" smtClean="0"/>
          </a:p>
          <a:p>
            <a:r>
              <a:rPr lang="en-US" dirty="0" smtClean="0"/>
              <a:t>C</a:t>
            </a:r>
            <a:r>
              <a:rPr lang="es-UY" dirty="0">
                <a:solidFill>
                  <a:schemeClr val="accent1">
                    <a:lumMod val="50000"/>
                  </a:schemeClr>
                </a:solidFill>
              </a:rPr>
              <a:t> Fran</a:t>
            </a:r>
            <a:endParaRPr lang="en-US" dirty="0" smtClean="0"/>
          </a:p>
          <a:p>
            <a:pPr lvl="1"/>
            <a:r>
              <a:rPr lang="en-US" dirty="0" err="1" smtClean="0"/>
              <a:t>C1</a:t>
            </a:r>
            <a:endParaRPr lang="en-US" dirty="0" smtClean="0"/>
          </a:p>
          <a:p>
            <a:pPr lvl="1"/>
            <a:r>
              <a:rPr lang="en-US" dirty="0" err="1" smtClean="0"/>
              <a:t>C2</a:t>
            </a:r>
            <a:endParaRPr lang="en-US" dirty="0"/>
          </a:p>
          <a:p>
            <a:pPr lvl="1"/>
            <a:r>
              <a:rPr lang="en-US" dirty="0" err="1" smtClean="0"/>
              <a:t>C3</a:t>
            </a:r>
            <a:endParaRPr lang="en-US" dirty="0" smtClean="0"/>
          </a:p>
        </p:txBody>
      </p:sp>
    </p:spTree>
    <p:extLst>
      <p:ext uri="{BB962C8B-B14F-4D97-AF65-F5344CB8AC3E}">
        <p14:creationId xmlns:p14="http://schemas.microsoft.com/office/powerpoint/2010/main" val="456700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Testeo</a:t>
            </a:r>
            <a:r>
              <a:rPr lang="en-US" dirty="0" smtClean="0"/>
              <a:t>.</a:t>
            </a:r>
            <a:br>
              <a:rPr lang="en-US" dirty="0" smtClean="0"/>
            </a:br>
            <a:r>
              <a:rPr lang="en-US" dirty="0" err="1" smtClean="0"/>
              <a:t>Metricas</a:t>
            </a:r>
            <a:endParaRPr lang="es-UY" dirty="0"/>
          </a:p>
        </p:txBody>
      </p:sp>
      <p:sp>
        <p:nvSpPr>
          <p:cNvPr id="3" name="Content Placeholder 2"/>
          <p:cNvSpPr>
            <a:spLocks noGrp="1"/>
          </p:cNvSpPr>
          <p:nvPr>
            <p:ph idx="1"/>
          </p:nvPr>
        </p:nvSpPr>
        <p:spPr/>
        <p:txBody>
          <a:bodyPr/>
          <a:lstStyle/>
          <a:p>
            <a:pPr lvl="1"/>
            <a:r>
              <a:rPr lang="en-US" dirty="0" err="1" smtClean="0"/>
              <a:t>Tiempo</a:t>
            </a:r>
            <a:r>
              <a:rPr lang="en-US" dirty="0" smtClean="0"/>
              <a:t> de </a:t>
            </a:r>
            <a:r>
              <a:rPr lang="en-US" dirty="0" err="1" smtClean="0"/>
              <a:t>ejecucion</a:t>
            </a:r>
            <a:endParaRPr lang="en-US" dirty="0" smtClean="0"/>
          </a:p>
          <a:p>
            <a:pPr lvl="2"/>
            <a:r>
              <a:rPr lang="en-US" dirty="0" err="1" smtClean="0"/>
              <a:t>Permite</a:t>
            </a:r>
            <a:r>
              <a:rPr lang="en-US" dirty="0" smtClean="0"/>
              <a:t> comparer </a:t>
            </a:r>
            <a:r>
              <a:rPr lang="en-US" dirty="0" err="1" smtClean="0"/>
              <a:t>los</a:t>
            </a:r>
            <a:r>
              <a:rPr lang="en-US" dirty="0" smtClean="0"/>
              <a:t> </a:t>
            </a:r>
            <a:r>
              <a:rPr lang="en-US" dirty="0" err="1" smtClean="0"/>
              <a:t>distintos</a:t>
            </a:r>
            <a:r>
              <a:rPr lang="en-US" dirty="0" smtClean="0"/>
              <a:t> </a:t>
            </a:r>
            <a:r>
              <a:rPr lang="en-US" dirty="0" err="1" smtClean="0"/>
              <a:t>algoritmos</a:t>
            </a:r>
            <a:r>
              <a:rPr lang="en-US" dirty="0" smtClean="0"/>
              <a:t>.</a:t>
            </a:r>
          </a:p>
          <a:p>
            <a:pPr lvl="1"/>
            <a:r>
              <a:rPr lang="en-US" dirty="0" err="1" smtClean="0"/>
              <a:t>Penalidad</a:t>
            </a:r>
            <a:r>
              <a:rPr lang="en-US" dirty="0" smtClean="0"/>
              <a:t> (</a:t>
            </a:r>
            <a:r>
              <a:rPr lang="en-US" dirty="0" err="1" smtClean="0"/>
              <a:t>principalemnte</a:t>
            </a:r>
            <a:r>
              <a:rPr lang="en-US" dirty="0" smtClean="0"/>
              <a:t> para el </a:t>
            </a:r>
            <a:r>
              <a:rPr lang="en-US" dirty="0" err="1" smtClean="0"/>
              <a:t>caso</a:t>
            </a:r>
            <a:r>
              <a:rPr lang="en-US" dirty="0" smtClean="0"/>
              <a:t> de DI) ????</a:t>
            </a:r>
          </a:p>
          <a:p>
            <a:pPr marL="914400" lvl="2" indent="0">
              <a:buNone/>
            </a:pPr>
            <a:r>
              <a:rPr lang="en-US" dirty="0" err="1" smtClean="0"/>
              <a:t>Permite</a:t>
            </a:r>
            <a:r>
              <a:rPr lang="en-US" dirty="0" smtClean="0"/>
              <a:t> </a:t>
            </a:r>
            <a:r>
              <a:rPr lang="en-US" dirty="0" err="1" smtClean="0"/>
              <a:t>analizar</a:t>
            </a:r>
            <a:r>
              <a:rPr lang="en-US" dirty="0" smtClean="0"/>
              <a:t> el </a:t>
            </a:r>
            <a:r>
              <a:rPr lang="en-US" dirty="0" err="1" smtClean="0"/>
              <a:t>problema</a:t>
            </a:r>
            <a:r>
              <a:rPr lang="en-US" dirty="0" smtClean="0"/>
              <a:t> del </a:t>
            </a:r>
            <a:r>
              <a:rPr lang="en-US" dirty="0" err="1" smtClean="0"/>
              <a:t>algoritmo</a:t>
            </a:r>
            <a:r>
              <a:rPr lang="en-US" dirty="0" smtClean="0"/>
              <a:t> </a:t>
            </a:r>
            <a:r>
              <a:rPr lang="en-US" dirty="0" err="1" smtClean="0"/>
              <a:t>por</a:t>
            </a:r>
            <a:r>
              <a:rPr lang="en-US" dirty="0" smtClean="0"/>
              <a:t> </a:t>
            </a:r>
            <a:r>
              <a:rPr lang="en-US" dirty="0" err="1" smtClean="0"/>
              <a:t>Urgencia</a:t>
            </a:r>
            <a:r>
              <a:rPr lang="en-US" dirty="0" smtClean="0"/>
              <a:t> y </a:t>
            </a:r>
            <a:r>
              <a:rPr lang="en-US" dirty="0" err="1" smtClean="0"/>
              <a:t>su</a:t>
            </a:r>
            <a:r>
              <a:rPr lang="en-US" dirty="0" smtClean="0"/>
              <a:t> </a:t>
            </a:r>
            <a:r>
              <a:rPr lang="en-US" dirty="0" err="1" smtClean="0"/>
              <a:t>penalidad</a:t>
            </a:r>
            <a:r>
              <a:rPr lang="en-US" dirty="0" smtClean="0"/>
              <a:t> con </a:t>
            </a:r>
            <a:r>
              <a:rPr lang="en-US" dirty="0" err="1" smtClean="0"/>
              <a:t>als</a:t>
            </a:r>
            <a:r>
              <a:rPr lang="en-US" dirty="0" smtClean="0"/>
              <a:t> </a:t>
            </a:r>
            <a:r>
              <a:rPr lang="en-US" dirty="0" err="1" smtClean="0"/>
              <a:t>capacidades</a:t>
            </a:r>
            <a:r>
              <a:rPr lang="en-US" dirty="0" smtClean="0"/>
              <a:t>. (primer </a:t>
            </a:r>
            <a:r>
              <a:rPr lang="en-US" dirty="0" err="1" smtClean="0"/>
              <a:t>algoritmo</a:t>
            </a:r>
            <a:r>
              <a:rPr lang="en-US" dirty="0"/>
              <a:t>)</a:t>
            </a:r>
            <a:endParaRPr lang="en-US" dirty="0" smtClean="0"/>
          </a:p>
          <a:p>
            <a:pPr lvl="1"/>
            <a:r>
              <a:rPr lang="en-US" dirty="0" err="1" smtClean="0"/>
              <a:t>Costo</a:t>
            </a:r>
            <a:endParaRPr lang="en-US" dirty="0" smtClean="0"/>
          </a:p>
          <a:p>
            <a:pPr lvl="2"/>
            <a:r>
              <a:rPr lang="en-US" dirty="0" err="1" smtClean="0"/>
              <a:t>Permite</a:t>
            </a:r>
            <a:r>
              <a:rPr lang="en-US" dirty="0" smtClean="0"/>
              <a:t> comparer ls </a:t>
            </a:r>
            <a:r>
              <a:rPr lang="en-US" dirty="0" err="1" smtClean="0"/>
              <a:t>distintos</a:t>
            </a:r>
            <a:r>
              <a:rPr lang="en-US" dirty="0" smtClean="0"/>
              <a:t> </a:t>
            </a:r>
            <a:r>
              <a:rPr lang="en-US" dirty="0" err="1" smtClean="0"/>
              <a:t>algortitmos</a:t>
            </a:r>
            <a:endParaRPr lang="en-US" dirty="0" smtClean="0"/>
          </a:p>
          <a:p>
            <a:pPr lvl="1"/>
            <a:r>
              <a:rPr lang="es-UY" dirty="0">
                <a:solidFill>
                  <a:schemeClr val="accent1">
                    <a:lumMod val="50000"/>
                  </a:schemeClr>
                </a:solidFill>
              </a:rPr>
              <a:t>Fran</a:t>
            </a:r>
            <a:endParaRPr lang="es-UY" dirty="0"/>
          </a:p>
        </p:txBody>
      </p:sp>
    </p:spTree>
    <p:extLst>
      <p:ext uri="{BB962C8B-B14F-4D97-AF65-F5344CB8AC3E}">
        <p14:creationId xmlns:p14="http://schemas.microsoft.com/office/powerpoint/2010/main" val="480149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Testeo</a:t>
            </a:r>
            <a:r>
              <a:rPr lang="en-US" dirty="0" smtClean="0"/>
              <a:t>.</a:t>
            </a:r>
            <a:br>
              <a:rPr lang="en-US" dirty="0" smtClean="0"/>
            </a:br>
            <a:r>
              <a:rPr lang="en-US" dirty="0" err="1" smtClean="0"/>
              <a:t>Analicis</a:t>
            </a:r>
            <a:r>
              <a:rPr lang="en-US" dirty="0" smtClean="0"/>
              <a:t> de </a:t>
            </a:r>
            <a:r>
              <a:rPr lang="en-US" dirty="0" err="1" smtClean="0"/>
              <a:t>Resultados</a:t>
            </a:r>
            <a:r>
              <a:rPr lang="en-US" dirty="0" smtClean="0"/>
              <a:t>.</a:t>
            </a:r>
            <a:endParaRPr lang="es-UY"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44842571"/>
              </p:ext>
            </p:extLst>
          </p:nvPr>
        </p:nvGraphicFramePr>
        <p:xfrm>
          <a:off x="1068945" y="2949262"/>
          <a:ext cx="9865217" cy="3116686"/>
        </p:xfrm>
        <a:graphic>
          <a:graphicData uri="http://schemas.openxmlformats.org/drawingml/2006/table">
            <a:tbl>
              <a:tblPr firstRow="1" firstCol="1" bandRow="1">
                <a:tableStyleId>{5C22544A-7EE6-4342-B048-85BDC9FD1C3A}</a:tableStyleId>
              </a:tblPr>
              <a:tblGrid>
                <a:gridCol w="2186992"/>
                <a:gridCol w="2186992"/>
                <a:gridCol w="2244174"/>
                <a:gridCol w="2244174"/>
                <a:gridCol w="1002885"/>
              </a:tblGrid>
              <a:tr h="316661">
                <a:tc rowSpan="2">
                  <a:txBody>
                    <a:bodyPr/>
                    <a:lstStyle/>
                    <a:p>
                      <a:pPr algn="ctr">
                        <a:lnSpc>
                          <a:spcPct val="107000"/>
                        </a:lnSpc>
                        <a:spcAft>
                          <a:spcPts val="0"/>
                        </a:spcAft>
                      </a:pPr>
                      <a:r>
                        <a:rPr lang="es-ES" sz="1100">
                          <a:effectLst/>
                        </a:rPr>
                        <a:t>Caso de </a:t>
                      </a:r>
                      <a:br>
                        <a:rPr lang="es-ES" sz="1100">
                          <a:effectLst/>
                        </a:rPr>
                      </a:br>
                      <a:r>
                        <a:rPr lang="es-ES" sz="1100">
                          <a:effectLst/>
                        </a:rPr>
                        <a:t>Estudio</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gridSpan="2">
                  <a:txBody>
                    <a:bodyPr/>
                    <a:lstStyle/>
                    <a:p>
                      <a:pPr algn="ctr">
                        <a:lnSpc>
                          <a:spcPct val="107000"/>
                        </a:lnSpc>
                        <a:spcAft>
                          <a:spcPts val="0"/>
                        </a:spcAft>
                      </a:pPr>
                      <a:r>
                        <a:rPr lang="es-ES" sz="1100">
                          <a:effectLst/>
                        </a:rPr>
                        <a:t>AEL</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hMerge="1">
                  <a:txBody>
                    <a:bodyPr/>
                    <a:lstStyle/>
                    <a:p>
                      <a:endParaRPr lang="es-UY"/>
                    </a:p>
                  </a:txBody>
                  <a:tcPr/>
                </a:tc>
                <a:tc gridSpan="2">
                  <a:txBody>
                    <a:bodyPr/>
                    <a:lstStyle/>
                    <a:p>
                      <a:pPr algn="ctr">
                        <a:lnSpc>
                          <a:spcPct val="107000"/>
                        </a:lnSpc>
                        <a:spcAft>
                          <a:spcPts val="0"/>
                        </a:spcAft>
                      </a:pPr>
                      <a:r>
                        <a:rPr lang="es-ES" sz="1100">
                          <a:effectLst/>
                        </a:rPr>
                        <a:t>AER</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hMerge="1">
                  <a:txBody>
                    <a:bodyPr/>
                    <a:lstStyle/>
                    <a:p>
                      <a:endParaRPr lang="es-UY"/>
                    </a:p>
                  </a:txBody>
                  <a:tcPr/>
                </a:tc>
              </a:tr>
              <a:tr h="581708">
                <a:tc vMerge="1">
                  <a:txBody>
                    <a:bodyPr/>
                    <a:lstStyle/>
                    <a:p>
                      <a:endParaRPr lang="es-UY"/>
                    </a:p>
                  </a:txBody>
                  <a:tcPr/>
                </a:tc>
                <a:tc>
                  <a:txBody>
                    <a:bodyPr/>
                    <a:lstStyle/>
                    <a:p>
                      <a:pPr>
                        <a:lnSpc>
                          <a:spcPct val="107000"/>
                        </a:lnSpc>
                        <a:spcAft>
                          <a:spcPts val="0"/>
                        </a:spcAft>
                      </a:pPr>
                      <a:r>
                        <a:rPr lang="es-ES" sz="1100">
                          <a:effectLst/>
                        </a:rPr>
                        <a:t>% Incremento del Tiempo </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07000"/>
                        </a:lnSpc>
                        <a:spcAft>
                          <a:spcPts val="0"/>
                        </a:spcAft>
                      </a:pPr>
                      <a:r>
                        <a:rPr lang="es-ES" sz="1100">
                          <a:effectLst/>
                        </a:rPr>
                        <a:t>% Mejora</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07000"/>
                        </a:lnSpc>
                        <a:spcAft>
                          <a:spcPts val="0"/>
                        </a:spcAft>
                      </a:pPr>
                      <a:r>
                        <a:rPr lang="es-ES" sz="1100">
                          <a:effectLst/>
                        </a:rPr>
                        <a:t>% Incremento de Tiempo </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07000"/>
                        </a:lnSpc>
                        <a:spcAft>
                          <a:spcPts val="0"/>
                        </a:spcAft>
                      </a:pPr>
                      <a:r>
                        <a:rPr lang="es-ES" sz="1100">
                          <a:effectLst/>
                        </a:rPr>
                        <a:t>% Mejora</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283518">
                <a:tc>
                  <a:txBody>
                    <a:bodyPr/>
                    <a:lstStyle/>
                    <a:p>
                      <a:pPr>
                        <a:lnSpc>
                          <a:spcPct val="107000"/>
                        </a:lnSpc>
                        <a:spcAft>
                          <a:spcPts val="800"/>
                        </a:spcAft>
                      </a:pPr>
                      <a:r>
                        <a:rPr lang="es-ES" sz="1100">
                          <a:effectLst/>
                        </a:rPr>
                        <a:t>A</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7268,65</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3,46</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123,38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3,18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a:effectLst/>
                        </a:rPr>
                        <a:t>B.1</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1314,80</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0,27</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46,34</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0,30</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a:effectLst/>
                        </a:rPr>
                        <a:t>B.2</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3958,89</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1,69</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39,88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0,61</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a:effectLst/>
                        </a:rPr>
                        <a:t>B.3</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6832,08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4,20</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46,88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1,76</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a:effectLst/>
                        </a:rPr>
                        <a:t>C.1</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2417,50</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1,32</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55,18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0,08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a:effectLst/>
                        </a:rPr>
                        <a:t>C.2</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6070,88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1,88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51,03</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1,03</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51494">
                <a:tc>
                  <a:txBody>
                    <a:bodyPr/>
                    <a:lstStyle/>
                    <a:p>
                      <a:pPr>
                        <a:lnSpc>
                          <a:spcPct val="107000"/>
                        </a:lnSpc>
                        <a:spcAft>
                          <a:spcPts val="800"/>
                        </a:spcAft>
                      </a:pPr>
                      <a:r>
                        <a:rPr lang="es-ES" sz="1100">
                          <a:effectLst/>
                        </a:rPr>
                        <a:t>C.3</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8974,97</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3,87</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38,80</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1,17</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bl>
          </a:graphicData>
        </a:graphic>
      </p:graphicFrame>
      <p:sp>
        <p:nvSpPr>
          <p:cNvPr id="5" name="Rectangle 4"/>
          <p:cNvSpPr/>
          <p:nvPr/>
        </p:nvSpPr>
        <p:spPr>
          <a:xfrm>
            <a:off x="1068945" y="1957588"/>
            <a:ext cx="8075055" cy="646331"/>
          </a:xfrm>
          <a:prstGeom prst="rect">
            <a:avLst/>
          </a:prstGeom>
        </p:spPr>
        <p:txBody>
          <a:bodyPr wrap="square">
            <a:spAutoFit/>
          </a:bodyPr>
          <a:lstStyle/>
          <a:p>
            <a:r>
              <a:rPr lang="es-ES" dirty="0" smtClean="0">
                <a:effectLst/>
                <a:latin typeface="Times New Roman" panose="02020603050405020304" pitchFamily="18" charset="0"/>
                <a:ea typeface="Times New Roman" panose="02020603050405020304" pitchFamily="18" charset="0"/>
              </a:rPr>
              <a:t>Representaremos el porcentaje de mejora a través de la siguiente tabla, se toma como base el algoritmo de urgencia con capacidades.</a:t>
            </a:r>
            <a:endParaRPr lang="es-UY" dirty="0"/>
          </a:p>
        </p:txBody>
      </p:sp>
    </p:spTree>
    <p:extLst>
      <p:ext uri="{BB962C8B-B14F-4D97-AF65-F5344CB8AC3E}">
        <p14:creationId xmlns:p14="http://schemas.microsoft.com/office/powerpoint/2010/main" val="3089067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761"/>
            <a:ext cx="10515600" cy="1325563"/>
          </a:xfrm>
        </p:spPr>
        <p:txBody>
          <a:bodyPr/>
          <a:lstStyle/>
          <a:p>
            <a:r>
              <a:rPr lang="en-US" dirty="0" err="1" smtClean="0"/>
              <a:t>Introduccion</a:t>
            </a:r>
            <a:r>
              <a:rPr lang="en-US" dirty="0" smtClean="0"/>
              <a:t> (El </a:t>
            </a:r>
            <a:r>
              <a:rPr lang="en-US" dirty="0" err="1" smtClean="0"/>
              <a:t>problema</a:t>
            </a:r>
            <a:r>
              <a:rPr lang="en-US" dirty="0" smtClean="0"/>
              <a:t> de </a:t>
            </a:r>
            <a:r>
              <a:rPr lang="en-US" dirty="0" err="1" smtClean="0"/>
              <a:t>MDVRP</a:t>
            </a:r>
            <a:r>
              <a:rPr lang="en-US" dirty="0" smtClean="0"/>
              <a:t>)</a:t>
            </a:r>
            <a:endParaRPr lang="es-UY" dirty="0"/>
          </a:p>
        </p:txBody>
      </p:sp>
      <p:sp>
        <p:nvSpPr>
          <p:cNvPr id="3" name="Content Placeholder 2"/>
          <p:cNvSpPr>
            <a:spLocks noGrp="1"/>
          </p:cNvSpPr>
          <p:nvPr>
            <p:ph idx="1"/>
          </p:nvPr>
        </p:nvSpPr>
        <p:spPr/>
        <p:txBody>
          <a:bodyPr>
            <a:normAutofit fontScale="55000" lnSpcReduction="20000"/>
          </a:bodyPr>
          <a:lstStyle/>
          <a:p>
            <a:endParaRPr lang="en-US" dirty="0" smtClean="0"/>
          </a:p>
          <a:p>
            <a:r>
              <a:rPr lang="en-US" dirty="0" err="1" smtClean="0"/>
              <a:t>Contexto</a:t>
            </a:r>
            <a:r>
              <a:rPr lang="es-UY" sz="2800" dirty="0" smtClean="0"/>
              <a:t> …. </a:t>
            </a:r>
            <a:r>
              <a:rPr lang="es-UY" dirty="0" smtClean="0"/>
              <a:t>La </a:t>
            </a:r>
            <a:r>
              <a:rPr lang="es-UY" dirty="0"/>
              <a:t>gestión logística es un elemento clave en la estrategia empresarial, siendo una de sus funciones principales la distribución, y dentro de ella la capacidad para optimizar las rutas de transporte. En este contexto, las empresas deben analizar los factores más relevantes en el diseño de sus rutas vehiculares así como las metodologías más adecuadas para tal optimización. La optimización de una ruta engloba todas las acciones que contribuyen a la mejora de la función de distribución en términos de nivel de servicio, calidad y costos a través de decisiones de carácter estratégico, táctico y operativo. </a:t>
            </a:r>
          </a:p>
          <a:p>
            <a:endParaRPr lang="en-US" sz="2800" dirty="0"/>
          </a:p>
          <a:p>
            <a:r>
              <a:rPr lang="en-US" dirty="0" smtClean="0"/>
              <a:t>Marco </a:t>
            </a:r>
            <a:r>
              <a:rPr lang="en-US" dirty="0" err="1" smtClean="0"/>
              <a:t>Historico</a:t>
            </a:r>
            <a:endParaRPr lang="en-US" dirty="0" smtClean="0"/>
          </a:p>
          <a:p>
            <a:pPr lvl="1"/>
            <a:r>
              <a:rPr lang="en-US" dirty="0" smtClean="0"/>
              <a:t>TSP (</a:t>
            </a:r>
            <a:r>
              <a:rPr lang="en-US" dirty="0" err="1" smtClean="0"/>
              <a:t>año</a:t>
            </a:r>
            <a:r>
              <a:rPr lang="en-US" dirty="0" smtClean="0"/>
              <a:t>)</a:t>
            </a:r>
          </a:p>
          <a:p>
            <a:pPr lvl="1"/>
            <a:r>
              <a:rPr lang="en-US" dirty="0" err="1" smtClean="0"/>
              <a:t>VRP</a:t>
            </a:r>
            <a:r>
              <a:rPr lang="en-US" dirty="0" smtClean="0"/>
              <a:t> </a:t>
            </a:r>
            <a:r>
              <a:rPr lang="en-US" dirty="0"/>
              <a:t>(</a:t>
            </a:r>
            <a:r>
              <a:rPr lang="en-US" dirty="0" err="1" smtClean="0"/>
              <a:t>año</a:t>
            </a:r>
            <a:r>
              <a:rPr lang="en-US" dirty="0" smtClean="0"/>
              <a:t>)</a:t>
            </a:r>
          </a:p>
          <a:p>
            <a:pPr lvl="1"/>
            <a:r>
              <a:rPr lang="en-US" dirty="0" err="1" smtClean="0"/>
              <a:t>MDVRP</a:t>
            </a:r>
            <a:r>
              <a:rPr lang="en-US" dirty="0" smtClean="0"/>
              <a:t> (</a:t>
            </a:r>
            <a:r>
              <a:rPr lang="en-US" dirty="0" err="1" smtClean="0"/>
              <a:t>año</a:t>
            </a:r>
            <a:r>
              <a:rPr lang="en-US" dirty="0" smtClean="0"/>
              <a:t>)</a:t>
            </a:r>
          </a:p>
          <a:p>
            <a:pPr lvl="1"/>
            <a:r>
              <a:rPr lang="en-US" dirty="0" err="1" smtClean="0"/>
              <a:t>Dificultad</a:t>
            </a:r>
            <a:r>
              <a:rPr lang="en-US" dirty="0" smtClean="0"/>
              <a:t> del problem (NP –</a:t>
            </a:r>
            <a:r>
              <a:rPr lang="en-US" dirty="0" err="1" smtClean="0"/>
              <a:t>Duro</a:t>
            </a:r>
            <a:r>
              <a:rPr lang="en-US" dirty="0" smtClean="0"/>
              <a:t>)</a:t>
            </a:r>
            <a:r>
              <a:rPr lang="es-UY" dirty="0" smtClean="0"/>
              <a:t>.</a:t>
            </a:r>
            <a:endParaRPr lang="en-US" sz="2800" dirty="0"/>
          </a:p>
          <a:p>
            <a:pPr marL="228600" lvl="1">
              <a:spcBef>
                <a:spcPts val="1000"/>
              </a:spcBef>
            </a:pPr>
            <a:r>
              <a:rPr lang="en-US" sz="2800" dirty="0" err="1" smtClean="0"/>
              <a:t>Variantes</a:t>
            </a:r>
            <a:r>
              <a:rPr lang="en-US" sz="2800" dirty="0" smtClean="0"/>
              <a:t> de </a:t>
            </a:r>
            <a:r>
              <a:rPr lang="en-US" sz="2800" dirty="0" err="1" smtClean="0"/>
              <a:t>MDVRP</a:t>
            </a:r>
            <a:endParaRPr lang="en-US" sz="2800" dirty="0" smtClean="0"/>
          </a:p>
          <a:p>
            <a:pPr marL="228600" lvl="1">
              <a:spcBef>
                <a:spcPts val="1000"/>
              </a:spcBef>
            </a:pPr>
            <a:r>
              <a:rPr lang="en-US" sz="2800" dirty="0" err="1" smtClean="0"/>
              <a:t>Publicaciones</a:t>
            </a:r>
            <a:r>
              <a:rPr lang="en-US" sz="2800" dirty="0" smtClean="0"/>
              <a:t> de papers y </a:t>
            </a:r>
            <a:r>
              <a:rPr lang="en-US" sz="2800" dirty="0" err="1" smtClean="0"/>
              <a:t>cosas</a:t>
            </a:r>
            <a:r>
              <a:rPr lang="en-US" sz="2800" dirty="0" smtClean="0"/>
              <a:t> de </a:t>
            </a:r>
            <a:r>
              <a:rPr lang="en-US" sz="2800" dirty="0" err="1" smtClean="0"/>
              <a:t>Montolla</a:t>
            </a:r>
            <a:r>
              <a:rPr lang="en-US" sz="2800" dirty="0" smtClean="0"/>
              <a:t>…</a:t>
            </a:r>
          </a:p>
          <a:p>
            <a:pPr marL="228600" lvl="1">
              <a:spcBef>
                <a:spcPts val="1000"/>
              </a:spcBef>
            </a:pPr>
            <a:r>
              <a:rPr lang="en-US" sz="2800" dirty="0" err="1" smtClean="0"/>
              <a:t>Metodos</a:t>
            </a:r>
            <a:r>
              <a:rPr lang="en-US" sz="2800" dirty="0" smtClean="0"/>
              <a:t> de </a:t>
            </a:r>
            <a:r>
              <a:rPr lang="en-US" sz="2800" dirty="0" err="1" smtClean="0"/>
              <a:t>Solucion</a:t>
            </a:r>
            <a:endParaRPr lang="en-US" sz="2800" dirty="0"/>
          </a:p>
          <a:p>
            <a:pPr marL="228600" lvl="1">
              <a:spcBef>
                <a:spcPts val="1000"/>
              </a:spcBef>
            </a:pPr>
            <a:r>
              <a:rPr lang="en-US" sz="2800" dirty="0" smtClean="0">
                <a:solidFill>
                  <a:schemeClr val="accent1">
                    <a:lumMod val="50000"/>
                  </a:schemeClr>
                </a:solidFill>
              </a:rPr>
              <a:t>Ale</a:t>
            </a:r>
            <a:endParaRPr lang="en-US" sz="2800" dirty="0" smtClean="0">
              <a:solidFill>
                <a:schemeClr val="accent1">
                  <a:lumMod val="50000"/>
                </a:schemeClr>
              </a:solidFill>
            </a:endParaRPr>
          </a:p>
        </p:txBody>
      </p:sp>
    </p:spTree>
    <p:extLst>
      <p:ext uri="{BB962C8B-B14F-4D97-AF65-F5344CB8AC3E}">
        <p14:creationId xmlns:p14="http://schemas.microsoft.com/office/powerpoint/2010/main" val="1616332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Testeo</a:t>
            </a:r>
            <a:r>
              <a:rPr lang="en-US" dirty="0" smtClean="0"/>
              <a:t>.</a:t>
            </a:r>
            <a:br>
              <a:rPr lang="en-US" dirty="0" smtClean="0"/>
            </a:br>
            <a:r>
              <a:rPr lang="en-US" dirty="0" err="1" smtClean="0"/>
              <a:t>Conclusiones</a:t>
            </a:r>
            <a:endParaRPr lang="es-UY" dirty="0"/>
          </a:p>
        </p:txBody>
      </p:sp>
      <p:sp>
        <p:nvSpPr>
          <p:cNvPr id="3" name="Content Placeholder 2"/>
          <p:cNvSpPr>
            <a:spLocks noGrp="1"/>
          </p:cNvSpPr>
          <p:nvPr>
            <p:ph idx="1"/>
          </p:nvPr>
        </p:nvSpPr>
        <p:spPr/>
        <p:txBody>
          <a:bodyPr/>
          <a:lstStyle/>
          <a:p>
            <a:r>
              <a:rPr lang="es-UY" dirty="0">
                <a:solidFill>
                  <a:schemeClr val="accent1">
                    <a:lumMod val="50000"/>
                  </a:schemeClr>
                </a:solidFill>
              </a:rPr>
              <a:t>Fran</a:t>
            </a:r>
            <a:endParaRPr lang="es-UY" dirty="0"/>
          </a:p>
        </p:txBody>
      </p:sp>
    </p:spTree>
    <p:extLst>
      <p:ext uri="{BB962C8B-B14F-4D97-AF65-F5344CB8AC3E}">
        <p14:creationId xmlns:p14="http://schemas.microsoft.com/office/powerpoint/2010/main" val="2516212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Testeo</a:t>
            </a:r>
            <a:r>
              <a:rPr lang="en-US" dirty="0" smtClean="0"/>
              <a:t>.</a:t>
            </a:r>
            <a:br>
              <a:rPr lang="en-US" dirty="0" smtClean="0"/>
            </a:br>
            <a:r>
              <a:rPr lang="en-US" dirty="0" err="1" smtClean="0"/>
              <a:t>Trabajo</a:t>
            </a:r>
            <a:r>
              <a:rPr lang="en-US" dirty="0" smtClean="0"/>
              <a:t>  a </a:t>
            </a:r>
            <a:r>
              <a:rPr lang="en-US" dirty="0" err="1" smtClean="0"/>
              <a:t>Futuro</a:t>
            </a:r>
            <a:r>
              <a:rPr lang="en-US" dirty="0" smtClean="0"/>
              <a:t>.</a:t>
            </a:r>
            <a:endParaRPr lang="es-UY" dirty="0"/>
          </a:p>
        </p:txBody>
      </p:sp>
      <p:sp>
        <p:nvSpPr>
          <p:cNvPr id="3" name="Content Placeholder 2"/>
          <p:cNvSpPr>
            <a:spLocks noGrp="1"/>
          </p:cNvSpPr>
          <p:nvPr>
            <p:ph idx="1"/>
          </p:nvPr>
        </p:nvSpPr>
        <p:spPr/>
        <p:txBody>
          <a:bodyPr/>
          <a:lstStyle/>
          <a:p>
            <a:r>
              <a:rPr lang="es-UY" dirty="0">
                <a:solidFill>
                  <a:schemeClr val="accent1">
                    <a:lumMod val="50000"/>
                  </a:schemeClr>
                </a:solidFill>
              </a:rPr>
              <a:t>Fran</a:t>
            </a:r>
            <a:endParaRPr lang="es-UY" dirty="0"/>
          </a:p>
        </p:txBody>
      </p:sp>
    </p:spTree>
    <p:extLst>
      <p:ext uri="{BB962C8B-B14F-4D97-AF65-F5344CB8AC3E}">
        <p14:creationId xmlns:p14="http://schemas.microsoft.com/office/powerpoint/2010/main" val="2295583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761"/>
            <a:ext cx="10515600" cy="1325563"/>
          </a:xfrm>
        </p:spPr>
        <p:txBody>
          <a:bodyPr/>
          <a:lstStyle/>
          <a:p>
            <a:r>
              <a:rPr lang="en-US" dirty="0" err="1" smtClean="0"/>
              <a:t>Introduccion</a:t>
            </a:r>
            <a:r>
              <a:rPr lang="en-US" dirty="0" smtClean="0"/>
              <a:t> (El </a:t>
            </a:r>
            <a:r>
              <a:rPr lang="en-US" dirty="0" err="1" smtClean="0"/>
              <a:t>problema</a:t>
            </a:r>
            <a:r>
              <a:rPr lang="en-US" dirty="0" smtClean="0"/>
              <a:t> de </a:t>
            </a:r>
            <a:r>
              <a:rPr lang="en-US" dirty="0" err="1" smtClean="0"/>
              <a:t>MDVRP</a:t>
            </a:r>
            <a:r>
              <a:rPr lang="en-US" dirty="0" smtClean="0"/>
              <a:t>)</a:t>
            </a:r>
            <a:endParaRPr lang="es-UY" dirty="0"/>
          </a:p>
        </p:txBody>
      </p:sp>
      <p:sp>
        <p:nvSpPr>
          <p:cNvPr id="3" name="Content Placeholder 2"/>
          <p:cNvSpPr>
            <a:spLocks noGrp="1"/>
          </p:cNvSpPr>
          <p:nvPr>
            <p:ph idx="1"/>
          </p:nvPr>
        </p:nvSpPr>
        <p:spPr/>
        <p:txBody>
          <a:bodyPr>
            <a:normAutofit/>
          </a:bodyPr>
          <a:lstStyle/>
          <a:p>
            <a:endParaRPr lang="en-US" dirty="0" smtClean="0"/>
          </a:p>
          <a:p>
            <a:pPr marL="228600" lvl="1">
              <a:spcBef>
                <a:spcPts val="1000"/>
              </a:spcBef>
            </a:pPr>
            <a:r>
              <a:rPr lang="en-US" sz="2800" dirty="0">
                <a:solidFill>
                  <a:schemeClr val="accent1">
                    <a:lumMod val="50000"/>
                  </a:schemeClr>
                </a:solidFill>
              </a:rPr>
              <a:t>Ale</a:t>
            </a:r>
            <a:endParaRPr lang="en-US" sz="2800" dirty="0" smtClean="0"/>
          </a:p>
        </p:txBody>
      </p:sp>
    </p:spTree>
    <p:extLst>
      <p:ext uri="{BB962C8B-B14F-4D97-AF65-F5344CB8AC3E}">
        <p14:creationId xmlns:p14="http://schemas.microsoft.com/office/powerpoint/2010/main" val="3809995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761"/>
            <a:ext cx="10515600" cy="1325563"/>
          </a:xfrm>
        </p:spPr>
        <p:txBody>
          <a:bodyPr/>
          <a:lstStyle/>
          <a:p>
            <a:r>
              <a:rPr lang="en-US" dirty="0" err="1" smtClean="0"/>
              <a:t>Introduccion</a:t>
            </a:r>
            <a:r>
              <a:rPr lang="en-US" dirty="0" smtClean="0"/>
              <a:t> (El </a:t>
            </a:r>
            <a:r>
              <a:rPr lang="en-US" dirty="0" err="1" smtClean="0"/>
              <a:t>problema</a:t>
            </a:r>
            <a:r>
              <a:rPr lang="en-US" dirty="0" smtClean="0"/>
              <a:t> de </a:t>
            </a:r>
            <a:r>
              <a:rPr lang="en-US" dirty="0" err="1" smtClean="0"/>
              <a:t>MDVRP</a:t>
            </a:r>
            <a:r>
              <a:rPr lang="en-US" dirty="0" smtClean="0"/>
              <a:t>)</a:t>
            </a:r>
            <a:endParaRPr lang="es-UY" dirty="0"/>
          </a:p>
        </p:txBody>
      </p:sp>
      <p:sp>
        <p:nvSpPr>
          <p:cNvPr id="3" name="Content Placeholder 2"/>
          <p:cNvSpPr>
            <a:spLocks noGrp="1"/>
          </p:cNvSpPr>
          <p:nvPr>
            <p:ph idx="1"/>
          </p:nvPr>
        </p:nvSpPr>
        <p:spPr/>
        <p:txBody>
          <a:bodyPr>
            <a:normAutofit/>
          </a:bodyPr>
          <a:lstStyle/>
          <a:p>
            <a:endParaRPr lang="en-US" dirty="0" smtClean="0"/>
          </a:p>
          <a:p>
            <a:pPr marL="228600" lvl="1">
              <a:spcBef>
                <a:spcPts val="1000"/>
              </a:spcBef>
            </a:pPr>
            <a:endParaRPr lang="en-US" sz="2800" dirty="0" smtClean="0"/>
          </a:p>
        </p:txBody>
      </p:sp>
      <p:sp>
        <p:nvSpPr>
          <p:cNvPr id="4" name="3 Rectángulo"/>
          <p:cNvSpPr/>
          <p:nvPr/>
        </p:nvSpPr>
        <p:spPr>
          <a:xfrm>
            <a:off x="5654212" y="3167390"/>
            <a:ext cx="883575" cy="523220"/>
          </a:xfrm>
          <a:prstGeom prst="rect">
            <a:avLst/>
          </a:prstGeom>
        </p:spPr>
        <p:txBody>
          <a:bodyPr wrap="none">
            <a:spAutoFit/>
          </a:bodyPr>
          <a:lstStyle/>
          <a:p>
            <a:pPr marL="228600" lvl="1">
              <a:spcBef>
                <a:spcPts val="1000"/>
              </a:spcBef>
            </a:pPr>
            <a:r>
              <a:rPr lang="en-US" sz="2800" dirty="0">
                <a:solidFill>
                  <a:schemeClr val="accent1">
                    <a:lumMod val="50000"/>
                  </a:schemeClr>
                </a:solidFill>
              </a:rPr>
              <a:t>Ale</a:t>
            </a:r>
            <a:endParaRPr lang="en-US" sz="2800" dirty="0"/>
          </a:p>
        </p:txBody>
      </p:sp>
    </p:spTree>
    <p:extLst>
      <p:ext uri="{BB962C8B-B14F-4D97-AF65-F5344CB8AC3E}">
        <p14:creationId xmlns:p14="http://schemas.microsoft.com/office/powerpoint/2010/main" val="3030859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OBJETIVOS</a:t>
            </a:r>
            <a:endParaRPr lang="es-UY" dirty="0"/>
          </a:p>
        </p:txBody>
      </p:sp>
      <p:sp>
        <p:nvSpPr>
          <p:cNvPr id="3" name="Content Placeholder 2"/>
          <p:cNvSpPr>
            <a:spLocks noGrp="1"/>
          </p:cNvSpPr>
          <p:nvPr>
            <p:ph idx="1"/>
          </p:nvPr>
        </p:nvSpPr>
        <p:spPr>
          <a:xfrm>
            <a:off x="645017" y="1690688"/>
            <a:ext cx="10515600" cy="4351338"/>
          </a:xfrm>
        </p:spPr>
        <p:txBody>
          <a:bodyPr>
            <a:normAutofit fontScale="92500" lnSpcReduction="10000"/>
          </a:bodyPr>
          <a:lstStyle/>
          <a:p>
            <a:r>
              <a:rPr lang="es-ES" b="1" dirty="0"/>
              <a:t>Definición del </a:t>
            </a:r>
            <a:r>
              <a:rPr lang="es-ES" b="1" dirty="0" smtClean="0"/>
              <a:t>problema</a:t>
            </a:r>
          </a:p>
          <a:p>
            <a:pPr lvl="1"/>
            <a:r>
              <a:rPr lang="es-ES" b="1" dirty="0" smtClean="0"/>
              <a:t>Que es lo que queremos realizar y con que </a:t>
            </a:r>
            <a:r>
              <a:rPr lang="es-ES" b="1" dirty="0" err="1" smtClean="0"/>
              <a:t>proposito</a:t>
            </a:r>
            <a:r>
              <a:rPr lang="es-ES" b="1" dirty="0" smtClean="0"/>
              <a:t>?</a:t>
            </a:r>
            <a:endParaRPr lang="es-UY" b="1" dirty="0" smtClean="0"/>
          </a:p>
          <a:p>
            <a:pPr lvl="1"/>
            <a:r>
              <a:rPr lang="es-ES" dirty="0" smtClean="0"/>
              <a:t>Implementar una </a:t>
            </a:r>
            <a:r>
              <a:rPr lang="es-ES" dirty="0"/>
              <a:t>aplicación y algoritmos que solucionen el problema a partir de la información analizada en la etapa de investigación. Finalmente se sugirió crear distintas algoritmos que permitan mejorar la solución. </a:t>
            </a:r>
            <a:endParaRPr lang="en-US" dirty="0" smtClean="0"/>
          </a:p>
          <a:p>
            <a:r>
              <a:rPr lang="en-US" dirty="0" err="1" smtClean="0"/>
              <a:t>Aplicacion</a:t>
            </a:r>
            <a:r>
              <a:rPr lang="en-US" dirty="0" smtClean="0"/>
              <a:t> y </a:t>
            </a:r>
            <a:r>
              <a:rPr lang="en-US" dirty="0" err="1" smtClean="0"/>
              <a:t>caracteristicas</a:t>
            </a:r>
            <a:r>
              <a:rPr lang="en-US" dirty="0" smtClean="0"/>
              <a:t> </a:t>
            </a:r>
            <a:r>
              <a:rPr lang="en-US" dirty="0" err="1" smtClean="0"/>
              <a:t>deseadas</a:t>
            </a:r>
            <a:r>
              <a:rPr lang="en-US" dirty="0" smtClean="0"/>
              <a:t>…</a:t>
            </a:r>
          </a:p>
          <a:p>
            <a:pPr lvl="1"/>
            <a:r>
              <a:rPr lang="en-US" dirty="0" smtClean="0"/>
              <a:t>1</a:t>
            </a:r>
          </a:p>
          <a:p>
            <a:pPr lvl="1"/>
            <a:r>
              <a:rPr lang="en-US" dirty="0" smtClean="0"/>
              <a:t>2</a:t>
            </a:r>
          </a:p>
          <a:p>
            <a:pPr lvl="1"/>
            <a:r>
              <a:rPr lang="en-US" dirty="0" smtClean="0"/>
              <a:t>3</a:t>
            </a:r>
          </a:p>
          <a:p>
            <a:pPr lvl="1"/>
            <a:r>
              <a:rPr lang="en-US" dirty="0" smtClean="0"/>
              <a:t>4</a:t>
            </a:r>
          </a:p>
          <a:p>
            <a:pPr lvl="1"/>
            <a:r>
              <a:rPr lang="en-US" dirty="0" smtClean="0"/>
              <a:t>5</a:t>
            </a:r>
          </a:p>
          <a:p>
            <a:pPr lvl="1"/>
            <a:r>
              <a:rPr lang="en-US" dirty="0" err="1" smtClean="0"/>
              <a:t>Etc</a:t>
            </a:r>
            <a:r>
              <a:rPr lang="en-US" dirty="0" smtClean="0"/>
              <a:t> </a:t>
            </a:r>
            <a:r>
              <a:rPr lang="en-US" dirty="0" smtClean="0">
                <a:solidFill>
                  <a:schemeClr val="accent1">
                    <a:lumMod val="50000"/>
                  </a:schemeClr>
                </a:solidFill>
              </a:rPr>
              <a:t>Fran</a:t>
            </a:r>
            <a:endParaRPr lang="en-US" dirty="0" smtClean="0">
              <a:solidFill>
                <a:schemeClr val="accent1">
                  <a:lumMod val="50000"/>
                </a:schemeClr>
              </a:solidFill>
            </a:endParaRPr>
          </a:p>
        </p:txBody>
      </p:sp>
    </p:spTree>
    <p:extLst>
      <p:ext uri="{BB962C8B-B14F-4D97-AF65-F5344CB8AC3E}">
        <p14:creationId xmlns:p14="http://schemas.microsoft.com/office/powerpoint/2010/main" val="3204008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9520"/>
            <a:ext cx="10515600" cy="1325563"/>
          </a:xfrm>
        </p:spPr>
        <p:txBody>
          <a:bodyPr/>
          <a:lstStyle/>
          <a:p>
            <a:r>
              <a:rPr lang="en-US" dirty="0" smtClean="0"/>
              <a:t>MDVRP- </a:t>
            </a:r>
            <a:r>
              <a:rPr lang="es-UY" dirty="0" smtClean="0"/>
              <a:t>Solución</a:t>
            </a:r>
            <a:r>
              <a:rPr lang="en-US" dirty="0" smtClean="0"/>
              <a:t>, </a:t>
            </a:r>
            <a:r>
              <a:rPr lang="es-UY" dirty="0" smtClean="0"/>
              <a:t>Análisis</a:t>
            </a:r>
            <a:r>
              <a:rPr lang="en-US" dirty="0" smtClean="0"/>
              <a:t> </a:t>
            </a:r>
            <a:r>
              <a:rPr lang="en-US" dirty="0" smtClean="0"/>
              <a:t>del </a:t>
            </a:r>
            <a:r>
              <a:rPr lang="es-UY" dirty="0" smtClean="0"/>
              <a:t>problema</a:t>
            </a:r>
            <a:endParaRPr lang="es-UY" dirty="0"/>
          </a:p>
        </p:txBody>
      </p:sp>
      <p:sp>
        <p:nvSpPr>
          <p:cNvPr id="3" name="Content Placeholder 2"/>
          <p:cNvSpPr>
            <a:spLocks noGrp="1"/>
          </p:cNvSpPr>
          <p:nvPr>
            <p:ph idx="1"/>
          </p:nvPr>
        </p:nvSpPr>
        <p:spPr/>
        <p:txBody>
          <a:bodyPr>
            <a:normAutofit fontScale="92500"/>
          </a:bodyPr>
          <a:lstStyle/>
          <a:p>
            <a:r>
              <a:rPr lang="es-ES" dirty="0" smtClean="0"/>
              <a:t>Analizando </a:t>
            </a:r>
            <a:r>
              <a:rPr lang="es-ES" dirty="0"/>
              <a:t>el problema con los tutores y basado principalmente en las </a:t>
            </a:r>
            <a:r>
              <a:rPr lang="es-ES" dirty="0" smtClean="0"/>
              <a:t>heurísticas </a:t>
            </a:r>
            <a:r>
              <a:rPr lang="es-ES" dirty="0"/>
              <a:t>de dos fases para la  </a:t>
            </a:r>
            <a:r>
              <a:rPr lang="es-ES" dirty="0" smtClean="0"/>
              <a:t>resolución </a:t>
            </a:r>
            <a:r>
              <a:rPr lang="es-ES" dirty="0"/>
              <a:t>de </a:t>
            </a:r>
            <a:r>
              <a:rPr lang="es-ES" dirty="0" err="1"/>
              <a:t>MDVRP</a:t>
            </a:r>
            <a:r>
              <a:rPr lang="es-ES" dirty="0"/>
              <a:t> se llegó a identificar 4 posibles etapas en la </a:t>
            </a:r>
            <a:r>
              <a:rPr lang="es-ES" dirty="0" smtClean="0"/>
              <a:t>resolución </a:t>
            </a:r>
            <a:r>
              <a:rPr lang="es-ES" dirty="0"/>
              <a:t>de este tipo de problemas: Asignación, Mejora de la asignación, Ruteo, </a:t>
            </a:r>
            <a:r>
              <a:rPr lang="es-ES" dirty="0" smtClean="0"/>
              <a:t>Post-optimización.</a:t>
            </a:r>
          </a:p>
          <a:p>
            <a:r>
              <a:rPr lang="es-ES" dirty="0" smtClean="0"/>
              <a:t>En </a:t>
            </a:r>
            <a:r>
              <a:rPr lang="es-ES" dirty="0" smtClean="0"/>
              <a:t>estas 4 etapas se puede </a:t>
            </a:r>
            <a:r>
              <a:rPr lang="es-ES" dirty="0" smtClean="0"/>
              <a:t>realimentar </a:t>
            </a:r>
            <a:r>
              <a:rPr lang="es-ES" dirty="0" smtClean="0"/>
              <a:t>a una etapa anterior o </a:t>
            </a:r>
            <a:r>
              <a:rPr lang="es-ES" dirty="0" smtClean="0"/>
              <a:t>usar </a:t>
            </a:r>
            <a:r>
              <a:rPr lang="es-ES" dirty="0" smtClean="0"/>
              <a:t>información para mejorar. (explicar con ejemplos … </a:t>
            </a:r>
            <a:r>
              <a:rPr lang="es-ES" dirty="0" err="1" smtClean="0"/>
              <a:t>AEL</a:t>
            </a:r>
            <a:r>
              <a:rPr lang="es-ES" dirty="0" smtClean="0"/>
              <a:t>).</a:t>
            </a:r>
            <a:endParaRPr lang="es-UY" dirty="0" smtClean="0"/>
          </a:p>
          <a:p>
            <a:pPr marL="0" indent="0">
              <a:buNone/>
            </a:pPr>
            <a:endParaRPr lang="es-UY" dirty="0" smtClean="0"/>
          </a:p>
          <a:p>
            <a:r>
              <a:rPr lang="en-US" dirty="0" err="1" smtClean="0"/>
              <a:t>Dibujo</a:t>
            </a:r>
            <a:r>
              <a:rPr lang="en-US" dirty="0" smtClean="0"/>
              <a:t> …. </a:t>
            </a:r>
            <a:r>
              <a:rPr lang="en-US" dirty="0" err="1" smtClean="0"/>
              <a:t>Algo</a:t>
            </a:r>
            <a:r>
              <a:rPr lang="en-US" dirty="0" smtClean="0"/>
              <a:t> </a:t>
            </a:r>
            <a:r>
              <a:rPr lang="en-US" dirty="0" err="1" smtClean="0"/>
              <a:t>asi</a:t>
            </a:r>
            <a:r>
              <a:rPr lang="en-US" dirty="0" smtClean="0"/>
              <a:t> </a:t>
            </a:r>
          </a:p>
          <a:p>
            <a:pPr marL="0" indent="0">
              <a:buNone/>
            </a:pPr>
            <a:r>
              <a:rPr lang="en-US" dirty="0" err="1" smtClean="0"/>
              <a:t>pero</a:t>
            </a:r>
            <a:r>
              <a:rPr lang="en-US" dirty="0" smtClean="0"/>
              <a:t> con las 4 </a:t>
            </a:r>
            <a:r>
              <a:rPr lang="en-US" dirty="0" err="1" smtClean="0"/>
              <a:t>etapas</a:t>
            </a:r>
            <a:r>
              <a:rPr lang="en-US" dirty="0" smtClean="0"/>
              <a:t>.</a:t>
            </a:r>
          </a:p>
          <a:p>
            <a:pPr marL="0" indent="0">
              <a:buNone/>
            </a:pPr>
            <a:r>
              <a:rPr lang="en-US" dirty="0" smtClean="0"/>
              <a:t>… </a:t>
            </a:r>
            <a:r>
              <a:rPr lang="en-US" dirty="0" err="1" smtClean="0"/>
              <a:t>flujo</a:t>
            </a:r>
            <a:r>
              <a:rPr lang="en-US" dirty="0" smtClean="0"/>
              <a:t> y </a:t>
            </a:r>
            <a:r>
              <a:rPr lang="en-US" dirty="0" err="1" smtClean="0"/>
              <a:t>eso</a:t>
            </a:r>
            <a:r>
              <a:rPr lang="en-US" dirty="0" smtClean="0"/>
              <a:t> </a:t>
            </a:r>
            <a:r>
              <a:rPr lang="en-US" dirty="0" smtClean="0"/>
              <a:t>… </a:t>
            </a:r>
            <a:r>
              <a:rPr lang="en-US" dirty="0" smtClean="0">
                <a:solidFill>
                  <a:schemeClr val="accent1">
                    <a:lumMod val="50000"/>
                  </a:schemeClr>
                </a:solidFill>
              </a:rPr>
              <a:t>Fran</a:t>
            </a:r>
            <a:endParaRPr lang="en-US" dirty="0" smtClean="0">
              <a:solidFill>
                <a:schemeClr val="accent1">
                  <a:lumMod val="50000"/>
                </a:schemeClr>
              </a:solidFill>
            </a:endParaRPr>
          </a:p>
          <a:p>
            <a:pPr marL="0" indent="0">
              <a:buNone/>
            </a:pPr>
            <a:endParaRPr lang="en-US" dirty="0" smtClean="0"/>
          </a:p>
          <a:p>
            <a:endParaRPr lang="en-US" dirty="0" smtClean="0"/>
          </a:p>
        </p:txBody>
      </p:sp>
      <p:pic>
        <p:nvPicPr>
          <p:cNvPr id="5" name="Imagen 35"/>
          <p:cNvPicPr/>
          <p:nvPr/>
        </p:nvPicPr>
        <p:blipFill>
          <a:blip r:embed="rId2" cstate="print"/>
          <a:stretch>
            <a:fillRect/>
          </a:stretch>
        </p:blipFill>
        <p:spPr>
          <a:xfrm>
            <a:off x="4216184" y="4477846"/>
            <a:ext cx="7137615" cy="2064622"/>
          </a:xfrm>
          <a:prstGeom prst="rect">
            <a:avLst/>
          </a:prstGeom>
        </p:spPr>
      </p:pic>
    </p:spTree>
    <p:extLst>
      <p:ext uri="{BB962C8B-B14F-4D97-AF65-F5344CB8AC3E}">
        <p14:creationId xmlns:p14="http://schemas.microsoft.com/office/powerpoint/2010/main" val="4281177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MDVRP- </a:t>
            </a:r>
            <a:r>
              <a:rPr lang="es-UY" dirty="0" smtClean="0"/>
              <a:t>Solución, Diseño y algoritmos</a:t>
            </a:r>
            <a:endParaRPr lang="es-UY" dirty="0"/>
          </a:p>
        </p:txBody>
      </p:sp>
      <p:sp>
        <p:nvSpPr>
          <p:cNvPr id="3" name="Content Placeholder 2"/>
          <p:cNvSpPr>
            <a:spLocks noGrp="1"/>
          </p:cNvSpPr>
          <p:nvPr>
            <p:ph idx="1"/>
          </p:nvPr>
        </p:nvSpPr>
        <p:spPr>
          <a:xfrm>
            <a:off x="838200" y="1690688"/>
            <a:ext cx="10515600" cy="4351338"/>
          </a:xfrm>
        </p:spPr>
        <p:txBody>
          <a:bodyPr>
            <a:normAutofit fontScale="92500" lnSpcReduction="20000"/>
          </a:bodyPr>
          <a:lstStyle/>
          <a:p>
            <a:r>
              <a:rPr lang="es-ES" dirty="0" smtClean="0"/>
              <a:t>Los algoritmos utilizados son:</a:t>
            </a:r>
            <a:endParaRPr lang="es-UY" sz="2400" dirty="0" smtClean="0"/>
          </a:p>
          <a:p>
            <a:pPr lvl="0"/>
            <a:r>
              <a:rPr lang="es-UY" dirty="0" smtClean="0"/>
              <a:t>Asignación </a:t>
            </a:r>
          </a:p>
          <a:p>
            <a:pPr lvl="1"/>
            <a:r>
              <a:rPr lang="es-UY" dirty="0" smtClean="0"/>
              <a:t> Asignación por Urgencia (no se considera la capacidad de los depósitos)</a:t>
            </a:r>
          </a:p>
          <a:p>
            <a:pPr lvl="1"/>
            <a:r>
              <a:rPr lang="es-UY" dirty="0" smtClean="0"/>
              <a:t>Asignación por Urgencia (Fase 1, se considera la capacidad de los depósitos)</a:t>
            </a:r>
          </a:p>
          <a:p>
            <a:pPr lvl="0"/>
            <a:r>
              <a:rPr lang="es-UY" dirty="0" smtClean="0"/>
              <a:t>Mejora de la asignación (Fase 2)</a:t>
            </a:r>
          </a:p>
          <a:p>
            <a:pPr lvl="1"/>
            <a:r>
              <a:rPr lang="es-UY" dirty="0" smtClean="0"/>
              <a:t>Algoritmo Enajenado Rápido (</a:t>
            </a:r>
            <a:r>
              <a:rPr lang="es-UY" dirty="0" err="1" smtClean="0"/>
              <a:t>AER</a:t>
            </a:r>
            <a:r>
              <a:rPr lang="es-UY" dirty="0" smtClean="0"/>
              <a:t>)</a:t>
            </a:r>
          </a:p>
          <a:p>
            <a:pPr lvl="1"/>
            <a:r>
              <a:rPr lang="es-UY" dirty="0" smtClean="0"/>
              <a:t>Algoritmo Enajenado Lento (</a:t>
            </a:r>
            <a:r>
              <a:rPr lang="es-UY" dirty="0" err="1" smtClean="0"/>
              <a:t>AEL</a:t>
            </a:r>
            <a:r>
              <a:rPr lang="es-UY" dirty="0" smtClean="0"/>
              <a:t>). </a:t>
            </a:r>
          </a:p>
          <a:p>
            <a:pPr lvl="0"/>
            <a:r>
              <a:rPr lang="es-UY" dirty="0" smtClean="0"/>
              <a:t>R</a:t>
            </a:r>
            <a:r>
              <a:rPr lang="es-ES" dirty="0" err="1" smtClean="0"/>
              <a:t>ute</a:t>
            </a:r>
            <a:r>
              <a:rPr lang="es-UY" dirty="0" smtClean="0"/>
              <a:t>o</a:t>
            </a:r>
          </a:p>
          <a:p>
            <a:pPr lvl="1"/>
            <a:r>
              <a:rPr lang="es-UY" dirty="0" smtClean="0"/>
              <a:t>Clarke &amp; Wright.</a:t>
            </a:r>
          </a:p>
          <a:p>
            <a:pPr lvl="0"/>
            <a:r>
              <a:rPr lang="es-UY" dirty="0" smtClean="0"/>
              <a:t>Post-optimización. </a:t>
            </a:r>
          </a:p>
          <a:p>
            <a:pPr lvl="1"/>
            <a:r>
              <a:rPr lang="es-UY" dirty="0" smtClean="0"/>
              <a:t>λ-intercambio</a:t>
            </a:r>
          </a:p>
          <a:p>
            <a:pPr lvl="1"/>
            <a:r>
              <a:rPr lang="es-UY" dirty="0" smtClean="0"/>
              <a:t>R-</a:t>
            </a:r>
            <a:r>
              <a:rPr lang="es-UY" dirty="0" err="1" smtClean="0"/>
              <a:t>iopt</a:t>
            </a:r>
            <a:endParaRPr lang="es-UY" dirty="0" smtClean="0"/>
          </a:p>
          <a:p>
            <a:endParaRPr lang="es-UY" dirty="0" smtClean="0"/>
          </a:p>
          <a:p>
            <a:endParaRPr lang="es-UY" dirty="0" smtClean="0"/>
          </a:p>
          <a:p>
            <a:endParaRPr lang="en-US" dirty="0" smtClean="0"/>
          </a:p>
        </p:txBody>
      </p:sp>
    </p:spTree>
    <p:extLst>
      <p:ext uri="{BB962C8B-B14F-4D97-AF65-F5344CB8AC3E}">
        <p14:creationId xmlns:p14="http://schemas.microsoft.com/office/powerpoint/2010/main" val="3043282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MDVRP- </a:t>
            </a:r>
            <a:r>
              <a:rPr lang="es-UY" dirty="0" smtClean="0"/>
              <a:t>Solución, Diseños y algoritmos Asignación</a:t>
            </a:r>
            <a:endParaRPr lang="es-UY" dirty="0"/>
          </a:p>
        </p:txBody>
      </p:sp>
      <p:sp>
        <p:nvSpPr>
          <p:cNvPr id="3" name="Content Placeholder 2"/>
          <p:cNvSpPr>
            <a:spLocks noGrp="1"/>
          </p:cNvSpPr>
          <p:nvPr>
            <p:ph idx="1"/>
          </p:nvPr>
        </p:nvSpPr>
        <p:spPr/>
        <p:txBody>
          <a:bodyPr/>
          <a:lstStyle/>
          <a:p>
            <a:pPr lvl="0"/>
            <a:r>
              <a:rPr lang="es-UY" dirty="0" smtClean="0"/>
              <a:t>Asignación </a:t>
            </a:r>
          </a:p>
          <a:p>
            <a:pPr lvl="1"/>
            <a:r>
              <a:rPr lang="es-UY" dirty="0" smtClean="0"/>
              <a:t> Asignación por Urgencia (no se considera la capacidad de los depósitos)</a:t>
            </a:r>
          </a:p>
          <a:p>
            <a:pPr lvl="1"/>
            <a:r>
              <a:rPr lang="es-UY" dirty="0" smtClean="0"/>
              <a:t>Asignación por Urgencia (Fase 1, se considera la capacidad de los depósitos)</a:t>
            </a:r>
          </a:p>
          <a:p>
            <a:r>
              <a:rPr lang="en-US" dirty="0" smtClean="0"/>
              <a:t>…</a:t>
            </a:r>
          </a:p>
          <a:p>
            <a:r>
              <a:rPr lang="en-US" dirty="0" smtClean="0"/>
              <a:t>…</a:t>
            </a:r>
          </a:p>
          <a:p>
            <a:r>
              <a:rPr lang="en-US" dirty="0" smtClean="0"/>
              <a:t>…</a:t>
            </a:r>
          </a:p>
          <a:p>
            <a:r>
              <a:rPr lang="en-US" dirty="0" smtClean="0"/>
              <a:t>…</a:t>
            </a:r>
            <a:r>
              <a:rPr lang="en-US" dirty="0" smtClean="0">
                <a:solidFill>
                  <a:schemeClr val="accent1">
                    <a:lumMod val="50000"/>
                  </a:schemeClr>
                </a:solidFill>
              </a:rPr>
              <a:t>Javier</a:t>
            </a:r>
            <a:endParaRPr lang="en-US" dirty="0" smtClean="0">
              <a:solidFill>
                <a:schemeClr val="accent1">
                  <a:lumMod val="50000"/>
                </a:schemeClr>
              </a:solidFill>
            </a:endParaRPr>
          </a:p>
          <a:p>
            <a:endParaRPr lang="es-UY" dirty="0"/>
          </a:p>
        </p:txBody>
      </p:sp>
    </p:spTree>
    <p:extLst>
      <p:ext uri="{BB962C8B-B14F-4D97-AF65-F5344CB8AC3E}">
        <p14:creationId xmlns:p14="http://schemas.microsoft.com/office/powerpoint/2010/main" val="1073848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Disenios</a:t>
            </a:r>
            <a:r>
              <a:rPr lang="en-US" dirty="0" smtClean="0"/>
              <a:t> y </a:t>
            </a:r>
            <a:r>
              <a:rPr lang="en-US" dirty="0" err="1" smtClean="0"/>
              <a:t>algoritmos</a:t>
            </a:r>
            <a:r>
              <a:rPr lang="en-US" dirty="0" smtClean="0"/>
              <a:t> </a:t>
            </a:r>
            <a:r>
              <a:rPr lang="en-US" dirty="0" err="1" smtClean="0"/>
              <a:t>Mejora</a:t>
            </a:r>
            <a:r>
              <a:rPr lang="en-US" dirty="0" smtClean="0"/>
              <a:t> de </a:t>
            </a:r>
            <a:r>
              <a:rPr lang="en-US" dirty="0" err="1" smtClean="0"/>
              <a:t>Asignacion</a:t>
            </a:r>
            <a:endParaRPr lang="es-UY" dirty="0"/>
          </a:p>
        </p:txBody>
      </p:sp>
      <p:sp>
        <p:nvSpPr>
          <p:cNvPr id="3" name="Content Placeholder 2"/>
          <p:cNvSpPr>
            <a:spLocks noGrp="1"/>
          </p:cNvSpPr>
          <p:nvPr>
            <p:ph idx="1"/>
          </p:nvPr>
        </p:nvSpPr>
        <p:spPr>
          <a:xfrm>
            <a:off x="838200" y="1851383"/>
            <a:ext cx="10515600" cy="4351338"/>
          </a:xfrm>
        </p:spPr>
        <p:txBody>
          <a:bodyPr/>
          <a:lstStyle/>
          <a:p>
            <a:pPr lvl="0"/>
            <a:r>
              <a:rPr lang="es-UY" dirty="0" smtClean="0"/>
              <a:t>Mejora de la asignación (Fase 2)</a:t>
            </a:r>
          </a:p>
          <a:p>
            <a:pPr lvl="1"/>
            <a:r>
              <a:rPr lang="es-UY" dirty="0" smtClean="0"/>
              <a:t>Algoritmo Enajenado Rápido (</a:t>
            </a:r>
            <a:r>
              <a:rPr lang="es-UY" dirty="0" err="1" smtClean="0"/>
              <a:t>AER</a:t>
            </a:r>
            <a:r>
              <a:rPr lang="es-UY" dirty="0" smtClean="0"/>
              <a:t>)</a:t>
            </a:r>
          </a:p>
          <a:p>
            <a:pPr lvl="1"/>
            <a:r>
              <a:rPr lang="es-UY" dirty="0" smtClean="0"/>
              <a:t>Algoritmo Enajenado Lento (</a:t>
            </a:r>
            <a:r>
              <a:rPr lang="es-UY" dirty="0" err="1" smtClean="0"/>
              <a:t>AEL</a:t>
            </a:r>
            <a:r>
              <a:rPr lang="es-UY" dirty="0" smtClean="0"/>
              <a:t>)</a:t>
            </a:r>
            <a:endParaRPr lang="en-US" dirty="0" smtClean="0"/>
          </a:p>
          <a:p>
            <a:r>
              <a:rPr lang="en-US" dirty="0" smtClean="0"/>
              <a:t>…</a:t>
            </a:r>
          </a:p>
          <a:p>
            <a:r>
              <a:rPr lang="en-US" dirty="0" smtClean="0"/>
              <a:t>…</a:t>
            </a:r>
          </a:p>
          <a:p>
            <a:r>
              <a:rPr lang="en-US" dirty="0" smtClean="0"/>
              <a:t>…</a:t>
            </a:r>
            <a:r>
              <a:rPr lang="en-US" dirty="0" smtClean="0">
                <a:solidFill>
                  <a:schemeClr val="accent1">
                    <a:lumMod val="50000"/>
                  </a:schemeClr>
                </a:solidFill>
              </a:rPr>
              <a:t>Ale</a:t>
            </a:r>
            <a:endParaRPr lang="en-US" dirty="0" smtClean="0">
              <a:solidFill>
                <a:schemeClr val="accent1">
                  <a:lumMod val="50000"/>
                </a:schemeClr>
              </a:solidFill>
            </a:endParaRPr>
          </a:p>
          <a:p>
            <a:endParaRPr lang="es-UY" dirty="0"/>
          </a:p>
        </p:txBody>
      </p:sp>
    </p:spTree>
    <p:extLst>
      <p:ext uri="{BB962C8B-B14F-4D97-AF65-F5344CB8AC3E}">
        <p14:creationId xmlns:p14="http://schemas.microsoft.com/office/powerpoint/2010/main" val="2766999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716</Words>
  <Application>Microsoft Office PowerPoint</Application>
  <PresentationFormat>Personalizado</PresentationFormat>
  <Paragraphs>161</Paragraphs>
  <Slides>21</Slides>
  <Notes>0</Notes>
  <HiddenSlides>0</HiddenSlides>
  <MMClips>0</MMClips>
  <ScaleCrop>false</ScaleCrop>
  <HeadingPairs>
    <vt:vector size="4" baseType="variant">
      <vt:variant>
        <vt:lpstr>Tema</vt:lpstr>
      </vt:variant>
      <vt:variant>
        <vt:i4>1</vt:i4>
      </vt:variant>
      <vt:variant>
        <vt:lpstr>Títulos de diapositiva</vt:lpstr>
      </vt:variant>
      <vt:variant>
        <vt:i4>21</vt:i4>
      </vt:variant>
    </vt:vector>
  </HeadingPairs>
  <TitlesOfParts>
    <vt:vector size="22" baseType="lpstr">
      <vt:lpstr>Office Theme</vt:lpstr>
      <vt:lpstr>MDVRP</vt:lpstr>
      <vt:lpstr>Introduccion (El problema de MDVRP)</vt:lpstr>
      <vt:lpstr>Introduccion (El problema de MDVRP)</vt:lpstr>
      <vt:lpstr>Introduccion (El problema de MDVRP)</vt:lpstr>
      <vt:lpstr>OBJETIVOS</vt:lpstr>
      <vt:lpstr>MDVRP- Solución, Análisis del problema</vt:lpstr>
      <vt:lpstr>MDVRP- Solución, Diseño y algoritmos</vt:lpstr>
      <vt:lpstr>MDVRP- Solución, Diseños y algoritmos Asignación</vt:lpstr>
      <vt:lpstr>MDVRP- Solucion, Disenios y algoritmos Mejora de Asignacion</vt:lpstr>
      <vt:lpstr>MDVRP- Solucion, Disenios y algoritmos Mejora de Asignacion</vt:lpstr>
      <vt:lpstr>MDVRP- Solucion, Disenios y algoritmos Ruteo  y Porstoptimizacion.</vt:lpstr>
      <vt:lpstr>MDVRP- Solucion, Disenios y algoritmos Ruteo  y Porstoptimizacion.</vt:lpstr>
      <vt:lpstr>MDVRP- Solución, implementación. Características Generales.</vt:lpstr>
      <vt:lpstr>MDVRP- Solucion, implementacion.  Aplicacion y Micelaneos.</vt:lpstr>
      <vt:lpstr>MDVRP- Generación de mapa.</vt:lpstr>
      <vt:lpstr>MDVRP- Generación randómica y otros...</vt:lpstr>
      <vt:lpstr>MDVRP- Solucion, Testeo. Casos De Prueba.</vt:lpstr>
      <vt:lpstr>MDVRP- Solucion, Testeo. Metricas</vt:lpstr>
      <vt:lpstr>MDVRP- Solucion, Testeo. Analicis de Resultados.</vt:lpstr>
      <vt:lpstr>MDVRP- Solucion, Testeo. Conclusiones</vt:lpstr>
      <vt:lpstr>MDVRP- Solucion, Testeo. Trabajo  a Futuro.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MDVRP</dc:title>
  <dc:creator>Guella, Francisco</dc:creator>
  <cp:lastModifiedBy>Usuario</cp:lastModifiedBy>
  <cp:revision>13</cp:revision>
  <dcterms:created xsi:type="dcterms:W3CDTF">2015-12-08T19:51:05Z</dcterms:created>
  <dcterms:modified xsi:type="dcterms:W3CDTF">2015-12-08T22:05:34Z</dcterms:modified>
</cp:coreProperties>
</file>