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81" r:id="rId2"/>
    <p:sldId id="327" r:id="rId3"/>
    <p:sldId id="403" r:id="rId4"/>
    <p:sldId id="405" r:id="rId5"/>
    <p:sldId id="387" r:id="rId6"/>
    <p:sldId id="385" r:id="rId7"/>
    <p:sldId id="256" r:id="rId8"/>
    <p:sldId id="259" r:id="rId9"/>
    <p:sldId id="304" r:id="rId10"/>
    <p:sldId id="333" r:id="rId11"/>
    <p:sldId id="390" r:id="rId12"/>
    <p:sldId id="391" r:id="rId13"/>
    <p:sldId id="392" r:id="rId14"/>
    <p:sldId id="395" r:id="rId15"/>
    <p:sldId id="393" r:id="rId16"/>
    <p:sldId id="394" r:id="rId17"/>
    <p:sldId id="397" r:id="rId18"/>
    <p:sldId id="398" r:id="rId19"/>
    <p:sldId id="396" r:id="rId20"/>
    <p:sldId id="453" r:id="rId21"/>
    <p:sldId id="459" r:id="rId22"/>
    <p:sldId id="305" r:id="rId23"/>
    <p:sldId id="321" r:id="rId24"/>
    <p:sldId id="298" r:id="rId25"/>
    <p:sldId id="308" r:id="rId26"/>
    <p:sldId id="343" r:id="rId27"/>
    <p:sldId id="346" r:id="rId28"/>
    <p:sldId id="347" r:id="rId29"/>
    <p:sldId id="466" r:id="rId30"/>
    <p:sldId id="467" r:id="rId31"/>
    <p:sldId id="267" r:id="rId32"/>
    <p:sldId id="367" r:id="rId33"/>
    <p:sldId id="365" r:id="rId34"/>
    <p:sldId id="439" r:id="rId35"/>
    <p:sldId id="440" r:id="rId36"/>
    <p:sldId id="441" r:id="rId37"/>
    <p:sldId id="442" r:id="rId38"/>
    <p:sldId id="443" r:id="rId39"/>
    <p:sldId id="444" r:id="rId40"/>
    <p:sldId id="445" r:id="rId41"/>
    <p:sldId id="446" r:id="rId42"/>
    <p:sldId id="368" r:id="rId43"/>
    <p:sldId id="465" r:id="rId44"/>
    <p:sldId id="265" r:id="rId45"/>
    <p:sldId id="272" r:id="rId46"/>
    <p:sldId id="278" r:id="rId47"/>
    <p:sldId id="273" r:id="rId48"/>
    <p:sldId id="274" r:id="rId49"/>
    <p:sldId id="376" r:id="rId50"/>
    <p:sldId id="462" r:id="rId51"/>
    <p:sldId id="463" r:id="rId52"/>
    <p:sldId id="373" r:id="rId53"/>
    <p:sldId id="470" r:id="rId54"/>
    <p:sldId id="471" r:id="rId55"/>
    <p:sldId id="472" r:id="rId56"/>
    <p:sldId id="316" r:id="rId57"/>
    <p:sldId id="292" r:id="rId5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29BB7-68A7-489F-BD04-F71C62192832}" type="datetimeFigureOut">
              <a:rPr lang="es-CO" smtClean="0"/>
              <a:pPr/>
              <a:t>12/11/2013</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A16B6-D351-43C7-8007-9AAAE393155B}" type="slidenum">
              <a:rPr lang="es-CO" smtClean="0"/>
              <a:pPr/>
              <a:t>‹Nº›</a:t>
            </a:fld>
            <a:endParaRPr lang="es-CO"/>
          </a:p>
        </p:txBody>
      </p:sp>
    </p:spTree>
    <p:extLst>
      <p:ext uri="{BB962C8B-B14F-4D97-AF65-F5344CB8AC3E}">
        <p14:creationId xmlns:p14="http://schemas.microsoft.com/office/powerpoint/2010/main" val="103790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0BBA16B6-D351-43C7-8007-9AAAE393155B}" type="slidenum">
              <a:rPr lang="es-CO" smtClean="0"/>
              <a:pPr/>
              <a:t>8</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0BBA16B6-D351-43C7-8007-9AAAE393155B}" type="slidenum">
              <a:rPr lang="es-CO" smtClean="0"/>
              <a:pPr/>
              <a:t>24</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6E063F8-21AB-4A0B-B219-08A32625943C}" type="datetimeFigureOut">
              <a:rPr lang="es-CO" smtClean="0"/>
              <a:pPr/>
              <a:t>12/11/2013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B3280D09-9AB4-472C-B01D-888EB10F641D}"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063F8-21AB-4A0B-B219-08A32625943C}" type="datetimeFigureOut">
              <a:rPr lang="es-CO" smtClean="0"/>
              <a:pPr/>
              <a:t>12/11/2013</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80D09-9AB4-472C-B01D-888EB10F641D}"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png"/><Relationship Id="rId3" Type="http://schemas.openxmlformats.org/officeDocument/2006/relationships/hyperlink" Target="http://www.google.com.co/imgres?q=images+congestion+vehicular&amp;hl=es&amp;sa=X&amp;biw=819&amp;bih=490&amp;tbm=isch&amp;prmd=imvns&amp;tbnid=ALaIs0n0CwDL8M:&amp;imgrefurl=http://www.elquintopoder.cl/fdd/web/medio-ambiente/opinion/-/blogs/salir-a-la-calle-a-las-siete-de-la-tarde&amp;docid=w2B_8diDLcNI0M&amp;imgurl=http://www.elquintopoder.cl/fdd/image/image_gallery?uuid=c67a6ae8-c687-4635-a102-06b60dbd3aec&amp;groupId=68675&amp;w=600&amp;h=450&amp;ei=ohfYTqHELKPc2AXpxrzODg&amp;zoom=1&amp;iact=rc&amp;dur=0&amp;sig=113425602493762952775&amp;page=11&amp;tbnh=124&amp;tbnw=159&amp;start=79&amp;ndsp=8&amp;ved=1t:429,r:0,s:79&amp;tx=68&amp;ty=91" TargetMode="External"/><Relationship Id="rId7" Type="http://schemas.openxmlformats.org/officeDocument/2006/relationships/hyperlink" Target="http://www.google.com.co/imgres?q=recoleccion+de+basuras&amp;hl=es&amp;biw=819&amp;bih=490&amp;tbm=isch&amp;tbnid=N5ez6RyVIim7wM:&amp;imgrefurl=http://primicias24.com/comunidad/autoridades-del-estado-aragua-iniciaron-plan-de-recoleccion-de-basura/&amp;docid=NQ_-zTUNKHnXtM&amp;imgurl=http://primicias24.com/wp-content/uploads/2010/01/BASURA_Camion_Alta_.JPG&amp;w=448&amp;h=336&amp;ei=ihrYTqKyB8SA2AW9j82aDw&amp;zoom=1" TargetMode="External"/><Relationship Id="rId12"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hyperlink" Target="http://www.google.com.co/imgres?q=dise%C3%B1o+de+rutas+de+transporte&amp;hl=es&amp;biw=819&amp;bih=490&amp;tbm=isch&amp;tbnid=8CDs9zmrW1Z_KM:&amp;imgrefurl=http://sourceforge.net/apps/mediawiki/transmi/index.php?title=Definition&amp;docid=mP3RYH08ZM1RbM&amp;imgurl=http://sourceforge.net/apps/mediawiki/transmi/nfs/project/t/tr/transmi/f/fc/Paris1.jpg&amp;w=834&amp;h=768&amp;ei=vxvYTv3gM8Sq2QXGkPGYDw&amp;zoom=1" TargetMode="External"/><Relationship Id="rId5" Type="http://schemas.openxmlformats.org/officeDocument/2006/relationships/hyperlink" Target="http://www.google.com.co/imgres?q=entregas+a+domicilio&amp;hl=es&amp;biw=819&amp;bih=490&amp;tbm=isch&amp;tbnid=KIaL-yk4KoWhwM:&amp;imgrefurl=http://www.boutiqueandromeda.net/tlahuac&amp;docid=HCWCcmM32ogm6M&amp;imgurl=http://boutiqueandromeda.net/fotosdisfraces/principal/entrega.jpg&amp;w=306&amp;h=361&amp;ei=eBjYTr6qLoH82gXaje3ZDg&amp;zoom=1" TargetMode="External"/><Relationship Id="rId10" Type="http://schemas.openxmlformats.org/officeDocument/2006/relationships/image" Target="../media/image7.jpeg"/><Relationship Id="rId4" Type="http://schemas.openxmlformats.org/officeDocument/2006/relationships/image" Target="../media/image4.jpeg"/><Relationship Id="rId9" Type="http://schemas.openxmlformats.org/officeDocument/2006/relationships/hyperlink" Target="http://www.google.com.co/imgres?q=dise%C3%B1o+de+rutas+de+transporte&amp;hl=es&amp;biw=819&amp;bih=490&amp;tbm=isch&amp;tbnid=aNmkhPap2lThoM:&amp;imgrefurl=http://www.bvsde.paho.org/eswww/fulltext/curso/diseno/diseno.html&amp;docid=W97aDPDKgMPw2M&amp;imgurl=http://www.bvsde.paho.org/eswww/fulltext/curso/diseno/image69.gif&amp;w=590&amp;h=487&amp;ei=vxvYTv3gM8Sq2QXGkPGYDw&amp;zoom=1"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neo.lcc.uma.es/radi-aeb/WebVRP/"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Técnicas heurísticas para resolver el problema de ruteo de vehículos</a:t>
            </a:r>
            <a:endParaRPr lang="es-CO" dirty="0"/>
          </a:p>
        </p:txBody>
      </p:sp>
      <p:sp>
        <p:nvSpPr>
          <p:cNvPr id="3" name="2 Marcador de contenido"/>
          <p:cNvSpPr>
            <a:spLocks noGrp="1"/>
          </p:cNvSpPr>
          <p:nvPr>
            <p:ph idx="1"/>
          </p:nvPr>
        </p:nvSpPr>
        <p:spPr/>
        <p:txBody>
          <a:bodyPr>
            <a:normAutofit/>
          </a:bodyPr>
          <a:lstStyle/>
          <a:p>
            <a:pPr algn="ctr">
              <a:buNone/>
            </a:pPr>
            <a:endParaRPr lang="es-CO" dirty="0" smtClean="0"/>
          </a:p>
          <a:p>
            <a:pPr algn="ctr">
              <a:buNone/>
            </a:pPr>
            <a:endParaRPr lang="es-CO" dirty="0"/>
          </a:p>
          <a:p>
            <a:pPr algn="ctr">
              <a:buNone/>
            </a:pPr>
            <a:endParaRPr lang="es-CO" dirty="0" smtClean="0"/>
          </a:p>
          <a:p>
            <a:pPr algn="ctr">
              <a:buNone/>
            </a:pPr>
            <a:endParaRPr lang="es-CO" dirty="0"/>
          </a:p>
          <a:p>
            <a:pPr algn="ctr">
              <a:buNone/>
            </a:pPr>
            <a:r>
              <a:rPr lang="es-CO" dirty="0" smtClean="0"/>
              <a:t>Eliana </a:t>
            </a:r>
            <a:r>
              <a:rPr lang="es-CO" dirty="0" err="1" smtClean="0"/>
              <a:t>Mirledy</a:t>
            </a:r>
            <a:r>
              <a:rPr lang="es-CO" dirty="0" smtClean="0"/>
              <a:t> Toro O.</a:t>
            </a:r>
            <a:endParaRPr lang="es-CO" dirty="0"/>
          </a:p>
        </p:txBody>
      </p:sp>
      <p:pic>
        <p:nvPicPr>
          <p:cNvPr id="4" name="Picture 1"/>
          <p:cNvPicPr>
            <a:picLocks noChangeAspect="1" noChangeArrowheads="1"/>
          </p:cNvPicPr>
          <p:nvPr/>
        </p:nvPicPr>
        <p:blipFill>
          <a:blip r:embed="rId2"/>
          <a:srcRect/>
          <a:stretch>
            <a:fillRect/>
          </a:stretch>
        </p:blipFill>
        <p:spPr bwMode="auto">
          <a:xfrm>
            <a:off x="642910" y="4000504"/>
            <a:ext cx="2214578" cy="24153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0" lon="20099983" rev="0"/>
            </a:camera>
            <a:lightRig rig="threePt" dir="t"/>
          </a:scene3d>
          <a:sp3d contourW="6350" prstMaterial="matte">
            <a:bevelT w="101600" h="101600"/>
            <a:contourClr>
              <a:srgbClr val="969696"/>
            </a:contourClr>
          </a:sp3d>
        </p:spPr>
      </p:pic>
      <p:pic>
        <p:nvPicPr>
          <p:cNvPr id="5" name="Picture 2" descr="http://www.funandi.edu.co/funandi/images/stories/noticias/logo%20utp.jpg"/>
          <p:cNvPicPr>
            <a:picLocks noChangeAspect="1" noChangeArrowheads="1"/>
          </p:cNvPicPr>
          <p:nvPr/>
        </p:nvPicPr>
        <p:blipFill>
          <a:blip r:embed="rId3" cstate="print"/>
          <a:srcRect/>
          <a:stretch>
            <a:fillRect/>
          </a:stretch>
        </p:blipFill>
        <p:spPr bwMode="auto">
          <a:xfrm>
            <a:off x="6286512" y="4071942"/>
            <a:ext cx="2357454" cy="228601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85926"/>
            <a:ext cx="8229600" cy="3714776"/>
          </a:xfrm>
        </p:spPr>
        <p:txBody>
          <a:bodyPr/>
          <a:lstStyle/>
          <a:p>
            <a:r>
              <a:rPr lang="es-CO" dirty="0" smtClean="0"/>
              <a:t>REPRESENTACIÓN GRÁFICA</a:t>
            </a:r>
            <a:endParaRPr lang="es-CO" dirty="0"/>
          </a:p>
        </p:txBody>
      </p:sp>
      <p:pic>
        <p:nvPicPr>
          <p:cNvPr id="3" name="Picture 2" descr="http://www.funandi.edu.co/funandi/images/stories/noticias/logo%20utp.jpg"/>
          <p:cNvPicPr>
            <a:picLocks noChangeAspect="1" noChangeArrowheads="1"/>
          </p:cNvPicPr>
          <p:nvPr/>
        </p:nvPicPr>
        <p:blipFill>
          <a:blip r:embed="rId2" cstate="print"/>
          <a:srcRect/>
          <a:stretch>
            <a:fillRect/>
          </a:stretch>
        </p:blipFill>
        <p:spPr bwMode="auto">
          <a:xfrm>
            <a:off x="6929454" y="4071942"/>
            <a:ext cx="1695132" cy="2094502"/>
          </a:xfrm>
          <a:prstGeom prst="rect">
            <a:avLst/>
          </a:prstGeom>
          <a:noFill/>
        </p:spPr>
      </p:pic>
      <p:pic>
        <p:nvPicPr>
          <p:cNvPr id="4" name="Picture 1"/>
          <p:cNvPicPr>
            <a:picLocks noChangeAspect="1" noChangeArrowheads="1"/>
          </p:cNvPicPr>
          <p:nvPr/>
        </p:nvPicPr>
        <p:blipFill>
          <a:blip r:embed="rId3"/>
          <a:srcRect/>
          <a:stretch>
            <a:fillRect/>
          </a:stretch>
        </p:blipFill>
        <p:spPr bwMode="auto">
          <a:xfrm>
            <a:off x="428596" y="214290"/>
            <a:ext cx="2214578" cy="24153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0" lon="20099983" rev="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CVRP (</a:t>
            </a:r>
            <a:r>
              <a:rPr lang="es-CO" dirty="0" err="1" smtClean="0"/>
              <a:t>capacited</a:t>
            </a:r>
            <a:r>
              <a:rPr lang="es-CO" dirty="0" smtClean="0"/>
              <a:t> </a:t>
            </a:r>
            <a:r>
              <a:rPr lang="es-CO" dirty="0" err="1" smtClean="0"/>
              <a:t>vehicle</a:t>
            </a:r>
            <a:r>
              <a:rPr lang="es-CO" dirty="0" smtClean="0"/>
              <a:t> </a:t>
            </a:r>
            <a:r>
              <a:rPr lang="es-CO" dirty="0" err="1" smtClean="0"/>
              <a:t>routing</a:t>
            </a:r>
            <a:r>
              <a:rPr lang="es-CO" dirty="0" smtClean="0"/>
              <a:t> </a:t>
            </a:r>
            <a:r>
              <a:rPr lang="es-CO" dirty="0" err="1" smtClean="0"/>
              <a:t>problem</a:t>
            </a:r>
            <a:r>
              <a:rPr lang="es-CO" dirty="0" smtClean="0"/>
              <a:t>)</a:t>
            </a:r>
            <a:endParaRPr lang="es-CO" dirty="0"/>
          </a:p>
        </p:txBody>
      </p:sp>
      <p:pic>
        <p:nvPicPr>
          <p:cNvPr id="47106" name="Picture 2"/>
          <p:cNvPicPr>
            <a:picLocks noGrp="1" noChangeAspect="1" noChangeArrowheads="1"/>
          </p:cNvPicPr>
          <p:nvPr>
            <p:ph idx="1"/>
          </p:nvPr>
        </p:nvPicPr>
        <p:blipFill>
          <a:blip r:embed="rId2"/>
          <a:srcRect/>
          <a:stretch>
            <a:fillRect/>
          </a:stretch>
        </p:blipFill>
        <p:spPr bwMode="auto">
          <a:xfrm>
            <a:off x="1633537" y="1658144"/>
            <a:ext cx="5876925"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ACVRP (</a:t>
            </a:r>
            <a:r>
              <a:rPr lang="es-CO" dirty="0" err="1" smtClean="0"/>
              <a:t>Asimetric</a:t>
            </a:r>
            <a:r>
              <a:rPr lang="es-CO" dirty="0" smtClean="0"/>
              <a:t> </a:t>
            </a:r>
            <a:r>
              <a:rPr lang="es-CO" dirty="0" err="1" smtClean="0"/>
              <a:t>capacited</a:t>
            </a:r>
            <a:r>
              <a:rPr lang="es-CO" dirty="0" smtClean="0"/>
              <a:t> </a:t>
            </a:r>
            <a:r>
              <a:rPr lang="es-CO" dirty="0" err="1" smtClean="0"/>
              <a:t>vehicle</a:t>
            </a:r>
            <a:r>
              <a:rPr lang="es-CO" dirty="0" smtClean="0"/>
              <a:t> </a:t>
            </a:r>
            <a:r>
              <a:rPr lang="es-CO" dirty="0" err="1" smtClean="0"/>
              <a:t>routing</a:t>
            </a:r>
            <a:r>
              <a:rPr lang="es-CO" dirty="0" smtClean="0"/>
              <a:t> </a:t>
            </a:r>
            <a:r>
              <a:rPr lang="es-CO" dirty="0" err="1" smtClean="0"/>
              <a:t>problem</a:t>
            </a:r>
            <a:r>
              <a:rPr lang="es-CO" dirty="0" smtClean="0"/>
              <a:t>)</a:t>
            </a:r>
            <a:endParaRPr lang="es-CO" dirty="0"/>
          </a:p>
        </p:txBody>
      </p:sp>
      <p:pic>
        <p:nvPicPr>
          <p:cNvPr id="48130" name="Picture 2"/>
          <p:cNvPicPr>
            <a:picLocks noGrp="1" noChangeAspect="1" noChangeArrowheads="1"/>
          </p:cNvPicPr>
          <p:nvPr>
            <p:ph idx="1"/>
          </p:nvPr>
        </p:nvPicPr>
        <p:blipFill>
          <a:blip r:embed="rId2"/>
          <a:srcRect/>
          <a:stretch>
            <a:fillRect/>
          </a:stretch>
        </p:blipFill>
        <p:spPr bwMode="auto">
          <a:xfrm>
            <a:off x="1690687" y="1724819"/>
            <a:ext cx="5762625" cy="427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OVRP (open </a:t>
            </a:r>
            <a:r>
              <a:rPr lang="es-CO" dirty="0" err="1" smtClean="0"/>
              <a:t>vehicle</a:t>
            </a:r>
            <a:r>
              <a:rPr lang="es-CO" dirty="0" smtClean="0"/>
              <a:t> </a:t>
            </a:r>
            <a:r>
              <a:rPr lang="es-CO" dirty="0" err="1" smtClean="0"/>
              <a:t>routing</a:t>
            </a:r>
            <a:r>
              <a:rPr lang="es-CO" dirty="0" smtClean="0"/>
              <a:t> </a:t>
            </a:r>
            <a:r>
              <a:rPr lang="es-CO" dirty="0" err="1" smtClean="0"/>
              <a:t>problem</a:t>
            </a:r>
            <a:r>
              <a:rPr lang="es-CO" dirty="0" smtClean="0"/>
              <a:t>)</a:t>
            </a:r>
            <a:br>
              <a:rPr lang="es-CO" dirty="0" smtClean="0"/>
            </a:br>
            <a:endParaRPr lang="es-CO" dirty="0"/>
          </a:p>
        </p:txBody>
      </p:sp>
      <p:pic>
        <p:nvPicPr>
          <p:cNvPr id="49154" name="Picture 2"/>
          <p:cNvPicPr>
            <a:picLocks noGrp="1" noChangeAspect="1" noChangeArrowheads="1"/>
          </p:cNvPicPr>
          <p:nvPr>
            <p:ph idx="1"/>
          </p:nvPr>
        </p:nvPicPr>
        <p:blipFill>
          <a:blip r:embed="rId2"/>
          <a:srcRect/>
          <a:stretch>
            <a:fillRect/>
          </a:stretch>
        </p:blipFill>
        <p:spPr bwMode="auto">
          <a:xfrm>
            <a:off x="1843087" y="1753394"/>
            <a:ext cx="5457825" cy="421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VRPSPD (</a:t>
            </a:r>
            <a:r>
              <a:rPr lang="es-CO" dirty="0" err="1" smtClean="0"/>
              <a:t>Vehicle</a:t>
            </a:r>
            <a:r>
              <a:rPr lang="es-CO" dirty="0" smtClean="0"/>
              <a:t> </a:t>
            </a:r>
            <a:r>
              <a:rPr lang="es-CO" dirty="0" err="1" smtClean="0"/>
              <a:t>routing</a:t>
            </a:r>
            <a:r>
              <a:rPr lang="es-CO" dirty="0" smtClean="0"/>
              <a:t> </a:t>
            </a:r>
            <a:r>
              <a:rPr lang="es-CO" dirty="0" err="1" smtClean="0"/>
              <a:t>problem</a:t>
            </a:r>
            <a:r>
              <a:rPr lang="es-CO" dirty="0" smtClean="0"/>
              <a:t> </a:t>
            </a:r>
            <a:r>
              <a:rPr lang="es-CO" dirty="0" err="1" smtClean="0"/>
              <a:t>with</a:t>
            </a:r>
            <a:r>
              <a:rPr lang="es-CO" dirty="0" smtClean="0"/>
              <a:t> </a:t>
            </a:r>
            <a:r>
              <a:rPr lang="es-CO" dirty="0" err="1" smtClean="0"/>
              <a:t>simultaneous</a:t>
            </a:r>
            <a:r>
              <a:rPr lang="es-CO" dirty="0" smtClean="0"/>
              <a:t> pickup and </a:t>
            </a:r>
            <a:r>
              <a:rPr lang="es-CO" dirty="0" err="1" smtClean="0"/>
              <a:t>Delivery</a:t>
            </a:r>
            <a:r>
              <a:rPr lang="es-CO" dirty="0" smtClean="0"/>
              <a:t>)</a:t>
            </a:r>
            <a:endParaRPr lang="es-CO" dirty="0"/>
          </a:p>
        </p:txBody>
      </p:sp>
      <p:pic>
        <p:nvPicPr>
          <p:cNvPr id="50178" name="Picture 2"/>
          <p:cNvPicPr>
            <a:picLocks noGrp="1" noChangeAspect="1" noChangeArrowheads="1"/>
          </p:cNvPicPr>
          <p:nvPr>
            <p:ph idx="1"/>
          </p:nvPr>
        </p:nvPicPr>
        <p:blipFill>
          <a:blip r:embed="rId2"/>
          <a:srcRect/>
          <a:stretch>
            <a:fillRect/>
          </a:stretch>
        </p:blipFill>
        <p:spPr bwMode="auto">
          <a:xfrm>
            <a:off x="1614487" y="1667669"/>
            <a:ext cx="5915025" cy="439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39726"/>
            <a:ext cx="8229600" cy="1417638"/>
          </a:xfrm>
        </p:spPr>
        <p:txBody>
          <a:bodyPr>
            <a:normAutofit fontScale="90000"/>
          </a:bodyPr>
          <a:lstStyle/>
          <a:p>
            <a:r>
              <a:rPr lang="es-CO" sz="3600" dirty="0" smtClean="0"/>
              <a:t>VRPMPD (</a:t>
            </a:r>
            <a:r>
              <a:rPr lang="es-CO" sz="3600" dirty="0" err="1" smtClean="0"/>
              <a:t>Vehicle</a:t>
            </a:r>
            <a:r>
              <a:rPr lang="es-CO" sz="3600" dirty="0" smtClean="0"/>
              <a:t> </a:t>
            </a:r>
            <a:r>
              <a:rPr lang="es-CO" sz="3600" dirty="0" err="1" smtClean="0"/>
              <a:t>Routing</a:t>
            </a:r>
            <a:r>
              <a:rPr lang="es-CO" sz="3600" dirty="0" smtClean="0"/>
              <a:t/>
            </a:r>
            <a:br>
              <a:rPr lang="es-CO" sz="3600" dirty="0" smtClean="0"/>
            </a:br>
            <a:r>
              <a:rPr lang="en-US" sz="3600" dirty="0" smtClean="0"/>
              <a:t>Problem with Mixed Pickup and Delivery )</a:t>
            </a:r>
            <a:r>
              <a:rPr lang="es-CO" dirty="0" smtClean="0"/>
              <a:t/>
            </a:r>
            <a:br>
              <a:rPr lang="es-CO" dirty="0" smtClean="0"/>
            </a:br>
            <a:endParaRPr lang="es-CO" dirty="0"/>
          </a:p>
        </p:txBody>
      </p:sp>
      <p:pic>
        <p:nvPicPr>
          <p:cNvPr id="51202" name="Picture 2"/>
          <p:cNvPicPr>
            <a:picLocks noGrp="1" noChangeAspect="1" noChangeArrowheads="1"/>
          </p:cNvPicPr>
          <p:nvPr>
            <p:ph idx="1"/>
          </p:nvPr>
        </p:nvPicPr>
        <p:blipFill>
          <a:blip r:embed="rId2"/>
          <a:srcRect/>
          <a:stretch>
            <a:fillRect/>
          </a:stretch>
        </p:blipFill>
        <p:spPr bwMode="auto">
          <a:xfrm>
            <a:off x="1671637" y="1705769"/>
            <a:ext cx="5800725"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TSPMPD (</a:t>
            </a:r>
            <a:r>
              <a:rPr lang="es-CO" dirty="0" err="1" smtClean="0"/>
              <a:t>Travel</a:t>
            </a:r>
            <a:r>
              <a:rPr lang="es-CO" dirty="0" smtClean="0"/>
              <a:t> </a:t>
            </a:r>
            <a:r>
              <a:rPr lang="es-CO" dirty="0" err="1" smtClean="0"/>
              <a:t>salesman</a:t>
            </a:r>
            <a:r>
              <a:rPr lang="es-CO" dirty="0" smtClean="0"/>
              <a:t> </a:t>
            </a:r>
            <a:r>
              <a:rPr lang="es-CO" dirty="0" err="1" smtClean="0"/>
              <a:t>problem</a:t>
            </a:r>
            <a:r>
              <a:rPr lang="es-CO" dirty="0" smtClean="0"/>
              <a:t> </a:t>
            </a:r>
            <a:r>
              <a:rPr lang="es-CO" dirty="0" err="1" smtClean="0"/>
              <a:t>mixed</a:t>
            </a:r>
            <a:r>
              <a:rPr lang="es-CO" dirty="0" smtClean="0"/>
              <a:t> Pickup and </a:t>
            </a:r>
            <a:r>
              <a:rPr lang="es-CO" dirty="0" err="1" smtClean="0"/>
              <a:t>Delivery</a:t>
            </a:r>
            <a:r>
              <a:rPr lang="es-CO" dirty="0" smtClean="0"/>
              <a:t>)</a:t>
            </a:r>
            <a:endParaRPr lang="es-CO" dirty="0"/>
          </a:p>
        </p:txBody>
      </p:sp>
      <p:pic>
        <p:nvPicPr>
          <p:cNvPr id="53250" name="Picture 2"/>
          <p:cNvPicPr>
            <a:picLocks noGrp="1" noChangeAspect="1" noChangeArrowheads="1"/>
          </p:cNvPicPr>
          <p:nvPr>
            <p:ph idx="1"/>
          </p:nvPr>
        </p:nvPicPr>
        <p:blipFill>
          <a:blip r:embed="rId2"/>
          <a:srcRect/>
          <a:stretch>
            <a:fillRect/>
          </a:stretch>
        </p:blipFill>
        <p:spPr bwMode="auto">
          <a:xfrm>
            <a:off x="1685925" y="1767681"/>
            <a:ext cx="577215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MDVRP (</a:t>
            </a:r>
            <a:r>
              <a:rPr lang="es-CO" dirty="0" err="1" smtClean="0"/>
              <a:t>Multi</a:t>
            </a:r>
            <a:r>
              <a:rPr lang="es-CO" dirty="0" smtClean="0"/>
              <a:t> </a:t>
            </a:r>
            <a:r>
              <a:rPr lang="es-CO" dirty="0" err="1" smtClean="0"/>
              <a:t>depot</a:t>
            </a:r>
            <a:r>
              <a:rPr lang="es-CO" dirty="0" smtClean="0"/>
              <a:t> </a:t>
            </a:r>
            <a:r>
              <a:rPr lang="es-CO" dirty="0" err="1" smtClean="0"/>
              <a:t>routing</a:t>
            </a:r>
            <a:r>
              <a:rPr lang="es-CO" dirty="0" smtClean="0"/>
              <a:t> </a:t>
            </a:r>
            <a:r>
              <a:rPr lang="es-CO" dirty="0" err="1" smtClean="0"/>
              <a:t>problem</a:t>
            </a:r>
            <a:r>
              <a:rPr lang="es-CO" smtClean="0"/>
              <a:t>)</a:t>
            </a:r>
            <a:endParaRPr lang="es-CO" dirty="0"/>
          </a:p>
        </p:txBody>
      </p:sp>
      <p:pic>
        <p:nvPicPr>
          <p:cNvPr id="54274" name="Picture 2"/>
          <p:cNvPicPr>
            <a:picLocks noGrp="1" noChangeAspect="1" noChangeArrowheads="1"/>
          </p:cNvPicPr>
          <p:nvPr>
            <p:ph idx="1"/>
          </p:nvPr>
        </p:nvPicPr>
        <p:blipFill>
          <a:blip r:embed="rId2"/>
          <a:srcRect/>
          <a:stretch>
            <a:fillRect/>
          </a:stretch>
        </p:blipFill>
        <p:spPr bwMode="auto">
          <a:xfrm>
            <a:off x="1728787" y="1862157"/>
            <a:ext cx="5686425" cy="435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3600" dirty="0" smtClean="0"/>
              <a:t>MDVRPMPD(</a:t>
            </a:r>
            <a:r>
              <a:rPr lang="es-CO" sz="3600" dirty="0" err="1" smtClean="0"/>
              <a:t>Multiple</a:t>
            </a:r>
            <a:r>
              <a:rPr lang="es-CO" sz="3600" dirty="0" smtClean="0"/>
              <a:t> </a:t>
            </a:r>
            <a:r>
              <a:rPr lang="es-CO" sz="3600" dirty="0" err="1" smtClean="0"/>
              <a:t>depot</a:t>
            </a:r>
            <a:r>
              <a:rPr lang="es-CO" sz="3600" dirty="0" smtClean="0"/>
              <a:t> </a:t>
            </a:r>
            <a:r>
              <a:rPr lang="es-CO" sz="3600" dirty="0" err="1" smtClean="0"/>
              <a:t>vehicle</a:t>
            </a:r>
            <a:r>
              <a:rPr lang="es-CO" sz="3600" dirty="0" smtClean="0"/>
              <a:t> </a:t>
            </a:r>
            <a:r>
              <a:rPr lang="es-CO" sz="3600" dirty="0" err="1" smtClean="0"/>
              <a:t>routing</a:t>
            </a:r>
            <a:r>
              <a:rPr lang="es-CO" sz="3600" dirty="0" smtClean="0"/>
              <a:t> </a:t>
            </a:r>
            <a:r>
              <a:rPr lang="es-CO" sz="3600" dirty="0" err="1" smtClean="0"/>
              <a:t>problem</a:t>
            </a:r>
            <a:r>
              <a:rPr lang="es-CO" sz="3600" dirty="0" smtClean="0"/>
              <a:t> </a:t>
            </a:r>
            <a:r>
              <a:rPr lang="es-CO" sz="3600" dirty="0" err="1" smtClean="0"/>
              <a:t>mixed</a:t>
            </a:r>
            <a:r>
              <a:rPr lang="es-CO" sz="3600" dirty="0" smtClean="0"/>
              <a:t> Pickup and </a:t>
            </a:r>
            <a:r>
              <a:rPr lang="es-CO" sz="3600" dirty="0" err="1" smtClean="0"/>
              <a:t>Delivery</a:t>
            </a:r>
            <a:r>
              <a:rPr lang="es-CO" sz="3600" dirty="0" smtClean="0"/>
              <a:t>)</a:t>
            </a:r>
            <a:r>
              <a:rPr lang="es-CO" dirty="0" smtClean="0"/>
              <a:t/>
            </a:r>
            <a:br>
              <a:rPr lang="es-CO" dirty="0" smtClean="0"/>
            </a:br>
            <a:endParaRPr lang="es-CO" dirty="0"/>
          </a:p>
        </p:txBody>
      </p:sp>
      <p:pic>
        <p:nvPicPr>
          <p:cNvPr id="55298" name="Picture 2"/>
          <p:cNvPicPr>
            <a:picLocks noGrp="1" noChangeAspect="1" noChangeArrowheads="1"/>
          </p:cNvPicPr>
          <p:nvPr>
            <p:ph idx="1"/>
          </p:nvPr>
        </p:nvPicPr>
        <p:blipFill>
          <a:blip r:embed="rId2"/>
          <a:srcRect/>
          <a:stretch>
            <a:fillRect/>
          </a:stretch>
        </p:blipFill>
        <p:spPr bwMode="auto">
          <a:xfrm>
            <a:off x="1557337" y="1686719"/>
            <a:ext cx="6029325" cy="435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HFVRP (</a:t>
            </a:r>
            <a:r>
              <a:rPr lang="es-CO" dirty="0" err="1" smtClean="0"/>
              <a:t>Heterogenous</a:t>
            </a:r>
            <a:r>
              <a:rPr lang="es-CO" dirty="0" smtClean="0"/>
              <a:t> </a:t>
            </a:r>
            <a:r>
              <a:rPr lang="es-CO" dirty="0" err="1" smtClean="0"/>
              <a:t>fleet</a:t>
            </a:r>
            <a:r>
              <a:rPr lang="es-CO" dirty="0" smtClean="0"/>
              <a:t> </a:t>
            </a:r>
            <a:r>
              <a:rPr lang="es-CO" dirty="0" err="1" smtClean="0"/>
              <a:t>vehicle</a:t>
            </a:r>
            <a:r>
              <a:rPr lang="es-CO" dirty="0" smtClean="0"/>
              <a:t> </a:t>
            </a:r>
            <a:r>
              <a:rPr lang="es-CO" dirty="0" err="1" smtClean="0"/>
              <a:t>routing</a:t>
            </a:r>
            <a:r>
              <a:rPr lang="es-CO" dirty="0" smtClean="0"/>
              <a:t> </a:t>
            </a:r>
            <a:r>
              <a:rPr lang="es-CO" dirty="0" err="1" smtClean="0"/>
              <a:t>problem</a:t>
            </a:r>
            <a:r>
              <a:rPr lang="es-CO" dirty="0" smtClean="0"/>
              <a:t>)</a:t>
            </a:r>
            <a:endParaRPr lang="es-CO" dirty="0"/>
          </a:p>
        </p:txBody>
      </p:sp>
      <p:pic>
        <p:nvPicPr>
          <p:cNvPr id="56322" name="Picture 2"/>
          <p:cNvPicPr>
            <a:picLocks noGrp="1" noChangeAspect="1" noChangeArrowheads="1"/>
          </p:cNvPicPr>
          <p:nvPr>
            <p:ph idx="1"/>
          </p:nvPr>
        </p:nvPicPr>
        <p:blipFill>
          <a:blip r:embed="rId2"/>
          <a:srcRect/>
          <a:stretch>
            <a:fillRect/>
          </a:stretch>
        </p:blipFill>
        <p:spPr bwMode="auto">
          <a:xfrm>
            <a:off x="1728787" y="2000240"/>
            <a:ext cx="5686425" cy="429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buFont typeface="Arial" pitchFamily="34" charset="0"/>
              <a:buChar char="•"/>
            </a:pPr>
            <a:r>
              <a:rPr lang="es-CO" dirty="0" smtClean="0"/>
              <a:t>Problema de </a:t>
            </a:r>
            <a:r>
              <a:rPr lang="es-CO" dirty="0" err="1" smtClean="0"/>
              <a:t>ruteamiento</a:t>
            </a:r>
            <a:r>
              <a:rPr lang="es-CO" dirty="0" smtClean="0"/>
              <a:t> de vehículos (VRP)</a:t>
            </a:r>
            <a:endParaRPr lang="es-CO" dirty="0"/>
          </a:p>
        </p:txBody>
      </p:sp>
      <p:pic>
        <p:nvPicPr>
          <p:cNvPr id="4" name="il_fi" descr="http://prodavinci.com/sistema/wp-content/uploads/2009/11/traffic_congestion.jpg"/>
          <p:cNvPicPr>
            <a:picLocks noGrp="1"/>
          </p:cNvPicPr>
          <p:nvPr>
            <p:ph idx="1"/>
          </p:nvPr>
        </p:nvPicPr>
        <p:blipFill>
          <a:blip r:embed="rId2" cstate="print"/>
          <a:srcRect/>
          <a:stretch>
            <a:fillRect/>
          </a:stretch>
        </p:blipFill>
        <p:spPr bwMode="auto">
          <a:xfrm>
            <a:off x="755577" y="1681956"/>
            <a:ext cx="2232247" cy="1891060"/>
          </a:xfrm>
          <a:prstGeom prst="rect">
            <a:avLst/>
          </a:prstGeom>
          <a:noFill/>
          <a:ln w="9525">
            <a:noFill/>
            <a:miter lim="800000"/>
            <a:headEnd/>
            <a:tailEnd/>
          </a:ln>
        </p:spPr>
      </p:pic>
      <p:pic>
        <p:nvPicPr>
          <p:cNvPr id="5" name="4 Imagen" descr="http://t0.gstatic.com/images?q=tbn:ANd9GcTZS2H0QJ2tD2XgLPyVuNNXXhqrleplEkuKdpr40isB7xmmj3BzrSuQ4l4usA">
            <a:hlinkClick r:id="rId3"/>
          </p:cNvPr>
          <p:cNvPicPr/>
          <p:nvPr/>
        </p:nvPicPr>
        <p:blipFill>
          <a:blip r:embed="rId4" cstate="print"/>
          <a:srcRect/>
          <a:stretch>
            <a:fillRect/>
          </a:stretch>
        </p:blipFill>
        <p:spPr bwMode="auto">
          <a:xfrm>
            <a:off x="6588224" y="1412777"/>
            <a:ext cx="2160290" cy="2160240"/>
          </a:xfrm>
          <a:prstGeom prst="rect">
            <a:avLst/>
          </a:prstGeom>
          <a:noFill/>
          <a:ln w="9525">
            <a:noFill/>
            <a:miter lim="800000"/>
            <a:headEnd/>
            <a:tailEnd/>
          </a:ln>
        </p:spPr>
      </p:pic>
      <p:pic>
        <p:nvPicPr>
          <p:cNvPr id="7" name="rg_hi" descr="http://t3.gstatic.com/images?q=tbn:ANd9GcSYCtk3VQun5otoBG3HD9Om67UNjB0MbKOoZkJgQ6UYL7t1wVkw">
            <a:hlinkClick r:id="rId5"/>
          </p:cNvPr>
          <p:cNvPicPr/>
          <p:nvPr/>
        </p:nvPicPr>
        <p:blipFill>
          <a:blip r:embed="rId6" cstate="print"/>
          <a:srcRect/>
          <a:stretch>
            <a:fillRect/>
          </a:stretch>
        </p:blipFill>
        <p:spPr bwMode="auto">
          <a:xfrm>
            <a:off x="3707904" y="3140968"/>
            <a:ext cx="2088232" cy="1368152"/>
          </a:xfrm>
          <a:prstGeom prst="rect">
            <a:avLst/>
          </a:prstGeom>
          <a:noFill/>
          <a:ln w="9525">
            <a:noFill/>
            <a:miter lim="800000"/>
            <a:headEnd/>
            <a:tailEnd/>
          </a:ln>
        </p:spPr>
      </p:pic>
      <p:pic>
        <p:nvPicPr>
          <p:cNvPr id="8" name="rg_hi" descr="http://t3.gstatic.com/images?q=tbn:ANd9GcQBMMG1WW0s8Yd0tdmAKlare8aptTUL74lDvTfHfXWATMeniSST">
            <a:hlinkClick r:id="rId7"/>
          </p:cNvPr>
          <p:cNvPicPr/>
          <p:nvPr/>
        </p:nvPicPr>
        <p:blipFill>
          <a:blip r:embed="rId8" cstate="print"/>
          <a:srcRect/>
          <a:stretch>
            <a:fillRect/>
          </a:stretch>
        </p:blipFill>
        <p:spPr bwMode="auto">
          <a:xfrm>
            <a:off x="6084168" y="4581128"/>
            <a:ext cx="2466975" cy="1847850"/>
          </a:xfrm>
          <a:prstGeom prst="rect">
            <a:avLst/>
          </a:prstGeom>
          <a:noFill/>
          <a:ln w="9525">
            <a:noFill/>
            <a:miter lim="800000"/>
            <a:headEnd/>
            <a:tailEnd/>
          </a:ln>
        </p:spPr>
      </p:pic>
      <p:pic>
        <p:nvPicPr>
          <p:cNvPr id="9" name="rg_hi" descr="http://t0.gstatic.com/images?q=tbn:ANd9GcQdDFaz3AGN0NcDgSMGJsssS4P33Q3GMbbG4LaEwaSAd7qPGo0Y">
            <a:hlinkClick r:id="rId9"/>
          </p:cNvPr>
          <p:cNvPicPr/>
          <p:nvPr/>
        </p:nvPicPr>
        <p:blipFill>
          <a:blip r:embed="rId10" cstate="print"/>
          <a:srcRect/>
          <a:stretch>
            <a:fillRect/>
          </a:stretch>
        </p:blipFill>
        <p:spPr bwMode="auto">
          <a:xfrm>
            <a:off x="3851920" y="4797152"/>
            <a:ext cx="1920627" cy="1440160"/>
          </a:xfrm>
          <a:prstGeom prst="rect">
            <a:avLst/>
          </a:prstGeom>
          <a:noFill/>
          <a:ln w="9525">
            <a:noFill/>
            <a:miter lim="800000"/>
            <a:headEnd/>
            <a:tailEnd/>
          </a:ln>
        </p:spPr>
      </p:pic>
      <p:pic>
        <p:nvPicPr>
          <p:cNvPr id="10" name="rg_hi" descr="http://t0.gstatic.com/images?q=tbn:ANd9GcR_CJUXaqWwqqB_YLoQ1a-PTC1E4Uin01wpEbhG4oN_iWUHVWQQ">
            <a:hlinkClick r:id="rId11"/>
          </p:cNvPr>
          <p:cNvPicPr/>
          <p:nvPr/>
        </p:nvPicPr>
        <p:blipFill>
          <a:blip r:embed="rId12" cstate="print"/>
          <a:srcRect/>
          <a:stretch>
            <a:fillRect/>
          </a:stretch>
        </p:blipFill>
        <p:spPr bwMode="auto">
          <a:xfrm>
            <a:off x="3779912" y="1412777"/>
            <a:ext cx="2228850" cy="1440160"/>
          </a:xfrm>
          <a:prstGeom prst="rect">
            <a:avLst/>
          </a:prstGeom>
          <a:noFill/>
          <a:ln w="9525">
            <a:noFill/>
            <a:miter lim="800000"/>
            <a:headEnd/>
            <a:tailEnd/>
          </a:ln>
        </p:spPr>
      </p:pic>
      <p:pic>
        <p:nvPicPr>
          <p:cNvPr id="11" name="Imagem 5" descr="mapa.png"/>
          <p:cNvPicPr>
            <a:picLocks noChangeAspect="1"/>
          </p:cNvPicPr>
          <p:nvPr/>
        </p:nvPicPr>
        <p:blipFill>
          <a:blip r:embed="rId13" cstate="print"/>
          <a:srcRect b="3758"/>
          <a:stretch>
            <a:fillRect/>
          </a:stretch>
        </p:blipFill>
        <p:spPr bwMode="auto">
          <a:xfrm>
            <a:off x="642910" y="4071942"/>
            <a:ext cx="2643206"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21 Conector recto de flecha"/>
          <p:cNvCxnSpPr>
            <a:stCxn id="136" idx="7"/>
            <a:endCxn id="172" idx="2"/>
          </p:cNvCxnSpPr>
          <p:nvPr/>
        </p:nvCxnSpPr>
        <p:spPr>
          <a:xfrm flipV="1">
            <a:off x="2071001" y="1592796"/>
            <a:ext cx="556783"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72" idx="6"/>
            <a:endCxn id="192" idx="0"/>
          </p:cNvCxnSpPr>
          <p:nvPr/>
        </p:nvCxnSpPr>
        <p:spPr>
          <a:xfrm>
            <a:off x="2987824" y="1592796"/>
            <a:ext cx="684076" cy="684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27 Rectángulo"/>
          <p:cNvSpPr/>
          <p:nvPr/>
        </p:nvSpPr>
        <p:spPr>
          <a:xfrm>
            <a:off x="4139952" y="3717032"/>
            <a:ext cx="216024" cy="216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28 Conector recto de flecha"/>
          <p:cNvCxnSpPr>
            <a:stCxn id="192" idx="5"/>
            <a:endCxn id="28" idx="0"/>
          </p:cNvCxnSpPr>
          <p:nvPr/>
        </p:nvCxnSpPr>
        <p:spPr>
          <a:xfrm>
            <a:off x="3799193" y="2584185"/>
            <a:ext cx="448771" cy="1132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28" idx="0"/>
            <a:endCxn id="136" idx="4"/>
          </p:cNvCxnSpPr>
          <p:nvPr/>
        </p:nvCxnSpPr>
        <p:spPr>
          <a:xfrm flipH="1" flipV="1">
            <a:off x="1943708" y="2348880"/>
            <a:ext cx="2304256" cy="136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8" idx="3"/>
            <a:endCxn id="196" idx="3"/>
          </p:cNvCxnSpPr>
          <p:nvPr/>
        </p:nvCxnSpPr>
        <p:spPr>
          <a:xfrm flipV="1">
            <a:off x="4355976" y="2584185"/>
            <a:ext cx="856215" cy="1240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a:stCxn id="196" idx="7"/>
            <a:endCxn id="202" idx="2"/>
          </p:cNvCxnSpPr>
          <p:nvPr/>
        </p:nvCxnSpPr>
        <p:spPr>
          <a:xfrm flipV="1">
            <a:off x="5466777" y="1592796"/>
            <a:ext cx="545383" cy="736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a:stCxn id="202" idx="6"/>
            <a:endCxn id="208" idx="1"/>
          </p:cNvCxnSpPr>
          <p:nvPr/>
        </p:nvCxnSpPr>
        <p:spPr>
          <a:xfrm>
            <a:off x="6372200" y="1592796"/>
            <a:ext cx="196743" cy="664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208" idx="5"/>
            <a:endCxn id="212" idx="1"/>
          </p:cNvCxnSpPr>
          <p:nvPr/>
        </p:nvCxnSpPr>
        <p:spPr>
          <a:xfrm>
            <a:off x="6823529" y="2512177"/>
            <a:ext cx="537502" cy="105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a:stCxn id="212" idx="4"/>
            <a:endCxn id="28" idx="3"/>
          </p:cNvCxnSpPr>
          <p:nvPr/>
        </p:nvCxnSpPr>
        <p:spPr>
          <a:xfrm flipH="1">
            <a:off x="4355976" y="2924944"/>
            <a:ext cx="3132348" cy="900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a:stCxn id="28" idx="2"/>
            <a:endCxn id="218" idx="2"/>
          </p:cNvCxnSpPr>
          <p:nvPr/>
        </p:nvCxnSpPr>
        <p:spPr>
          <a:xfrm flipV="1">
            <a:off x="4247964" y="3897052"/>
            <a:ext cx="2556284"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a:stCxn id="218" idx="5"/>
            <a:endCxn id="223" idx="0"/>
          </p:cNvCxnSpPr>
          <p:nvPr/>
        </p:nvCxnSpPr>
        <p:spPr>
          <a:xfrm>
            <a:off x="7111561" y="4024345"/>
            <a:ext cx="520779" cy="19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223" idx="4"/>
            <a:endCxn id="231" idx="6"/>
          </p:cNvCxnSpPr>
          <p:nvPr/>
        </p:nvCxnSpPr>
        <p:spPr>
          <a:xfrm flipH="1">
            <a:off x="6588224" y="4581128"/>
            <a:ext cx="1044116" cy="556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231" idx="2"/>
            <a:endCxn id="237" idx="6"/>
          </p:cNvCxnSpPr>
          <p:nvPr/>
        </p:nvCxnSpPr>
        <p:spPr>
          <a:xfrm flipH="1" flipV="1">
            <a:off x="4716016" y="5121188"/>
            <a:ext cx="1512168" cy="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a:stCxn id="237" idx="0"/>
            <a:endCxn id="28" idx="2"/>
          </p:cNvCxnSpPr>
          <p:nvPr/>
        </p:nvCxnSpPr>
        <p:spPr>
          <a:xfrm flipH="1" flipV="1">
            <a:off x="4247964" y="3933056"/>
            <a:ext cx="288032" cy="100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a:stCxn id="28" idx="1"/>
            <a:endCxn id="242" idx="6"/>
          </p:cNvCxnSpPr>
          <p:nvPr/>
        </p:nvCxnSpPr>
        <p:spPr>
          <a:xfrm flipH="1">
            <a:off x="2555776" y="3825044"/>
            <a:ext cx="1584176"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84 Conector recto de flecha"/>
          <p:cNvCxnSpPr>
            <a:stCxn id="246" idx="0"/>
            <a:endCxn id="250" idx="2"/>
          </p:cNvCxnSpPr>
          <p:nvPr/>
        </p:nvCxnSpPr>
        <p:spPr>
          <a:xfrm flipV="1">
            <a:off x="1727684" y="3609020"/>
            <a:ext cx="252028" cy="612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88 Conector recto de flecha"/>
          <p:cNvCxnSpPr>
            <a:stCxn id="242" idx="2"/>
            <a:endCxn id="246" idx="4"/>
          </p:cNvCxnSpPr>
          <p:nvPr/>
        </p:nvCxnSpPr>
        <p:spPr>
          <a:xfrm flipH="1" flipV="1">
            <a:off x="1727684" y="4581128"/>
            <a:ext cx="468052"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250" idx="6"/>
            <a:endCxn id="28" idx="1"/>
          </p:cNvCxnSpPr>
          <p:nvPr/>
        </p:nvCxnSpPr>
        <p:spPr>
          <a:xfrm>
            <a:off x="2339752" y="3609020"/>
            <a:ext cx="1800200"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110 Grupo"/>
          <p:cNvGrpSpPr/>
          <p:nvPr/>
        </p:nvGrpSpPr>
        <p:grpSpPr>
          <a:xfrm>
            <a:off x="1403648" y="1772816"/>
            <a:ext cx="936104" cy="216024"/>
            <a:chOff x="1259632" y="2276872"/>
            <a:chExt cx="936104" cy="216024"/>
          </a:xfrm>
        </p:grpSpPr>
        <p:grpSp>
          <p:nvGrpSpPr>
            <p:cNvPr id="3" name="109 Grupo"/>
            <p:cNvGrpSpPr/>
            <p:nvPr/>
          </p:nvGrpSpPr>
          <p:grpSpPr>
            <a:xfrm>
              <a:off x="1259632" y="2348880"/>
              <a:ext cx="936104" cy="72008"/>
              <a:chOff x="1259632" y="2348880"/>
              <a:chExt cx="792088" cy="72008"/>
            </a:xfrm>
          </p:grpSpPr>
          <p:sp>
            <p:nvSpPr>
              <p:cNvPr id="102" name="101 Rectángulo"/>
              <p:cNvSpPr/>
              <p:nvPr/>
            </p:nvSpPr>
            <p:spPr>
              <a:xfrm>
                <a:off x="1259632"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102 Rectángulo"/>
              <p:cNvSpPr/>
              <p:nvPr/>
            </p:nvSpPr>
            <p:spPr>
              <a:xfrm>
                <a:off x="1475656" y="2348880"/>
                <a:ext cx="432048" cy="72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104 Rectángulo"/>
              <p:cNvSpPr/>
              <p:nvPr/>
            </p:nvSpPr>
            <p:spPr>
              <a:xfrm>
                <a:off x="1835696"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08" name="107 Conector recto"/>
            <p:cNvCxnSpPr/>
            <p:nvPr/>
          </p:nvCxnSpPr>
          <p:spPr>
            <a:xfrm>
              <a:off x="1684800" y="227687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2" name="111 CuadroTexto"/>
          <p:cNvSpPr txBox="1"/>
          <p:nvPr/>
        </p:nvSpPr>
        <p:spPr>
          <a:xfrm>
            <a:off x="2095648" y="2102659"/>
            <a:ext cx="316112" cy="246221"/>
          </a:xfrm>
          <a:prstGeom prst="rect">
            <a:avLst/>
          </a:prstGeom>
          <a:noFill/>
        </p:spPr>
        <p:txBody>
          <a:bodyPr wrap="none" rtlCol="0">
            <a:spAutoFit/>
          </a:bodyPr>
          <a:lstStyle/>
          <a:p>
            <a:r>
              <a:rPr lang="es-MX" sz="1000" dirty="0" smtClean="0"/>
              <a:t>35</a:t>
            </a:r>
            <a:endParaRPr lang="es-MX" sz="1000" dirty="0"/>
          </a:p>
        </p:txBody>
      </p:sp>
      <p:grpSp>
        <p:nvGrpSpPr>
          <p:cNvPr id="4" name="54 Grupo"/>
          <p:cNvGrpSpPr/>
          <p:nvPr/>
        </p:nvGrpSpPr>
        <p:grpSpPr>
          <a:xfrm>
            <a:off x="2339752" y="1196752"/>
            <a:ext cx="936104" cy="216024"/>
            <a:chOff x="2195736" y="1052736"/>
            <a:chExt cx="936104" cy="216024"/>
          </a:xfrm>
        </p:grpSpPr>
        <p:grpSp>
          <p:nvGrpSpPr>
            <p:cNvPr id="5" name="109 Grupo"/>
            <p:cNvGrpSpPr/>
            <p:nvPr/>
          </p:nvGrpSpPr>
          <p:grpSpPr>
            <a:xfrm>
              <a:off x="2195736" y="1124744"/>
              <a:ext cx="936104" cy="72008"/>
              <a:chOff x="1259632" y="2348880"/>
              <a:chExt cx="792088" cy="72008"/>
            </a:xfrm>
          </p:grpSpPr>
          <p:sp>
            <p:nvSpPr>
              <p:cNvPr id="116" name="115 Rectángulo"/>
              <p:cNvSpPr/>
              <p:nvPr/>
            </p:nvSpPr>
            <p:spPr>
              <a:xfrm>
                <a:off x="1259632"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7" name="116 Rectángulo"/>
              <p:cNvSpPr/>
              <p:nvPr/>
            </p:nvSpPr>
            <p:spPr>
              <a:xfrm>
                <a:off x="1475656" y="2348880"/>
                <a:ext cx="432048" cy="72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8" name="117 Rectángulo"/>
              <p:cNvSpPr/>
              <p:nvPr/>
            </p:nvSpPr>
            <p:spPr>
              <a:xfrm>
                <a:off x="1835696"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15" name="114 Conector recto"/>
            <p:cNvCxnSpPr/>
            <p:nvPr/>
          </p:nvCxnSpPr>
          <p:spPr>
            <a:xfrm>
              <a:off x="2520000" y="1052736"/>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9" name="118 CuadroTexto"/>
          <p:cNvSpPr txBox="1"/>
          <p:nvPr/>
        </p:nvSpPr>
        <p:spPr>
          <a:xfrm>
            <a:off x="2663162" y="1742619"/>
            <a:ext cx="316112" cy="246221"/>
          </a:xfrm>
          <a:prstGeom prst="rect">
            <a:avLst/>
          </a:prstGeom>
          <a:noFill/>
        </p:spPr>
        <p:txBody>
          <a:bodyPr wrap="none" rtlCol="0">
            <a:spAutoFit/>
          </a:bodyPr>
          <a:lstStyle/>
          <a:p>
            <a:r>
              <a:rPr lang="es-MX" sz="1000" dirty="0" smtClean="0"/>
              <a:t>45</a:t>
            </a:r>
            <a:endParaRPr lang="es-MX" sz="1000" dirty="0"/>
          </a:p>
        </p:txBody>
      </p:sp>
      <p:sp>
        <p:nvSpPr>
          <p:cNvPr id="120" name="119 CuadroTexto"/>
          <p:cNvSpPr txBox="1"/>
          <p:nvPr/>
        </p:nvSpPr>
        <p:spPr>
          <a:xfrm>
            <a:off x="3995936" y="3902859"/>
            <a:ext cx="251992" cy="246221"/>
          </a:xfrm>
          <a:prstGeom prst="rect">
            <a:avLst/>
          </a:prstGeom>
          <a:noFill/>
        </p:spPr>
        <p:txBody>
          <a:bodyPr wrap="none" rtlCol="0">
            <a:spAutoFit/>
          </a:bodyPr>
          <a:lstStyle/>
          <a:p>
            <a:r>
              <a:rPr lang="es-MX" sz="1000" dirty="0" smtClean="0"/>
              <a:t>d</a:t>
            </a:r>
            <a:endParaRPr lang="es-MX" sz="1000" dirty="0"/>
          </a:p>
        </p:txBody>
      </p:sp>
      <p:grpSp>
        <p:nvGrpSpPr>
          <p:cNvPr id="6" name="69 Grupo"/>
          <p:cNvGrpSpPr/>
          <p:nvPr/>
        </p:nvGrpSpPr>
        <p:grpSpPr>
          <a:xfrm>
            <a:off x="3203848" y="1988840"/>
            <a:ext cx="936104" cy="216024"/>
            <a:chOff x="3714744" y="1571612"/>
            <a:chExt cx="936104" cy="216024"/>
          </a:xfrm>
        </p:grpSpPr>
        <p:sp>
          <p:nvSpPr>
            <p:cNvPr id="65" name="64 Rectángulo"/>
            <p:cNvSpPr/>
            <p:nvPr/>
          </p:nvSpPr>
          <p:spPr>
            <a:xfrm>
              <a:off x="3714744" y="164362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66 Rectángulo"/>
            <p:cNvSpPr/>
            <p:nvPr/>
          </p:nvSpPr>
          <p:spPr>
            <a:xfrm>
              <a:off x="3857620" y="1643620"/>
              <a:ext cx="623027"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67 Rectángulo"/>
            <p:cNvSpPr/>
            <p:nvPr/>
          </p:nvSpPr>
          <p:spPr>
            <a:xfrm>
              <a:off x="4395547" y="164362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4" name="63 Conector recto"/>
            <p:cNvCxnSpPr/>
            <p:nvPr/>
          </p:nvCxnSpPr>
          <p:spPr>
            <a:xfrm>
              <a:off x="4357686" y="157161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70 CuadroTexto"/>
          <p:cNvSpPr txBox="1"/>
          <p:nvPr/>
        </p:nvSpPr>
        <p:spPr>
          <a:xfrm>
            <a:off x="3491880" y="2606715"/>
            <a:ext cx="250390" cy="246221"/>
          </a:xfrm>
          <a:prstGeom prst="rect">
            <a:avLst/>
          </a:prstGeom>
          <a:noFill/>
        </p:spPr>
        <p:txBody>
          <a:bodyPr wrap="none" rtlCol="0">
            <a:spAutoFit/>
          </a:bodyPr>
          <a:lstStyle/>
          <a:p>
            <a:r>
              <a:rPr lang="es-MX" sz="1000" dirty="0" smtClean="0"/>
              <a:t>5</a:t>
            </a:r>
            <a:endParaRPr lang="es-MX" sz="1000" dirty="0"/>
          </a:p>
        </p:txBody>
      </p:sp>
      <p:grpSp>
        <p:nvGrpSpPr>
          <p:cNvPr id="7" name="164 Grupo"/>
          <p:cNvGrpSpPr/>
          <p:nvPr/>
        </p:nvGrpSpPr>
        <p:grpSpPr>
          <a:xfrm>
            <a:off x="5004048" y="2072248"/>
            <a:ext cx="936104" cy="216024"/>
            <a:chOff x="5064656" y="2000240"/>
            <a:chExt cx="936104" cy="216024"/>
          </a:xfrm>
        </p:grpSpPr>
        <p:sp>
          <p:nvSpPr>
            <p:cNvPr id="74" name="73 Rectángulo"/>
            <p:cNvSpPr/>
            <p:nvPr/>
          </p:nvSpPr>
          <p:spPr>
            <a:xfrm>
              <a:off x="5064656" y="2072248"/>
              <a:ext cx="255301" cy="7086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74 Rectángulo"/>
            <p:cNvSpPr/>
            <p:nvPr/>
          </p:nvSpPr>
          <p:spPr>
            <a:xfrm>
              <a:off x="5207532" y="2072248"/>
              <a:ext cx="623027"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76 Rectángulo"/>
            <p:cNvSpPr/>
            <p:nvPr/>
          </p:nvSpPr>
          <p:spPr>
            <a:xfrm>
              <a:off x="5745459" y="2072248"/>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8" name="77 Conector recto"/>
            <p:cNvCxnSpPr/>
            <p:nvPr/>
          </p:nvCxnSpPr>
          <p:spPr>
            <a:xfrm>
              <a:off x="5278970" y="2000240"/>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4" name="83 CuadroTexto"/>
          <p:cNvSpPr txBox="1"/>
          <p:nvPr/>
        </p:nvSpPr>
        <p:spPr>
          <a:xfrm>
            <a:off x="5447496" y="2348880"/>
            <a:ext cx="316112" cy="246221"/>
          </a:xfrm>
          <a:prstGeom prst="rect">
            <a:avLst/>
          </a:prstGeom>
          <a:noFill/>
        </p:spPr>
        <p:txBody>
          <a:bodyPr wrap="none" rtlCol="0">
            <a:spAutoFit/>
          </a:bodyPr>
          <a:lstStyle/>
          <a:p>
            <a:r>
              <a:rPr lang="es-MX" sz="1000" dirty="0" smtClean="0"/>
              <a:t>35</a:t>
            </a:r>
            <a:endParaRPr lang="es-MX" sz="1000" dirty="0"/>
          </a:p>
        </p:txBody>
      </p:sp>
      <p:grpSp>
        <p:nvGrpSpPr>
          <p:cNvPr id="8" name="99 Grupo"/>
          <p:cNvGrpSpPr/>
          <p:nvPr/>
        </p:nvGrpSpPr>
        <p:grpSpPr>
          <a:xfrm>
            <a:off x="5643570" y="1196752"/>
            <a:ext cx="1071570" cy="216024"/>
            <a:chOff x="5715008" y="1214422"/>
            <a:chExt cx="1071570" cy="216024"/>
          </a:xfrm>
        </p:grpSpPr>
        <p:sp>
          <p:nvSpPr>
            <p:cNvPr id="96" name="95 Rectángulo"/>
            <p:cNvSpPr/>
            <p:nvPr/>
          </p:nvSpPr>
          <p:spPr>
            <a:xfrm>
              <a:off x="5715008" y="128643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96 Rectángulo"/>
            <p:cNvSpPr/>
            <p:nvPr/>
          </p:nvSpPr>
          <p:spPr>
            <a:xfrm>
              <a:off x="5970308" y="1286430"/>
              <a:ext cx="601956"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8" name="97 Rectángulo"/>
            <p:cNvSpPr/>
            <p:nvPr/>
          </p:nvSpPr>
          <p:spPr>
            <a:xfrm>
              <a:off x="6564854" y="1285860"/>
              <a:ext cx="221724" cy="7257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94 Conector recto"/>
            <p:cNvCxnSpPr/>
            <p:nvPr/>
          </p:nvCxnSpPr>
          <p:spPr>
            <a:xfrm>
              <a:off x="6500826" y="121442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9" name="98 Rectángulo"/>
            <p:cNvSpPr/>
            <p:nvPr/>
          </p:nvSpPr>
          <p:spPr>
            <a:xfrm>
              <a:off x="6215074" y="1285860"/>
              <a:ext cx="142876" cy="7143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01" name="100 CuadroTexto"/>
          <p:cNvSpPr txBox="1"/>
          <p:nvPr/>
        </p:nvSpPr>
        <p:spPr>
          <a:xfrm>
            <a:off x="6000760" y="1742619"/>
            <a:ext cx="316112" cy="246221"/>
          </a:xfrm>
          <a:prstGeom prst="rect">
            <a:avLst/>
          </a:prstGeom>
          <a:noFill/>
        </p:spPr>
        <p:txBody>
          <a:bodyPr wrap="none" rtlCol="0">
            <a:spAutoFit/>
          </a:bodyPr>
          <a:lstStyle/>
          <a:p>
            <a:r>
              <a:rPr lang="es-MX" sz="1000" dirty="0" smtClean="0"/>
              <a:t>15</a:t>
            </a:r>
            <a:endParaRPr lang="es-MX" sz="1000" dirty="0"/>
          </a:p>
        </p:txBody>
      </p:sp>
      <p:sp>
        <p:nvSpPr>
          <p:cNvPr id="104" name="103 CuadroTexto"/>
          <p:cNvSpPr txBox="1"/>
          <p:nvPr/>
        </p:nvSpPr>
        <p:spPr>
          <a:xfrm>
            <a:off x="6300192" y="2390691"/>
            <a:ext cx="316112" cy="246221"/>
          </a:xfrm>
          <a:prstGeom prst="rect">
            <a:avLst/>
          </a:prstGeom>
          <a:noFill/>
        </p:spPr>
        <p:txBody>
          <a:bodyPr wrap="none" rtlCol="0">
            <a:spAutoFit/>
          </a:bodyPr>
          <a:lstStyle/>
          <a:p>
            <a:r>
              <a:rPr lang="es-MX" sz="1000" dirty="0" smtClean="0"/>
              <a:t>35</a:t>
            </a:r>
            <a:endParaRPr lang="es-MX" sz="1000" dirty="0"/>
          </a:p>
        </p:txBody>
      </p:sp>
      <p:grpSp>
        <p:nvGrpSpPr>
          <p:cNvPr id="9" name="205 Grupo"/>
          <p:cNvGrpSpPr/>
          <p:nvPr/>
        </p:nvGrpSpPr>
        <p:grpSpPr>
          <a:xfrm>
            <a:off x="6300192" y="1988840"/>
            <a:ext cx="936104" cy="216024"/>
            <a:chOff x="6286512" y="2000240"/>
            <a:chExt cx="936104" cy="216024"/>
          </a:xfrm>
        </p:grpSpPr>
        <p:grpSp>
          <p:nvGrpSpPr>
            <p:cNvPr id="10" name="109 Grupo"/>
            <p:cNvGrpSpPr/>
            <p:nvPr/>
          </p:nvGrpSpPr>
          <p:grpSpPr>
            <a:xfrm>
              <a:off x="6286512" y="2072248"/>
              <a:ext cx="936104" cy="72008"/>
              <a:chOff x="1259632" y="2348880"/>
              <a:chExt cx="792088" cy="72008"/>
            </a:xfrm>
          </p:grpSpPr>
          <p:sp>
            <p:nvSpPr>
              <p:cNvPr id="113" name="112 Rectángulo"/>
              <p:cNvSpPr/>
              <p:nvPr/>
            </p:nvSpPr>
            <p:spPr>
              <a:xfrm>
                <a:off x="1259632"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1" name="120 Rectángulo"/>
              <p:cNvSpPr/>
              <p:nvPr/>
            </p:nvSpPr>
            <p:spPr>
              <a:xfrm>
                <a:off x="1475656" y="2348880"/>
                <a:ext cx="432048" cy="72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121 Rectángulo"/>
              <p:cNvSpPr/>
              <p:nvPr/>
            </p:nvSpPr>
            <p:spPr>
              <a:xfrm>
                <a:off x="1835696"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09" name="108 Conector recto"/>
            <p:cNvCxnSpPr/>
            <p:nvPr/>
          </p:nvCxnSpPr>
          <p:spPr>
            <a:xfrm>
              <a:off x="6858016" y="2000240"/>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 name="122 Grupo"/>
          <p:cNvGrpSpPr/>
          <p:nvPr/>
        </p:nvGrpSpPr>
        <p:grpSpPr>
          <a:xfrm>
            <a:off x="6956814" y="2924944"/>
            <a:ext cx="1071570" cy="216024"/>
            <a:chOff x="5715008" y="1214422"/>
            <a:chExt cx="1071570" cy="216024"/>
          </a:xfrm>
        </p:grpSpPr>
        <p:sp>
          <p:nvSpPr>
            <p:cNvPr id="124" name="123 Rectángulo"/>
            <p:cNvSpPr/>
            <p:nvPr/>
          </p:nvSpPr>
          <p:spPr>
            <a:xfrm>
              <a:off x="5715008" y="128643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124 Rectángulo"/>
            <p:cNvSpPr/>
            <p:nvPr/>
          </p:nvSpPr>
          <p:spPr>
            <a:xfrm>
              <a:off x="5970308" y="1286430"/>
              <a:ext cx="601956"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6" name="125 Rectángulo"/>
            <p:cNvSpPr/>
            <p:nvPr/>
          </p:nvSpPr>
          <p:spPr>
            <a:xfrm>
              <a:off x="6564854" y="1285860"/>
              <a:ext cx="221724" cy="7257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7" name="126 Conector recto"/>
            <p:cNvCxnSpPr/>
            <p:nvPr/>
          </p:nvCxnSpPr>
          <p:spPr>
            <a:xfrm>
              <a:off x="6500826" y="121442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8" name="127 Rectángulo"/>
            <p:cNvSpPr/>
            <p:nvPr/>
          </p:nvSpPr>
          <p:spPr>
            <a:xfrm>
              <a:off x="6215074" y="1285860"/>
              <a:ext cx="142876" cy="7143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29" name="128 CuadroTexto"/>
          <p:cNvSpPr txBox="1"/>
          <p:nvPr/>
        </p:nvSpPr>
        <p:spPr>
          <a:xfrm>
            <a:off x="7064200" y="2636912"/>
            <a:ext cx="316112" cy="246221"/>
          </a:xfrm>
          <a:prstGeom prst="rect">
            <a:avLst/>
          </a:prstGeom>
          <a:noFill/>
        </p:spPr>
        <p:txBody>
          <a:bodyPr wrap="none" rtlCol="0">
            <a:spAutoFit/>
          </a:bodyPr>
          <a:lstStyle/>
          <a:p>
            <a:r>
              <a:rPr lang="es-MX" sz="1000" dirty="0" smtClean="0"/>
              <a:t>20</a:t>
            </a:r>
            <a:endParaRPr lang="es-MX" sz="1000" dirty="0"/>
          </a:p>
        </p:txBody>
      </p:sp>
      <p:grpSp>
        <p:nvGrpSpPr>
          <p:cNvPr id="12" name="157 Grupo"/>
          <p:cNvGrpSpPr/>
          <p:nvPr/>
        </p:nvGrpSpPr>
        <p:grpSpPr>
          <a:xfrm>
            <a:off x="6452758" y="3501008"/>
            <a:ext cx="1071570" cy="216024"/>
            <a:chOff x="6572264" y="3571876"/>
            <a:chExt cx="1071570" cy="216024"/>
          </a:xfrm>
        </p:grpSpPr>
        <p:sp>
          <p:nvSpPr>
            <p:cNvPr id="131" name="130 Rectángulo"/>
            <p:cNvSpPr/>
            <p:nvPr/>
          </p:nvSpPr>
          <p:spPr>
            <a:xfrm>
              <a:off x="6572264" y="3643884"/>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131 Rectángulo"/>
            <p:cNvSpPr/>
            <p:nvPr/>
          </p:nvSpPr>
          <p:spPr>
            <a:xfrm>
              <a:off x="6827564" y="3643884"/>
              <a:ext cx="601956"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132 Rectángulo"/>
            <p:cNvSpPr/>
            <p:nvPr/>
          </p:nvSpPr>
          <p:spPr>
            <a:xfrm>
              <a:off x="7422110" y="3643314"/>
              <a:ext cx="221724" cy="7257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133 Conector recto"/>
            <p:cNvCxnSpPr/>
            <p:nvPr/>
          </p:nvCxnSpPr>
          <p:spPr>
            <a:xfrm>
              <a:off x="7322400" y="3571876"/>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134 Rectángulo"/>
            <p:cNvSpPr/>
            <p:nvPr/>
          </p:nvSpPr>
          <p:spPr>
            <a:xfrm>
              <a:off x="7072330" y="3643314"/>
              <a:ext cx="142876" cy="7143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37" name="136 CuadroTexto"/>
          <p:cNvSpPr txBox="1"/>
          <p:nvPr/>
        </p:nvSpPr>
        <p:spPr>
          <a:xfrm>
            <a:off x="6588224" y="4005064"/>
            <a:ext cx="316112" cy="246221"/>
          </a:xfrm>
          <a:prstGeom prst="rect">
            <a:avLst/>
          </a:prstGeom>
          <a:noFill/>
        </p:spPr>
        <p:txBody>
          <a:bodyPr wrap="none" rtlCol="0">
            <a:spAutoFit/>
          </a:bodyPr>
          <a:lstStyle/>
          <a:p>
            <a:r>
              <a:rPr lang="es-MX" sz="1000" dirty="0" smtClean="0"/>
              <a:t>40</a:t>
            </a:r>
            <a:endParaRPr lang="es-MX" sz="1000" dirty="0"/>
          </a:p>
        </p:txBody>
      </p:sp>
      <p:grpSp>
        <p:nvGrpSpPr>
          <p:cNvPr id="13" name="225 Grupo"/>
          <p:cNvGrpSpPr/>
          <p:nvPr/>
        </p:nvGrpSpPr>
        <p:grpSpPr>
          <a:xfrm>
            <a:off x="7236296" y="4581128"/>
            <a:ext cx="936104" cy="216024"/>
            <a:chOff x="7143768" y="4641736"/>
            <a:chExt cx="936104" cy="216024"/>
          </a:xfrm>
        </p:grpSpPr>
        <p:grpSp>
          <p:nvGrpSpPr>
            <p:cNvPr id="14" name="109 Grupo"/>
            <p:cNvGrpSpPr/>
            <p:nvPr/>
          </p:nvGrpSpPr>
          <p:grpSpPr>
            <a:xfrm>
              <a:off x="7143768" y="4713744"/>
              <a:ext cx="936104" cy="72008"/>
              <a:chOff x="1259632" y="2348880"/>
              <a:chExt cx="792088" cy="72008"/>
            </a:xfrm>
          </p:grpSpPr>
          <p:sp>
            <p:nvSpPr>
              <p:cNvPr id="147" name="146 Rectángulo"/>
              <p:cNvSpPr/>
              <p:nvPr/>
            </p:nvSpPr>
            <p:spPr>
              <a:xfrm>
                <a:off x="1259632"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147 Rectángulo"/>
              <p:cNvSpPr/>
              <p:nvPr/>
            </p:nvSpPr>
            <p:spPr>
              <a:xfrm>
                <a:off x="1475656" y="2348880"/>
                <a:ext cx="432048" cy="72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148 Rectángulo"/>
              <p:cNvSpPr/>
              <p:nvPr/>
            </p:nvSpPr>
            <p:spPr>
              <a:xfrm>
                <a:off x="1835696"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46" name="145 Conector recto"/>
            <p:cNvCxnSpPr/>
            <p:nvPr/>
          </p:nvCxnSpPr>
          <p:spPr>
            <a:xfrm>
              <a:off x="7643834" y="4641736"/>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0" name="149 CuadroTexto"/>
          <p:cNvSpPr txBox="1"/>
          <p:nvPr/>
        </p:nvSpPr>
        <p:spPr>
          <a:xfrm>
            <a:off x="7164288" y="4293096"/>
            <a:ext cx="316112" cy="246221"/>
          </a:xfrm>
          <a:prstGeom prst="rect">
            <a:avLst/>
          </a:prstGeom>
          <a:noFill/>
        </p:spPr>
        <p:txBody>
          <a:bodyPr wrap="none" rtlCol="0">
            <a:spAutoFit/>
          </a:bodyPr>
          <a:lstStyle/>
          <a:p>
            <a:r>
              <a:rPr lang="es-MX" sz="1000" dirty="0" smtClean="0"/>
              <a:t>30</a:t>
            </a:r>
            <a:endParaRPr lang="es-MX" sz="1000" dirty="0"/>
          </a:p>
        </p:txBody>
      </p:sp>
      <p:grpSp>
        <p:nvGrpSpPr>
          <p:cNvPr id="15" name="150 Grupo"/>
          <p:cNvGrpSpPr/>
          <p:nvPr/>
        </p:nvGrpSpPr>
        <p:grpSpPr>
          <a:xfrm>
            <a:off x="6000760" y="5301208"/>
            <a:ext cx="936104" cy="216024"/>
            <a:chOff x="4143372" y="1428736"/>
            <a:chExt cx="936104" cy="216024"/>
          </a:xfrm>
        </p:grpSpPr>
        <p:sp>
          <p:nvSpPr>
            <p:cNvPr id="152" name="151 Rectángulo"/>
            <p:cNvSpPr/>
            <p:nvPr/>
          </p:nvSpPr>
          <p:spPr>
            <a:xfrm>
              <a:off x="4143372" y="1500744"/>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152 Rectángulo"/>
            <p:cNvSpPr/>
            <p:nvPr/>
          </p:nvSpPr>
          <p:spPr>
            <a:xfrm>
              <a:off x="4286248" y="1500744"/>
              <a:ext cx="623027"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153 Rectángulo"/>
            <p:cNvSpPr/>
            <p:nvPr/>
          </p:nvSpPr>
          <p:spPr>
            <a:xfrm>
              <a:off x="4824175" y="1500744"/>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5" name="154 Conector recto"/>
            <p:cNvCxnSpPr/>
            <p:nvPr/>
          </p:nvCxnSpPr>
          <p:spPr>
            <a:xfrm>
              <a:off x="4357686" y="1428736"/>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6" name="155 CuadroTexto"/>
          <p:cNvSpPr txBox="1"/>
          <p:nvPr/>
        </p:nvSpPr>
        <p:spPr>
          <a:xfrm>
            <a:off x="6300192" y="4741104"/>
            <a:ext cx="250390" cy="246221"/>
          </a:xfrm>
          <a:prstGeom prst="rect">
            <a:avLst/>
          </a:prstGeom>
          <a:noFill/>
        </p:spPr>
        <p:txBody>
          <a:bodyPr wrap="none" rtlCol="0">
            <a:spAutoFit/>
          </a:bodyPr>
          <a:lstStyle/>
          <a:p>
            <a:r>
              <a:rPr lang="es-MX" sz="1000" dirty="0" smtClean="0"/>
              <a:t>5</a:t>
            </a:r>
            <a:endParaRPr lang="es-MX" sz="1000" dirty="0"/>
          </a:p>
        </p:txBody>
      </p:sp>
      <p:sp>
        <p:nvSpPr>
          <p:cNvPr id="157" name="156 CuadroTexto"/>
          <p:cNvSpPr txBox="1"/>
          <p:nvPr/>
        </p:nvSpPr>
        <p:spPr>
          <a:xfrm>
            <a:off x="4607362" y="4797152"/>
            <a:ext cx="250390" cy="246221"/>
          </a:xfrm>
          <a:prstGeom prst="rect">
            <a:avLst/>
          </a:prstGeom>
          <a:noFill/>
        </p:spPr>
        <p:txBody>
          <a:bodyPr wrap="none" rtlCol="0">
            <a:spAutoFit/>
          </a:bodyPr>
          <a:lstStyle/>
          <a:p>
            <a:r>
              <a:rPr lang="es-MX" sz="1000" dirty="0" smtClean="0"/>
              <a:t>5</a:t>
            </a:r>
            <a:endParaRPr lang="es-MX" sz="1000" dirty="0"/>
          </a:p>
        </p:txBody>
      </p:sp>
      <p:grpSp>
        <p:nvGrpSpPr>
          <p:cNvPr id="16" name="158 Grupo"/>
          <p:cNvGrpSpPr/>
          <p:nvPr/>
        </p:nvGrpSpPr>
        <p:grpSpPr>
          <a:xfrm>
            <a:off x="4071934" y="5301208"/>
            <a:ext cx="1071570" cy="216024"/>
            <a:chOff x="6572264" y="3571876"/>
            <a:chExt cx="1071570" cy="216024"/>
          </a:xfrm>
        </p:grpSpPr>
        <p:sp>
          <p:nvSpPr>
            <p:cNvPr id="160" name="159 Rectángulo"/>
            <p:cNvSpPr/>
            <p:nvPr/>
          </p:nvSpPr>
          <p:spPr>
            <a:xfrm>
              <a:off x="6572264" y="3643884"/>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160 Rectángulo"/>
            <p:cNvSpPr/>
            <p:nvPr/>
          </p:nvSpPr>
          <p:spPr>
            <a:xfrm>
              <a:off x="6827564" y="3643884"/>
              <a:ext cx="601956"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161 Rectángulo"/>
            <p:cNvSpPr/>
            <p:nvPr/>
          </p:nvSpPr>
          <p:spPr>
            <a:xfrm>
              <a:off x="7422110" y="3643314"/>
              <a:ext cx="221724" cy="7257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3" name="162 Conector recto"/>
            <p:cNvCxnSpPr/>
            <p:nvPr/>
          </p:nvCxnSpPr>
          <p:spPr>
            <a:xfrm>
              <a:off x="7322400" y="3571876"/>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4" name="163 Rectángulo"/>
            <p:cNvSpPr/>
            <p:nvPr/>
          </p:nvSpPr>
          <p:spPr>
            <a:xfrm>
              <a:off x="7072330" y="3643314"/>
              <a:ext cx="142876" cy="7143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7" name="165 Grupo"/>
          <p:cNvGrpSpPr/>
          <p:nvPr/>
        </p:nvGrpSpPr>
        <p:grpSpPr>
          <a:xfrm>
            <a:off x="1907704" y="5229200"/>
            <a:ext cx="936104" cy="216024"/>
            <a:chOff x="3714744" y="1571612"/>
            <a:chExt cx="936104" cy="216024"/>
          </a:xfrm>
        </p:grpSpPr>
        <p:sp>
          <p:nvSpPr>
            <p:cNvPr id="167" name="166 Rectángulo"/>
            <p:cNvSpPr/>
            <p:nvPr/>
          </p:nvSpPr>
          <p:spPr>
            <a:xfrm>
              <a:off x="3714744" y="164362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167 Rectángulo"/>
            <p:cNvSpPr/>
            <p:nvPr/>
          </p:nvSpPr>
          <p:spPr>
            <a:xfrm>
              <a:off x="3857620" y="1643620"/>
              <a:ext cx="623027"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168 Rectángulo"/>
            <p:cNvSpPr/>
            <p:nvPr/>
          </p:nvSpPr>
          <p:spPr>
            <a:xfrm>
              <a:off x="4395547" y="164362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0" name="169 Conector recto"/>
            <p:cNvCxnSpPr/>
            <p:nvPr/>
          </p:nvCxnSpPr>
          <p:spPr>
            <a:xfrm>
              <a:off x="4357686" y="157161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71" name="170 CuadroTexto"/>
          <p:cNvSpPr txBox="1"/>
          <p:nvPr/>
        </p:nvSpPr>
        <p:spPr>
          <a:xfrm>
            <a:off x="2239664" y="4653136"/>
            <a:ext cx="316112" cy="246221"/>
          </a:xfrm>
          <a:prstGeom prst="rect">
            <a:avLst/>
          </a:prstGeom>
          <a:noFill/>
        </p:spPr>
        <p:txBody>
          <a:bodyPr wrap="none" rtlCol="0">
            <a:spAutoFit/>
          </a:bodyPr>
          <a:lstStyle/>
          <a:p>
            <a:r>
              <a:rPr lang="es-MX" sz="1000" dirty="0" smtClean="0"/>
              <a:t>35</a:t>
            </a:r>
            <a:endParaRPr lang="es-MX" sz="1000" dirty="0"/>
          </a:p>
        </p:txBody>
      </p:sp>
      <p:grpSp>
        <p:nvGrpSpPr>
          <p:cNvPr id="18" name="178 Grupo"/>
          <p:cNvGrpSpPr/>
          <p:nvPr/>
        </p:nvGrpSpPr>
        <p:grpSpPr>
          <a:xfrm>
            <a:off x="1043608" y="4005064"/>
            <a:ext cx="1071570" cy="216024"/>
            <a:chOff x="857224" y="4071942"/>
            <a:chExt cx="1071570" cy="216024"/>
          </a:xfrm>
        </p:grpSpPr>
        <p:sp>
          <p:nvSpPr>
            <p:cNvPr id="173" name="172 Rectángulo"/>
            <p:cNvSpPr/>
            <p:nvPr/>
          </p:nvSpPr>
          <p:spPr>
            <a:xfrm>
              <a:off x="857224" y="4143950"/>
              <a:ext cx="255301"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173 Rectángulo"/>
            <p:cNvSpPr/>
            <p:nvPr/>
          </p:nvSpPr>
          <p:spPr>
            <a:xfrm>
              <a:off x="1112524" y="4143950"/>
              <a:ext cx="601956" cy="708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5" name="174 Rectángulo"/>
            <p:cNvSpPr/>
            <p:nvPr/>
          </p:nvSpPr>
          <p:spPr>
            <a:xfrm>
              <a:off x="1707070" y="4143380"/>
              <a:ext cx="221724" cy="7257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6" name="175 Conector recto"/>
            <p:cNvCxnSpPr/>
            <p:nvPr/>
          </p:nvCxnSpPr>
          <p:spPr>
            <a:xfrm>
              <a:off x="1214414" y="407194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77" name="176 Rectángulo"/>
            <p:cNvSpPr/>
            <p:nvPr/>
          </p:nvSpPr>
          <p:spPr>
            <a:xfrm>
              <a:off x="1357290" y="4143380"/>
              <a:ext cx="142876" cy="7143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8" name="177 CuadroTexto"/>
          <p:cNvSpPr txBox="1"/>
          <p:nvPr/>
        </p:nvSpPr>
        <p:spPr>
          <a:xfrm>
            <a:off x="1879624" y="4262899"/>
            <a:ext cx="316112" cy="246221"/>
          </a:xfrm>
          <a:prstGeom prst="rect">
            <a:avLst/>
          </a:prstGeom>
          <a:noFill/>
        </p:spPr>
        <p:txBody>
          <a:bodyPr wrap="none" rtlCol="0">
            <a:spAutoFit/>
          </a:bodyPr>
          <a:lstStyle/>
          <a:p>
            <a:r>
              <a:rPr lang="es-MX" sz="1000" dirty="0" smtClean="0"/>
              <a:t>15</a:t>
            </a:r>
            <a:endParaRPr lang="es-MX" sz="1000" dirty="0"/>
          </a:p>
        </p:txBody>
      </p:sp>
      <p:sp>
        <p:nvSpPr>
          <p:cNvPr id="180" name="179 CuadroTexto"/>
          <p:cNvSpPr txBox="1"/>
          <p:nvPr/>
        </p:nvSpPr>
        <p:spPr>
          <a:xfrm>
            <a:off x="2167656" y="3686835"/>
            <a:ext cx="316112" cy="246221"/>
          </a:xfrm>
          <a:prstGeom prst="rect">
            <a:avLst/>
          </a:prstGeom>
          <a:noFill/>
        </p:spPr>
        <p:txBody>
          <a:bodyPr wrap="none" rtlCol="0">
            <a:spAutoFit/>
          </a:bodyPr>
          <a:lstStyle/>
          <a:p>
            <a:r>
              <a:rPr lang="es-MX" sz="1000" dirty="0" smtClean="0"/>
              <a:t>20</a:t>
            </a:r>
            <a:endParaRPr lang="es-MX" sz="1000" dirty="0"/>
          </a:p>
        </p:txBody>
      </p:sp>
      <p:grpSp>
        <p:nvGrpSpPr>
          <p:cNvPr id="19" name="180 Grupo"/>
          <p:cNvGrpSpPr/>
          <p:nvPr/>
        </p:nvGrpSpPr>
        <p:grpSpPr>
          <a:xfrm>
            <a:off x="1619672" y="3212976"/>
            <a:ext cx="936104" cy="216024"/>
            <a:chOff x="1259632" y="2276872"/>
            <a:chExt cx="936104" cy="216024"/>
          </a:xfrm>
        </p:grpSpPr>
        <p:grpSp>
          <p:nvGrpSpPr>
            <p:cNvPr id="20" name="109 Grupo"/>
            <p:cNvGrpSpPr/>
            <p:nvPr/>
          </p:nvGrpSpPr>
          <p:grpSpPr>
            <a:xfrm>
              <a:off x="1259632" y="2348880"/>
              <a:ext cx="936104" cy="72008"/>
              <a:chOff x="1259632" y="2348880"/>
              <a:chExt cx="792088" cy="72008"/>
            </a:xfrm>
          </p:grpSpPr>
          <p:sp>
            <p:nvSpPr>
              <p:cNvPr id="184" name="183 Rectángulo"/>
              <p:cNvSpPr/>
              <p:nvPr/>
            </p:nvSpPr>
            <p:spPr>
              <a:xfrm>
                <a:off x="1259632"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5" name="184 Rectángulo"/>
              <p:cNvSpPr/>
              <p:nvPr/>
            </p:nvSpPr>
            <p:spPr>
              <a:xfrm>
                <a:off x="1475656" y="2348880"/>
                <a:ext cx="432048" cy="72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6" name="185 Rectángulo"/>
              <p:cNvSpPr/>
              <p:nvPr/>
            </p:nvSpPr>
            <p:spPr>
              <a:xfrm>
                <a:off x="1835696" y="2348880"/>
                <a:ext cx="216024" cy="72008"/>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83" name="182 Conector recto"/>
            <p:cNvCxnSpPr/>
            <p:nvPr/>
          </p:nvCxnSpPr>
          <p:spPr>
            <a:xfrm>
              <a:off x="1684800" y="2276872"/>
              <a:ext cx="0" cy="21602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7" name="186 CuadroTexto"/>
          <p:cNvSpPr txBox="1"/>
          <p:nvPr/>
        </p:nvSpPr>
        <p:spPr>
          <a:xfrm>
            <a:off x="500034" y="357167"/>
            <a:ext cx="7500990" cy="954107"/>
          </a:xfrm>
          <a:prstGeom prst="rect">
            <a:avLst/>
          </a:prstGeom>
          <a:noFill/>
        </p:spPr>
        <p:txBody>
          <a:bodyPr wrap="square" rtlCol="0">
            <a:spAutoFit/>
          </a:bodyPr>
          <a:lstStyle/>
          <a:p>
            <a:pPr algn="ctr"/>
            <a:r>
              <a:rPr lang="es-CO" sz="2800" dirty="0" smtClean="0"/>
              <a:t>CVRPTW (</a:t>
            </a:r>
            <a:r>
              <a:rPr lang="es-CO" sz="2800" dirty="0" err="1" smtClean="0"/>
              <a:t>Capacited</a:t>
            </a:r>
            <a:r>
              <a:rPr lang="es-CO" sz="2800" dirty="0" smtClean="0"/>
              <a:t> </a:t>
            </a:r>
            <a:r>
              <a:rPr lang="es-CO" sz="2800" dirty="0" err="1" smtClean="0"/>
              <a:t>vehicle</a:t>
            </a:r>
            <a:r>
              <a:rPr lang="es-CO" sz="2800" dirty="0" smtClean="0"/>
              <a:t> </a:t>
            </a:r>
            <a:r>
              <a:rPr lang="es-CO" sz="2800" dirty="0" err="1" smtClean="0"/>
              <a:t>routing</a:t>
            </a:r>
            <a:r>
              <a:rPr lang="es-CO" sz="2800" dirty="0" smtClean="0"/>
              <a:t> </a:t>
            </a:r>
            <a:r>
              <a:rPr lang="es-CO" sz="2800" dirty="0" err="1" smtClean="0"/>
              <a:t>problem</a:t>
            </a:r>
            <a:r>
              <a:rPr lang="es-CO" sz="2800" dirty="0" smtClean="0"/>
              <a:t> </a:t>
            </a:r>
            <a:r>
              <a:rPr lang="es-CO" sz="2800" dirty="0" err="1" smtClean="0"/>
              <a:t>with</a:t>
            </a:r>
            <a:r>
              <a:rPr lang="es-CO" sz="2800" dirty="0" smtClean="0"/>
              <a:t> time </a:t>
            </a:r>
            <a:r>
              <a:rPr lang="es-CO" sz="2800" dirty="0" err="1" smtClean="0"/>
              <a:t>windows</a:t>
            </a:r>
            <a:r>
              <a:rPr lang="es-CO" sz="2800" dirty="0" smtClean="0"/>
              <a:t>)</a:t>
            </a:r>
            <a:endParaRPr lang="es-MX" sz="2800" i="1" dirty="0"/>
          </a:p>
        </p:txBody>
      </p:sp>
      <p:sp>
        <p:nvSpPr>
          <p:cNvPr id="136" name="135 Elipse"/>
          <p:cNvSpPr/>
          <p:nvPr/>
        </p:nvSpPr>
        <p:spPr>
          <a:xfrm>
            <a:off x="1763688" y="1988840"/>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6</a:t>
            </a:r>
          </a:p>
        </p:txBody>
      </p:sp>
      <p:sp>
        <p:nvSpPr>
          <p:cNvPr id="172" name="171 Elipse"/>
          <p:cNvSpPr/>
          <p:nvPr/>
        </p:nvSpPr>
        <p:spPr>
          <a:xfrm>
            <a:off x="2627784" y="1412776"/>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11</a:t>
            </a:r>
          </a:p>
        </p:txBody>
      </p:sp>
      <p:sp>
        <p:nvSpPr>
          <p:cNvPr id="192" name="191 Elipse"/>
          <p:cNvSpPr/>
          <p:nvPr/>
        </p:nvSpPr>
        <p:spPr>
          <a:xfrm>
            <a:off x="3491880" y="2276872"/>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14</a:t>
            </a:r>
          </a:p>
        </p:txBody>
      </p:sp>
      <p:sp>
        <p:nvSpPr>
          <p:cNvPr id="196" name="195 Elipse"/>
          <p:cNvSpPr/>
          <p:nvPr/>
        </p:nvSpPr>
        <p:spPr>
          <a:xfrm>
            <a:off x="5159464" y="2276872"/>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7</a:t>
            </a:r>
          </a:p>
        </p:txBody>
      </p:sp>
      <p:sp>
        <p:nvSpPr>
          <p:cNvPr id="202" name="201 Elipse"/>
          <p:cNvSpPr/>
          <p:nvPr/>
        </p:nvSpPr>
        <p:spPr>
          <a:xfrm>
            <a:off x="6012160" y="1412776"/>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10</a:t>
            </a:r>
          </a:p>
        </p:txBody>
      </p:sp>
      <p:sp>
        <p:nvSpPr>
          <p:cNvPr id="208" name="207 Elipse"/>
          <p:cNvSpPr/>
          <p:nvPr/>
        </p:nvSpPr>
        <p:spPr>
          <a:xfrm>
            <a:off x="6516216" y="2204864"/>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4</a:t>
            </a:r>
          </a:p>
        </p:txBody>
      </p:sp>
      <p:sp>
        <p:nvSpPr>
          <p:cNvPr id="212" name="211 Elipse"/>
          <p:cNvSpPr/>
          <p:nvPr/>
        </p:nvSpPr>
        <p:spPr>
          <a:xfrm>
            <a:off x="7308304" y="2564904"/>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13</a:t>
            </a:r>
          </a:p>
        </p:txBody>
      </p:sp>
      <p:sp>
        <p:nvSpPr>
          <p:cNvPr id="218" name="217 Elipse"/>
          <p:cNvSpPr/>
          <p:nvPr/>
        </p:nvSpPr>
        <p:spPr>
          <a:xfrm>
            <a:off x="6804248" y="3717032"/>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8</a:t>
            </a:r>
          </a:p>
        </p:txBody>
      </p:sp>
      <p:sp>
        <p:nvSpPr>
          <p:cNvPr id="223" name="222 Elipse"/>
          <p:cNvSpPr/>
          <p:nvPr/>
        </p:nvSpPr>
        <p:spPr>
          <a:xfrm>
            <a:off x="7452320" y="4221088"/>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3</a:t>
            </a:r>
          </a:p>
        </p:txBody>
      </p:sp>
      <p:sp>
        <p:nvSpPr>
          <p:cNvPr id="231" name="230 Elipse"/>
          <p:cNvSpPr/>
          <p:nvPr/>
        </p:nvSpPr>
        <p:spPr>
          <a:xfrm>
            <a:off x="6228184" y="4957128"/>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12</a:t>
            </a:r>
          </a:p>
        </p:txBody>
      </p:sp>
      <p:sp>
        <p:nvSpPr>
          <p:cNvPr id="237" name="236 Elipse"/>
          <p:cNvSpPr/>
          <p:nvPr/>
        </p:nvSpPr>
        <p:spPr>
          <a:xfrm>
            <a:off x="4355976" y="4941168"/>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2</a:t>
            </a:r>
          </a:p>
        </p:txBody>
      </p:sp>
      <p:sp>
        <p:nvSpPr>
          <p:cNvPr id="242" name="241 Elipse"/>
          <p:cNvSpPr/>
          <p:nvPr/>
        </p:nvSpPr>
        <p:spPr>
          <a:xfrm>
            <a:off x="2195736" y="4869160"/>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a:t>
            </a:r>
          </a:p>
        </p:txBody>
      </p:sp>
      <p:sp>
        <p:nvSpPr>
          <p:cNvPr id="246" name="245 Elipse"/>
          <p:cNvSpPr/>
          <p:nvPr/>
        </p:nvSpPr>
        <p:spPr>
          <a:xfrm>
            <a:off x="1547664" y="4221088"/>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9</a:t>
            </a:r>
          </a:p>
        </p:txBody>
      </p:sp>
      <p:sp>
        <p:nvSpPr>
          <p:cNvPr id="250" name="249 Elipse"/>
          <p:cNvSpPr/>
          <p:nvPr/>
        </p:nvSpPr>
        <p:spPr>
          <a:xfrm>
            <a:off x="1979712" y="3429000"/>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5</a:t>
            </a:r>
          </a:p>
        </p:txBody>
      </p:sp>
      <p:pic>
        <p:nvPicPr>
          <p:cNvPr id="138" name="Picture 2" descr="http://www.funandi.edu.co/funandi/images/stories/noticias/logo%20utp.jpg"/>
          <p:cNvPicPr>
            <a:picLocks noChangeAspect="1" noChangeArrowheads="1"/>
          </p:cNvPicPr>
          <p:nvPr/>
        </p:nvPicPr>
        <p:blipFill>
          <a:blip r:embed="rId2" cstate="print"/>
          <a:srcRect/>
          <a:stretch>
            <a:fillRect/>
          </a:stretch>
        </p:blipFill>
        <p:spPr bwMode="auto">
          <a:xfrm>
            <a:off x="7500958" y="5214950"/>
            <a:ext cx="1328151" cy="144016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1928794" y="1192762"/>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Rectángulo"/>
          <p:cNvSpPr/>
          <p:nvPr/>
        </p:nvSpPr>
        <p:spPr>
          <a:xfrm>
            <a:off x="2143108" y="2122596"/>
            <a:ext cx="142876" cy="142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Triángulo isósceles"/>
          <p:cNvSpPr/>
          <p:nvPr/>
        </p:nvSpPr>
        <p:spPr>
          <a:xfrm>
            <a:off x="1357290" y="836712"/>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6 Conector recto de flecha"/>
          <p:cNvCxnSpPr>
            <a:stCxn id="20" idx="7"/>
            <a:endCxn id="4" idx="3"/>
          </p:cNvCxnSpPr>
          <p:nvPr/>
        </p:nvCxnSpPr>
        <p:spPr>
          <a:xfrm rot="5400000" flipH="1" flipV="1">
            <a:off x="1337339" y="1315687"/>
            <a:ext cx="612546" cy="612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stCxn id="6" idx="3"/>
            <a:endCxn id="10" idx="0"/>
          </p:cNvCxnSpPr>
          <p:nvPr/>
        </p:nvCxnSpPr>
        <p:spPr>
          <a:xfrm rot="16200000" flipH="1">
            <a:off x="1250133" y="1158183"/>
            <a:ext cx="428628" cy="714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9 Triángulo isósceles"/>
          <p:cNvSpPr/>
          <p:nvPr/>
        </p:nvSpPr>
        <p:spPr>
          <a:xfrm>
            <a:off x="1428728" y="1408216"/>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3" name="12 Conector recto de flecha"/>
          <p:cNvCxnSpPr>
            <a:stCxn id="4" idx="2"/>
            <a:endCxn id="6" idx="4"/>
          </p:cNvCxnSpPr>
          <p:nvPr/>
        </p:nvCxnSpPr>
        <p:spPr>
          <a:xfrm rot="10800000">
            <a:off x="1500166" y="979588"/>
            <a:ext cx="428628" cy="28518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10" idx="3"/>
            <a:endCxn id="5" idx="0"/>
          </p:cNvCxnSpPr>
          <p:nvPr/>
        </p:nvCxnSpPr>
        <p:spPr>
          <a:xfrm rot="16200000" flipH="1">
            <a:off x="1571604" y="1479654"/>
            <a:ext cx="571504" cy="71438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19 Elipse"/>
          <p:cNvSpPr/>
          <p:nvPr/>
        </p:nvSpPr>
        <p:spPr>
          <a:xfrm>
            <a:off x="1214414" y="1907142"/>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25 Conector recto de flecha"/>
          <p:cNvCxnSpPr>
            <a:stCxn id="5" idx="1"/>
            <a:endCxn id="20" idx="5"/>
          </p:cNvCxnSpPr>
          <p:nvPr/>
        </p:nvCxnSpPr>
        <p:spPr>
          <a:xfrm rot="10800000">
            <a:off x="1337340" y="2030068"/>
            <a:ext cx="805769" cy="16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30 Elipse"/>
          <p:cNvSpPr/>
          <p:nvPr/>
        </p:nvSpPr>
        <p:spPr>
          <a:xfrm>
            <a:off x="3214678" y="1978580"/>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31 Conector recto de flecha"/>
          <p:cNvCxnSpPr>
            <a:stCxn id="5" idx="3"/>
            <a:endCxn id="31" idx="3"/>
          </p:cNvCxnSpPr>
          <p:nvPr/>
        </p:nvCxnSpPr>
        <p:spPr>
          <a:xfrm flipV="1">
            <a:off x="2285984" y="2101505"/>
            <a:ext cx="949785" cy="92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36 Triángulo isósceles"/>
          <p:cNvSpPr/>
          <p:nvPr/>
        </p:nvSpPr>
        <p:spPr>
          <a:xfrm>
            <a:off x="2357422" y="1622530"/>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38 Conector recto de flecha"/>
          <p:cNvCxnSpPr>
            <a:stCxn id="37" idx="3"/>
            <a:endCxn id="5" idx="0"/>
          </p:cNvCxnSpPr>
          <p:nvPr/>
        </p:nvCxnSpPr>
        <p:spPr>
          <a:xfrm rot="5400000">
            <a:off x="2143108" y="1836844"/>
            <a:ext cx="357190" cy="2143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41 Triángulo isósceles"/>
          <p:cNvSpPr/>
          <p:nvPr/>
        </p:nvSpPr>
        <p:spPr>
          <a:xfrm>
            <a:off x="3786182" y="1551092"/>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42 Elipse"/>
          <p:cNvSpPr/>
          <p:nvPr/>
        </p:nvSpPr>
        <p:spPr>
          <a:xfrm>
            <a:off x="3214678" y="979588"/>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4" name="43 Conector recto de flecha"/>
          <p:cNvCxnSpPr>
            <a:stCxn id="31" idx="0"/>
            <a:endCxn id="43" idx="4"/>
          </p:cNvCxnSpPr>
          <p:nvPr/>
        </p:nvCxnSpPr>
        <p:spPr>
          <a:xfrm rot="5400000" flipH="1" flipV="1">
            <a:off x="2859198" y="1551092"/>
            <a:ext cx="854976"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a:stCxn id="43" idx="6"/>
            <a:endCxn id="42" idx="0"/>
          </p:cNvCxnSpPr>
          <p:nvPr/>
        </p:nvCxnSpPr>
        <p:spPr>
          <a:xfrm>
            <a:off x="3358694" y="1051596"/>
            <a:ext cx="498926" cy="4994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a:stCxn id="42" idx="1"/>
            <a:endCxn id="37" idx="5"/>
          </p:cNvCxnSpPr>
          <p:nvPr/>
        </p:nvCxnSpPr>
        <p:spPr>
          <a:xfrm rot="10800000" flipV="1">
            <a:off x="2464579" y="1622530"/>
            <a:ext cx="1357322" cy="714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54 Elipse"/>
          <p:cNvSpPr/>
          <p:nvPr/>
        </p:nvSpPr>
        <p:spPr>
          <a:xfrm>
            <a:off x="5786446" y="1192762"/>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Rectángulo"/>
          <p:cNvSpPr/>
          <p:nvPr/>
        </p:nvSpPr>
        <p:spPr>
          <a:xfrm>
            <a:off x="6000760" y="2122596"/>
            <a:ext cx="142876" cy="142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Triángulo isósceles"/>
          <p:cNvSpPr/>
          <p:nvPr/>
        </p:nvSpPr>
        <p:spPr>
          <a:xfrm>
            <a:off x="5214942" y="836712"/>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8" name="57 Conector recto de flecha"/>
          <p:cNvCxnSpPr>
            <a:stCxn id="63" idx="7"/>
            <a:endCxn id="60" idx="3"/>
          </p:cNvCxnSpPr>
          <p:nvPr/>
        </p:nvCxnSpPr>
        <p:spPr>
          <a:xfrm rot="5400000" flipH="1" flipV="1">
            <a:off x="5087834" y="1658250"/>
            <a:ext cx="377141" cy="162827"/>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60" idx="0"/>
            <a:endCxn id="57" idx="3"/>
          </p:cNvCxnSpPr>
          <p:nvPr/>
        </p:nvCxnSpPr>
        <p:spPr>
          <a:xfrm rot="16200000" flipV="1">
            <a:off x="5107785" y="1158183"/>
            <a:ext cx="428628" cy="71438"/>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59 Triángulo isósceles"/>
          <p:cNvSpPr/>
          <p:nvPr/>
        </p:nvSpPr>
        <p:spPr>
          <a:xfrm>
            <a:off x="5286380" y="1408216"/>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60 Conector recto de flecha"/>
          <p:cNvCxnSpPr>
            <a:stCxn id="57" idx="4"/>
            <a:endCxn id="55" idx="2"/>
          </p:cNvCxnSpPr>
          <p:nvPr/>
        </p:nvCxnSpPr>
        <p:spPr>
          <a:xfrm rot="16200000" flipH="1">
            <a:off x="5429541" y="907865"/>
            <a:ext cx="285182" cy="428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62 Elipse"/>
          <p:cNvSpPr/>
          <p:nvPr/>
        </p:nvSpPr>
        <p:spPr>
          <a:xfrm>
            <a:off x="5072066" y="1907142"/>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4" name="63 Conector recto de flecha"/>
          <p:cNvCxnSpPr>
            <a:stCxn id="56" idx="1"/>
            <a:endCxn id="63" idx="5"/>
          </p:cNvCxnSpPr>
          <p:nvPr/>
        </p:nvCxnSpPr>
        <p:spPr>
          <a:xfrm rot="10800000">
            <a:off x="5194992" y="2030068"/>
            <a:ext cx="805769" cy="16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64 Elipse"/>
          <p:cNvSpPr/>
          <p:nvPr/>
        </p:nvSpPr>
        <p:spPr>
          <a:xfrm>
            <a:off x="7072330" y="1978580"/>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6" name="65 Conector recto de flecha"/>
          <p:cNvCxnSpPr>
            <a:stCxn id="56" idx="3"/>
            <a:endCxn id="65" idx="3"/>
          </p:cNvCxnSpPr>
          <p:nvPr/>
        </p:nvCxnSpPr>
        <p:spPr>
          <a:xfrm flipV="1">
            <a:off x="6143636" y="2101505"/>
            <a:ext cx="949785" cy="92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66 Triángulo isósceles"/>
          <p:cNvSpPr/>
          <p:nvPr/>
        </p:nvSpPr>
        <p:spPr>
          <a:xfrm>
            <a:off x="6215074" y="1622530"/>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8" name="67 Conector recto de flecha"/>
          <p:cNvCxnSpPr>
            <a:stCxn id="67" idx="3"/>
            <a:endCxn id="56" idx="0"/>
          </p:cNvCxnSpPr>
          <p:nvPr/>
        </p:nvCxnSpPr>
        <p:spPr>
          <a:xfrm rot="5400000">
            <a:off x="6000760" y="1836844"/>
            <a:ext cx="357190" cy="214314"/>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68 Triángulo isósceles"/>
          <p:cNvSpPr/>
          <p:nvPr/>
        </p:nvSpPr>
        <p:spPr>
          <a:xfrm>
            <a:off x="7643834" y="1551092"/>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69 Elipse"/>
          <p:cNvSpPr/>
          <p:nvPr/>
        </p:nvSpPr>
        <p:spPr>
          <a:xfrm>
            <a:off x="7072330" y="979588"/>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1" name="70 Conector recto de flecha"/>
          <p:cNvCxnSpPr>
            <a:stCxn id="65" idx="0"/>
            <a:endCxn id="70" idx="4"/>
          </p:cNvCxnSpPr>
          <p:nvPr/>
        </p:nvCxnSpPr>
        <p:spPr>
          <a:xfrm rot="5400000" flipH="1" flipV="1">
            <a:off x="6716850" y="1551092"/>
            <a:ext cx="854976" cy="1588"/>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71 Conector recto de flecha"/>
          <p:cNvCxnSpPr>
            <a:stCxn id="70" idx="6"/>
            <a:endCxn id="69" idx="0"/>
          </p:cNvCxnSpPr>
          <p:nvPr/>
        </p:nvCxnSpPr>
        <p:spPr>
          <a:xfrm>
            <a:off x="7216346" y="1051596"/>
            <a:ext cx="498926" cy="499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69" idx="1"/>
            <a:endCxn id="67" idx="5"/>
          </p:cNvCxnSpPr>
          <p:nvPr/>
        </p:nvCxnSpPr>
        <p:spPr>
          <a:xfrm rot="10800000" flipV="1">
            <a:off x="6322231" y="1622530"/>
            <a:ext cx="1357322" cy="71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a:stCxn id="55" idx="4"/>
            <a:endCxn id="56" idx="0"/>
          </p:cNvCxnSpPr>
          <p:nvPr/>
        </p:nvCxnSpPr>
        <p:spPr>
          <a:xfrm rot="16200000" flipH="1">
            <a:off x="5572417" y="1622815"/>
            <a:ext cx="785818" cy="213744"/>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87 Elipse"/>
          <p:cNvSpPr/>
          <p:nvPr/>
        </p:nvSpPr>
        <p:spPr>
          <a:xfrm>
            <a:off x="1928794" y="2764398"/>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smtClean="0"/>
              <a:t>3</a:t>
            </a:r>
            <a:endParaRPr lang="es-MX" sz="600" dirty="0"/>
          </a:p>
        </p:txBody>
      </p:sp>
      <p:sp>
        <p:nvSpPr>
          <p:cNvPr id="89" name="88 Rectángulo"/>
          <p:cNvSpPr/>
          <p:nvPr/>
        </p:nvSpPr>
        <p:spPr>
          <a:xfrm>
            <a:off x="2143108" y="3694232"/>
            <a:ext cx="142876" cy="142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89 Triángulo isósceles"/>
          <p:cNvSpPr/>
          <p:nvPr/>
        </p:nvSpPr>
        <p:spPr>
          <a:xfrm>
            <a:off x="1331640" y="2395808"/>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dirty="0" smtClean="0">
                <a:solidFill>
                  <a:schemeClr val="tx1"/>
                </a:solidFill>
              </a:rPr>
              <a:t>4</a:t>
            </a:r>
            <a:endParaRPr lang="es-CO" sz="600" dirty="0">
              <a:solidFill>
                <a:schemeClr val="tx1"/>
              </a:solidFill>
            </a:endParaRPr>
          </a:p>
        </p:txBody>
      </p:sp>
      <p:cxnSp>
        <p:nvCxnSpPr>
          <p:cNvPr id="91" name="90 Conector recto de flecha"/>
          <p:cNvCxnSpPr>
            <a:stCxn id="93" idx="5"/>
            <a:endCxn id="88" idx="3"/>
          </p:cNvCxnSpPr>
          <p:nvPr/>
        </p:nvCxnSpPr>
        <p:spPr>
          <a:xfrm flipV="1">
            <a:off x="1535885" y="2887323"/>
            <a:ext cx="414000" cy="16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90" idx="3"/>
            <a:endCxn id="96" idx="0"/>
          </p:cNvCxnSpPr>
          <p:nvPr/>
        </p:nvCxnSpPr>
        <p:spPr>
          <a:xfrm flipH="1">
            <a:off x="1286422" y="2538684"/>
            <a:ext cx="116656" cy="940094"/>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92 Triángulo isósceles"/>
          <p:cNvSpPr/>
          <p:nvPr/>
        </p:nvSpPr>
        <p:spPr>
          <a:xfrm>
            <a:off x="1428728" y="2979852"/>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dirty="0" smtClean="0">
                <a:solidFill>
                  <a:schemeClr val="tx1"/>
                </a:solidFill>
              </a:rPr>
              <a:t>3</a:t>
            </a:r>
            <a:endParaRPr lang="es-CO" sz="600" dirty="0">
              <a:solidFill>
                <a:schemeClr val="tx1"/>
              </a:solidFill>
            </a:endParaRPr>
          </a:p>
        </p:txBody>
      </p:sp>
      <p:cxnSp>
        <p:nvCxnSpPr>
          <p:cNvPr id="94" name="93 Conector recto de flecha"/>
          <p:cNvCxnSpPr>
            <a:stCxn id="88" idx="2"/>
            <a:endCxn id="90" idx="4"/>
          </p:cNvCxnSpPr>
          <p:nvPr/>
        </p:nvCxnSpPr>
        <p:spPr>
          <a:xfrm flipH="1" flipV="1">
            <a:off x="1474516" y="2538684"/>
            <a:ext cx="454278" cy="297722"/>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94 Conector recto de flecha"/>
          <p:cNvCxnSpPr>
            <a:stCxn id="89" idx="0"/>
            <a:endCxn id="93" idx="3"/>
          </p:cNvCxnSpPr>
          <p:nvPr/>
        </p:nvCxnSpPr>
        <p:spPr>
          <a:xfrm flipH="1" flipV="1">
            <a:off x="1500166" y="3122728"/>
            <a:ext cx="714380" cy="571504"/>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95 Elipse"/>
          <p:cNvSpPr/>
          <p:nvPr/>
        </p:nvSpPr>
        <p:spPr>
          <a:xfrm>
            <a:off x="1214414" y="3478778"/>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smtClean="0"/>
              <a:t>4</a:t>
            </a:r>
            <a:endParaRPr lang="es-MX" sz="600" dirty="0"/>
          </a:p>
        </p:txBody>
      </p:sp>
      <p:cxnSp>
        <p:nvCxnSpPr>
          <p:cNvPr id="97" name="96 Conector recto de flecha"/>
          <p:cNvCxnSpPr>
            <a:stCxn id="96" idx="6"/>
            <a:endCxn id="89" idx="1"/>
          </p:cNvCxnSpPr>
          <p:nvPr/>
        </p:nvCxnSpPr>
        <p:spPr>
          <a:xfrm>
            <a:off x="1358430" y="3550786"/>
            <a:ext cx="784678" cy="214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97 Elipse"/>
          <p:cNvSpPr/>
          <p:nvPr/>
        </p:nvSpPr>
        <p:spPr>
          <a:xfrm>
            <a:off x="3214678" y="355021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smtClean="0"/>
              <a:t>1</a:t>
            </a:r>
            <a:endParaRPr lang="es-MX" sz="600" dirty="0"/>
          </a:p>
        </p:txBody>
      </p:sp>
      <p:cxnSp>
        <p:nvCxnSpPr>
          <p:cNvPr id="99" name="98 Conector recto de flecha"/>
          <p:cNvCxnSpPr>
            <a:stCxn id="98" idx="2"/>
            <a:endCxn id="89" idx="3"/>
          </p:cNvCxnSpPr>
          <p:nvPr/>
        </p:nvCxnSpPr>
        <p:spPr>
          <a:xfrm flipH="1">
            <a:off x="2285984" y="3622224"/>
            <a:ext cx="928694" cy="143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99 Triángulo isósceles"/>
          <p:cNvSpPr/>
          <p:nvPr/>
        </p:nvSpPr>
        <p:spPr>
          <a:xfrm>
            <a:off x="2357422" y="3194166"/>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dirty="0" smtClean="0">
                <a:solidFill>
                  <a:schemeClr val="tx1"/>
                </a:solidFill>
              </a:rPr>
              <a:t>1</a:t>
            </a:r>
            <a:endParaRPr lang="es-CO" sz="600" dirty="0">
              <a:solidFill>
                <a:schemeClr val="tx1"/>
              </a:solidFill>
            </a:endParaRPr>
          </a:p>
        </p:txBody>
      </p:sp>
      <p:cxnSp>
        <p:nvCxnSpPr>
          <p:cNvPr id="101" name="100 Conector recto de flecha"/>
          <p:cNvCxnSpPr>
            <a:stCxn id="89" idx="0"/>
            <a:endCxn id="100" idx="3"/>
          </p:cNvCxnSpPr>
          <p:nvPr/>
        </p:nvCxnSpPr>
        <p:spPr>
          <a:xfrm flipV="1">
            <a:off x="2214546" y="3337042"/>
            <a:ext cx="214314" cy="357190"/>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101 Triángulo isósceles"/>
          <p:cNvSpPr/>
          <p:nvPr/>
        </p:nvSpPr>
        <p:spPr>
          <a:xfrm>
            <a:off x="3786182" y="3122728"/>
            <a:ext cx="142876" cy="142876"/>
          </a:xfrm>
          <a:prstGeom prst="triangl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dirty="0" smtClean="0">
                <a:solidFill>
                  <a:schemeClr val="tx1"/>
                </a:solidFill>
              </a:rPr>
              <a:t>2</a:t>
            </a:r>
            <a:endParaRPr lang="es-CO" sz="600" dirty="0">
              <a:solidFill>
                <a:schemeClr val="tx1"/>
              </a:solidFill>
            </a:endParaRPr>
          </a:p>
        </p:txBody>
      </p:sp>
      <p:sp>
        <p:nvSpPr>
          <p:cNvPr id="103" name="102 Elipse"/>
          <p:cNvSpPr/>
          <p:nvPr/>
        </p:nvSpPr>
        <p:spPr>
          <a:xfrm>
            <a:off x="3214678" y="2551224"/>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smtClean="0"/>
              <a:t>2</a:t>
            </a:r>
            <a:endParaRPr lang="es-MX" sz="600" dirty="0"/>
          </a:p>
        </p:txBody>
      </p:sp>
      <p:cxnSp>
        <p:nvCxnSpPr>
          <p:cNvPr id="104" name="103 Conector recto de flecha"/>
          <p:cNvCxnSpPr>
            <a:stCxn id="103" idx="4"/>
            <a:endCxn id="98" idx="0"/>
          </p:cNvCxnSpPr>
          <p:nvPr/>
        </p:nvCxnSpPr>
        <p:spPr>
          <a:xfrm>
            <a:off x="3286686" y="2695240"/>
            <a:ext cx="0" cy="854976"/>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104 Conector recto de flecha"/>
          <p:cNvCxnSpPr>
            <a:stCxn id="102" idx="0"/>
            <a:endCxn id="103" idx="6"/>
          </p:cNvCxnSpPr>
          <p:nvPr/>
        </p:nvCxnSpPr>
        <p:spPr>
          <a:xfrm flipH="1" flipV="1">
            <a:off x="3358694" y="2623232"/>
            <a:ext cx="498926" cy="499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105 Conector recto de flecha"/>
          <p:cNvCxnSpPr>
            <a:stCxn id="100" idx="5"/>
            <a:endCxn id="102" idx="1"/>
          </p:cNvCxnSpPr>
          <p:nvPr/>
        </p:nvCxnSpPr>
        <p:spPr>
          <a:xfrm flipV="1">
            <a:off x="2464579" y="3194166"/>
            <a:ext cx="1357322" cy="71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107 Rectángulo"/>
          <p:cNvSpPr/>
          <p:nvPr/>
        </p:nvSpPr>
        <p:spPr>
          <a:xfrm>
            <a:off x="6000760" y="3694232"/>
            <a:ext cx="142876" cy="142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0" name="109 Conector recto de flecha"/>
          <p:cNvCxnSpPr>
            <a:stCxn id="142" idx="7"/>
            <a:endCxn id="150" idx="4"/>
          </p:cNvCxnSpPr>
          <p:nvPr/>
        </p:nvCxnSpPr>
        <p:spPr>
          <a:xfrm flipV="1">
            <a:off x="5265456" y="3187896"/>
            <a:ext cx="171210" cy="312946"/>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a:stCxn id="137" idx="3"/>
            <a:endCxn id="108" idx="0"/>
          </p:cNvCxnSpPr>
          <p:nvPr/>
        </p:nvCxnSpPr>
        <p:spPr>
          <a:xfrm flipH="1">
            <a:off x="6072198" y="3309848"/>
            <a:ext cx="248918" cy="384384"/>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121 Conector recto de flecha"/>
          <p:cNvCxnSpPr>
            <a:stCxn id="179" idx="4"/>
            <a:endCxn id="162" idx="0"/>
          </p:cNvCxnSpPr>
          <p:nvPr/>
        </p:nvCxnSpPr>
        <p:spPr>
          <a:xfrm>
            <a:off x="7163718" y="2682700"/>
            <a:ext cx="0" cy="865236"/>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124 Conector recto de flecha"/>
          <p:cNvCxnSpPr>
            <a:stCxn id="130" idx="4"/>
            <a:endCxn id="108" idx="0"/>
          </p:cNvCxnSpPr>
          <p:nvPr/>
        </p:nvCxnSpPr>
        <p:spPr>
          <a:xfrm>
            <a:off x="5867574" y="2970732"/>
            <a:ext cx="204624" cy="723500"/>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140 Grupo"/>
          <p:cNvGrpSpPr/>
          <p:nvPr/>
        </p:nvGrpSpPr>
        <p:grpSpPr>
          <a:xfrm>
            <a:off x="5143504" y="3479918"/>
            <a:ext cx="142876" cy="142876"/>
            <a:chOff x="5072066" y="3571876"/>
            <a:chExt cx="214314" cy="214314"/>
          </a:xfrm>
        </p:grpSpPr>
        <p:sp>
          <p:nvSpPr>
            <p:cNvPr id="142" name="141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3" name="142 Conector recto"/>
            <p:cNvCxnSpPr>
              <a:stCxn id="142" idx="0"/>
              <a:endCxn id="142"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143 Conector recto"/>
            <p:cNvCxnSpPr>
              <a:stCxn id="142" idx="0"/>
              <a:endCxn id="142"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144 Conector recto"/>
            <p:cNvCxnSpPr>
              <a:stCxn id="142" idx="5"/>
              <a:endCxn id="142"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148 Grupo"/>
          <p:cNvGrpSpPr/>
          <p:nvPr/>
        </p:nvGrpSpPr>
        <p:grpSpPr>
          <a:xfrm>
            <a:off x="5365228" y="3045020"/>
            <a:ext cx="142876" cy="142876"/>
            <a:chOff x="5072066" y="3571876"/>
            <a:chExt cx="214314" cy="214314"/>
          </a:xfrm>
        </p:grpSpPr>
        <p:sp>
          <p:nvSpPr>
            <p:cNvPr id="150" name="149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1" name="150 Conector recto"/>
            <p:cNvCxnSpPr>
              <a:stCxn id="150" idx="0"/>
              <a:endCxn id="150"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151 Conector recto"/>
            <p:cNvCxnSpPr>
              <a:stCxn id="150" idx="0"/>
              <a:endCxn id="150"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152 Conector recto"/>
            <p:cNvCxnSpPr>
              <a:stCxn id="150" idx="5"/>
              <a:endCxn id="150"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5" name="154 Conector recto de flecha"/>
          <p:cNvCxnSpPr>
            <a:stCxn id="157" idx="4"/>
            <a:endCxn id="142" idx="0"/>
          </p:cNvCxnSpPr>
          <p:nvPr/>
        </p:nvCxnSpPr>
        <p:spPr>
          <a:xfrm flipH="1">
            <a:off x="5214942" y="2622662"/>
            <a:ext cx="142876" cy="857256"/>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156 Elipse"/>
          <p:cNvSpPr/>
          <p:nvPr/>
        </p:nvSpPr>
        <p:spPr>
          <a:xfrm>
            <a:off x="5286380" y="2479786"/>
            <a:ext cx="142876" cy="14287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8" name="157 Conector recto"/>
          <p:cNvCxnSpPr>
            <a:stCxn id="157" idx="0"/>
            <a:endCxn id="157" idx="3"/>
          </p:cNvCxnSpPr>
          <p:nvPr/>
        </p:nvCxnSpPr>
        <p:spPr>
          <a:xfrm rot="16200000" flipH="1" flipV="1">
            <a:off x="5271585" y="2515505"/>
            <a:ext cx="121952" cy="505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158 Conector recto"/>
          <p:cNvCxnSpPr>
            <a:stCxn id="157" idx="0"/>
            <a:endCxn id="157" idx="5"/>
          </p:cNvCxnSpPr>
          <p:nvPr/>
        </p:nvCxnSpPr>
        <p:spPr>
          <a:xfrm rot="16200000" flipH="1">
            <a:off x="5322099" y="2515505"/>
            <a:ext cx="121952" cy="505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159 Conector recto"/>
          <p:cNvCxnSpPr>
            <a:stCxn id="157" idx="5"/>
            <a:endCxn id="157" idx="3"/>
          </p:cNvCxnSpPr>
          <p:nvPr/>
        </p:nvCxnSpPr>
        <p:spPr>
          <a:xfrm rot="5400000">
            <a:off x="5357818" y="2551224"/>
            <a:ext cx="1059" cy="10102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a:stCxn id="108" idx="1"/>
            <a:endCxn id="157" idx="5"/>
          </p:cNvCxnSpPr>
          <p:nvPr/>
        </p:nvCxnSpPr>
        <p:spPr>
          <a:xfrm flipH="1" flipV="1">
            <a:off x="5408332" y="2601738"/>
            <a:ext cx="592428" cy="1163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150" idx="6"/>
            <a:endCxn id="130" idx="2"/>
          </p:cNvCxnSpPr>
          <p:nvPr/>
        </p:nvCxnSpPr>
        <p:spPr>
          <a:xfrm flipV="1">
            <a:off x="5508104" y="2899294"/>
            <a:ext cx="288032" cy="217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128 Grupo"/>
          <p:cNvGrpSpPr/>
          <p:nvPr/>
        </p:nvGrpSpPr>
        <p:grpSpPr>
          <a:xfrm>
            <a:off x="5796136" y="2827856"/>
            <a:ext cx="142876" cy="142876"/>
            <a:chOff x="5072066" y="3571876"/>
            <a:chExt cx="214314" cy="214314"/>
          </a:xfrm>
        </p:grpSpPr>
        <p:sp>
          <p:nvSpPr>
            <p:cNvPr id="130" name="129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1" name="130 Conector recto"/>
            <p:cNvCxnSpPr>
              <a:stCxn id="130" idx="0"/>
              <a:endCxn id="130"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131 Conector recto"/>
            <p:cNvCxnSpPr>
              <a:stCxn id="130" idx="0"/>
              <a:endCxn id="130"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132 Conector recto"/>
            <p:cNvCxnSpPr>
              <a:stCxn id="130" idx="5"/>
              <a:endCxn id="130"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135 Grupo"/>
          <p:cNvGrpSpPr/>
          <p:nvPr/>
        </p:nvGrpSpPr>
        <p:grpSpPr>
          <a:xfrm>
            <a:off x="6300192" y="3187896"/>
            <a:ext cx="142876" cy="142876"/>
            <a:chOff x="5072066" y="3571876"/>
            <a:chExt cx="214314" cy="214314"/>
          </a:xfrm>
        </p:grpSpPr>
        <p:sp>
          <p:nvSpPr>
            <p:cNvPr id="137" name="136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8" name="137 Conector recto"/>
            <p:cNvCxnSpPr>
              <a:stCxn id="137" idx="0"/>
              <a:endCxn id="137"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138 Conector recto"/>
            <p:cNvCxnSpPr>
              <a:stCxn id="137" idx="0"/>
              <a:endCxn id="137"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139 Conector recto"/>
            <p:cNvCxnSpPr>
              <a:stCxn id="137" idx="5"/>
              <a:endCxn id="137"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7" name="146 Conector recto de flecha"/>
          <p:cNvCxnSpPr>
            <a:stCxn id="162" idx="1"/>
            <a:endCxn id="137" idx="5"/>
          </p:cNvCxnSpPr>
          <p:nvPr/>
        </p:nvCxnSpPr>
        <p:spPr>
          <a:xfrm flipH="1" flipV="1">
            <a:off x="6422144" y="3309848"/>
            <a:ext cx="691060" cy="259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160 Grupo"/>
          <p:cNvGrpSpPr/>
          <p:nvPr/>
        </p:nvGrpSpPr>
        <p:grpSpPr>
          <a:xfrm>
            <a:off x="7092280" y="3547936"/>
            <a:ext cx="142876" cy="142876"/>
            <a:chOff x="5072066" y="3571876"/>
            <a:chExt cx="214314" cy="214314"/>
          </a:xfrm>
        </p:grpSpPr>
        <p:sp>
          <p:nvSpPr>
            <p:cNvPr id="162" name="161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3" name="162 Conector recto"/>
            <p:cNvCxnSpPr>
              <a:stCxn id="162" idx="0"/>
              <a:endCxn id="162"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163 Conector recto"/>
            <p:cNvCxnSpPr>
              <a:stCxn id="162" idx="0"/>
              <a:endCxn id="162"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164 Conector recto"/>
            <p:cNvCxnSpPr>
              <a:stCxn id="162" idx="5"/>
              <a:endCxn id="162"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169 Conector recto de flecha"/>
          <p:cNvCxnSpPr>
            <a:stCxn id="172" idx="1"/>
            <a:endCxn id="179" idx="5"/>
          </p:cNvCxnSpPr>
          <p:nvPr/>
        </p:nvCxnSpPr>
        <p:spPr>
          <a:xfrm flipH="1" flipV="1">
            <a:off x="7214232" y="2661776"/>
            <a:ext cx="403028" cy="475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170 Grupo"/>
          <p:cNvGrpSpPr/>
          <p:nvPr/>
        </p:nvGrpSpPr>
        <p:grpSpPr>
          <a:xfrm>
            <a:off x="7596336" y="3115888"/>
            <a:ext cx="142876" cy="142876"/>
            <a:chOff x="5072066" y="3571876"/>
            <a:chExt cx="214314" cy="214314"/>
          </a:xfrm>
        </p:grpSpPr>
        <p:sp>
          <p:nvSpPr>
            <p:cNvPr id="172" name="171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3" name="172 Conector recto"/>
            <p:cNvCxnSpPr>
              <a:stCxn id="172" idx="0"/>
              <a:endCxn id="172"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173 Conector recto"/>
            <p:cNvCxnSpPr>
              <a:stCxn id="172" idx="0"/>
              <a:endCxn id="172"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174 Conector recto"/>
            <p:cNvCxnSpPr>
              <a:stCxn id="172" idx="5"/>
              <a:endCxn id="172"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177 Grupo"/>
          <p:cNvGrpSpPr/>
          <p:nvPr/>
        </p:nvGrpSpPr>
        <p:grpSpPr>
          <a:xfrm>
            <a:off x="7092280" y="2539824"/>
            <a:ext cx="142876" cy="142876"/>
            <a:chOff x="5072066" y="3571876"/>
            <a:chExt cx="214314" cy="214314"/>
          </a:xfrm>
        </p:grpSpPr>
        <p:sp>
          <p:nvSpPr>
            <p:cNvPr id="179" name="178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0" name="179 Conector recto"/>
            <p:cNvCxnSpPr>
              <a:stCxn id="179" idx="0"/>
              <a:endCxn id="179"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180 Conector recto"/>
            <p:cNvCxnSpPr>
              <a:stCxn id="179" idx="0"/>
              <a:endCxn id="179"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181 Conector recto"/>
            <p:cNvCxnSpPr>
              <a:stCxn id="179" idx="5"/>
              <a:endCxn id="179"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5" name="184 Conector recto de flecha"/>
          <p:cNvCxnSpPr>
            <a:stCxn id="108" idx="3"/>
            <a:endCxn id="172" idx="3"/>
          </p:cNvCxnSpPr>
          <p:nvPr/>
        </p:nvCxnSpPr>
        <p:spPr>
          <a:xfrm flipV="1">
            <a:off x="6143636" y="3237840"/>
            <a:ext cx="1473624" cy="527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286 Rectángulo"/>
          <p:cNvSpPr/>
          <p:nvPr/>
        </p:nvSpPr>
        <p:spPr>
          <a:xfrm>
            <a:off x="6001900" y="5349276"/>
            <a:ext cx="142876" cy="142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6" name="291 Grupo"/>
          <p:cNvGrpSpPr/>
          <p:nvPr/>
        </p:nvGrpSpPr>
        <p:grpSpPr>
          <a:xfrm>
            <a:off x="5144644" y="5134962"/>
            <a:ext cx="142876" cy="142876"/>
            <a:chOff x="5072066" y="3571876"/>
            <a:chExt cx="214314" cy="214314"/>
          </a:xfrm>
        </p:grpSpPr>
        <p:sp>
          <p:nvSpPr>
            <p:cNvPr id="293" name="292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4" name="293 Conector recto"/>
            <p:cNvCxnSpPr>
              <a:stCxn id="293" idx="0"/>
              <a:endCxn id="293"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294 Conector recto"/>
            <p:cNvCxnSpPr>
              <a:stCxn id="293" idx="0"/>
              <a:endCxn id="293"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295 Conector recto"/>
            <p:cNvCxnSpPr>
              <a:stCxn id="293" idx="5"/>
              <a:endCxn id="293"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296 Grupo"/>
          <p:cNvGrpSpPr/>
          <p:nvPr/>
        </p:nvGrpSpPr>
        <p:grpSpPr>
          <a:xfrm>
            <a:off x="5366368" y="4700064"/>
            <a:ext cx="142876" cy="142876"/>
            <a:chOff x="5072066" y="3571876"/>
            <a:chExt cx="214314" cy="214314"/>
          </a:xfrm>
        </p:grpSpPr>
        <p:sp>
          <p:nvSpPr>
            <p:cNvPr id="298" name="297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9" name="298 Conector recto"/>
            <p:cNvCxnSpPr>
              <a:stCxn id="298" idx="0"/>
              <a:endCxn id="298"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299 Conector recto"/>
            <p:cNvCxnSpPr>
              <a:stCxn id="298" idx="0"/>
              <a:endCxn id="298"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300 Conector recto"/>
            <p:cNvCxnSpPr>
              <a:stCxn id="298" idx="5"/>
              <a:endCxn id="298"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302 Grupo"/>
          <p:cNvGrpSpPr/>
          <p:nvPr/>
        </p:nvGrpSpPr>
        <p:grpSpPr>
          <a:xfrm>
            <a:off x="5287520" y="4134830"/>
            <a:ext cx="142876" cy="142876"/>
            <a:chOff x="5072066" y="3571876"/>
            <a:chExt cx="214314" cy="214314"/>
          </a:xfrm>
        </p:grpSpPr>
        <p:sp>
          <p:nvSpPr>
            <p:cNvPr id="304" name="303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05" name="304 Conector recto"/>
            <p:cNvCxnSpPr>
              <a:stCxn id="304" idx="0"/>
              <a:endCxn id="304"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305 Conector recto"/>
            <p:cNvCxnSpPr>
              <a:stCxn id="304" idx="0"/>
              <a:endCxn id="304"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306 Conector recto"/>
            <p:cNvCxnSpPr>
              <a:stCxn id="304" idx="5"/>
              <a:endCxn id="304"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 name="308 Conector recto de flecha"/>
          <p:cNvCxnSpPr>
            <a:stCxn id="311" idx="1"/>
            <a:endCxn id="304" idx="6"/>
          </p:cNvCxnSpPr>
          <p:nvPr/>
        </p:nvCxnSpPr>
        <p:spPr>
          <a:xfrm flipH="1" flipV="1">
            <a:off x="5430396" y="4206268"/>
            <a:ext cx="387804" cy="297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309 Grupo"/>
          <p:cNvGrpSpPr/>
          <p:nvPr/>
        </p:nvGrpSpPr>
        <p:grpSpPr>
          <a:xfrm>
            <a:off x="5797276" y="4482900"/>
            <a:ext cx="142876" cy="142876"/>
            <a:chOff x="5072066" y="3571876"/>
            <a:chExt cx="214314" cy="214314"/>
          </a:xfrm>
        </p:grpSpPr>
        <p:sp>
          <p:nvSpPr>
            <p:cNvPr id="311" name="310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2" name="311 Conector recto"/>
            <p:cNvCxnSpPr>
              <a:stCxn id="311" idx="0"/>
              <a:endCxn id="311"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312 Conector recto"/>
            <p:cNvCxnSpPr>
              <a:stCxn id="311" idx="0"/>
              <a:endCxn id="311"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313 Conector recto"/>
            <p:cNvCxnSpPr>
              <a:stCxn id="311" idx="5"/>
              <a:endCxn id="311"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314 Grupo"/>
          <p:cNvGrpSpPr/>
          <p:nvPr/>
        </p:nvGrpSpPr>
        <p:grpSpPr>
          <a:xfrm>
            <a:off x="6301332" y="4842940"/>
            <a:ext cx="142876" cy="142876"/>
            <a:chOff x="5072066" y="3571876"/>
            <a:chExt cx="214314" cy="214314"/>
          </a:xfrm>
        </p:grpSpPr>
        <p:sp>
          <p:nvSpPr>
            <p:cNvPr id="316" name="315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7" name="316 Conector recto"/>
            <p:cNvCxnSpPr>
              <a:stCxn id="316" idx="0"/>
              <a:endCxn id="316"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317 Conector recto"/>
            <p:cNvCxnSpPr>
              <a:stCxn id="316" idx="0"/>
              <a:endCxn id="316"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318 Conector recto"/>
            <p:cNvCxnSpPr>
              <a:stCxn id="316" idx="5"/>
              <a:endCxn id="316"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320 Grupo"/>
          <p:cNvGrpSpPr/>
          <p:nvPr/>
        </p:nvGrpSpPr>
        <p:grpSpPr>
          <a:xfrm>
            <a:off x="7093420" y="5202980"/>
            <a:ext cx="142876" cy="142876"/>
            <a:chOff x="5072066" y="3571876"/>
            <a:chExt cx="214314" cy="214314"/>
          </a:xfrm>
        </p:grpSpPr>
        <p:sp>
          <p:nvSpPr>
            <p:cNvPr id="322" name="321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3" name="322 Conector recto"/>
            <p:cNvCxnSpPr>
              <a:stCxn id="322" idx="0"/>
              <a:endCxn id="322"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323 Conector recto"/>
            <p:cNvCxnSpPr>
              <a:stCxn id="322" idx="0"/>
              <a:endCxn id="322"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324 Conector recto"/>
            <p:cNvCxnSpPr>
              <a:stCxn id="322" idx="5"/>
              <a:endCxn id="322"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326 Grupo"/>
          <p:cNvGrpSpPr/>
          <p:nvPr/>
        </p:nvGrpSpPr>
        <p:grpSpPr>
          <a:xfrm>
            <a:off x="7597476" y="4770932"/>
            <a:ext cx="142876" cy="142876"/>
            <a:chOff x="5072066" y="3571876"/>
            <a:chExt cx="214314" cy="214314"/>
          </a:xfrm>
        </p:grpSpPr>
        <p:sp>
          <p:nvSpPr>
            <p:cNvPr id="328" name="327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9" name="328 Conector recto"/>
            <p:cNvCxnSpPr>
              <a:stCxn id="328" idx="0"/>
              <a:endCxn id="328"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329 Conector recto"/>
            <p:cNvCxnSpPr>
              <a:stCxn id="328" idx="0"/>
              <a:endCxn id="328"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330 Conector recto"/>
            <p:cNvCxnSpPr>
              <a:stCxn id="328" idx="5"/>
              <a:endCxn id="328"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331 Grupo"/>
          <p:cNvGrpSpPr/>
          <p:nvPr/>
        </p:nvGrpSpPr>
        <p:grpSpPr>
          <a:xfrm>
            <a:off x="7093420" y="4194868"/>
            <a:ext cx="142876" cy="142876"/>
            <a:chOff x="5072066" y="3571876"/>
            <a:chExt cx="214314" cy="214314"/>
          </a:xfrm>
        </p:grpSpPr>
        <p:sp>
          <p:nvSpPr>
            <p:cNvPr id="333" name="332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34" name="333 Conector recto"/>
            <p:cNvCxnSpPr>
              <a:stCxn id="333" idx="0"/>
              <a:endCxn id="333"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334 Conector recto"/>
            <p:cNvCxnSpPr>
              <a:stCxn id="333" idx="0"/>
              <a:endCxn id="333"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335 Conector recto"/>
            <p:cNvCxnSpPr>
              <a:stCxn id="333" idx="5"/>
              <a:endCxn id="333"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8" name="337 Rectángulo"/>
          <p:cNvSpPr/>
          <p:nvPr/>
        </p:nvSpPr>
        <p:spPr>
          <a:xfrm>
            <a:off x="2188896" y="5338446"/>
            <a:ext cx="142876" cy="142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7" name="342 Grupo"/>
          <p:cNvGrpSpPr/>
          <p:nvPr/>
        </p:nvGrpSpPr>
        <p:grpSpPr>
          <a:xfrm>
            <a:off x="1331640" y="5124132"/>
            <a:ext cx="142876" cy="142876"/>
            <a:chOff x="5072066" y="3571876"/>
            <a:chExt cx="214314" cy="214314"/>
          </a:xfrm>
        </p:grpSpPr>
        <p:sp>
          <p:nvSpPr>
            <p:cNvPr id="344" name="343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45" name="344 Conector recto"/>
            <p:cNvCxnSpPr>
              <a:stCxn id="344" idx="0"/>
              <a:endCxn id="344"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345 Conector recto"/>
            <p:cNvCxnSpPr>
              <a:stCxn id="344" idx="0"/>
              <a:endCxn id="344"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346 Conector recto"/>
            <p:cNvCxnSpPr>
              <a:stCxn id="344" idx="5"/>
              <a:endCxn id="344"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347 Grupo"/>
          <p:cNvGrpSpPr/>
          <p:nvPr/>
        </p:nvGrpSpPr>
        <p:grpSpPr>
          <a:xfrm>
            <a:off x="1553364" y="4689234"/>
            <a:ext cx="142876" cy="142876"/>
            <a:chOff x="5072066" y="3571876"/>
            <a:chExt cx="214314" cy="214314"/>
          </a:xfrm>
        </p:grpSpPr>
        <p:sp>
          <p:nvSpPr>
            <p:cNvPr id="349" name="348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0" name="349 Conector recto"/>
            <p:cNvCxnSpPr>
              <a:stCxn id="349" idx="0"/>
              <a:endCxn id="349"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350 Conector recto"/>
            <p:cNvCxnSpPr>
              <a:stCxn id="349" idx="0"/>
              <a:endCxn id="349"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351 Conector recto"/>
            <p:cNvCxnSpPr>
              <a:stCxn id="349" idx="5"/>
              <a:endCxn id="349"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353 Grupo"/>
          <p:cNvGrpSpPr/>
          <p:nvPr/>
        </p:nvGrpSpPr>
        <p:grpSpPr>
          <a:xfrm>
            <a:off x="1474516" y="4124000"/>
            <a:ext cx="142876" cy="142876"/>
            <a:chOff x="5072066" y="3571876"/>
            <a:chExt cx="214314" cy="214314"/>
          </a:xfrm>
        </p:grpSpPr>
        <p:sp>
          <p:nvSpPr>
            <p:cNvPr id="355" name="354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6" name="355 Conector recto"/>
            <p:cNvCxnSpPr>
              <a:stCxn id="355" idx="0"/>
              <a:endCxn id="355"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356 Conector recto"/>
            <p:cNvCxnSpPr>
              <a:stCxn id="355" idx="0"/>
              <a:endCxn id="355"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357 Conector recto"/>
            <p:cNvCxnSpPr>
              <a:stCxn id="355" idx="5"/>
              <a:endCxn id="355"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360 Grupo"/>
          <p:cNvGrpSpPr/>
          <p:nvPr/>
        </p:nvGrpSpPr>
        <p:grpSpPr>
          <a:xfrm>
            <a:off x="1984272" y="4472070"/>
            <a:ext cx="142876" cy="142876"/>
            <a:chOff x="5072066" y="3571876"/>
            <a:chExt cx="214314" cy="214314"/>
          </a:xfrm>
        </p:grpSpPr>
        <p:sp>
          <p:nvSpPr>
            <p:cNvPr id="362" name="361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63" name="362 Conector recto"/>
            <p:cNvCxnSpPr>
              <a:stCxn id="362" idx="0"/>
              <a:endCxn id="362"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363 Conector recto"/>
            <p:cNvCxnSpPr>
              <a:stCxn id="362" idx="0"/>
              <a:endCxn id="362"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364 Conector recto"/>
            <p:cNvCxnSpPr>
              <a:stCxn id="362" idx="5"/>
              <a:endCxn id="362"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365 Grupo"/>
          <p:cNvGrpSpPr/>
          <p:nvPr/>
        </p:nvGrpSpPr>
        <p:grpSpPr>
          <a:xfrm>
            <a:off x="2488328" y="4832110"/>
            <a:ext cx="142876" cy="142876"/>
            <a:chOff x="5072066" y="3571876"/>
            <a:chExt cx="214314" cy="214314"/>
          </a:xfrm>
        </p:grpSpPr>
        <p:sp>
          <p:nvSpPr>
            <p:cNvPr id="367" name="366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68" name="367 Conector recto"/>
            <p:cNvCxnSpPr>
              <a:stCxn id="367" idx="0"/>
              <a:endCxn id="367"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368 Conector recto"/>
            <p:cNvCxnSpPr>
              <a:stCxn id="367" idx="0"/>
              <a:endCxn id="367"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369 Conector recto"/>
            <p:cNvCxnSpPr>
              <a:stCxn id="367" idx="5"/>
              <a:endCxn id="367"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371 Grupo"/>
          <p:cNvGrpSpPr/>
          <p:nvPr/>
        </p:nvGrpSpPr>
        <p:grpSpPr>
          <a:xfrm>
            <a:off x="3280416" y="5192150"/>
            <a:ext cx="142876" cy="142876"/>
            <a:chOff x="5072066" y="3571876"/>
            <a:chExt cx="214314" cy="214314"/>
          </a:xfrm>
        </p:grpSpPr>
        <p:sp>
          <p:nvSpPr>
            <p:cNvPr id="373" name="372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74" name="373 Conector recto"/>
            <p:cNvCxnSpPr>
              <a:stCxn id="373" idx="0"/>
              <a:endCxn id="373"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374 Conector recto"/>
            <p:cNvCxnSpPr>
              <a:stCxn id="373" idx="0"/>
              <a:endCxn id="373"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375 Conector recto"/>
            <p:cNvCxnSpPr>
              <a:stCxn id="373" idx="5"/>
              <a:endCxn id="373"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377 Grupo"/>
          <p:cNvGrpSpPr/>
          <p:nvPr/>
        </p:nvGrpSpPr>
        <p:grpSpPr>
          <a:xfrm>
            <a:off x="3784472" y="4760102"/>
            <a:ext cx="142876" cy="142876"/>
            <a:chOff x="5072066" y="3571876"/>
            <a:chExt cx="214314" cy="214314"/>
          </a:xfrm>
        </p:grpSpPr>
        <p:sp>
          <p:nvSpPr>
            <p:cNvPr id="379" name="378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0" name="379 Conector recto"/>
            <p:cNvCxnSpPr>
              <a:stCxn id="379" idx="0"/>
              <a:endCxn id="379"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380 Conector recto"/>
            <p:cNvCxnSpPr>
              <a:stCxn id="379" idx="0"/>
              <a:endCxn id="379"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381 Conector recto"/>
            <p:cNvCxnSpPr>
              <a:stCxn id="379" idx="5"/>
              <a:endCxn id="379"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382 Grupo"/>
          <p:cNvGrpSpPr/>
          <p:nvPr/>
        </p:nvGrpSpPr>
        <p:grpSpPr>
          <a:xfrm>
            <a:off x="3280416" y="4184038"/>
            <a:ext cx="142876" cy="142876"/>
            <a:chOff x="5072066" y="3571876"/>
            <a:chExt cx="214314" cy="214314"/>
          </a:xfrm>
        </p:grpSpPr>
        <p:sp>
          <p:nvSpPr>
            <p:cNvPr id="384" name="383 Elipse"/>
            <p:cNvSpPr/>
            <p:nvPr/>
          </p:nvSpPr>
          <p:spPr>
            <a:xfrm>
              <a:off x="5072066" y="3571876"/>
              <a:ext cx="214314" cy="21431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5" name="384 Conector recto"/>
            <p:cNvCxnSpPr>
              <a:stCxn id="384" idx="0"/>
              <a:endCxn id="384" idx="3"/>
            </p:cNvCxnSpPr>
            <p:nvPr/>
          </p:nvCxnSpPr>
          <p:spPr>
            <a:xfrm rot="16200000" flipH="1" flipV="1">
              <a:off x="5049874" y="3625454"/>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385 Conector recto"/>
            <p:cNvCxnSpPr>
              <a:stCxn id="384" idx="0"/>
              <a:endCxn id="384" idx="5"/>
            </p:cNvCxnSpPr>
            <p:nvPr/>
          </p:nvCxnSpPr>
          <p:spPr>
            <a:xfrm rot="16200000" flipH="1">
              <a:off x="5125644" y="3625455"/>
              <a:ext cx="182928" cy="757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386 Conector recto"/>
            <p:cNvCxnSpPr>
              <a:stCxn id="384" idx="5"/>
              <a:endCxn id="384" idx="3"/>
            </p:cNvCxnSpPr>
            <p:nvPr/>
          </p:nvCxnSpPr>
          <p:spPr>
            <a:xfrm rot="5400000">
              <a:off x="5179223" y="3679033"/>
              <a:ext cx="1588" cy="15154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9" name="388 Conector recto de flecha"/>
          <p:cNvCxnSpPr>
            <a:stCxn id="355" idx="4"/>
            <a:endCxn id="349" idx="0"/>
          </p:cNvCxnSpPr>
          <p:nvPr/>
        </p:nvCxnSpPr>
        <p:spPr>
          <a:xfrm>
            <a:off x="1545954" y="4266876"/>
            <a:ext cx="78848" cy="42235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2" name="391 Conector recto de flecha"/>
          <p:cNvCxnSpPr>
            <a:stCxn id="344" idx="6"/>
            <a:endCxn id="362" idx="3"/>
          </p:cNvCxnSpPr>
          <p:nvPr/>
        </p:nvCxnSpPr>
        <p:spPr>
          <a:xfrm flipV="1">
            <a:off x="1474516" y="4594022"/>
            <a:ext cx="530680" cy="60154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7" name="396 Conector recto de flecha"/>
          <p:cNvCxnSpPr>
            <a:stCxn id="349" idx="5"/>
            <a:endCxn id="338" idx="1"/>
          </p:cNvCxnSpPr>
          <p:nvPr/>
        </p:nvCxnSpPr>
        <p:spPr>
          <a:xfrm>
            <a:off x="1675316" y="4811186"/>
            <a:ext cx="513580" cy="5986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0" name="399 Conector recto de flecha"/>
          <p:cNvCxnSpPr>
            <a:stCxn id="362" idx="5"/>
            <a:endCxn id="338" idx="0"/>
          </p:cNvCxnSpPr>
          <p:nvPr/>
        </p:nvCxnSpPr>
        <p:spPr>
          <a:xfrm>
            <a:off x="2106224" y="4594022"/>
            <a:ext cx="154110" cy="74442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3" name="402 Conector recto de flecha"/>
          <p:cNvCxnSpPr>
            <a:stCxn id="367" idx="3"/>
            <a:endCxn id="338" idx="0"/>
          </p:cNvCxnSpPr>
          <p:nvPr/>
        </p:nvCxnSpPr>
        <p:spPr>
          <a:xfrm flipH="1">
            <a:off x="2260334" y="4954062"/>
            <a:ext cx="248918" cy="3843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7" name="406 Conector recto de flecha"/>
          <p:cNvCxnSpPr>
            <a:stCxn id="373" idx="3"/>
            <a:endCxn id="338" idx="3"/>
          </p:cNvCxnSpPr>
          <p:nvPr/>
        </p:nvCxnSpPr>
        <p:spPr>
          <a:xfrm flipH="1">
            <a:off x="2331772" y="5314102"/>
            <a:ext cx="969568" cy="9578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0" name="409 Conector recto de flecha"/>
          <p:cNvCxnSpPr>
            <a:stCxn id="379" idx="2"/>
            <a:endCxn id="367" idx="6"/>
          </p:cNvCxnSpPr>
          <p:nvPr/>
        </p:nvCxnSpPr>
        <p:spPr>
          <a:xfrm flipH="1">
            <a:off x="2631204" y="4831540"/>
            <a:ext cx="1153268" cy="720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3" name="412 Conector recto de flecha"/>
          <p:cNvCxnSpPr>
            <a:stCxn id="384" idx="4"/>
            <a:endCxn id="373" idx="0"/>
          </p:cNvCxnSpPr>
          <p:nvPr/>
        </p:nvCxnSpPr>
        <p:spPr>
          <a:xfrm>
            <a:off x="3351854" y="4326914"/>
            <a:ext cx="0" cy="86523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8" name="417 Conector recto de flecha"/>
          <p:cNvCxnSpPr>
            <a:stCxn id="287" idx="1"/>
            <a:endCxn id="298" idx="5"/>
          </p:cNvCxnSpPr>
          <p:nvPr/>
        </p:nvCxnSpPr>
        <p:spPr>
          <a:xfrm flipH="1" flipV="1">
            <a:off x="5488320" y="4822016"/>
            <a:ext cx="513580" cy="59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420 Conector recto de flecha"/>
          <p:cNvCxnSpPr>
            <a:stCxn id="298" idx="3"/>
            <a:endCxn id="293" idx="7"/>
          </p:cNvCxnSpPr>
          <p:nvPr/>
        </p:nvCxnSpPr>
        <p:spPr>
          <a:xfrm flipH="1">
            <a:off x="5266596" y="4822016"/>
            <a:ext cx="120696" cy="3338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5" name="424 Conector recto de flecha"/>
          <p:cNvCxnSpPr>
            <a:stCxn id="287" idx="0"/>
            <a:endCxn id="311" idx="4"/>
          </p:cNvCxnSpPr>
          <p:nvPr/>
        </p:nvCxnSpPr>
        <p:spPr>
          <a:xfrm flipH="1" flipV="1">
            <a:off x="5868714" y="4625776"/>
            <a:ext cx="204624" cy="7235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8" name="427 Conector recto de flecha"/>
          <p:cNvCxnSpPr>
            <a:stCxn id="287" idx="0"/>
            <a:endCxn id="316" idx="3"/>
          </p:cNvCxnSpPr>
          <p:nvPr/>
        </p:nvCxnSpPr>
        <p:spPr>
          <a:xfrm flipV="1">
            <a:off x="6073338" y="4964892"/>
            <a:ext cx="248918" cy="3843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1" name="430 Conector recto de flecha"/>
          <p:cNvCxnSpPr>
            <a:stCxn id="316" idx="7"/>
            <a:endCxn id="333" idx="3"/>
          </p:cNvCxnSpPr>
          <p:nvPr/>
        </p:nvCxnSpPr>
        <p:spPr>
          <a:xfrm flipV="1">
            <a:off x="6423284" y="4316820"/>
            <a:ext cx="691060" cy="547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435 Conector recto de flecha"/>
          <p:cNvCxnSpPr>
            <a:stCxn id="322" idx="7"/>
            <a:endCxn id="328" idx="3"/>
          </p:cNvCxnSpPr>
          <p:nvPr/>
        </p:nvCxnSpPr>
        <p:spPr>
          <a:xfrm flipV="1">
            <a:off x="7215372" y="4892884"/>
            <a:ext cx="403028" cy="331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438 Conector recto de flecha"/>
          <p:cNvCxnSpPr>
            <a:stCxn id="287" idx="3"/>
            <a:endCxn id="322" idx="2"/>
          </p:cNvCxnSpPr>
          <p:nvPr/>
        </p:nvCxnSpPr>
        <p:spPr>
          <a:xfrm flipV="1">
            <a:off x="6144776" y="5274418"/>
            <a:ext cx="948644" cy="14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8370" name="Picture 2"/>
          <p:cNvPicPr>
            <a:picLocks noChangeAspect="1" noChangeArrowheads="1"/>
          </p:cNvPicPr>
          <p:nvPr/>
        </p:nvPicPr>
        <p:blipFill>
          <a:blip r:embed="rId2"/>
          <a:srcRect/>
          <a:stretch>
            <a:fillRect/>
          </a:stretch>
        </p:blipFill>
        <p:spPr bwMode="auto">
          <a:xfrm>
            <a:off x="3143240" y="5643578"/>
            <a:ext cx="2347916" cy="714380"/>
          </a:xfrm>
          <a:prstGeom prst="rect">
            <a:avLst/>
          </a:prstGeom>
          <a:noFill/>
          <a:ln w="9525">
            <a:noFill/>
            <a:miter lim="800000"/>
            <a:headEnd/>
            <a:tailEnd/>
          </a:ln>
          <a:effectLst/>
        </p:spPr>
      </p:pic>
      <p:sp>
        <p:nvSpPr>
          <p:cNvPr id="208" name="207 Rectángulo"/>
          <p:cNvSpPr/>
          <p:nvPr/>
        </p:nvSpPr>
        <p:spPr>
          <a:xfrm>
            <a:off x="428596" y="357167"/>
            <a:ext cx="8215370" cy="553998"/>
          </a:xfrm>
          <a:prstGeom prst="rect">
            <a:avLst/>
          </a:prstGeom>
        </p:spPr>
        <p:txBody>
          <a:bodyPr wrap="square">
            <a:spAutoFit/>
          </a:bodyPr>
          <a:lstStyle/>
          <a:p>
            <a:r>
              <a:rPr lang="es-CO" sz="3000" dirty="0" smtClean="0"/>
              <a:t>Variantes  del VRPPD(VRP </a:t>
            </a:r>
            <a:r>
              <a:rPr lang="es-CO" sz="3000" dirty="0" err="1" smtClean="0"/>
              <a:t>with</a:t>
            </a:r>
            <a:r>
              <a:rPr lang="es-CO" sz="3000" dirty="0" smtClean="0"/>
              <a:t> Pickup and </a:t>
            </a:r>
            <a:r>
              <a:rPr lang="es-CO" sz="3000" dirty="0" err="1" smtClean="0"/>
              <a:t>Delivery</a:t>
            </a:r>
            <a:r>
              <a:rPr lang="es-CO" sz="3000" dirty="0" smtClean="0"/>
              <a:t>)</a:t>
            </a:r>
            <a:endParaRPr lang="es-CO" sz="3000" dirty="0"/>
          </a:p>
        </p:txBody>
      </p:sp>
      <p:pic>
        <p:nvPicPr>
          <p:cNvPr id="209" name="Picture 2" descr="http://www.funandi.edu.co/funandi/images/stories/noticias/logo%20utp.jpg"/>
          <p:cNvPicPr>
            <a:picLocks noChangeAspect="1" noChangeArrowheads="1"/>
          </p:cNvPicPr>
          <p:nvPr/>
        </p:nvPicPr>
        <p:blipFill>
          <a:blip r:embed="rId3" cstate="print"/>
          <a:srcRect/>
          <a:stretch>
            <a:fillRect/>
          </a:stretch>
        </p:blipFill>
        <p:spPr bwMode="auto">
          <a:xfrm>
            <a:off x="7643834" y="5214950"/>
            <a:ext cx="1328151" cy="144016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  SDVRP (Split </a:t>
            </a:r>
            <a:r>
              <a:rPr lang="es-CO" dirty="0" err="1" smtClean="0"/>
              <a:t>Delivery</a:t>
            </a:r>
            <a:r>
              <a:rPr lang="es-CO" dirty="0" smtClean="0"/>
              <a:t> </a:t>
            </a:r>
            <a:r>
              <a:rPr lang="es-CO" dirty="0" err="1" smtClean="0"/>
              <a:t>vehicle</a:t>
            </a:r>
            <a:r>
              <a:rPr lang="es-CO" dirty="0" smtClean="0"/>
              <a:t> </a:t>
            </a:r>
            <a:r>
              <a:rPr lang="es-CO" dirty="0" err="1" smtClean="0"/>
              <a:t>routing</a:t>
            </a:r>
            <a:r>
              <a:rPr lang="es-CO" dirty="0" smtClean="0"/>
              <a:t> </a:t>
            </a:r>
            <a:r>
              <a:rPr lang="es-CO" dirty="0" err="1" smtClean="0"/>
              <a:t>problem</a:t>
            </a:r>
            <a:r>
              <a:rPr lang="es-CO" dirty="0" smtClean="0"/>
              <a:t>)</a:t>
            </a:r>
            <a:endParaRPr lang="es-CO" dirty="0"/>
          </a:p>
        </p:txBody>
      </p:sp>
      <p:pic>
        <p:nvPicPr>
          <p:cNvPr id="34819" name="Picture 3"/>
          <p:cNvPicPr>
            <a:picLocks noGrp="1" noChangeAspect="1" noChangeArrowheads="1"/>
          </p:cNvPicPr>
          <p:nvPr>
            <p:ph idx="1"/>
          </p:nvPr>
        </p:nvPicPr>
        <p:blipFill>
          <a:blip r:embed="rId2"/>
          <a:srcRect/>
          <a:stretch>
            <a:fillRect/>
          </a:stretch>
        </p:blipFill>
        <p:spPr bwMode="auto">
          <a:xfrm>
            <a:off x="1357290" y="1571613"/>
            <a:ext cx="6858048" cy="4500593"/>
          </a:xfrm>
          <a:prstGeom prst="rect">
            <a:avLst/>
          </a:prstGeom>
          <a:noFill/>
          <a:ln w="9525">
            <a:noFill/>
            <a:miter lim="800000"/>
            <a:headEnd/>
            <a:tailEnd/>
          </a:ln>
          <a:effectLst/>
        </p:spPr>
      </p:pic>
      <p:pic>
        <p:nvPicPr>
          <p:cNvPr id="4" name="Picture 2" descr="http://www.funandi.edu.co/funandi/images/stories/noticias/logo%20utp.jpg"/>
          <p:cNvPicPr>
            <a:picLocks noChangeAspect="1" noChangeArrowheads="1"/>
          </p:cNvPicPr>
          <p:nvPr/>
        </p:nvPicPr>
        <p:blipFill>
          <a:blip r:embed="rId3" cstate="print"/>
          <a:srcRect/>
          <a:stretch>
            <a:fillRect/>
          </a:stretch>
        </p:blipFill>
        <p:spPr bwMode="auto">
          <a:xfrm>
            <a:off x="7429520" y="5214950"/>
            <a:ext cx="1328151" cy="144016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5992"/>
            <a:ext cx="8401080" cy="2786082"/>
          </a:xfrm>
        </p:spPr>
        <p:txBody>
          <a:bodyPr>
            <a:normAutofit/>
          </a:bodyPr>
          <a:lstStyle/>
          <a:p>
            <a:r>
              <a:rPr lang="es-CO" sz="8000" dirty="0" smtClean="0"/>
              <a:t>Modelo matemático</a:t>
            </a:r>
            <a:endParaRPr lang="es-CO" sz="8000" dirty="0"/>
          </a:p>
        </p:txBody>
      </p:sp>
      <p:pic>
        <p:nvPicPr>
          <p:cNvPr id="3" name="Picture 2" descr="http://www.funandi.edu.co/funandi/images/stories/noticias/logo%20utp.jpg"/>
          <p:cNvPicPr>
            <a:picLocks noChangeAspect="1" noChangeArrowheads="1"/>
          </p:cNvPicPr>
          <p:nvPr/>
        </p:nvPicPr>
        <p:blipFill>
          <a:blip r:embed="rId2" cstate="print"/>
          <a:srcRect/>
          <a:stretch>
            <a:fillRect/>
          </a:stretch>
        </p:blipFill>
        <p:spPr bwMode="auto">
          <a:xfrm>
            <a:off x="7020272" y="4429132"/>
            <a:ext cx="1695132" cy="2094502"/>
          </a:xfrm>
          <a:prstGeom prst="rect">
            <a:avLst/>
          </a:prstGeom>
          <a:noFill/>
        </p:spPr>
      </p:pic>
      <p:pic>
        <p:nvPicPr>
          <p:cNvPr id="4" name="Picture 1"/>
          <p:cNvPicPr>
            <a:picLocks noChangeAspect="1" noChangeArrowheads="1"/>
          </p:cNvPicPr>
          <p:nvPr/>
        </p:nvPicPr>
        <p:blipFill>
          <a:blip r:embed="rId3"/>
          <a:srcRect/>
          <a:stretch>
            <a:fillRect/>
          </a:stretch>
        </p:blipFill>
        <p:spPr bwMode="auto">
          <a:xfrm>
            <a:off x="714348" y="357166"/>
            <a:ext cx="2214578" cy="24153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0" lon="20099983" rev="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Modelo matemático del VRP (1)</a:t>
            </a:r>
            <a:endParaRPr lang="es-CO" dirty="0"/>
          </a:p>
        </p:txBody>
      </p:sp>
      <p:graphicFrame>
        <p:nvGraphicFramePr>
          <p:cNvPr id="3074" name="Object 2"/>
          <p:cNvGraphicFramePr>
            <a:graphicFrameLocks noChangeAspect="1"/>
          </p:cNvGraphicFramePr>
          <p:nvPr/>
        </p:nvGraphicFramePr>
        <p:xfrm>
          <a:off x="1412875" y="3429000"/>
          <a:ext cx="6246813" cy="3143250"/>
        </p:xfrm>
        <a:graphic>
          <a:graphicData uri="http://schemas.openxmlformats.org/presentationml/2006/ole">
            <mc:AlternateContent xmlns:mc="http://schemas.openxmlformats.org/markup-compatibility/2006">
              <mc:Choice xmlns:v="urn:schemas-microsoft-com:vml" Requires="v">
                <p:oleObj spid="_x0000_s3082" name="Equation" r:id="rId4" imgW="2997000" imgH="2349360" progId="Equation.DSMT4">
                  <p:embed/>
                </p:oleObj>
              </mc:Choice>
              <mc:Fallback>
                <p:oleObj name="Equation" r:id="rId4" imgW="2997000" imgH="234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75" y="3429000"/>
                        <a:ext cx="6246813"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6" name="Picture 4"/>
          <p:cNvPicPr>
            <a:picLocks noGrp="1" noChangeAspect="1" noChangeArrowheads="1"/>
          </p:cNvPicPr>
          <p:nvPr>
            <p:ph idx="1"/>
          </p:nvPr>
        </p:nvPicPr>
        <p:blipFill>
          <a:blip r:embed="rId6"/>
          <a:srcRect/>
          <a:stretch>
            <a:fillRect/>
          </a:stretch>
        </p:blipFill>
        <p:spPr bwMode="auto">
          <a:xfrm>
            <a:off x="1000100" y="1214422"/>
            <a:ext cx="7143800"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Modelo matemático del VRP (2)</a:t>
            </a:r>
            <a:endParaRPr lang="es-CO" dirty="0"/>
          </a:p>
        </p:txBody>
      </p:sp>
      <p:sp>
        <p:nvSpPr>
          <p:cNvPr id="6" name="5 Marcador de contenido"/>
          <p:cNvSpPr>
            <a:spLocks noGrp="1"/>
          </p:cNvSpPr>
          <p:nvPr>
            <p:ph idx="1"/>
          </p:nvPr>
        </p:nvSpPr>
        <p:spPr/>
        <p:txBody>
          <a:bodyPr>
            <a:normAutofit fontScale="92500" lnSpcReduction="20000"/>
          </a:bodyPr>
          <a:lstStyle/>
          <a:p>
            <a:r>
              <a:rPr lang="es-CO" i="1" dirty="0" err="1" smtClean="0"/>
              <a:t>X</a:t>
            </a:r>
            <a:r>
              <a:rPr lang="es-CO" sz="1700" i="1" dirty="0" err="1" smtClean="0"/>
              <a:t>ij</a:t>
            </a:r>
            <a:r>
              <a:rPr lang="es-CO" sz="1700" i="1" dirty="0" smtClean="0"/>
              <a:t>  </a:t>
            </a:r>
            <a:r>
              <a:rPr lang="es-CO" dirty="0" smtClean="0"/>
              <a:t>es una variable entera que representa el número de veces que el arco </a:t>
            </a:r>
            <a:r>
              <a:rPr lang="es-CO" i="1" dirty="0" smtClean="0"/>
              <a:t>(</a:t>
            </a:r>
            <a:r>
              <a:rPr lang="es-CO" i="1" dirty="0" err="1" smtClean="0"/>
              <a:t>i,j</a:t>
            </a:r>
            <a:r>
              <a:rPr lang="es-CO" i="1" dirty="0" smtClean="0"/>
              <a:t>) </a:t>
            </a:r>
            <a:r>
              <a:rPr lang="es-CO" dirty="0" smtClean="0"/>
              <a:t>es visitado en la solución.</a:t>
            </a:r>
          </a:p>
          <a:p>
            <a:r>
              <a:rPr lang="es-CO" dirty="0" smtClean="0"/>
              <a:t>Las restricciones tipo (2) indican que cada cliente debe ser visitado una única vez.</a:t>
            </a:r>
          </a:p>
          <a:p>
            <a:r>
              <a:rPr lang="es-CO" dirty="0" smtClean="0"/>
              <a:t>Las restricciones tipo (3) indican la creación de las rutas.</a:t>
            </a:r>
          </a:p>
          <a:p>
            <a:r>
              <a:rPr lang="es-CO" dirty="0" smtClean="0"/>
              <a:t>Las restricciones tipo (4)Conectividad de los tours con respecto a la capacidad de los vehículos.</a:t>
            </a:r>
          </a:p>
          <a:p>
            <a:r>
              <a:rPr lang="es-CO" dirty="0" smtClean="0"/>
              <a:t>Las restricciones tipo (5) y (6)implican que cada arco conecta dos consumidores al menos una vez.</a:t>
            </a:r>
            <a:endParaRPr lang="es-CO"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928802"/>
            <a:ext cx="8229600" cy="3071834"/>
          </a:xfrm>
        </p:spPr>
        <p:txBody>
          <a:bodyPr>
            <a:normAutofit/>
          </a:bodyPr>
          <a:lstStyle/>
          <a:p>
            <a:r>
              <a:rPr lang="es-CO" sz="9600" dirty="0" smtClean="0"/>
              <a:t>CODIFICACIÓN</a:t>
            </a:r>
            <a:endParaRPr lang="es-CO" sz="9600" dirty="0"/>
          </a:p>
        </p:txBody>
      </p:sp>
      <p:pic>
        <p:nvPicPr>
          <p:cNvPr id="3" name="Picture 2" descr="http://www.funandi.edu.co/funandi/images/stories/noticias/logo%20utp.jpg"/>
          <p:cNvPicPr>
            <a:picLocks noChangeAspect="1" noChangeArrowheads="1"/>
          </p:cNvPicPr>
          <p:nvPr/>
        </p:nvPicPr>
        <p:blipFill>
          <a:blip r:embed="rId2" cstate="print"/>
          <a:srcRect/>
          <a:stretch>
            <a:fillRect/>
          </a:stretch>
        </p:blipFill>
        <p:spPr bwMode="auto">
          <a:xfrm>
            <a:off x="7020272" y="4214818"/>
            <a:ext cx="1695132" cy="2094502"/>
          </a:xfrm>
          <a:prstGeom prst="rect">
            <a:avLst/>
          </a:prstGeom>
          <a:noFill/>
        </p:spPr>
      </p:pic>
      <p:pic>
        <p:nvPicPr>
          <p:cNvPr id="4" name="Picture 1"/>
          <p:cNvPicPr>
            <a:picLocks noChangeAspect="1" noChangeArrowheads="1"/>
          </p:cNvPicPr>
          <p:nvPr/>
        </p:nvPicPr>
        <p:blipFill>
          <a:blip r:embed="rId3"/>
          <a:srcRect/>
          <a:stretch>
            <a:fillRect/>
          </a:stretch>
        </p:blipFill>
        <p:spPr bwMode="auto">
          <a:xfrm>
            <a:off x="642910" y="357166"/>
            <a:ext cx="2214578" cy="24153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0" lon="20099983" rev="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403648"/>
          </a:xfrm>
        </p:spPr>
        <p:txBody>
          <a:bodyPr>
            <a:normAutofit fontScale="90000"/>
          </a:bodyPr>
          <a:lstStyle/>
          <a:p>
            <a:r>
              <a:rPr lang="es-CO" sz="3600" dirty="0" smtClean="0"/>
              <a:t/>
            </a:r>
            <a:br>
              <a:rPr lang="es-CO" sz="3600" dirty="0" smtClean="0"/>
            </a:br>
            <a:r>
              <a:rPr lang="es-CO" sz="3600" dirty="0" smtClean="0"/>
              <a:t/>
            </a:r>
            <a:br>
              <a:rPr lang="es-CO" sz="3600" dirty="0" smtClean="0"/>
            </a:br>
            <a:r>
              <a:rPr lang="es-CO" sz="3600" dirty="0" smtClean="0"/>
              <a:t/>
            </a:r>
            <a:br>
              <a:rPr lang="es-CO" sz="3600" dirty="0" smtClean="0"/>
            </a:br>
            <a:r>
              <a:rPr lang="es-CO" sz="3600" dirty="0" smtClean="0"/>
              <a:t>Representación del cromosoma </a:t>
            </a:r>
            <a:r>
              <a:rPr lang="es-CO" sz="3600" dirty="0" err="1" smtClean="0"/>
              <a:t>Prins</a:t>
            </a:r>
            <a:r>
              <a:rPr lang="es-CO" sz="3600" dirty="0" smtClean="0"/>
              <a:t>(2004),</a:t>
            </a:r>
            <a:r>
              <a:rPr lang="es-CO" sz="3600" dirty="0" err="1" smtClean="0"/>
              <a:t>Ochi</a:t>
            </a:r>
            <a:r>
              <a:rPr lang="es-CO" sz="3600" dirty="0" smtClean="0"/>
              <a:t> et al(1998),Lima et al(2004)</a:t>
            </a:r>
            <a:r>
              <a:rPr lang="es-CO" dirty="0" smtClean="0"/>
              <a:t/>
            </a:r>
            <a:br>
              <a:rPr lang="es-CO" dirty="0" smtClean="0"/>
            </a:br>
            <a:endParaRPr lang="es-CO"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1844825"/>
            <a:ext cx="7772400" cy="158417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52450" y="3212976"/>
            <a:ext cx="8039100" cy="1512168"/>
          </a:xfrm>
          <a:prstGeom prst="rect">
            <a:avLst/>
          </a:prstGeom>
          <a:noFill/>
          <a:ln w="9525">
            <a:noFill/>
            <a:miter lim="800000"/>
            <a:headEnd/>
            <a:tailEnd/>
          </a:ln>
        </p:spPr>
      </p:pic>
      <p:pic>
        <p:nvPicPr>
          <p:cNvPr id="5" name="Picture 2" descr="http://www.funandi.edu.co/funandi/images/stories/noticias/logo%20utp.jpg"/>
          <p:cNvPicPr>
            <a:picLocks noChangeAspect="1" noChangeArrowheads="1"/>
          </p:cNvPicPr>
          <p:nvPr/>
        </p:nvPicPr>
        <p:blipFill>
          <a:blip r:embed="rId4" cstate="print"/>
          <a:srcRect/>
          <a:stretch>
            <a:fillRect/>
          </a:stretch>
        </p:blipFill>
        <p:spPr bwMode="auto">
          <a:xfrm>
            <a:off x="7501613" y="5013176"/>
            <a:ext cx="1328151" cy="144016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Representación cromosoma</a:t>
            </a:r>
            <a:endParaRPr lang="es-CO" dirty="0"/>
          </a:p>
        </p:txBody>
      </p:sp>
      <p:pic>
        <p:nvPicPr>
          <p:cNvPr id="5122" name="Picture 2"/>
          <p:cNvPicPr>
            <a:picLocks noChangeAspect="1" noChangeArrowheads="1"/>
          </p:cNvPicPr>
          <p:nvPr/>
        </p:nvPicPr>
        <p:blipFill>
          <a:blip r:embed="rId2" cstate="print"/>
          <a:srcRect/>
          <a:stretch>
            <a:fillRect/>
          </a:stretch>
        </p:blipFill>
        <p:spPr bwMode="auto">
          <a:xfrm>
            <a:off x="2619374" y="1876424"/>
            <a:ext cx="4688929" cy="3712815"/>
          </a:xfrm>
          <a:prstGeom prst="rect">
            <a:avLst/>
          </a:prstGeom>
          <a:noFill/>
          <a:ln w="9525">
            <a:noFill/>
            <a:miter lim="800000"/>
            <a:headEnd/>
            <a:tailEnd/>
          </a:ln>
        </p:spPr>
      </p:pic>
      <p:pic>
        <p:nvPicPr>
          <p:cNvPr id="4" name="Picture 2" descr="http://www.funandi.edu.co/funandi/images/stories/noticias/logo%20utp.jpg"/>
          <p:cNvPicPr>
            <a:picLocks noChangeAspect="1" noChangeArrowheads="1"/>
          </p:cNvPicPr>
          <p:nvPr/>
        </p:nvPicPr>
        <p:blipFill>
          <a:blip r:embed="rId3" cstate="print"/>
          <a:srcRect/>
          <a:stretch>
            <a:fillRect/>
          </a:stretch>
        </p:blipFill>
        <p:spPr bwMode="auto">
          <a:xfrm>
            <a:off x="7501613" y="5013176"/>
            <a:ext cx="1328151" cy="144016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Técnicas de solución</a:t>
            </a:r>
            <a:endParaRPr lang="es-CO" dirty="0"/>
          </a:p>
        </p:txBody>
      </p:sp>
      <p:sp>
        <p:nvSpPr>
          <p:cNvPr id="3" name="2 Marcador de contenido"/>
          <p:cNvSpPr>
            <a:spLocks noGrp="1"/>
          </p:cNvSpPr>
          <p:nvPr>
            <p:ph idx="1"/>
          </p:nvPr>
        </p:nvSpPr>
        <p:spPr/>
        <p:txBody>
          <a:bodyPr>
            <a:normAutofit/>
          </a:bodyPr>
          <a:lstStyle/>
          <a:p>
            <a:r>
              <a:rPr lang="es-CO" b="1" dirty="0" smtClean="0"/>
              <a:t>Técnicas </a:t>
            </a:r>
            <a:r>
              <a:rPr lang="es-CO" b="1" dirty="0"/>
              <a:t>Exactas</a:t>
            </a:r>
            <a:r>
              <a:rPr lang="es-CO" dirty="0"/>
              <a:t>: El problema de VRP, en sus diferentes variantes, ha sido abordado inicialmente usando técnicas exactas </a:t>
            </a:r>
            <a:r>
              <a:rPr lang="es-CO" dirty="0" smtClean="0"/>
              <a:t>como:</a:t>
            </a:r>
          </a:p>
          <a:p>
            <a:pPr>
              <a:buFont typeface="Wingdings" panose="05000000000000000000" pitchFamily="2" charset="2"/>
              <a:buChar char="v"/>
            </a:pPr>
            <a:r>
              <a:rPr lang="es-CO" dirty="0" smtClean="0"/>
              <a:t>el </a:t>
            </a:r>
            <a:r>
              <a:rPr lang="es-CO" dirty="0"/>
              <a:t>algoritmo </a:t>
            </a:r>
            <a:r>
              <a:rPr lang="es-CO" i="1" dirty="0" err="1"/>
              <a:t>Branch</a:t>
            </a:r>
            <a:r>
              <a:rPr lang="es-CO" i="1" dirty="0"/>
              <a:t> and </a:t>
            </a:r>
            <a:r>
              <a:rPr lang="es-CO" i="1" dirty="0" err="1"/>
              <a:t>Bound</a:t>
            </a:r>
            <a:r>
              <a:rPr lang="es-CO" dirty="0"/>
              <a:t> </a:t>
            </a:r>
            <a:r>
              <a:rPr lang="es-CO" dirty="0" smtClean="0"/>
              <a:t>1</a:t>
            </a:r>
            <a:r>
              <a:rPr lang="es-CO" dirty="0"/>
              <a:t>],[2],[3</a:t>
            </a:r>
            <a:r>
              <a:rPr lang="es-CO" dirty="0" smtClean="0"/>
              <a:t>];</a:t>
            </a:r>
          </a:p>
          <a:p>
            <a:pPr>
              <a:buFont typeface="Wingdings" panose="05000000000000000000" pitchFamily="2" charset="2"/>
              <a:buChar char="v"/>
            </a:pPr>
            <a:r>
              <a:rPr lang="es-CO" i="1" dirty="0" err="1" smtClean="0"/>
              <a:t>Branch</a:t>
            </a:r>
            <a:r>
              <a:rPr lang="es-CO" i="1" dirty="0" smtClean="0"/>
              <a:t> </a:t>
            </a:r>
            <a:r>
              <a:rPr lang="es-CO" i="1" dirty="0"/>
              <a:t>and </a:t>
            </a:r>
            <a:r>
              <a:rPr lang="es-CO" i="1" dirty="0" err="1"/>
              <a:t>Cut</a:t>
            </a:r>
            <a:r>
              <a:rPr lang="es-CO" dirty="0"/>
              <a:t> [4</a:t>
            </a:r>
            <a:r>
              <a:rPr lang="es-CO" dirty="0" smtClean="0"/>
              <a:t>].</a:t>
            </a:r>
          </a:p>
          <a:p>
            <a:pPr>
              <a:buFont typeface="Wingdings" panose="05000000000000000000" pitchFamily="2" charset="2"/>
              <a:buChar char="v"/>
            </a:pPr>
            <a:r>
              <a:rPr lang="es-CO" i="1" dirty="0" err="1" smtClean="0"/>
              <a:t>Branch</a:t>
            </a:r>
            <a:r>
              <a:rPr lang="es-CO" i="1" dirty="0" smtClean="0"/>
              <a:t> </a:t>
            </a:r>
            <a:r>
              <a:rPr lang="es-CO" i="1" dirty="0"/>
              <a:t>and Price</a:t>
            </a:r>
            <a:r>
              <a:rPr lang="es-CO" dirty="0"/>
              <a:t> [5],[6</a:t>
            </a:r>
            <a:r>
              <a:rPr lang="es-CO" dirty="0" smtClean="0"/>
              <a:t>].</a:t>
            </a:r>
          </a:p>
          <a:p>
            <a:pPr>
              <a:buFont typeface="Wingdings" panose="05000000000000000000" pitchFamily="2" charset="2"/>
              <a:buChar char="v"/>
            </a:pPr>
            <a:r>
              <a:rPr lang="es-CO" i="1" dirty="0" err="1" smtClean="0"/>
              <a:t>Branch</a:t>
            </a:r>
            <a:r>
              <a:rPr lang="es-CO" i="1" dirty="0" smtClean="0"/>
              <a:t> </a:t>
            </a:r>
            <a:r>
              <a:rPr lang="es-CO" i="1" dirty="0"/>
              <a:t>and </a:t>
            </a:r>
            <a:r>
              <a:rPr lang="es-CO" i="1" dirty="0" err="1"/>
              <a:t>Cut</a:t>
            </a:r>
            <a:r>
              <a:rPr lang="es-CO" i="1" dirty="0"/>
              <a:t> and Price</a:t>
            </a:r>
            <a:r>
              <a:rPr lang="es-CO" dirty="0"/>
              <a:t> [7]. </a:t>
            </a:r>
          </a:p>
          <a:p>
            <a:endParaRPr lang="es-CO" dirty="0"/>
          </a:p>
        </p:txBody>
      </p:sp>
    </p:spTree>
    <p:extLst>
      <p:ext uri="{BB962C8B-B14F-4D97-AF65-F5344CB8AC3E}">
        <p14:creationId xmlns:p14="http://schemas.microsoft.com/office/powerpoint/2010/main" val="4150039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VRP</a:t>
            </a:r>
            <a:endParaRPr lang="es-CO" dirty="0"/>
          </a:p>
        </p:txBody>
      </p:sp>
      <p:sp>
        <p:nvSpPr>
          <p:cNvPr id="3" name="2 Marcador de contenido"/>
          <p:cNvSpPr>
            <a:spLocks noGrp="1"/>
          </p:cNvSpPr>
          <p:nvPr>
            <p:ph idx="1"/>
          </p:nvPr>
        </p:nvSpPr>
        <p:spPr>
          <a:xfrm>
            <a:off x="457200" y="1357298"/>
            <a:ext cx="8229600" cy="5000660"/>
          </a:xfrm>
        </p:spPr>
        <p:txBody>
          <a:bodyPr>
            <a:normAutofit fontScale="85000" lnSpcReduction="10000"/>
          </a:bodyPr>
          <a:lstStyle/>
          <a:p>
            <a:pPr algn="just"/>
            <a:r>
              <a:rPr lang="en-US" dirty="0" smtClean="0"/>
              <a:t>Es un </a:t>
            </a:r>
            <a:r>
              <a:rPr lang="en-US" dirty="0" err="1" smtClean="0"/>
              <a:t>problema</a:t>
            </a:r>
            <a:r>
              <a:rPr lang="en-US" dirty="0" smtClean="0"/>
              <a:t> </a:t>
            </a:r>
            <a:r>
              <a:rPr lang="en-US" dirty="0" err="1" smtClean="0"/>
              <a:t>clásico</a:t>
            </a:r>
            <a:r>
              <a:rPr lang="en-US" dirty="0" smtClean="0"/>
              <a:t> de la </a:t>
            </a:r>
            <a:r>
              <a:rPr lang="en-US" dirty="0" err="1" smtClean="0"/>
              <a:t>optimización</a:t>
            </a:r>
            <a:r>
              <a:rPr lang="en-US" dirty="0" smtClean="0"/>
              <a:t> combinatorial, </a:t>
            </a:r>
            <a:r>
              <a:rPr lang="en-US" dirty="0" err="1" smtClean="0"/>
              <a:t>propuesto</a:t>
            </a:r>
            <a:r>
              <a:rPr lang="en-US" dirty="0" smtClean="0"/>
              <a:t>  </a:t>
            </a:r>
            <a:r>
              <a:rPr lang="en-US" dirty="0" err="1" smtClean="0"/>
              <a:t>por</a:t>
            </a:r>
            <a:r>
              <a:rPr lang="en-US" dirty="0" smtClean="0"/>
              <a:t> </a:t>
            </a:r>
            <a:r>
              <a:rPr lang="en-US" dirty="0" err="1" smtClean="0"/>
              <a:t>Dantzing</a:t>
            </a:r>
            <a:r>
              <a:rPr lang="en-US" dirty="0" smtClean="0"/>
              <a:t> y </a:t>
            </a:r>
            <a:r>
              <a:rPr lang="en-US" dirty="0" err="1" smtClean="0"/>
              <a:t>Ramser</a:t>
            </a:r>
            <a:r>
              <a:rPr lang="en-US" dirty="0" smtClean="0"/>
              <a:t> (1959), </a:t>
            </a:r>
            <a:r>
              <a:rPr lang="en-US" dirty="0" err="1" smtClean="0"/>
              <a:t>cuyo</a:t>
            </a:r>
            <a:r>
              <a:rPr lang="en-US" dirty="0" smtClean="0"/>
              <a:t> </a:t>
            </a:r>
            <a:r>
              <a:rPr lang="en-US" dirty="0" err="1" smtClean="0"/>
              <a:t>objetivo</a:t>
            </a:r>
            <a:r>
              <a:rPr lang="en-US" dirty="0" smtClean="0"/>
              <a:t> era </a:t>
            </a:r>
            <a:r>
              <a:rPr lang="en-US" dirty="0" err="1" smtClean="0"/>
              <a:t>encontrar</a:t>
            </a:r>
            <a:r>
              <a:rPr lang="en-US" dirty="0" smtClean="0"/>
              <a:t> </a:t>
            </a:r>
            <a:r>
              <a:rPr lang="en-US" dirty="0" err="1" smtClean="0"/>
              <a:t>las</a:t>
            </a:r>
            <a:r>
              <a:rPr lang="en-US" dirty="0" smtClean="0"/>
              <a:t> </a:t>
            </a:r>
            <a:r>
              <a:rPr lang="en-US" dirty="0" err="1" smtClean="0"/>
              <a:t>rutas</a:t>
            </a:r>
            <a:r>
              <a:rPr lang="en-US" dirty="0" smtClean="0"/>
              <a:t> </a:t>
            </a:r>
            <a:r>
              <a:rPr lang="en-US" dirty="0" err="1" smtClean="0"/>
              <a:t>óptimas</a:t>
            </a:r>
            <a:r>
              <a:rPr lang="en-US" dirty="0" smtClean="0"/>
              <a:t> de </a:t>
            </a:r>
            <a:r>
              <a:rPr lang="en-US" dirty="0" err="1" smtClean="0"/>
              <a:t>camiones</a:t>
            </a:r>
            <a:r>
              <a:rPr lang="en-US" dirty="0" smtClean="0"/>
              <a:t> </a:t>
            </a:r>
            <a:r>
              <a:rPr lang="en-US" dirty="0" err="1" smtClean="0"/>
              <a:t>cisternas</a:t>
            </a:r>
            <a:r>
              <a:rPr lang="en-US" dirty="0" smtClean="0"/>
              <a:t>, </a:t>
            </a:r>
            <a:r>
              <a:rPr lang="en-US" dirty="0" err="1" smtClean="0"/>
              <a:t>desde</a:t>
            </a:r>
            <a:r>
              <a:rPr lang="en-US" dirty="0" smtClean="0"/>
              <a:t> un </a:t>
            </a:r>
            <a:r>
              <a:rPr lang="en-US" dirty="0" err="1" smtClean="0"/>
              <a:t>gran</a:t>
            </a:r>
            <a:r>
              <a:rPr lang="en-US" dirty="0" smtClean="0"/>
              <a:t> </a:t>
            </a:r>
            <a:r>
              <a:rPr lang="en-US" dirty="0" err="1" smtClean="0"/>
              <a:t>depósito</a:t>
            </a:r>
            <a:r>
              <a:rPr lang="en-US" dirty="0" smtClean="0"/>
              <a:t> </a:t>
            </a:r>
            <a:r>
              <a:rPr lang="en-US" dirty="0" err="1" smtClean="0"/>
              <a:t>hacia</a:t>
            </a:r>
            <a:r>
              <a:rPr lang="en-US" dirty="0" smtClean="0"/>
              <a:t> un </a:t>
            </a:r>
            <a:r>
              <a:rPr lang="en-US" dirty="0" err="1" smtClean="0"/>
              <a:t>gran</a:t>
            </a:r>
            <a:r>
              <a:rPr lang="en-US" dirty="0" smtClean="0"/>
              <a:t> </a:t>
            </a:r>
            <a:r>
              <a:rPr lang="en-US" dirty="0" err="1" smtClean="0"/>
              <a:t>número</a:t>
            </a:r>
            <a:r>
              <a:rPr lang="en-US" dirty="0" smtClean="0"/>
              <a:t> de </a:t>
            </a:r>
            <a:r>
              <a:rPr lang="en-US" dirty="0" err="1" smtClean="0"/>
              <a:t>estaciones</a:t>
            </a:r>
            <a:r>
              <a:rPr lang="en-US" dirty="0" smtClean="0"/>
              <a:t> de </a:t>
            </a:r>
            <a:r>
              <a:rPr lang="en-US" dirty="0" err="1" smtClean="0"/>
              <a:t>servicio</a:t>
            </a:r>
            <a:r>
              <a:rPr lang="en-US" dirty="0" smtClean="0"/>
              <a:t>.  </a:t>
            </a:r>
          </a:p>
          <a:p>
            <a:pPr algn="just"/>
            <a:r>
              <a:rPr lang="en-US" dirty="0" smtClean="0"/>
              <a:t> </a:t>
            </a:r>
            <a:r>
              <a:rPr lang="en-US" dirty="0" err="1" smtClean="0"/>
              <a:t>Problema</a:t>
            </a:r>
            <a:r>
              <a:rPr lang="en-US" dirty="0" smtClean="0"/>
              <a:t> de </a:t>
            </a:r>
            <a:r>
              <a:rPr lang="en-US" dirty="0" err="1" smtClean="0"/>
              <a:t>gran</a:t>
            </a:r>
            <a:r>
              <a:rPr lang="en-US" dirty="0" smtClean="0"/>
              <a:t> </a:t>
            </a:r>
            <a:r>
              <a:rPr lang="en-US" dirty="0" err="1" smtClean="0"/>
              <a:t>interés</a:t>
            </a:r>
            <a:r>
              <a:rPr lang="en-US" dirty="0" smtClean="0"/>
              <a:t> en </a:t>
            </a:r>
            <a:r>
              <a:rPr lang="en-US" dirty="0" err="1" smtClean="0"/>
              <a:t>Investigación</a:t>
            </a:r>
            <a:r>
              <a:rPr lang="en-US" dirty="0" smtClean="0"/>
              <a:t> de </a:t>
            </a:r>
            <a:r>
              <a:rPr lang="en-US" dirty="0" err="1" smtClean="0"/>
              <a:t>Operaciones</a:t>
            </a:r>
            <a:r>
              <a:rPr lang="en-US" dirty="0" smtClean="0"/>
              <a:t>, </a:t>
            </a:r>
            <a:r>
              <a:rPr lang="en-US" dirty="0" err="1" smtClean="0"/>
              <a:t>aparecen</a:t>
            </a:r>
            <a:r>
              <a:rPr lang="en-US" dirty="0" smtClean="0"/>
              <a:t> 32.900 enlaces en Google Scholar.</a:t>
            </a:r>
          </a:p>
          <a:p>
            <a:pPr algn="just"/>
            <a:r>
              <a:rPr lang="en-US" dirty="0" smtClean="0"/>
              <a:t> En </a:t>
            </a:r>
            <a:r>
              <a:rPr lang="en-US" dirty="0" err="1" smtClean="0"/>
              <a:t>su</a:t>
            </a:r>
            <a:r>
              <a:rPr lang="en-US" dirty="0" smtClean="0"/>
              <a:t> forma general el </a:t>
            </a:r>
            <a:r>
              <a:rPr lang="en-US" dirty="0" err="1" smtClean="0"/>
              <a:t>objetivo</a:t>
            </a:r>
            <a:r>
              <a:rPr lang="en-US" dirty="0" smtClean="0"/>
              <a:t> </a:t>
            </a:r>
            <a:r>
              <a:rPr lang="en-US" dirty="0" err="1" smtClean="0"/>
              <a:t>es</a:t>
            </a:r>
            <a:r>
              <a:rPr lang="en-US" dirty="0" smtClean="0"/>
              <a:t> </a:t>
            </a:r>
            <a:r>
              <a:rPr lang="en-US" dirty="0" err="1" smtClean="0"/>
              <a:t>diseñar</a:t>
            </a:r>
            <a:r>
              <a:rPr lang="en-US" dirty="0" smtClean="0"/>
              <a:t> un </a:t>
            </a:r>
            <a:r>
              <a:rPr lang="en-US" dirty="0" err="1" smtClean="0"/>
              <a:t>conjunto</a:t>
            </a:r>
            <a:r>
              <a:rPr lang="en-US" dirty="0" smtClean="0"/>
              <a:t> de </a:t>
            </a:r>
            <a:r>
              <a:rPr lang="en-US" dirty="0" err="1" smtClean="0"/>
              <a:t>rutas</a:t>
            </a:r>
            <a:r>
              <a:rPr lang="en-US" dirty="0" smtClean="0"/>
              <a:t> a </a:t>
            </a:r>
            <a:r>
              <a:rPr lang="en-US" dirty="0" err="1" smtClean="0"/>
              <a:t>bajo</a:t>
            </a:r>
            <a:r>
              <a:rPr lang="en-US" dirty="0" smtClean="0"/>
              <a:t> </a:t>
            </a:r>
            <a:r>
              <a:rPr lang="en-US" dirty="0" err="1" smtClean="0"/>
              <a:t>costo</a:t>
            </a:r>
            <a:r>
              <a:rPr lang="en-US" dirty="0" smtClean="0"/>
              <a:t>, </a:t>
            </a:r>
            <a:r>
              <a:rPr lang="en-US" dirty="0" err="1" smtClean="0"/>
              <a:t>atendiendo</a:t>
            </a:r>
            <a:r>
              <a:rPr lang="en-US" dirty="0" smtClean="0"/>
              <a:t> </a:t>
            </a:r>
            <a:r>
              <a:rPr lang="en-US" dirty="0" err="1" smtClean="0"/>
              <a:t>clientes</a:t>
            </a:r>
            <a:r>
              <a:rPr lang="en-US" dirty="0" smtClean="0"/>
              <a:t> </a:t>
            </a:r>
            <a:r>
              <a:rPr lang="en-US" dirty="0" err="1" smtClean="0"/>
              <a:t>dispersos</a:t>
            </a:r>
            <a:r>
              <a:rPr lang="en-US" dirty="0" smtClean="0"/>
              <a:t> </a:t>
            </a:r>
            <a:r>
              <a:rPr lang="en-US" dirty="0" err="1" smtClean="0"/>
              <a:t>geográficamente</a:t>
            </a:r>
            <a:r>
              <a:rPr lang="en-US" dirty="0" smtClean="0"/>
              <a:t> y </a:t>
            </a:r>
            <a:r>
              <a:rPr lang="en-US" dirty="0" err="1" smtClean="0"/>
              <a:t>cumpliendo</a:t>
            </a:r>
            <a:r>
              <a:rPr lang="en-US" dirty="0" smtClean="0"/>
              <a:t> con </a:t>
            </a:r>
            <a:r>
              <a:rPr lang="en-US" dirty="0" err="1" smtClean="0"/>
              <a:t>limitantes</a:t>
            </a:r>
            <a:r>
              <a:rPr lang="en-US" dirty="0" smtClean="0"/>
              <a:t> del </a:t>
            </a:r>
            <a:r>
              <a:rPr lang="en-US" dirty="0" err="1" smtClean="0"/>
              <a:t>problema</a:t>
            </a:r>
            <a:r>
              <a:rPr lang="en-US" dirty="0" smtClean="0"/>
              <a:t> </a:t>
            </a:r>
            <a:r>
              <a:rPr lang="en-US" dirty="0" err="1" smtClean="0"/>
              <a:t>específico</a:t>
            </a:r>
            <a:r>
              <a:rPr lang="en-US" dirty="0" smtClean="0"/>
              <a:t>.</a:t>
            </a:r>
            <a:endParaRPr lang="es-CO"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Técnicas de solución</a:t>
            </a:r>
          </a:p>
        </p:txBody>
      </p:sp>
      <p:sp>
        <p:nvSpPr>
          <p:cNvPr id="3" name="2 Marcador de contenido"/>
          <p:cNvSpPr>
            <a:spLocks noGrp="1"/>
          </p:cNvSpPr>
          <p:nvPr>
            <p:ph idx="1"/>
          </p:nvPr>
        </p:nvSpPr>
        <p:spPr/>
        <p:txBody>
          <a:bodyPr>
            <a:normAutofit fontScale="70000" lnSpcReduction="20000"/>
          </a:bodyPr>
          <a:lstStyle/>
          <a:p>
            <a:pPr lvl="0"/>
            <a:r>
              <a:rPr lang="es-ES" b="1" dirty="0"/>
              <a:t>Heurísticas de construcción. </a:t>
            </a:r>
            <a:r>
              <a:rPr lang="es-ES" dirty="0"/>
              <a:t>Método del ahorro: [8],[9],[10],[11]. Método de </a:t>
            </a:r>
            <a:r>
              <a:rPr lang="es-ES" dirty="0" err="1"/>
              <a:t>nserción</a:t>
            </a:r>
            <a:r>
              <a:rPr lang="es-ES" dirty="0"/>
              <a:t>: [12],[13], [14</a:t>
            </a:r>
            <a:r>
              <a:rPr lang="es-ES" dirty="0" smtClean="0"/>
              <a:t>].</a:t>
            </a:r>
          </a:p>
          <a:p>
            <a:pPr lvl="0"/>
            <a:endParaRPr lang="es-CO" dirty="0"/>
          </a:p>
          <a:p>
            <a:pPr lvl="0"/>
            <a:r>
              <a:rPr lang="es-ES" b="1" dirty="0"/>
              <a:t>Heurísticas de  dos fases.  </a:t>
            </a:r>
            <a:r>
              <a:rPr lang="es-ES" dirty="0"/>
              <a:t>Asignar primero, </a:t>
            </a:r>
            <a:r>
              <a:rPr lang="es-ES" dirty="0" err="1"/>
              <a:t>rutear</a:t>
            </a:r>
            <a:r>
              <a:rPr lang="es-ES" dirty="0"/>
              <a:t> </a:t>
            </a:r>
            <a:r>
              <a:rPr lang="es-ES" dirty="0" err="1"/>
              <a:t>despúes</a:t>
            </a:r>
            <a:r>
              <a:rPr lang="es-ES" dirty="0"/>
              <a:t> [15]. </a:t>
            </a:r>
            <a:r>
              <a:rPr lang="es-ES" dirty="0" err="1"/>
              <a:t>Rutear</a:t>
            </a:r>
            <a:r>
              <a:rPr lang="es-ES" dirty="0"/>
              <a:t> primero, asignar después [16].</a:t>
            </a:r>
            <a:endParaRPr lang="es-CO" dirty="0"/>
          </a:p>
          <a:p>
            <a:endParaRPr lang="es-CO" dirty="0"/>
          </a:p>
          <a:p>
            <a:pPr lvl="0"/>
            <a:r>
              <a:rPr lang="es-ES" b="1" dirty="0"/>
              <a:t>Heurísticas de mejora iterativa</a:t>
            </a:r>
            <a:r>
              <a:rPr lang="es-ES" dirty="0"/>
              <a:t>.  Corresponde al mejoramiento de las rutas individuales, y utilizan conceptos como intercambio Lambda, </a:t>
            </a:r>
            <a:r>
              <a:rPr lang="es-ES" dirty="0" err="1"/>
              <a:t>Or</a:t>
            </a:r>
            <a:r>
              <a:rPr lang="es-ES" dirty="0"/>
              <a:t>-OPT, Operadores de Van </a:t>
            </a:r>
            <a:r>
              <a:rPr lang="es-ES" dirty="0" err="1"/>
              <a:t>Breedam</a:t>
            </a:r>
            <a:r>
              <a:rPr lang="es-ES" dirty="0"/>
              <a:t>, </a:t>
            </a:r>
            <a:r>
              <a:rPr lang="es-ES" dirty="0" err="1"/>
              <a:t>Breedam</a:t>
            </a:r>
            <a:r>
              <a:rPr lang="es-ES" dirty="0"/>
              <a:t>, GENI y GENIUS, las inserciones generalizadas  propuestas por  </a:t>
            </a:r>
            <a:r>
              <a:rPr lang="es-ES" dirty="0" err="1"/>
              <a:t>Gendreau</a:t>
            </a:r>
            <a:r>
              <a:rPr lang="es-ES" dirty="0"/>
              <a:t>, Hertz y </a:t>
            </a:r>
            <a:r>
              <a:rPr lang="es-ES" dirty="0" err="1"/>
              <a:t>Laporte</a:t>
            </a:r>
            <a:r>
              <a:rPr lang="es-ES" dirty="0"/>
              <a:t>  [17], transferencias cíclicas (1993), Vecindario Cruzar-intercambiar, que es la generalización de tres vecindarios: insertar, barrer (</a:t>
            </a:r>
            <a:r>
              <a:rPr lang="es-ES" i="1" dirty="0"/>
              <a:t>swap</a:t>
            </a:r>
            <a:r>
              <a:rPr lang="es-ES" dirty="0"/>
              <a:t>) y 2-OPT. En [18], [19] se encuentra una explicación detallada de estas técnicas. </a:t>
            </a:r>
            <a:endParaRPr lang="es-CO" dirty="0"/>
          </a:p>
          <a:p>
            <a:endParaRPr lang="es-CO" dirty="0"/>
          </a:p>
        </p:txBody>
      </p:sp>
    </p:spTree>
    <p:extLst>
      <p:ext uri="{BB962C8B-B14F-4D97-AF65-F5344CB8AC3E}">
        <p14:creationId xmlns:p14="http://schemas.microsoft.com/office/powerpoint/2010/main" val="730585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71604" y="1142984"/>
            <a:ext cx="5610225" cy="1921986"/>
          </a:xfrm>
          <a:prstGeom prst="rect">
            <a:avLst/>
          </a:prstGeom>
          <a:noFill/>
          <a:ln w="9525">
            <a:noFill/>
            <a:miter lim="800000"/>
            <a:headEnd/>
            <a:tailEnd/>
          </a:ln>
        </p:spPr>
      </p:pic>
      <p:sp>
        <p:nvSpPr>
          <p:cNvPr id="8" name="7 Rectángulo"/>
          <p:cNvSpPr/>
          <p:nvPr/>
        </p:nvSpPr>
        <p:spPr>
          <a:xfrm>
            <a:off x="1763688" y="188640"/>
            <a:ext cx="6264696" cy="1077218"/>
          </a:xfrm>
          <a:prstGeom prst="rect">
            <a:avLst/>
          </a:prstGeom>
        </p:spPr>
        <p:txBody>
          <a:bodyPr wrap="square">
            <a:spAutoFit/>
          </a:bodyPr>
          <a:lstStyle/>
          <a:p>
            <a:r>
              <a:rPr lang="es-CO" sz="4000" dirty="0" smtClean="0"/>
              <a:t>Heurísticas de Construcción.</a:t>
            </a:r>
          </a:p>
          <a:p>
            <a:pPr lvl="1"/>
            <a:r>
              <a:rPr lang="es-CO" sz="2400" dirty="0" smtClean="0"/>
              <a:t>a) Método del Ahorro (Clarke-Wright 1964)</a:t>
            </a:r>
            <a:endParaRPr lang="es-CO" sz="2400" dirty="0"/>
          </a:p>
        </p:txBody>
      </p:sp>
      <p:sp>
        <p:nvSpPr>
          <p:cNvPr id="10" name="9 Rectángulo"/>
          <p:cNvSpPr/>
          <p:nvPr/>
        </p:nvSpPr>
        <p:spPr>
          <a:xfrm>
            <a:off x="785786" y="3286124"/>
            <a:ext cx="7500990" cy="2554545"/>
          </a:xfrm>
          <a:prstGeom prst="rect">
            <a:avLst/>
          </a:prstGeom>
        </p:spPr>
        <p:txBody>
          <a:bodyPr wrap="square">
            <a:spAutoFit/>
          </a:bodyPr>
          <a:lstStyle/>
          <a:p>
            <a:pPr algn="just"/>
            <a:r>
              <a:rPr lang="es-CO" sz="3200" dirty="0" smtClean="0"/>
              <a:t>El método de ahorro tiene dos versiones principales, la paralela que es en la cual se trabaja con todas las rutas simultáneamente; y la secuencial, que es en la que una ruta es construida a la vez. </a:t>
            </a:r>
            <a:endParaRPr lang="es-CO"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Método de ahorro Versión secuencial</a:t>
            </a:r>
            <a:endParaRPr lang="es-CO" dirty="0"/>
          </a:p>
        </p:txBody>
      </p:sp>
      <p:sp>
        <p:nvSpPr>
          <p:cNvPr id="3" name="2 Marcador de contenido"/>
          <p:cNvSpPr>
            <a:spLocks noGrp="1"/>
          </p:cNvSpPr>
          <p:nvPr>
            <p:ph idx="1"/>
          </p:nvPr>
        </p:nvSpPr>
        <p:spPr/>
        <p:txBody>
          <a:bodyPr/>
          <a:lstStyle/>
          <a:p>
            <a:r>
              <a:rPr lang="es-CO" sz="2800" dirty="0" smtClean="0"/>
              <a:t>En el caso del ahorro secuencial dado una ruta </a:t>
            </a:r>
            <a:r>
              <a:rPr lang="es-CO" sz="2800" i="1" dirty="0" err="1" smtClean="0"/>
              <a:t>R</a:t>
            </a:r>
            <a:r>
              <a:rPr lang="es-CO" sz="2800" i="1" baseline="-25000" dirty="0" err="1" smtClean="0"/>
              <a:t>g</a:t>
            </a:r>
            <a:r>
              <a:rPr lang="es-CO" sz="2800" dirty="0" smtClean="0"/>
              <a:t> pueden realizarse dos posibles combinaciones teniendo otra ruta </a:t>
            </a:r>
            <a:r>
              <a:rPr lang="es-CO" sz="2800" i="1" dirty="0" err="1" smtClean="0"/>
              <a:t>R</a:t>
            </a:r>
            <a:r>
              <a:rPr lang="es-CO" sz="2800" i="1" baseline="-25000" dirty="0" err="1" smtClean="0"/>
              <a:t>h.</a:t>
            </a:r>
            <a:endParaRPr lang="es-CO" dirty="0"/>
          </a:p>
        </p:txBody>
      </p:sp>
      <p:pic>
        <p:nvPicPr>
          <p:cNvPr id="4" name="Picture 2"/>
          <p:cNvPicPr>
            <a:picLocks noChangeAspect="1" noChangeArrowheads="1"/>
          </p:cNvPicPr>
          <p:nvPr/>
        </p:nvPicPr>
        <p:blipFill>
          <a:blip r:embed="rId2"/>
          <a:srcRect/>
          <a:stretch>
            <a:fillRect/>
          </a:stretch>
        </p:blipFill>
        <p:spPr bwMode="auto">
          <a:xfrm>
            <a:off x="1285852" y="3429000"/>
            <a:ext cx="6143668"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sz="3600" dirty="0" smtClean="0"/>
              <a:t>b)</a:t>
            </a:r>
            <a:r>
              <a:rPr lang="es-CO" dirty="0" smtClean="0"/>
              <a:t>  </a:t>
            </a:r>
            <a:r>
              <a:rPr lang="es-CO" sz="3100" dirty="0" smtClean="0"/>
              <a:t>Método de Inserción</a:t>
            </a:r>
            <a:endParaRPr lang="es-CO" sz="3100" dirty="0"/>
          </a:p>
        </p:txBody>
      </p:sp>
      <p:sp>
        <p:nvSpPr>
          <p:cNvPr id="6" name="5 Marcador de contenido"/>
          <p:cNvSpPr>
            <a:spLocks noGrp="1"/>
          </p:cNvSpPr>
          <p:nvPr>
            <p:ph idx="1"/>
          </p:nvPr>
        </p:nvSpPr>
        <p:spPr>
          <a:xfrm>
            <a:off x="285720" y="1500174"/>
            <a:ext cx="8443914" cy="4857784"/>
          </a:xfrm>
        </p:spPr>
        <p:txBody>
          <a:bodyPr>
            <a:normAutofit fontScale="70000" lnSpcReduction="20000"/>
          </a:bodyPr>
          <a:lstStyle/>
          <a:p>
            <a:r>
              <a:rPr lang="es-CO" dirty="0" smtClean="0"/>
              <a:t> son métodos de construcción en los cuales la solución se crea insertando clientes que no han sido asignados a una ruta dentro de algunas de las rutas ya existentes. Los métodos de inserción secuenciales consisten en que los clientes pueden ser únicamente insertados en la última ruta creada. Por su parte, en los paralelos el cliente puede ser insertado en cualquiera de las rutas de la solución parcial.</a:t>
            </a:r>
          </a:p>
          <a:p>
            <a:r>
              <a:rPr lang="es-CO" dirty="0" smtClean="0"/>
              <a:t> La principal desventaja de las heurísticas de inserción secuencial contra las de inserción paralela es que los últimos clientes no visitados tienden a estar dispersos y por lo tanto las últimas rutas construidas son de costo muy elevado[20,21]La desventaja del método de inserción paralelo consiste en cómo determinar con qué clientes y con cuántas rutas iniciar la construcción de la solución. </a:t>
            </a:r>
          </a:p>
          <a:p>
            <a:r>
              <a:rPr lang="es-CO" dirty="0" smtClean="0"/>
              <a:t>La heurística de inserción secuencial mejor conocida es la de Mole y </a:t>
            </a:r>
            <a:r>
              <a:rPr lang="es-CO" dirty="0" err="1" smtClean="0"/>
              <a:t>Jameson</a:t>
            </a:r>
            <a:r>
              <a:rPr lang="es-CO" dirty="0" smtClean="0"/>
              <a:t>[20]</a:t>
            </a:r>
            <a:endParaRPr lang="es-CO"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Sequential</a:t>
            </a:r>
            <a:r>
              <a:rPr lang="es-CO" dirty="0" smtClean="0"/>
              <a:t> </a:t>
            </a:r>
            <a:r>
              <a:rPr lang="es-CO" dirty="0" err="1" smtClean="0"/>
              <a:t>insertion</a:t>
            </a:r>
            <a:r>
              <a:rPr lang="es-CO" dirty="0" smtClean="0"/>
              <a:t> </a:t>
            </a:r>
            <a:r>
              <a:rPr lang="es-CO" dirty="0" err="1" smtClean="0"/>
              <a:t>strategy</a:t>
            </a:r>
            <a:r>
              <a:rPr lang="es-CO" dirty="0" smtClean="0"/>
              <a:t> (SIS)</a:t>
            </a:r>
            <a:endParaRPr lang="es-CO" dirty="0"/>
          </a:p>
        </p:txBody>
      </p:sp>
      <p:pic>
        <p:nvPicPr>
          <p:cNvPr id="58370" name="Picture 2"/>
          <p:cNvPicPr>
            <a:picLocks noGrp="1" noChangeAspect="1" noChangeArrowheads="1"/>
          </p:cNvPicPr>
          <p:nvPr>
            <p:ph idx="1"/>
          </p:nvPr>
        </p:nvPicPr>
        <p:blipFill>
          <a:blip r:embed="rId2"/>
          <a:srcRect/>
          <a:stretch>
            <a:fillRect/>
          </a:stretch>
        </p:blipFill>
        <p:spPr bwMode="auto">
          <a:xfrm>
            <a:off x="1728787" y="1820069"/>
            <a:ext cx="5686425"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Sequential</a:t>
            </a:r>
            <a:r>
              <a:rPr lang="es-CO" dirty="0" smtClean="0"/>
              <a:t> </a:t>
            </a:r>
            <a:r>
              <a:rPr lang="es-CO" dirty="0" err="1" smtClean="0"/>
              <a:t>insertion</a:t>
            </a:r>
            <a:r>
              <a:rPr lang="es-CO" dirty="0" smtClean="0"/>
              <a:t> </a:t>
            </a:r>
            <a:r>
              <a:rPr lang="es-CO" dirty="0" err="1" smtClean="0"/>
              <a:t>strategy</a:t>
            </a:r>
            <a:r>
              <a:rPr lang="es-CO" dirty="0" smtClean="0"/>
              <a:t> (SIS)</a:t>
            </a:r>
            <a:endParaRPr lang="es-CO" dirty="0"/>
          </a:p>
        </p:txBody>
      </p:sp>
      <p:pic>
        <p:nvPicPr>
          <p:cNvPr id="59394" name="Picture 2"/>
          <p:cNvPicPr>
            <a:picLocks noGrp="1" noChangeAspect="1" noChangeArrowheads="1"/>
          </p:cNvPicPr>
          <p:nvPr>
            <p:ph idx="1"/>
          </p:nvPr>
        </p:nvPicPr>
        <p:blipFill>
          <a:blip r:embed="rId2"/>
          <a:srcRect/>
          <a:stretch>
            <a:fillRect/>
          </a:stretch>
        </p:blipFill>
        <p:spPr bwMode="auto">
          <a:xfrm>
            <a:off x="2005012" y="1886744"/>
            <a:ext cx="5133975"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Sequential</a:t>
            </a:r>
            <a:r>
              <a:rPr lang="es-CO" dirty="0" smtClean="0"/>
              <a:t> </a:t>
            </a:r>
            <a:r>
              <a:rPr lang="es-CO" dirty="0" err="1" smtClean="0"/>
              <a:t>insertion</a:t>
            </a:r>
            <a:r>
              <a:rPr lang="es-CO" dirty="0" smtClean="0"/>
              <a:t> </a:t>
            </a:r>
            <a:r>
              <a:rPr lang="es-CO" dirty="0" err="1" smtClean="0"/>
              <a:t>strategy</a:t>
            </a:r>
            <a:r>
              <a:rPr lang="es-CO" dirty="0" smtClean="0"/>
              <a:t> (SIS)</a:t>
            </a:r>
            <a:endParaRPr lang="es-CO" dirty="0"/>
          </a:p>
        </p:txBody>
      </p:sp>
      <p:pic>
        <p:nvPicPr>
          <p:cNvPr id="60418" name="Picture 2"/>
          <p:cNvPicPr>
            <a:picLocks noGrp="1" noChangeAspect="1" noChangeArrowheads="1"/>
          </p:cNvPicPr>
          <p:nvPr>
            <p:ph idx="1"/>
          </p:nvPr>
        </p:nvPicPr>
        <p:blipFill>
          <a:blip r:embed="rId2"/>
          <a:srcRect/>
          <a:stretch>
            <a:fillRect/>
          </a:stretch>
        </p:blipFill>
        <p:spPr bwMode="auto">
          <a:xfrm>
            <a:off x="1871662" y="1886744"/>
            <a:ext cx="5400675"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Sequential</a:t>
            </a:r>
            <a:r>
              <a:rPr lang="es-CO" dirty="0" smtClean="0"/>
              <a:t> </a:t>
            </a:r>
            <a:r>
              <a:rPr lang="es-CO" dirty="0" err="1" smtClean="0"/>
              <a:t>insertion</a:t>
            </a:r>
            <a:r>
              <a:rPr lang="es-CO" dirty="0" smtClean="0"/>
              <a:t> </a:t>
            </a:r>
            <a:r>
              <a:rPr lang="es-CO" dirty="0" err="1" smtClean="0"/>
              <a:t>strategy</a:t>
            </a:r>
            <a:r>
              <a:rPr lang="es-CO" dirty="0" smtClean="0"/>
              <a:t> (SIS)</a:t>
            </a:r>
            <a:endParaRPr lang="es-CO" dirty="0"/>
          </a:p>
        </p:txBody>
      </p:sp>
      <p:pic>
        <p:nvPicPr>
          <p:cNvPr id="61442" name="Picture 2"/>
          <p:cNvPicPr>
            <a:picLocks noGrp="1" noChangeAspect="1" noChangeArrowheads="1"/>
          </p:cNvPicPr>
          <p:nvPr>
            <p:ph idx="1"/>
          </p:nvPr>
        </p:nvPicPr>
        <p:blipFill>
          <a:blip r:embed="rId2"/>
          <a:srcRect/>
          <a:stretch>
            <a:fillRect/>
          </a:stretch>
        </p:blipFill>
        <p:spPr bwMode="auto">
          <a:xfrm>
            <a:off x="1852612" y="1829594"/>
            <a:ext cx="5438775"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mejora iterativa</a:t>
            </a:r>
            <a:br>
              <a:rPr lang="es-CO" dirty="0" smtClean="0"/>
            </a:br>
            <a:r>
              <a:rPr lang="es-CO" dirty="0" smtClean="0"/>
              <a:t>d)</a:t>
            </a:r>
            <a:r>
              <a:rPr lang="es-CO" dirty="0" err="1" smtClean="0"/>
              <a:t>Sequential</a:t>
            </a:r>
            <a:r>
              <a:rPr lang="es-CO" dirty="0" smtClean="0"/>
              <a:t> </a:t>
            </a:r>
            <a:r>
              <a:rPr lang="es-CO" dirty="0" err="1" smtClean="0"/>
              <a:t>insertion</a:t>
            </a:r>
            <a:r>
              <a:rPr lang="es-CO" dirty="0" smtClean="0"/>
              <a:t> </a:t>
            </a:r>
            <a:r>
              <a:rPr lang="es-CO" dirty="0" err="1" smtClean="0"/>
              <a:t>strategy</a:t>
            </a:r>
            <a:r>
              <a:rPr lang="es-CO" dirty="0" smtClean="0"/>
              <a:t> (SIS)</a:t>
            </a:r>
            <a:endParaRPr lang="es-CO" dirty="0"/>
          </a:p>
        </p:txBody>
      </p:sp>
      <p:pic>
        <p:nvPicPr>
          <p:cNvPr id="62466" name="Picture 2"/>
          <p:cNvPicPr>
            <a:picLocks noGrp="1" noChangeAspect="1" noChangeArrowheads="1"/>
          </p:cNvPicPr>
          <p:nvPr>
            <p:ph idx="1"/>
          </p:nvPr>
        </p:nvPicPr>
        <p:blipFill>
          <a:blip r:embed="rId2"/>
          <a:srcRect/>
          <a:stretch>
            <a:fillRect/>
          </a:stretch>
        </p:blipFill>
        <p:spPr bwMode="auto">
          <a:xfrm>
            <a:off x="1966912" y="1801019"/>
            <a:ext cx="5210175"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Parallel</a:t>
            </a:r>
            <a:r>
              <a:rPr lang="es-CO" dirty="0" smtClean="0"/>
              <a:t> </a:t>
            </a:r>
            <a:r>
              <a:rPr lang="es-CO" dirty="0" err="1" smtClean="0"/>
              <a:t>insertion</a:t>
            </a:r>
            <a:r>
              <a:rPr lang="es-CO" dirty="0" smtClean="0"/>
              <a:t> </a:t>
            </a:r>
            <a:r>
              <a:rPr lang="es-CO" dirty="0" err="1" smtClean="0"/>
              <a:t>strategy</a:t>
            </a:r>
            <a:r>
              <a:rPr lang="es-CO" dirty="0" smtClean="0"/>
              <a:t>(PIS)</a:t>
            </a:r>
            <a:endParaRPr lang="es-CO" dirty="0"/>
          </a:p>
        </p:txBody>
      </p:sp>
      <p:pic>
        <p:nvPicPr>
          <p:cNvPr id="63490" name="Picture 2"/>
          <p:cNvPicPr>
            <a:picLocks noGrp="1" noChangeAspect="1" noChangeArrowheads="1"/>
          </p:cNvPicPr>
          <p:nvPr>
            <p:ph idx="1"/>
          </p:nvPr>
        </p:nvPicPr>
        <p:blipFill>
          <a:blip r:embed="rId2"/>
          <a:srcRect/>
          <a:stretch>
            <a:fillRect/>
          </a:stretch>
        </p:blipFill>
        <p:spPr bwMode="auto">
          <a:xfrm>
            <a:off x="1938337" y="1820069"/>
            <a:ext cx="5267325"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VRP</a:t>
            </a:r>
            <a:endParaRPr lang="es-CO" dirty="0"/>
          </a:p>
        </p:txBody>
      </p:sp>
      <p:pic>
        <p:nvPicPr>
          <p:cNvPr id="46082" name="Picture 2"/>
          <p:cNvPicPr>
            <a:picLocks noChangeAspect="1" noChangeArrowheads="1"/>
          </p:cNvPicPr>
          <p:nvPr/>
        </p:nvPicPr>
        <p:blipFill>
          <a:blip r:embed="rId2"/>
          <a:srcRect/>
          <a:stretch>
            <a:fillRect/>
          </a:stretch>
        </p:blipFill>
        <p:spPr bwMode="auto">
          <a:xfrm>
            <a:off x="1943100" y="1771650"/>
            <a:ext cx="5257800" cy="3314700"/>
          </a:xfrm>
          <a:prstGeom prst="rect">
            <a:avLst/>
          </a:prstGeom>
          <a:noFill/>
          <a:ln w="9525">
            <a:noFill/>
            <a:miter lim="800000"/>
            <a:headEnd/>
            <a:tailEnd/>
          </a:ln>
          <a:effectLst/>
        </p:spPr>
      </p:pic>
      <p:pic>
        <p:nvPicPr>
          <p:cNvPr id="46083" name="Picture 3"/>
          <p:cNvPicPr>
            <a:picLocks noGrp="1" noChangeAspect="1" noChangeArrowheads="1"/>
          </p:cNvPicPr>
          <p:nvPr>
            <p:ph idx="1"/>
          </p:nvPr>
        </p:nvPicPr>
        <p:blipFill>
          <a:blip r:embed="rId3"/>
          <a:srcRect/>
          <a:stretch>
            <a:fillRect/>
          </a:stretch>
        </p:blipFill>
        <p:spPr bwMode="auto">
          <a:xfrm>
            <a:off x="1285852" y="1762919"/>
            <a:ext cx="6143668" cy="420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Parallel</a:t>
            </a:r>
            <a:r>
              <a:rPr lang="es-CO" dirty="0" smtClean="0"/>
              <a:t> </a:t>
            </a:r>
            <a:r>
              <a:rPr lang="es-CO" dirty="0" err="1" smtClean="0"/>
              <a:t>insertion</a:t>
            </a:r>
            <a:r>
              <a:rPr lang="es-CO" dirty="0" smtClean="0"/>
              <a:t> </a:t>
            </a:r>
            <a:r>
              <a:rPr lang="es-CO" dirty="0" err="1" smtClean="0"/>
              <a:t>strategy</a:t>
            </a:r>
            <a:r>
              <a:rPr lang="es-CO" dirty="0" smtClean="0"/>
              <a:t> (PIS)</a:t>
            </a:r>
            <a:endParaRPr lang="es-CO" dirty="0"/>
          </a:p>
        </p:txBody>
      </p:sp>
      <p:pic>
        <p:nvPicPr>
          <p:cNvPr id="64514" name="Picture 2"/>
          <p:cNvPicPr>
            <a:picLocks noGrp="1" noChangeAspect="1" noChangeArrowheads="1"/>
          </p:cNvPicPr>
          <p:nvPr>
            <p:ph idx="1"/>
          </p:nvPr>
        </p:nvPicPr>
        <p:blipFill>
          <a:blip r:embed="rId2"/>
          <a:srcRect/>
          <a:stretch>
            <a:fillRect/>
          </a:stretch>
        </p:blipFill>
        <p:spPr bwMode="auto">
          <a:xfrm>
            <a:off x="1938337" y="1829594"/>
            <a:ext cx="5267325"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construcción</a:t>
            </a:r>
            <a:br>
              <a:rPr lang="es-CO" dirty="0" smtClean="0"/>
            </a:br>
            <a:r>
              <a:rPr lang="es-CO" dirty="0" err="1" smtClean="0"/>
              <a:t>Parallel</a:t>
            </a:r>
            <a:r>
              <a:rPr lang="es-CO" dirty="0" smtClean="0"/>
              <a:t> </a:t>
            </a:r>
            <a:r>
              <a:rPr lang="es-CO" dirty="0" err="1" smtClean="0"/>
              <a:t>insertion</a:t>
            </a:r>
            <a:r>
              <a:rPr lang="es-CO" dirty="0" smtClean="0"/>
              <a:t> </a:t>
            </a:r>
            <a:r>
              <a:rPr lang="es-CO" dirty="0" err="1" smtClean="0"/>
              <a:t>strategy</a:t>
            </a:r>
            <a:r>
              <a:rPr lang="es-CO" dirty="0" smtClean="0"/>
              <a:t> (PIS)</a:t>
            </a:r>
            <a:endParaRPr lang="es-CO" dirty="0"/>
          </a:p>
        </p:txBody>
      </p:sp>
      <p:pic>
        <p:nvPicPr>
          <p:cNvPr id="65538" name="Picture 2"/>
          <p:cNvPicPr>
            <a:picLocks noGrp="1" noChangeAspect="1" noChangeArrowheads="1"/>
          </p:cNvPicPr>
          <p:nvPr>
            <p:ph idx="1"/>
          </p:nvPr>
        </p:nvPicPr>
        <p:blipFill>
          <a:blip r:embed="rId2"/>
          <a:srcRect/>
          <a:stretch>
            <a:fillRect/>
          </a:stretch>
        </p:blipFill>
        <p:spPr bwMode="auto">
          <a:xfrm>
            <a:off x="1928812" y="1877219"/>
            <a:ext cx="5286375" cy="397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18"/>
            <a:ext cx="8229600" cy="1714512"/>
          </a:xfrm>
        </p:spPr>
        <p:txBody>
          <a:bodyPr>
            <a:noAutofit/>
          </a:bodyPr>
          <a:lstStyle/>
          <a:p>
            <a:pPr lvl="2" algn="ctr"/>
            <a:r>
              <a:rPr lang="es-CO" sz="4000" dirty="0" smtClean="0"/>
              <a:t/>
            </a:r>
            <a:br>
              <a:rPr lang="es-CO" sz="4000" dirty="0" smtClean="0"/>
            </a:br>
            <a:r>
              <a:rPr lang="es-CO" sz="4000" dirty="0" smtClean="0"/>
              <a:t>Heurísticas de dos fases</a:t>
            </a:r>
            <a:br>
              <a:rPr lang="es-CO" sz="4000" dirty="0" smtClean="0"/>
            </a:br>
            <a:r>
              <a:rPr lang="es-CO" sz="4000" dirty="0" smtClean="0"/>
              <a:t> </a:t>
            </a:r>
            <a:r>
              <a:rPr lang="es-CO" sz="2400" dirty="0" smtClean="0"/>
              <a:t>a)   Asignar primero, </a:t>
            </a:r>
            <a:r>
              <a:rPr lang="es-CO" sz="2400" dirty="0" err="1" smtClean="0"/>
              <a:t>rutear</a:t>
            </a:r>
            <a:r>
              <a:rPr lang="es-CO" sz="2400" dirty="0" smtClean="0"/>
              <a:t> después. Barrido - </a:t>
            </a:r>
            <a:r>
              <a:rPr lang="es-CO" sz="2400" dirty="0" err="1" smtClean="0"/>
              <a:t>Sweep</a:t>
            </a:r>
            <a:r>
              <a:rPr lang="es-CO" sz="2400" dirty="0" smtClean="0"/>
              <a:t/>
            </a:r>
            <a:br>
              <a:rPr lang="es-CO" sz="2400" dirty="0" smtClean="0"/>
            </a:br>
            <a:r>
              <a:rPr lang="es-CO" sz="2400" dirty="0" smtClean="0"/>
              <a:t> </a:t>
            </a:r>
            <a:r>
              <a:rPr lang="es-CO" sz="4000" dirty="0" smtClean="0"/>
              <a:t/>
            </a:r>
            <a:br>
              <a:rPr lang="es-CO" sz="4000" dirty="0" smtClean="0"/>
            </a:br>
            <a:endParaRPr lang="es-CO" sz="4000" dirty="0"/>
          </a:p>
        </p:txBody>
      </p:sp>
      <p:pic>
        <p:nvPicPr>
          <p:cNvPr id="4" name="Picture 3"/>
          <p:cNvPicPr>
            <a:picLocks noChangeAspect="1" noChangeArrowheads="1"/>
          </p:cNvPicPr>
          <p:nvPr/>
        </p:nvPicPr>
        <p:blipFill>
          <a:blip r:embed="rId2" cstate="print"/>
          <a:srcRect/>
          <a:stretch>
            <a:fillRect/>
          </a:stretch>
        </p:blipFill>
        <p:spPr bwMode="auto">
          <a:xfrm>
            <a:off x="2285984" y="4071942"/>
            <a:ext cx="5000660" cy="2214578"/>
          </a:xfrm>
          <a:prstGeom prst="rect">
            <a:avLst/>
          </a:prstGeom>
          <a:noFill/>
          <a:ln w="9525">
            <a:noFill/>
            <a:miter lim="800000"/>
            <a:headEnd/>
            <a:tailEnd/>
          </a:ln>
        </p:spPr>
      </p:pic>
      <p:sp>
        <p:nvSpPr>
          <p:cNvPr id="11" name="2 Marcador de contenido"/>
          <p:cNvSpPr>
            <a:spLocks noGrp="1"/>
          </p:cNvSpPr>
          <p:nvPr>
            <p:ph idx="1"/>
          </p:nvPr>
        </p:nvSpPr>
        <p:spPr>
          <a:xfrm>
            <a:off x="457200" y="2071677"/>
            <a:ext cx="8229600" cy="1857389"/>
          </a:xfrm>
        </p:spPr>
        <p:txBody>
          <a:bodyPr>
            <a:normAutofit fontScale="92500" lnSpcReduction="10000"/>
          </a:bodyPr>
          <a:lstStyle/>
          <a:p>
            <a:r>
              <a:rPr lang="es-CO" sz="2400" dirty="0" smtClean="0"/>
              <a:t>Los </a:t>
            </a:r>
            <a:r>
              <a:rPr lang="es-CO" sz="2400" dirty="0" err="1" smtClean="0"/>
              <a:t>clusters</a:t>
            </a:r>
            <a:r>
              <a:rPr lang="es-CO" sz="2400" dirty="0" smtClean="0"/>
              <a:t> se forman girando una semirrecta con origen en el depósito e incorporando los clientes barridos por dicha semirrecta hasta que se viole la restricción de capacidad. Se supone que cada cliente  está dado por sus coordenadas polares en un sistema que tiene el depósito como origen</a:t>
            </a:r>
            <a:r>
              <a:rPr lang="es-CO" dirty="0" smtClean="0"/>
              <a:t>.</a:t>
            </a:r>
            <a:endParaRPr lang="es-CO"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9" name="168 Conector recto de flecha"/>
          <p:cNvCxnSpPr>
            <a:stCxn id="175" idx="6"/>
            <a:endCxn id="176" idx="1"/>
          </p:cNvCxnSpPr>
          <p:nvPr/>
        </p:nvCxnSpPr>
        <p:spPr>
          <a:xfrm>
            <a:off x="6773468" y="3071732"/>
            <a:ext cx="1276863" cy="3767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0" name="169 Rectángulo"/>
          <p:cNvSpPr/>
          <p:nvPr/>
        </p:nvSpPr>
        <p:spPr>
          <a:xfrm>
            <a:off x="6629452" y="4043840"/>
            <a:ext cx="216024" cy="216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1" name="170 Conector recto de flecha"/>
          <p:cNvCxnSpPr>
            <a:stCxn id="176" idx="5"/>
            <a:endCxn id="177" idx="7"/>
          </p:cNvCxnSpPr>
          <p:nvPr/>
        </p:nvCxnSpPr>
        <p:spPr>
          <a:xfrm flipH="1">
            <a:off x="7728853" y="3703081"/>
            <a:ext cx="576064" cy="14736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2" name="171 Conector recto de flecha"/>
          <p:cNvCxnSpPr>
            <a:stCxn id="170" idx="0"/>
            <a:endCxn id="175" idx="4"/>
          </p:cNvCxnSpPr>
          <p:nvPr/>
        </p:nvCxnSpPr>
        <p:spPr>
          <a:xfrm flipH="1" flipV="1">
            <a:off x="6593448" y="3251752"/>
            <a:ext cx="144016" cy="7920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3" name="172 Conector recto de flecha"/>
          <p:cNvCxnSpPr>
            <a:stCxn id="170" idx="2"/>
            <a:endCxn id="178" idx="6"/>
          </p:cNvCxnSpPr>
          <p:nvPr/>
        </p:nvCxnSpPr>
        <p:spPr>
          <a:xfrm flipH="1">
            <a:off x="6557444" y="4259864"/>
            <a:ext cx="180020" cy="118813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4" name="173 Conector recto de flecha"/>
          <p:cNvCxnSpPr>
            <a:stCxn id="179" idx="0"/>
            <a:endCxn id="170" idx="2"/>
          </p:cNvCxnSpPr>
          <p:nvPr/>
        </p:nvCxnSpPr>
        <p:spPr>
          <a:xfrm flipV="1">
            <a:off x="5873368" y="4259864"/>
            <a:ext cx="864096" cy="36004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5" name="174 Elipse"/>
          <p:cNvSpPr/>
          <p:nvPr/>
        </p:nvSpPr>
        <p:spPr>
          <a:xfrm>
            <a:off x="6413428" y="2891712"/>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4</a:t>
            </a:r>
          </a:p>
        </p:txBody>
      </p:sp>
      <p:sp>
        <p:nvSpPr>
          <p:cNvPr id="176" name="175 Elipse"/>
          <p:cNvSpPr/>
          <p:nvPr/>
        </p:nvSpPr>
        <p:spPr>
          <a:xfrm>
            <a:off x="7997604" y="3395768"/>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5</a:t>
            </a:r>
          </a:p>
        </p:txBody>
      </p:sp>
      <p:sp>
        <p:nvSpPr>
          <p:cNvPr id="177" name="176 Elipse"/>
          <p:cNvSpPr/>
          <p:nvPr/>
        </p:nvSpPr>
        <p:spPr>
          <a:xfrm>
            <a:off x="7421540" y="5123960"/>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3</a:t>
            </a:r>
            <a:endParaRPr lang="es-MX" sz="1000" i="1" dirty="0" smtClean="0">
              <a:solidFill>
                <a:schemeClr val="tx1"/>
              </a:solidFill>
            </a:endParaRPr>
          </a:p>
        </p:txBody>
      </p:sp>
      <p:sp>
        <p:nvSpPr>
          <p:cNvPr id="178" name="177 Elipse"/>
          <p:cNvSpPr/>
          <p:nvPr/>
        </p:nvSpPr>
        <p:spPr>
          <a:xfrm>
            <a:off x="6197404" y="5267976"/>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2</a:t>
            </a:r>
          </a:p>
        </p:txBody>
      </p:sp>
      <p:sp>
        <p:nvSpPr>
          <p:cNvPr id="179" name="178 Elipse"/>
          <p:cNvSpPr/>
          <p:nvPr/>
        </p:nvSpPr>
        <p:spPr>
          <a:xfrm>
            <a:off x="5693348" y="4619904"/>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a:t>
            </a:r>
          </a:p>
        </p:txBody>
      </p:sp>
      <p:cxnSp>
        <p:nvCxnSpPr>
          <p:cNvPr id="180" name="179 Conector recto de flecha"/>
          <p:cNvCxnSpPr>
            <a:stCxn id="179" idx="4"/>
            <a:endCxn id="178" idx="2"/>
          </p:cNvCxnSpPr>
          <p:nvPr/>
        </p:nvCxnSpPr>
        <p:spPr>
          <a:xfrm>
            <a:off x="5873368" y="4979944"/>
            <a:ext cx="324036" cy="4680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2" name="181 Conector recto de flecha"/>
          <p:cNvCxnSpPr>
            <a:stCxn id="170" idx="3"/>
            <a:endCxn id="177" idx="1"/>
          </p:cNvCxnSpPr>
          <p:nvPr/>
        </p:nvCxnSpPr>
        <p:spPr>
          <a:xfrm>
            <a:off x="6845476" y="4151852"/>
            <a:ext cx="628791" cy="10248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6" name="185 CuadroTexto"/>
          <p:cNvSpPr txBox="1"/>
          <p:nvPr/>
        </p:nvSpPr>
        <p:spPr>
          <a:xfrm>
            <a:off x="5621340" y="6060064"/>
            <a:ext cx="2808312" cy="369332"/>
          </a:xfrm>
          <a:prstGeom prst="rect">
            <a:avLst/>
          </a:prstGeom>
          <a:noFill/>
        </p:spPr>
        <p:txBody>
          <a:bodyPr wrap="square" rtlCol="0">
            <a:spAutoFit/>
          </a:bodyPr>
          <a:lstStyle/>
          <a:p>
            <a:pPr algn="ctr"/>
            <a:r>
              <a:rPr lang="es-MX" dirty="0" smtClean="0"/>
              <a:t>Asignación de Ruta</a:t>
            </a:r>
            <a:endParaRPr lang="es-MX" dirty="0"/>
          </a:p>
        </p:txBody>
      </p:sp>
      <p:sp>
        <p:nvSpPr>
          <p:cNvPr id="29" name="28 Rectángulo"/>
          <p:cNvSpPr/>
          <p:nvPr/>
        </p:nvSpPr>
        <p:spPr>
          <a:xfrm>
            <a:off x="1000100" y="214291"/>
            <a:ext cx="7643866" cy="1200329"/>
          </a:xfrm>
          <a:prstGeom prst="rect">
            <a:avLst/>
          </a:prstGeom>
        </p:spPr>
        <p:txBody>
          <a:bodyPr wrap="square">
            <a:spAutoFit/>
          </a:bodyPr>
          <a:lstStyle/>
          <a:p>
            <a:pPr algn="ctr"/>
            <a:r>
              <a:rPr lang="es-CO" sz="4000" dirty="0" smtClean="0"/>
              <a:t>Heurísticas de dos fases</a:t>
            </a:r>
            <a:r>
              <a:rPr lang="es-CO" sz="3200" dirty="0" smtClean="0"/>
              <a:t/>
            </a:r>
            <a:br>
              <a:rPr lang="es-CO" sz="3200" dirty="0" smtClean="0"/>
            </a:br>
            <a:r>
              <a:rPr lang="es-CO" sz="3200" dirty="0" smtClean="0"/>
              <a:t>b</a:t>
            </a:r>
            <a:r>
              <a:rPr lang="es-CO" sz="3200" dirty="0" smtClean="0"/>
              <a:t>) </a:t>
            </a:r>
            <a:r>
              <a:rPr lang="es-CO" sz="3200" dirty="0" err="1" smtClean="0"/>
              <a:t>Rutear</a:t>
            </a:r>
            <a:r>
              <a:rPr lang="es-CO" sz="3200" dirty="0" smtClean="0"/>
              <a:t> </a:t>
            </a:r>
            <a:r>
              <a:rPr lang="es-CO" sz="3200" dirty="0" smtClean="0"/>
              <a:t>primero, asignar después.  </a:t>
            </a:r>
            <a:r>
              <a:rPr lang="es-CO" sz="3200" dirty="0" err="1" smtClean="0"/>
              <a:t>Beasley</a:t>
            </a:r>
            <a:endParaRPr lang="es-CO" sz="3200" dirty="0"/>
          </a:p>
        </p:txBody>
      </p:sp>
      <p:sp>
        <p:nvSpPr>
          <p:cNvPr id="30" name="29 Rectángulo"/>
          <p:cNvSpPr/>
          <p:nvPr/>
        </p:nvSpPr>
        <p:spPr>
          <a:xfrm>
            <a:off x="1071538" y="1462619"/>
            <a:ext cx="7429552" cy="1323439"/>
          </a:xfrm>
          <a:prstGeom prst="rect">
            <a:avLst/>
          </a:prstGeom>
        </p:spPr>
        <p:txBody>
          <a:bodyPr wrap="square">
            <a:spAutoFit/>
          </a:bodyPr>
          <a:lstStyle/>
          <a:p>
            <a:pPr algn="just"/>
            <a:r>
              <a:rPr lang="es-CO" sz="2000" dirty="0" smtClean="0"/>
              <a:t>se presenta un ejemplo de un ordenamiento de los clientes de un problema tipo y la posible solución dada por el algoritmo la cual correspondería a las rutas (0,1,2,0) y (0,3,5,4,0). Usa coordenadas polares.</a:t>
            </a:r>
            <a:endParaRPr lang="es-CO" sz="2000" dirty="0"/>
          </a:p>
        </p:txBody>
      </p:sp>
      <p:cxnSp>
        <p:nvCxnSpPr>
          <p:cNvPr id="44" name="43 Conector recto de flecha"/>
          <p:cNvCxnSpPr>
            <a:stCxn id="50" idx="6"/>
            <a:endCxn id="51" idx="1"/>
          </p:cNvCxnSpPr>
          <p:nvPr/>
        </p:nvCxnSpPr>
        <p:spPr>
          <a:xfrm>
            <a:off x="2702072" y="3223900"/>
            <a:ext cx="1276863" cy="3767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5" name="44 Rectángulo"/>
          <p:cNvSpPr/>
          <p:nvPr/>
        </p:nvSpPr>
        <p:spPr>
          <a:xfrm>
            <a:off x="2558056" y="4196008"/>
            <a:ext cx="216024" cy="216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6" name="45 Conector recto de flecha"/>
          <p:cNvCxnSpPr>
            <a:stCxn id="51" idx="5"/>
            <a:endCxn id="52" idx="7"/>
          </p:cNvCxnSpPr>
          <p:nvPr/>
        </p:nvCxnSpPr>
        <p:spPr>
          <a:xfrm flipH="1">
            <a:off x="3657457" y="3855249"/>
            <a:ext cx="576064" cy="14736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a:stCxn id="45" idx="0"/>
            <a:endCxn id="50" idx="4"/>
          </p:cNvCxnSpPr>
          <p:nvPr/>
        </p:nvCxnSpPr>
        <p:spPr>
          <a:xfrm flipH="1" flipV="1">
            <a:off x="2522052" y="3403920"/>
            <a:ext cx="144016" cy="7920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a:stCxn id="52" idx="2"/>
            <a:endCxn id="53" idx="6"/>
          </p:cNvCxnSpPr>
          <p:nvPr/>
        </p:nvCxnSpPr>
        <p:spPr>
          <a:xfrm flipH="1">
            <a:off x="2486048" y="5456148"/>
            <a:ext cx="864096" cy="14401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a:stCxn id="54" idx="0"/>
            <a:endCxn id="45" idx="2"/>
          </p:cNvCxnSpPr>
          <p:nvPr/>
        </p:nvCxnSpPr>
        <p:spPr>
          <a:xfrm flipV="1">
            <a:off x="1801972" y="4412032"/>
            <a:ext cx="864096" cy="36004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49 Elipse"/>
          <p:cNvSpPr/>
          <p:nvPr/>
        </p:nvSpPr>
        <p:spPr>
          <a:xfrm>
            <a:off x="2342032" y="3043880"/>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4</a:t>
            </a:r>
          </a:p>
        </p:txBody>
      </p:sp>
      <p:sp>
        <p:nvSpPr>
          <p:cNvPr id="51" name="50 Elipse"/>
          <p:cNvSpPr/>
          <p:nvPr/>
        </p:nvSpPr>
        <p:spPr>
          <a:xfrm>
            <a:off x="3926208" y="3547936"/>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5</a:t>
            </a:r>
          </a:p>
        </p:txBody>
      </p:sp>
      <p:sp>
        <p:nvSpPr>
          <p:cNvPr id="52" name="51 Elipse"/>
          <p:cNvSpPr/>
          <p:nvPr/>
        </p:nvSpPr>
        <p:spPr>
          <a:xfrm>
            <a:off x="3350144" y="5276128"/>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3</a:t>
            </a:r>
            <a:endParaRPr lang="es-MX" sz="1000" i="1" dirty="0" smtClean="0">
              <a:solidFill>
                <a:schemeClr val="tx1"/>
              </a:solidFill>
            </a:endParaRPr>
          </a:p>
        </p:txBody>
      </p:sp>
      <p:sp>
        <p:nvSpPr>
          <p:cNvPr id="53" name="52 Elipse"/>
          <p:cNvSpPr/>
          <p:nvPr/>
        </p:nvSpPr>
        <p:spPr>
          <a:xfrm>
            <a:off x="2126008" y="5420144"/>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2</a:t>
            </a:r>
          </a:p>
        </p:txBody>
      </p:sp>
      <p:sp>
        <p:nvSpPr>
          <p:cNvPr id="54" name="53 Elipse"/>
          <p:cNvSpPr/>
          <p:nvPr/>
        </p:nvSpPr>
        <p:spPr>
          <a:xfrm>
            <a:off x="1621952" y="4772072"/>
            <a:ext cx="360040" cy="360040"/>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MX" sz="1000" dirty="0" smtClean="0">
                <a:solidFill>
                  <a:schemeClr val="tx1"/>
                </a:solidFill>
              </a:rPr>
              <a:t>1</a:t>
            </a:r>
          </a:p>
        </p:txBody>
      </p:sp>
      <p:cxnSp>
        <p:nvCxnSpPr>
          <p:cNvPr id="55" name="54 Conector recto de flecha"/>
          <p:cNvCxnSpPr>
            <a:stCxn id="54" idx="4"/>
            <a:endCxn id="53" idx="2"/>
          </p:cNvCxnSpPr>
          <p:nvPr/>
        </p:nvCxnSpPr>
        <p:spPr>
          <a:xfrm>
            <a:off x="1801972" y="5132112"/>
            <a:ext cx="324036" cy="4680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2630064" y="6202940"/>
            <a:ext cx="864096" cy="369332"/>
          </a:xfrm>
          <a:prstGeom prst="rect">
            <a:avLst/>
          </a:prstGeom>
          <a:noFill/>
        </p:spPr>
        <p:txBody>
          <a:bodyPr wrap="square" rtlCol="0">
            <a:spAutoFit/>
          </a:bodyPr>
          <a:lstStyle/>
          <a:p>
            <a:pPr algn="ctr"/>
            <a:r>
              <a:rPr lang="es-MX" dirty="0" smtClean="0"/>
              <a:t>Ruteo</a:t>
            </a:r>
            <a:endParaRPr lang="es-MX"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4" algn="ctr" rtl="0">
              <a:spcBef>
                <a:spcPct val="0"/>
              </a:spcBef>
              <a:buFont typeface="Wingdings" pitchFamily="2" charset="2"/>
              <a:buChar char="v"/>
            </a:pPr>
            <a:r>
              <a:rPr lang="es-CO" sz="2800" b="1" dirty="0" smtClean="0"/>
              <a:t/>
            </a:r>
            <a:br>
              <a:rPr lang="es-CO" sz="2800" b="1" dirty="0" smtClean="0"/>
            </a:br>
            <a:r>
              <a:rPr lang="es-CO" sz="2800" b="1" dirty="0"/>
              <a:t/>
            </a:r>
            <a:br>
              <a:rPr lang="es-CO" sz="2800" b="1" dirty="0"/>
            </a:br>
            <a:r>
              <a:rPr lang="es-CO" sz="4400" dirty="0" smtClean="0">
                <a:latin typeface="+mj-lt"/>
              </a:rPr>
              <a:t>Heurísticas de Mejora iterativa</a:t>
            </a:r>
            <a:br>
              <a:rPr lang="es-CO" sz="4400" dirty="0" smtClean="0">
                <a:latin typeface="+mj-lt"/>
              </a:rPr>
            </a:br>
            <a:r>
              <a:rPr lang="es-CO" sz="3100" dirty="0" smtClean="0">
                <a:latin typeface="+mj-lt"/>
              </a:rPr>
              <a:t>a) </a:t>
            </a:r>
            <a:r>
              <a:rPr lang="es-CO" sz="3100" dirty="0" smtClean="0"/>
              <a:t>λ  Intercambio</a:t>
            </a:r>
            <a:r>
              <a:rPr lang="es-CO" sz="2700" dirty="0" smtClean="0"/>
              <a:t>.</a:t>
            </a:r>
            <a:r>
              <a:rPr lang="es-CO" dirty="0" smtClean="0"/>
              <a:t/>
            </a:r>
            <a:br>
              <a:rPr lang="es-CO" dirty="0" smtClean="0"/>
            </a:br>
            <a:r>
              <a:rPr lang="es-CO" sz="2800" dirty="0" smtClean="0"/>
              <a:t/>
            </a:r>
            <a:br>
              <a:rPr lang="es-CO" sz="2800" dirty="0" smtClean="0"/>
            </a:br>
            <a:endParaRPr lang="es-CO" sz="2800" dirty="0"/>
          </a:p>
        </p:txBody>
      </p:sp>
      <p:sp>
        <p:nvSpPr>
          <p:cNvPr id="5" name="2 Marcador de contenido"/>
          <p:cNvSpPr>
            <a:spLocks noGrp="1"/>
          </p:cNvSpPr>
          <p:nvPr>
            <p:ph idx="1"/>
          </p:nvPr>
        </p:nvSpPr>
        <p:spPr>
          <a:xfrm>
            <a:off x="457200" y="1600200"/>
            <a:ext cx="8229600" cy="4525963"/>
          </a:xfrm>
        </p:spPr>
        <p:txBody>
          <a:bodyPr>
            <a:normAutofit/>
          </a:bodyPr>
          <a:lstStyle/>
          <a:p>
            <a:r>
              <a:rPr lang="es-CO" dirty="0" smtClean="0"/>
              <a:t>Uno de los operadores de búsqueda local más conocidos es el </a:t>
            </a:r>
            <a:r>
              <a:rPr lang="es-CO" dirty="0" smtClean="0"/>
              <a:t>λ-intercambio.  </a:t>
            </a:r>
            <a:r>
              <a:rPr lang="es-CO" dirty="0" smtClean="0"/>
              <a:t>Este tipo de -intercambio corresponde a movidas de una ruta y consiste en eliminar  arcos de la solución (λ &gt; 1) y reconectar los segmentos restantes. </a:t>
            </a:r>
          </a:p>
          <a:p>
            <a:endParaRPr lang="es-CO"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mejora iterativa</a:t>
            </a:r>
            <a:br>
              <a:rPr lang="es-CO" dirty="0" smtClean="0"/>
            </a:br>
            <a:r>
              <a:rPr lang="es-CO" sz="2700" dirty="0" smtClean="0"/>
              <a:t> </a:t>
            </a:r>
            <a:r>
              <a:rPr lang="es-CO" sz="3100" dirty="0" smtClean="0"/>
              <a:t>a) λ  Intercambio</a:t>
            </a:r>
            <a:r>
              <a:rPr lang="es-CO" sz="2700" dirty="0" smtClean="0"/>
              <a:t>. </a:t>
            </a:r>
            <a:br>
              <a:rPr lang="es-CO" sz="2700" dirty="0" smtClean="0"/>
            </a:br>
            <a:endParaRPr lang="es-CO" sz="2700" dirty="0"/>
          </a:p>
        </p:txBody>
      </p:sp>
      <p:pic>
        <p:nvPicPr>
          <p:cNvPr id="1026" name="Picture 2"/>
          <p:cNvPicPr>
            <a:picLocks noChangeAspect="1" noChangeArrowheads="1"/>
          </p:cNvPicPr>
          <p:nvPr/>
        </p:nvPicPr>
        <p:blipFill>
          <a:blip r:embed="rId2" cstate="print"/>
          <a:srcRect/>
          <a:stretch>
            <a:fillRect/>
          </a:stretch>
        </p:blipFill>
        <p:spPr bwMode="auto">
          <a:xfrm>
            <a:off x="1357290" y="1285860"/>
            <a:ext cx="6408712" cy="1643074"/>
          </a:xfrm>
          <a:prstGeom prst="rect">
            <a:avLst/>
          </a:prstGeom>
          <a:noFill/>
          <a:ln w="9525">
            <a:noFill/>
            <a:miter lim="800000"/>
            <a:headEnd/>
            <a:tailEnd/>
          </a:ln>
        </p:spPr>
      </p:pic>
      <p:sp>
        <p:nvSpPr>
          <p:cNvPr id="6" name="5 Rectángulo"/>
          <p:cNvSpPr/>
          <p:nvPr/>
        </p:nvSpPr>
        <p:spPr>
          <a:xfrm>
            <a:off x="539553" y="3214685"/>
            <a:ext cx="7318595" cy="3200876"/>
          </a:xfrm>
          <a:prstGeom prst="rect">
            <a:avLst/>
          </a:prstGeom>
        </p:spPr>
        <p:txBody>
          <a:bodyPr wrap="square">
            <a:spAutoFit/>
          </a:bodyPr>
          <a:lstStyle/>
          <a:p>
            <a:endParaRPr lang="es-CO" dirty="0" smtClean="0"/>
          </a:p>
          <a:p>
            <a:endParaRPr lang="es-CO" dirty="0" smtClean="0"/>
          </a:p>
          <a:p>
            <a:endParaRPr lang="es-CO" dirty="0" smtClean="0"/>
          </a:p>
          <a:p>
            <a:endParaRPr lang="es-CO" dirty="0" smtClean="0"/>
          </a:p>
          <a:p>
            <a:endParaRPr lang="es-CO" dirty="0" smtClean="0"/>
          </a:p>
          <a:p>
            <a:pPr algn="ctr"/>
            <a:endParaRPr lang="es-CO" sz="2800" dirty="0" smtClean="0"/>
          </a:p>
          <a:p>
            <a:pPr algn="ctr"/>
            <a:endParaRPr lang="es-CO" sz="2800" dirty="0" smtClean="0"/>
          </a:p>
          <a:p>
            <a:pPr algn="ctr"/>
            <a:r>
              <a:rPr lang="es-CO" sz="2800" dirty="0" smtClean="0"/>
              <a:t>Aplicación de un 2-intercambio, 3- intercambios  a una ruta.</a:t>
            </a:r>
            <a:endParaRPr lang="es-CO" sz="2800" dirty="0"/>
          </a:p>
        </p:txBody>
      </p:sp>
      <p:pic>
        <p:nvPicPr>
          <p:cNvPr id="5" name="Picture 2"/>
          <p:cNvPicPr>
            <a:picLocks noChangeAspect="1" noChangeArrowheads="1"/>
          </p:cNvPicPr>
          <p:nvPr/>
        </p:nvPicPr>
        <p:blipFill>
          <a:blip r:embed="rId3" cstate="print"/>
          <a:srcRect/>
          <a:stretch>
            <a:fillRect/>
          </a:stretch>
        </p:blipFill>
        <p:spPr bwMode="auto">
          <a:xfrm>
            <a:off x="1214414" y="3357562"/>
            <a:ext cx="6408712"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3600" dirty="0" smtClean="0"/>
              <a:t>Heurísticas de mejora iterativa</a:t>
            </a:r>
            <a:br>
              <a:rPr lang="es-CO" sz="3600" dirty="0" smtClean="0"/>
            </a:br>
            <a:r>
              <a:rPr lang="es-CO" sz="2800" dirty="0" smtClean="0"/>
              <a:t> b) </a:t>
            </a:r>
            <a:r>
              <a:rPr lang="es-CO" sz="2800" dirty="0" err="1" smtClean="0"/>
              <a:t>Or-Opt</a:t>
            </a:r>
            <a:r>
              <a:rPr lang="es-CO" sz="2800" dirty="0" smtClean="0"/>
              <a:t>.</a:t>
            </a:r>
            <a:endParaRPr lang="es-CO" sz="2800" dirty="0"/>
          </a:p>
        </p:txBody>
      </p:sp>
      <p:sp>
        <p:nvSpPr>
          <p:cNvPr id="6" name="5 Rectángulo"/>
          <p:cNvSpPr/>
          <p:nvPr/>
        </p:nvSpPr>
        <p:spPr>
          <a:xfrm>
            <a:off x="827584" y="1428736"/>
            <a:ext cx="7632848" cy="2400657"/>
          </a:xfrm>
          <a:prstGeom prst="rect">
            <a:avLst/>
          </a:prstGeom>
        </p:spPr>
        <p:txBody>
          <a:bodyPr wrap="square">
            <a:spAutoFit/>
          </a:bodyPr>
          <a:lstStyle/>
          <a:p>
            <a:pPr algn="just"/>
            <a:r>
              <a:rPr lang="es-CO" sz="2200" dirty="0" smtClean="0"/>
              <a:t>Una versión reducida del algoritmo 3-opt es el algoritmo </a:t>
            </a:r>
            <a:r>
              <a:rPr lang="es-CO" sz="2200" dirty="0" err="1" smtClean="0"/>
              <a:t>Or-opt</a:t>
            </a:r>
            <a:r>
              <a:rPr lang="es-CO" sz="2200" dirty="0" smtClean="0"/>
              <a:t>[26], que consiste en eliminar una secuencia de k clientes consecutivos de la ruta y colocarlos en otra posición de la ruta, de modo que permanezcan consecutivos y en el mismo orden. Primero se realizan las movidas con k=3, luego con k=2 y finalmente con k=1. </a:t>
            </a:r>
          </a:p>
          <a:p>
            <a:pPr>
              <a:buNone/>
            </a:pPr>
            <a:endParaRPr lang="es-CO" dirty="0"/>
          </a:p>
        </p:txBody>
      </p:sp>
      <p:pic>
        <p:nvPicPr>
          <p:cNvPr id="73732" name="Picture 4"/>
          <p:cNvPicPr>
            <a:picLocks noChangeAspect="1" noChangeArrowheads="1"/>
          </p:cNvPicPr>
          <p:nvPr/>
        </p:nvPicPr>
        <p:blipFill>
          <a:blip r:embed="rId2"/>
          <a:srcRect/>
          <a:stretch>
            <a:fillRect/>
          </a:stretch>
        </p:blipFill>
        <p:spPr bwMode="auto">
          <a:xfrm>
            <a:off x="642910" y="4000504"/>
            <a:ext cx="7643866"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mejora iterativa</a:t>
            </a:r>
            <a:br>
              <a:rPr lang="es-CO" dirty="0" smtClean="0"/>
            </a:br>
            <a:r>
              <a:rPr lang="es-CO" sz="2800" dirty="0" smtClean="0"/>
              <a:t> </a:t>
            </a:r>
            <a:r>
              <a:rPr lang="es-CO" sz="3100" dirty="0" smtClean="0"/>
              <a:t>c ) Operadores de Van </a:t>
            </a:r>
            <a:r>
              <a:rPr lang="es-CO" sz="3100" dirty="0" err="1" smtClean="0"/>
              <a:t>Breedam</a:t>
            </a:r>
            <a:r>
              <a:rPr lang="es-CO" sz="3100" dirty="0" smtClean="0"/>
              <a:t> (1995</a:t>
            </a:r>
            <a:r>
              <a:rPr lang="es-CO" sz="2700" dirty="0" smtClean="0"/>
              <a:t>)</a:t>
            </a:r>
            <a:endParaRPr lang="es-CO" sz="2700" dirty="0"/>
          </a:p>
        </p:txBody>
      </p:sp>
      <p:sp>
        <p:nvSpPr>
          <p:cNvPr id="6" name="5 Rectángulo"/>
          <p:cNvSpPr/>
          <p:nvPr/>
        </p:nvSpPr>
        <p:spPr>
          <a:xfrm>
            <a:off x="827584" y="1716464"/>
            <a:ext cx="7704856" cy="1569660"/>
          </a:xfrm>
          <a:prstGeom prst="rect">
            <a:avLst/>
          </a:prstGeom>
        </p:spPr>
        <p:txBody>
          <a:bodyPr wrap="square">
            <a:spAutoFit/>
          </a:bodyPr>
          <a:lstStyle/>
          <a:p>
            <a:pPr algn="just"/>
            <a:r>
              <a:rPr lang="es-CO" sz="2400" dirty="0" smtClean="0"/>
              <a:t>Propuso dos operadores para intercambiar clientes entre un par de rutas. En el operador </a:t>
            </a:r>
            <a:r>
              <a:rPr lang="es-CO" sz="2400" dirty="0" err="1" smtClean="0"/>
              <a:t>String</a:t>
            </a:r>
            <a:r>
              <a:rPr lang="es-CO" sz="2400" dirty="0" smtClean="0"/>
              <a:t> </a:t>
            </a:r>
            <a:r>
              <a:rPr lang="es-CO" sz="2400" dirty="0" err="1" smtClean="0"/>
              <a:t>Relocation</a:t>
            </a:r>
            <a:r>
              <a:rPr lang="es-CO" sz="2400" dirty="0" smtClean="0"/>
              <a:t> (SR), una secuencia de k nodos es transferida de una ruta a la otra manteniendo el orden en la ruta original. </a:t>
            </a:r>
            <a:endParaRPr lang="es-CO" sz="2400" dirty="0"/>
          </a:p>
        </p:txBody>
      </p:sp>
      <p:pic>
        <p:nvPicPr>
          <p:cNvPr id="3074" name="Picture 2"/>
          <p:cNvPicPr>
            <a:picLocks noChangeAspect="1" noChangeArrowheads="1"/>
          </p:cNvPicPr>
          <p:nvPr/>
        </p:nvPicPr>
        <p:blipFill>
          <a:blip r:embed="rId2" cstate="print"/>
          <a:srcRect/>
          <a:stretch>
            <a:fillRect/>
          </a:stretch>
        </p:blipFill>
        <p:spPr bwMode="auto">
          <a:xfrm>
            <a:off x="1897360" y="3429000"/>
            <a:ext cx="4978896" cy="1785950"/>
          </a:xfrm>
          <a:prstGeom prst="rect">
            <a:avLst/>
          </a:prstGeom>
          <a:noFill/>
          <a:ln w="9525">
            <a:noFill/>
            <a:miter lim="800000"/>
            <a:headEnd/>
            <a:tailEnd/>
          </a:ln>
        </p:spPr>
      </p:pic>
      <p:pic>
        <p:nvPicPr>
          <p:cNvPr id="5" name="Picture 2" descr="http://www.funandi.edu.co/funandi/images/stories/noticias/logo%20utp.jpg"/>
          <p:cNvPicPr>
            <a:picLocks noChangeAspect="1" noChangeArrowheads="1"/>
          </p:cNvPicPr>
          <p:nvPr/>
        </p:nvPicPr>
        <p:blipFill>
          <a:blip r:embed="rId3" cstate="print"/>
          <a:srcRect/>
          <a:stretch>
            <a:fillRect/>
          </a:stretch>
        </p:blipFill>
        <p:spPr bwMode="auto">
          <a:xfrm>
            <a:off x="7501613" y="5013176"/>
            <a:ext cx="1328151" cy="144016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mejora iterativa</a:t>
            </a:r>
            <a:br>
              <a:rPr lang="es-CO" dirty="0" smtClean="0"/>
            </a:br>
            <a:r>
              <a:rPr lang="es-CO" sz="3100" dirty="0" smtClean="0"/>
              <a:t> c) Operador Exchange (SE)</a:t>
            </a:r>
            <a:endParaRPr lang="es-CO" sz="3100" dirty="0"/>
          </a:p>
        </p:txBody>
      </p:sp>
      <p:sp>
        <p:nvSpPr>
          <p:cNvPr id="4" name="3 Marcador de contenido"/>
          <p:cNvSpPr>
            <a:spLocks noGrp="1"/>
          </p:cNvSpPr>
          <p:nvPr>
            <p:ph idx="1"/>
          </p:nvPr>
        </p:nvSpPr>
        <p:spPr>
          <a:xfrm>
            <a:off x="457200" y="1600200"/>
            <a:ext cx="8229600" cy="1569660"/>
          </a:xfrm>
          <a:prstGeom prst="rect">
            <a:avLst/>
          </a:prstGeom>
        </p:spPr>
        <p:txBody>
          <a:bodyPr wrap="square">
            <a:spAutoFit/>
          </a:bodyPr>
          <a:lstStyle/>
          <a:p>
            <a:pPr algn="just">
              <a:buNone/>
            </a:pPr>
            <a:r>
              <a:rPr lang="es-CO" dirty="0" smtClean="0"/>
              <a:t>Una ruta envía una secuencia de k clientes a la otra y esta última envía otra secuencia de la clientes a la primera.</a:t>
            </a:r>
            <a:endParaRPr lang="es-CO" dirty="0"/>
          </a:p>
        </p:txBody>
      </p:sp>
      <p:pic>
        <p:nvPicPr>
          <p:cNvPr id="4098" name="Picture 2"/>
          <p:cNvPicPr>
            <a:picLocks noChangeAspect="1" noChangeArrowheads="1"/>
          </p:cNvPicPr>
          <p:nvPr/>
        </p:nvPicPr>
        <p:blipFill>
          <a:blip r:embed="rId2" cstate="print"/>
          <a:srcRect/>
          <a:stretch>
            <a:fillRect/>
          </a:stretch>
        </p:blipFill>
        <p:spPr bwMode="auto">
          <a:xfrm>
            <a:off x="1547664" y="3573016"/>
            <a:ext cx="5760640" cy="2088232"/>
          </a:xfrm>
          <a:prstGeom prst="rect">
            <a:avLst/>
          </a:prstGeom>
          <a:noFill/>
          <a:ln w="9525">
            <a:noFill/>
            <a:miter lim="800000"/>
            <a:headEnd/>
            <a:tailEnd/>
          </a:ln>
        </p:spPr>
      </p:pic>
      <p:pic>
        <p:nvPicPr>
          <p:cNvPr id="5" name="Picture 2" descr="http://www.funandi.edu.co/funandi/images/stories/noticias/logo%20utp.jpg"/>
          <p:cNvPicPr>
            <a:picLocks noChangeAspect="1" noChangeArrowheads="1"/>
          </p:cNvPicPr>
          <p:nvPr/>
        </p:nvPicPr>
        <p:blipFill>
          <a:blip r:embed="rId3" cstate="print"/>
          <a:srcRect/>
          <a:stretch>
            <a:fillRect/>
          </a:stretch>
        </p:blipFill>
        <p:spPr bwMode="auto">
          <a:xfrm>
            <a:off x="7501613" y="5013176"/>
            <a:ext cx="1328151" cy="144016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mejora iterativa</a:t>
            </a:r>
            <a:br>
              <a:rPr lang="es-CO" dirty="0" smtClean="0"/>
            </a:br>
            <a:r>
              <a:rPr lang="es-CO" sz="3100" dirty="0" smtClean="0"/>
              <a:t>d) GENI y GENIUS Las inserciones generalizadas (Generalizad </a:t>
            </a:r>
            <a:r>
              <a:rPr lang="es-CO" sz="3100" dirty="0" err="1" smtClean="0"/>
              <a:t>Insertions</a:t>
            </a:r>
            <a:r>
              <a:rPr lang="es-CO" sz="2700" dirty="0" smtClean="0"/>
              <a:t>)</a:t>
            </a:r>
            <a:endParaRPr lang="es-CO" sz="2700" dirty="0"/>
          </a:p>
        </p:txBody>
      </p:sp>
      <p:sp>
        <p:nvSpPr>
          <p:cNvPr id="4" name="3 CuadroTexto"/>
          <p:cNvSpPr txBox="1"/>
          <p:nvPr/>
        </p:nvSpPr>
        <p:spPr>
          <a:xfrm>
            <a:off x="500034" y="2143116"/>
            <a:ext cx="7929618" cy="3416320"/>
          </a:xfrm>
          <a:prstGeom prst="rect">
            <a:avLst/>
          </a:prstGeom>
          <a:noFill/>
        </p:spPr>
        <p:txBody>
          <a:bodyPr wrap="square" rtlCol="0">
            <a:spAutoFit/>
          </a:bodyPr>
          <a:lstStyle/>
          <a:p>
            <a:pPr algn="just"/>
            <a:r>
              <a:rPr lang="es-CO" sz="3600" dirty="0" smtClean="0"/>
              <a:t>Las inserciones generalizadas (GENI) surgen dentro de un método de solución del TSP y tienen como principal característica que la inserción de un cliente en una ruta no necesariamente ocurre entre dos clientes adyacentes.  </a:t>
            </a:r>
            <a:endParaRPr lang="es-CO"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Aspectos importantes</a:t>
            </a:r>
            <a:endParaRPr lang="es-CO" dirty="0"/>
          </a:p>
        </p:txBody>
      </p:sp>
      <p:sp>
        <p:nvSpPr>
          <p:cNvPr id="3" name="2 Marcador de contenido"/>
          <p:cNvSpPr>
            <a:spLocks noGrp="1"/>
          </p:cNvSpPr>
          <p:nvPr>
            <p:ph idx="1"/>
          </p:nvPr>
        </p:nvSpPr>
        <p:spPr/>
        <p:txBody>
          <a:bodyPr>
            <a:normAutofit fontScale="92500" lnSpcReduction="10000"/>
          </a:bodyPr>
          <a:lstStyle/>
          <a:p>
            <a:pPr algn="just">
              <a:buNone/>
            </a:pPr>
            <a:r>
              <a:rPr lang="es-CO" dirty="0" smtClean="0"/>
              <a:t>    a)Términos ambientales(emisiones).</a:t>
            </a:r>
          </a:p>
          <a:p>
            <a:pPr algn="just">
              <a:buNone/>
            </a:pPr>
            <a:r>
              <a:rPr lang="es-CO" dirty="0" smtClean="0"/>
              <a:t>    b)sociales (equidad).</a:t>
            </a:r>
          </a:p>
          <a:p>
            <a:pPr algn="just">
              <a:buNone/>
            </a:pPr>
            <a:r>
              <a:rPr lang="es-CO" dirty="0" smtClean="0"/>
              <a:t>    c) económicos.</a:t>
            </a:r>
          </a:p>
          <a:p>
            <a:pPr algn="just">
              <a:buNone/>
            </a:pPr>
            <a:r>
              <a:rPr lang="es-CO" dirty="0" smtClean="0"/>
              <a:t>    d) Seguros.</a:t>
            </a:r>
          </a:p>
          <a:p>
            <a:pPr algn="just">
              <a:buNone/>
            </a:pPr>
            <a:r>
              <a:rPr lang="es-CO" dirty="0" smtClean="0"/>
              <a:t>    e) Ambientalmente amigable.</a:t>
            </a:r>
          </a:p>
          <a:p>
            <a:pPr algn="just">
              <a:buNone/>
            </a:pPr>
            <a:r>
              <a:rPr lang="es-CO" dirty="0" smtClean="0"/>
              <a:t>    f) Equilibrio entre la calidad del servicio que se presta y los recursos que se deben destinar para la prestación del mismo.</a:t>
            </a:r>
          </a:p>
          <a:p>
            <a:pPr algn="just">
              <a:buNone/>
            </a:pPr>
            <a:r>
              <a:rPr lang="es-CO" dirty="0" smtClean="0"/>
              <a:t> </a:t>
            </a:r>
          </a:p>
          <a:p>
            <a:endParaRPr lang="es-CO" dirty="0" smtClean="0"/>
          </a:p>
          <a:p>
            <a:endParaRPr lang="es-CO"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1219544" y="203939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 name="4 Conector recto de flecha"/>
          <p:cNvCxnSpPr>
            <a:stCxn id="4" idx="3"/>
            <a:endCxn id="6" idx="0"/>
          </p:cNvCxnSpPr>
          <p:nvPr/>
        </p:nvCxnSpPr>
        <p:spPr>
          <a:xfrm flipH="1">
            <a:off x="931512" y="2162318"/>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859504" y="2615457"/>
            <a:ext cx="144016"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Elipse"/>
          <p:cNvSpPr/>
          <p:nvPr/>
        </p:nvSpPr>
        <p:spPr>
          <a:xfrm>
            <a:off x="2083640" y="189537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Elipse"/>
          <p:cNvSpPr/>
          <p:nvPr/>
        </p:nvSpPr>
        <p:spPr>
          <a:xfrm>
            <a:off x="2875728" y="196738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Elipse"/>
          <p:cNvSpPr/>
          <p:nvPr/>
        </p:nvSpPr>
        <p:spPr>
          <a:xfrm>
            <a:off x="3235768" y="254344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Elipse"/>
          <p:cNvSpPr/>
          <p:nvPr/>
        </p:nvSpPr>
        <p:spPr>
          <a:xfrm>
            <a:off x="2587696" y="304750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Elipse"/>
          <p:cNvSpPr/>
          <p:nvPr/>
        </p:nvSpPr>
        <p:spPr>
          <a:xfrm>
            <a:off x="1795608" y="326352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Elipse"/>
          <p:cNvSpPr/>
          <p:nvPr/>
        </p:nvSpPr>
        <p:spPr>
          <a:xfrm>
            <a:off x="1147536" y="3191521"/>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15 Conector recto de flecha"/>
          <p:cNvCxnSpPr>
            <a:stCxn id="8" idx="2"/>
            <a:endCxn id="4" idx="7"/>
          </p:cNvCxnSpPr>
          <p:nvPr/>
        </p:nvCxnSpPr>
        <p:spPr>
          <a:xfrm flipH="1">
            <a:off x="1342469" y="1967385"/>
            <a:ext cx="741171" cy="9309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1"/>
            <a:endCxn id="8" idx="6"/>
          </p:cNvCxnSpPr>
          <p:nvPr/>
        </p:nvCxnSpPr>
        <p:spPr>
          <a:xfrm flipH="1" flipV="1">
            <a:off x="2227656" y="1967385"/>
            <a:ext cx="669163" cy="2109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9" idx="5"/>
          </p:cNvCxnSpPr>
          <p:nvPr/>
        </p:nvCxnSpPr>
        <p:spPr>
          <a:xfrm flipH="1" flipV="1">
            <a:off x="2998653" y="2090310"/>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1" idx="7"/>
            <a:endCxn id="10" idx="4"/>
          </p:cNvCxnSpPr>
          <p:nvPr/>
        </p:nvCxnSpPr>
        <p:spPr>
          <a:xfrm flipV="1">
            <a:off x="2710621" y="2687465"/>
            <a:ext cx="597155" cy="38113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12" idx="6"/>
            <a:endCxn id="11" idx="2"/>
          </p:cNvCxnSpPr>
          <p:nvPr/>
        </p:nvCxnSpPr>
        <p:spPr>
          <a:xfrm flipV="1">
            <a:off x="1939624" y="3119513"/>
            <a:ext cx="648072" cy="2160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13" idx="6"/>
            <a:endCxn id="12" idx="2"/>
          </p:cNvCxnSpPr>
          <p:nvPr/>
        </p:nvCxnSpPr>
        <p:spPr>
          <a:xfrm>
            <a:off x="1291552" y="3263529"/>
            <a:ext cx="504056"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a:stCxn id="6" idx="2"/>
            <a:endCxn id="13" idx="2"/>
          </p:cNvCxnSpPr>
          <p:nvPr/>
        </p:nvCxnSpPr>
        <p:spPr>
          <a:xfrm>
            <a:off x="931512" y="2759473"/>
            <a:ext cx="216024" cy="5040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 name="41 CuadroTexto"/>
          <p:cNvSpPr txBox="1"/>
          <p:nvPr/>
        </p:nvSpPr>
        <p:spPr>
          <a:xfrm>
            <a:off x="1003520" y="1803624"/>
            <a:ext cx="360040" cy="307777"/>
          </a:xfrm>
          <a:prstGeom prst="rect">
            <a:avLst/>
          </a:prstGeom>
          <a:noFill/>
        </p:spPr>
        <p:txBody>
          <a:bodyPr wrap="square" rtlCol="0">
            <a:spAutoFit/>
          </a:bodyPr>
          <a:lstStyle/>
          <a:p>
            <a:pPr algn="ctr"/>
            <a:r>
              <a:rPr lang="es-MX" sz="1400" i="1" dirty="0" smtClean="0"/>
              <a:t>v</a:t>
            </a:r>
            <a:r>
              <a:rPr lang="es-MX" sz="1400" i="1" baseline="-25000" dirty="0" smtClean="0"/>
              <a:t>i</a:t>
            </a:r>
            <a:endParaRPr lang="es-MX" sz="1400" i="1" dirty="0"/>
          </a:p>
        </p:txBody>
      </p:sp>
      <p:sp>
        <p:nvSpPr>
          <p:cNvPr id="43" name="42 CuadroTexto"/>
          <p:cNvSpPr txBox="1"/>
          <p:nvPr/>
        </p:nvSpPr>
        <p:spPr>
          <a:xfrm>
            <a:off x="571472" y="2471441"/>
            <a:ext cx="360040" cy="307777"/>
          </a:xfrm>
          <a:prstGeom prst="rect">
            <a:avLst/>
          </a:prstGeom>
          <a:noFill/>
        </p:spPr>
        <p:txBody>
          <a:bodyPr wrap="square" rtlCol="0">
            <a:spAutoFit/>
          </a:bodyPr>
          <a:lstStyle/>
          <a:p>
            <a:pPr algn="ctr"/>
            <a:r>
              <a:rPr lang="es-MX" sz="1400" i="1" dirty="0" smtClean="0"/>
              <a:t>v</a:t>
            </a:r>
            <a:r>
              <a:rPr lang="es-MX" sz="1400" i="1" baseline="-25000" dirty="0" smtClean="0"/>
              <a:t>0</a:t>
            </a:r>
            <a:endParaRPr lang="es-MX" sz="1400" i="1" dirty="0"/>
          </a:p>
        </p:txBody>
      </p:sp>
      <p:sp>
        <p:nvSpPr>
          <p:cNvPr id="44" name="43 CuadroTexto"/>
          <p:cNvSpPr txBox="1"/>
          <p:nvPr/>
        </p:nvSpPr>
        <p:spPr>
          <a:xfrm>
            <a:off x="1939624" y="1587600"/>
            <a:ext cx="504056" cy="307777"/>
          </a:xfrm>
          <a:prstGeom prst="rect">
            <a:avLst/>
          </a:prstGeom>
          <a:noFill/>
        </p:spPr>
        <p:txBody>
          <a:bodyPr wrap="square" rtlCol="0">
            <a:spAutoFit/>
          </a:bodyPr>
          <a:lstStyle/>
          <a:p>
            <a:pPr algn="ctr"/>
            <a:r>
              <a:rPr lang="es-MX" sz="1400" i="1" dirty="0" smtClean="0"/>
              <a:t>v</a:t>
            </a:r>
            <a:r>
              <a:rPr lang="es-MX" sz="1400" i="1" baseline="-25000" dirty="0" smtClean="0"/>
              <a:t>i+1</a:t>
            </a:r>
            <a:endParaRPr lang="es-MX" sz="1400" i="1" dirty="0"/>
          </a:p>
        </p:txBody>
      </p:sp>
      <p:sp>
        <p:nvSpPr>
          <p:cNvPr id="45" name="44 CuadroTexto"/>
          <p:cNvSpPr txBox="1"/>
          <p:nvPr/>
        </p:nvSpPr>
        <p:spPr>
          <a:xfrm>
            <a:off x="3235768" y="2451696"/>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j</a:t>
            </a:r>
            <a:endParaRPr lang="es-MX" sz="1400" i="1" dirty="0"/>
          </a:p>
        </p:txBody>
      </p:sp>
      <p:sp>
        <p:nvSpPr>
          <p:cNvPr id="46" name="45 CuadroTexto"/>
          <p:cNvSpPr txBox="1"/>
          <p:nvPr/>
        </p:nvSpPr>
        <p:spPr>
          <a:xfrm>
            <a:off x="2659704" y="3027760"/>
            <a:ext cx="504056" cy="307777"/>
          </a:xfrm>
          <a:prstGeom prst="rect">
            <a:avLst/>
          </a:prstGeom>
          <a:noFill/>
        </p:spPr>
        <p:txBody>
          <a:bodyPr wrap="square" rtlCol="0">
            <a:spAutoFit/>
          </a:bodyPr>
          <a:lstStyle/>
          <a:p>
            <a:pPr algn="ctr"/>
            <a:r>
              <a:rPr lang="es-MX" sz="1400" i="1" dirty="0" smtClean="0"/>
              <a:t>v</a:t>
            </a:r>
            <a:r>
              <a:rPr lang="es-MX" sz="1400" i="1" baseline="-25000" dirty="0" smtClean="0"/>
              <a:t>j+1</a:t>
            </a:r>
            <a:endParaRPr lang="es-MX" sz="1400" i="1" dirty="0"/>
          </a:p>
        </p:txBody>
      </p:sp>
      <p:sp>
        <p:nvSpPr>
          <p:cNvPr id="47" name="46 CuadroTexto"/>
          <p:cNvSpPr txBox="1"/>
          <p:nvPr/>
        </p:nvSpPr>
        <p:spPr>
          <a:xfrm>
            <a:off x="1651592" y="3335537"/>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k</a:t>
            </a:r>
            <a:endParaRPr lang="es-MX" sz="1400" i="1" dirty="0"/>
          </a:p>
        </p:txBody>
      </p:sp>
      <p:sp>
        <p:nvSpPr>
          <p:cNvPr id="48" name="47 CuadroTexto"/>
          <p:cNvSpPr txBox="1"/>
          <p:nvPr/>
        </p:nvSpPr>
        <p:spPr>
          <a:xfrm>
            <a:off x="931512" y="3243784"/>
            <a:ext cx="504056" cy="307777"/>
          </a:xfrm>
          <a:prstGeom prst="rect">
            <a:avLst/>
          </a:prstGeom>
          <a:noFill/>
        </p:spPr>
        <p:txBody>
          <a:bodyPr wrap="square" rtlCol="0">
            <a:spAutoFit/>
          </a:bodyPr>
          <a:lstStyle/>
          <a:p>
            <a:pPr algn="ctr"/>
            <a:r>
              <a:rPr lang="es-MX" sz="1400" i="1" dirty="0" smtClean="0"/>
              <a:t>v</a:t>
            </a:r>
            <a:r>
              <a:rPr lang="es-MX" sz="1400" i="1" baseline="-25000" dirty="0" smtClean="0"/>
              <a:t>k+1</a:t>
            </a:r>
            <a:endParaRPr lang="es-MX" sz="1400" i="1" dirty="0"/>
          </a:p>
        </p:txBody>
      </p:sp>
      <p:sp>
        <p:nvSpPr>
          <p:cNvPr id="49" name="48 Elipse"/>
          <p:cNvSpPr/>
          <p:nvPr/>
        </p:nvSpPr>
        <p:spPr>
          <a:xfrm>
            <a:off x="3883840" y="196738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CuadroTexto"/>
          <p:cNvSpPr txBox="1"/>
          <p:nvPr/>
        </p:nvSpPr>
        <p:spPr>
          <a:xfrm>
            <a:off x="3739824" y="1659608"/>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x</a:t>
            </a:r>
            <a:endParaRPr lang="es-MX" sz="1400" i="1" dirty="0"/>
          </a:p>
        </p:txBody>
      </p:sp>
      <p:sp>
        <p:nvSpPr>
          <p:cNvPr id="51" name="50 Elipse"/>
          <p:cNvSpPr/>
          <p:nvPr/>
        </p:nvSpPr>
        <p:spPr>
          <a:xfrm>
            <a:off x="5580112" y="189651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2" name="51 Conector recto de flecha"/>
          <p:cNvCxnSpPr>
            <a:stCxn id="51" idx="3"/>
            <a:endCxn id="53" idx="0"/>
          </p:cNvCxnSpPr>
          <p:nvPr/>
        </p:nvCxnSpPr>
        <p:spPr>
          <a:xfrm flipH="1">
            <a:off x="5292080" y="2019442"/>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52 Rectángulo"/>
          <p:cNvSpPr/>
          <p:nvPr/>
        </p:nvSpPr>
        <p:spPr>
          <a:xfrm>
            <a:off x="5220072" y="2472581"/>
            <a:ext cx="144016"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a:off x="6444208" y="1752501"/>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a:off x="7236296" y="182450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a:off x="7596336" y="240057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a:off x="6948264" y="290462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a:off x="6156176" y="312065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a:off x="5508104" y="304864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59 Conector recto de flecha"/>
          <p:cNvCxnSpPr>
            <a:stCxn id="54" idx="2"/>
            <a:endCxn id="51" idx="7"/>
          </p:cNvCxnSpPr>
          <p:nvPr/>
        </p:nvCxnSpPr>
        <p:spPr>
          <a:xfrm flipH="1">
            <a:off x="5703037" y="1824509"/>
            <a:ext cx="741171" cy="93099"/>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55" idx="1"/>
            <a:endCxn id="54" idx="6"/>
          </p:cNvCxnSpPr>
          <p:nvPr/>
        </p:nvCxnSpPr>
        <p:spPr>
          <a:xfrm flipH="1" flipV="1">
            <a:off x="6588224" y="1824509"/>
            <a:ext cx="669163" cy="2109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61 Conector recto de flecha"/>
          <p:cNvCxnSpPr>
            <a:stCxn id="56" idx="0"/>
            <a:endCxn id="55" idx="5"/>
          </p:cNvCxnSpPr>
          <p:nvPr/>
        </p:nvCxnSpPr>
        <p:spPr>
          <a:xfrm flipH="1" flipV="1">
            <a:off x="7359221" y="1947434"/>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a:stCxn id="57" idx="7"/>
            <a:endCxn id="56" idx="4"/>
          </p:cNvCxnSpPr>
          <p:nvPr/>
        </p:nvCxnSpPr>
        <p:spPr>
          <a:xfrm flipV="1">
            <a:off x="7071189" y="2544589"/>
            <a:ext cx="597155" cy="381131"/>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a:stCxn id="58" idx="6"/>
            <a:endCxn id="57" idx="2"/>
          </p:cNvCxnSpPr>
          <p:nvPr/>
        </p:nvCxnSpPr>
        <p:spPr>
          <a:xfrm flipV="1">
            <a:off x="6300192" y="2976637"/>
            <a:ext cx="648072" cy="2160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a:stCxn id="59" idx="6"/>
            <a:endCxn id="58" idx="2"/>
          </p:cNvCxnSpPr>
          <p:nvPr/>
        </p:nvCxnSpPr>
        <p:spPr>
          <a:xfrm>
            <a:off x="5652120" y="3120653"/>
            <a:ext cx="504056" cy="72008"/>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a:stCxn id="53" idx="2"/>
            <a:endCxn id="59" idx="2"/>
          </p:cNvCxnSpPr>
          <p:nvPr/>
        </p:nvCxnSpPr>
        <p:spPr>
          <a:xfrm>
            <a:off x="5292080" y="2616597"/>
            <a:ext cx="216024" cy="5040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5364088" y="1660748"/>
            <a:ext cx="360040" cy="307777"/>
          </a:xfrm>
          <a:prstGeom prst="rect">
            <a:avLst/>
          </a:prstGeom>
          <a:noFill/>
        </p:spPr>
        <p:txBody>
          <a:bodyPr wrap="square" rtlCol="0">
            <a:spAutoFit/>
          </a:bodyPr>
          <a:lstStyle/>
          <a:p>
            <a:pPr algn="ctr"/>
            <a:r>
              <a:rPr lang="es-MX" sz="1400" i="1" dirty="0" smtClean="0"/>
              <a:t>v</a:t>
            </a:r>
            <a:r>
              <a:rPr lang="es-MX" sz="1400" i="1" baseline="-25000" dirty="0" smtClean="0"/>
              <a:t>i</a:t>
            </a:r>
            <a:endParaRPr lang="es-MX" sz="1400" i="1" dirty="0"/>
          </a:p>
        </p:txBody>
      </p:sp>
      <p:sp>
        <p:nvSpPr>
          <p:cNvPr id="68" name="67 CuadroTexto"/>
          <p:cNvSpPr txBox="1"/>
          <p:nvPr/>
        </p:nvSpPr>
        <p:spPr>
          <a:xfrm>
            <a:off x="4932040" y="2328565"/>
            <a:ext cx="360040" cy="307777"/>
          </a:xfrm>
          <a:prstGeom prst="rect">
            <a:avLst/>
          </a:prstGeom>
          <a:noFill/>
        </p:spPr>
        <p:txBody>
          <a:bodyPr wrap="square" rtlCol="0">
            <a:spAutoFit/>
          </a:bodyPr>
          <a:lstStyle/>
          <a:p>
            <a:pPr algn="ctr"/>
            <a:r>
              <a:rPr lang="es-MX" sz="1400" i="1" dirty="0" smtClean="0"/>
              <a:t>v</a:t>
            </a:r>
            <a:r>
              <a:rPr lang="es-MX" sz="1400" i="1" baseline="-25000" dirty="0" smtClean="0"/>
              <a:t>0</a:t>
            </a:r>
            <a:endParaRPr lang="es-MX" sz="1400" i="1" dirty="0"/>
          </a:p>
        </p:txBody>
      </p:sp>
      <p:sp>
        <p:nvSpPr>
          <p:cNvPr id="69" name="68 CuadroTexto"/>
          <p:cNvSpPr txBox="1"/>
          <p:nvPr/>
        </p:nvSpPr>
        <p:spPr>
          <a:xfrm>
            <a:off x="6300192" y="1444724"/>
            <a:ext cx="504056" cy="307777"/>
          </a:xfrm>
          <a:prstGeom prst="rect">
            <a:avLst/>
          </a:prstGeom>
          <a:noFill/>
        </p:spPr>
        <p:txBody>
          <a:bodyPr wrap="square" rtlCol="0">
            <a:spAutoFit/>
          </a:bodyPr>
          <a:lstStyle/>
          <a:p>
            <a:pPr algn="ctr"/>
            <a:r>
              <a:rPr lang="es-MX" sz="1400" i="1" dirty="0" smtClean="0"/>
              <a:t>v</a:t>
            </a:r>
            <a:r>
              <a:rPr lang="es-MX" sz="1400" i="1" baseline="-25000" dirty="0" smtClean="0"/>
              <a:t>i+1</a:t>
            </a:r>
            <a:endParaRPr lang="es-MX" sz="1400" i="1" dirty="0"/>
          </a:p>
        </p:txBody>
      </p:sp>
      <p:sp>
        <p:nvSpPr>
          <p:cNvPr id="70" name="69 CuadroTexto"/>
          <p:cNvSpPr txBox="1"/>
          <p:nvPr/>
        </p:nvSpPr>
        <p:spPr>
          <a:xfrm>
            <a:off x="7596336" y="2308820"/>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j</a:t>
            </a:r>
            <a:endParaRPr lang="es-MX" sz="1400" i="1" dirty="0"/>
          </a:p>
        </p:txBody>
      </p:sp>
      <p:sp>
        <p:nvSpPr>
          <p:cNvPr id="71" name="70 CuadroTexto"/>
          <p:cNvSpPr txBox="1"/>
          <p:nvPr/>
        </p:nvSpPr>
        <p:spPr>
          <a:xfrm>
            <a:off x="7020272" y="2884884"/>
            <a:ext cx="504056" cy="307777"/>
          </a:xfrm>
          <a:prstGeom prst="rect">
            <a:avLst/>
          </a:prstGeom>
          <a:noFill/>
        </p:spPr>
        <p:txBody>
          <a:bodyPr wrap="square" rtlCol="0">
            <a:spAutoFit/>
          </a:bodyPr>
          <a:lstStyle/>
          <a:p>
            <a:pPr algn="ctr"/>
            <a:r>
              <a:rPr lang="es-MX" sz="1400" i="1" dirty="0" smtClean="0"/>
              <a:t>v</a:t>
            </a:r>
            <a:r>
              <a:rPr lang="es-MX" sz="1400" i="1" baseline="-25000" dirty="0" smtClean="0"/>
              <a:t>j+1</a:t>
            </a:r>
            <a:endParaRPr lang="es-MX" sz="1400" i="1" dirty="0"/>
          </a:p>
        </p:txBody>
      </p:sp>
      <p:sp>
        <p:nvSpPr>
          <p:cNvPr id="72" name="71 CuadroTexto"/>
          <p:cNvSpPr txBox="1"/>
          <p:nvPr/>
        </p:nvSpPr>
        <p:spPr>
          <a:xfrm>
            <a:off x="6012160" y="3192661"/>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k</a:t>
            </a:r>
            <a:endParaRPr lang="es-MX" sz="1400" i="1" dirty="0"/>
          </a:p>
        </p:txBody>
      </p:sp>
      <p:sp>
        <p:nvSpPr>
          <p:cNvPr id="73" name="72 CuadroTexto"/>
          <p:cNvSpPr txBox="1"/>
          <p:nvPr/>
        </p:nvSpPr>
        <p:spPr>
          <a:xfrm>
            <a:off x="5292080" y="3100908"/>
            <a:ext cx="504056" cy="307777"/>
          </a:xfrm>
          <a:prstGeom prst="rect">
            <a:avLst/>
          </a:prstGeom>
          <a:noFill/>
        </p:spPr>
        <p:txBody>
          <a:bodyPr wrap="square" rtlCol="0">
            <a:spAutoFit/>
          </a:bodyPr>
          <a:lstStyle/>
          <a:p>
            <a:pPr algn="ctr"/>
            <a:r>
              <a:rPr lang="es-MX" sz="1400" i="1" dirty="0" smtClean="0"/>
              <a:t>v</a:t>
            </a:r>
            <a:r>
              <a:rPr lang="es-MX" sz="1400" i="1" baseline="-25000" dirty="0" smtClean="0"/>
              <a:t>k+1</a:t>
            </a:r>
            <a:endParaRPr lang="es-MX" sz="1400" i="1" dirty="0"/>
          </a:p>
        </p:txBody>
      </p:sp>
      <p:sp>
        <p:nvSpPr>
          <p:cNvPr id="74" name="73 Elipse"/>
          <p:cNvSpPr/>
          <p:nvPr/>
        </p:nvSpPr>
        <p:spPr>
          <a:xfrm>
            <a:off x="8244408" y="182450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74 CuadroTexto"/>
          <p:cNvSpPr txBox="1"/>
          <p:nvPr/>
        </p:nvSpPr>
        <p:spPr>
          <a:xfrm>
            <a:off x="8100392" y="1516732"/>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x</a:t>
            </a:r>
            <a:endParaRPr lang="es-MX" sz="1400" i="1" dirty="0"/>
          </a:p>
        </p:txBody>
      </p:sp>
      <p:sp>
        <p:nvSpPr>
          <p:cNvPr id="76" name="75 Elipse"/>
          <p:cNvSpPr/>
          <p:nvPr/>
        </p:nvSpPr>
        <p:spPr>
          <a:xfrm>
            <a:off x="2987824" y="4611161"/>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7" name="76 Conector recto de flecha"/>
          <p:cNvCxnSpPr>
            <a:stCxn id="76" idx="3"/>
            <a:endCxn id="78" idx="0"/>
          </p:cNvCxnSpPr>
          <p:nvPr/>
        </p:nvCxnSpPr>
        <p:spPr>
          <a:xfrm flipH="1">
            <a:off x="2699792" y="4734086"/>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8" name="77 Rectángulo"/>
          <p:cNvSpPr/>
          <p:nvPr/>
        </p:nvSpPr>
        <p:spPr>
          <a:xfrm>
            <a:off x="2627784" y="5187225"/>
            <a:ext cx="144016"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78 Elipse"/>
          <p:cNvSpPr/>
          <p:nvPr/>
        </p:nvSpPr>
        <p:spPr>
          <a:xfrm>
            <a:off x="3851920" y="446714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79 Elipse"/>
          <p:cNvSpPr/>
          <p:nvPr/>
        </p:nvSpPr>
        <p:spPr>
          <a:xfrm>
            <a:off x="4644008" y="453915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80 Elipse"/>
          <p:cNvSpPr/>
          <p:nvPr/>
        </p:nvSpPr>
        <p:spPr>
          <a:xfrm>
            <a:off x="5004048" y="511521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81 Elipse"/>
          <p:cNvSpPr/>
          <p:nvPr/>
        </p:nvSpPr>
        <p:spPr>
          <a:xfrm>
            <a:off x="4355976" y="561927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82 Elipse"/>
          <p:cNvSpPr/>
          <p:nvPr/>
        </p:nvSpPr>
        <p:spPr>
          <a:xfrm>
            <a:off x="3563888" y="583529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83 Elipse"/>
          <p:cNvSpPr/>
          <p:nvPr/>
        </p:nvSpPr>
        <p:spPr>
          <a:xfrm>
            <a:off x="2915816" y="576328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7" name="86 Conector recto de flecha"/>
          <p:cNvCxnSpPr>
            <a:stCxn id="81" idx="7"/>
            <a:endCxn id="98" idx="4"/>
          </p:cNvCxnSpPr>
          <p:nvPr/>
        </p:nvCxnSpPr>
        <p:spPr>
          <a:xfrm flipV="1">
            <a:off x="5126973" y="4683169"/>
            <a:ext cx="597155"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88 Conector recto de flecha"/>
          <p:cNvCxnSpPr>
            <a:stCxn id="83" idx="6"/>
            <a:endCxn id="82" idx="2"/>
          </p:cNvCxnSpPr>
          <p:nvPr/>
        </p:nvCxnSpPr>
        <p:spPr>
          <a:xfrm flipV="1">
            <a:off x="3707904" y="5691281"/>
            <a:ext cx="648072"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90 Conector recto de flecha"/>
          <p:cNvCxnSpPr>
            <a:stCxn id="78" idx="2"/>
            <a:endCxn id="84" idx="1"/>
          </p:cNvCxnSpPr>
          <p:nvPr/>
        </p:nvCxnSpPr>
        <p:spPr>
          <a:xfrm>
            <a:off x="2699792" y="5331241"/>
            <a:ext cx="237115"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 name="91 CuadroTexto"/>
          <p:cNvSpPr txBox="1"/>
          <p:nvPr/>
        </p:nvSpPr>
        <p:spPr>
          <a:xfrm>
            <a:off x="2699792" y="4447400"/>
            <a:ext cx="360040" cy="307777"/>
          </a:xfrm>
          <a:prstGeom prst="rect">
            <a:avLst/>
          </a:prstGeom>
          <a:noFill/>
        </p:spPr>
        <p:txBody>
          <a:bodyPr wrap="square" rtlCol="0">
            <a:spAutoFit/>
          </a:bodyPr>
          <a:lstStyle/>
          <a:p>
            <a:pPr algn="ctr"/>
            <a:r>
              <a:rPr lang="es-MX" sz="1400" i="1" dirty="0" smtClean="0"/>
              <a:t>v</a:t>
            </a:r>
            <a:r>
              <a:rPr lang="es-MX" sz="1400" i="1" baseline="-25000" dirty="0" smtClean="0"/>
              <a:t>i</a:t>
            </a:r>
            <a:endParaRPr lang="es-MX" sz="1400" i="1" dirty="0"/>
          </a:p>
        </p:txBody>
      </p:sp>
      <p:sp>
        <p:nvSpPr>
          <p:cNvPr id="93" name="92 CuadroTexto"/>
          <p:cNvSpPr txBox="1"/>
          <p:nvPr/>
        </p:nvSpPr>
        <p:spPr>
          <a:xfrm>
            <a:off x="2339752" y="5043209"/>
            <a:ext cx="360040" cy="307777"/>
          </a:xfrm>
          <a:prstGeom prst="rect">
            <a:avLst/>
          </a:prstGeom>
          <a:noFill/>
        </p:spPr>
        <p:txBody>
          <a:bodyPr wrap="square" rtlCol="0">
            <a:spAutoFit/>
          </a:bodyPr>
          <a:lstStyle/>
          <a:p>
            <a:pPr algn="ctr"/>
            <a:r>
              <a:rPr lang="es-MX" sz="1400" i="1" dirty="0" smtClean="0"/>
              <a:t>v</a:t>
            </a:r>
            <a:r>
              <a:rPr lang="es-MX" sz="1400" i="1" baseline="-25000" dirty="0" smtClean="0"/>
              <a:t>0</a:t>
            </a:r>
            <a:endParaRPr lang="es-MX" sz="1400" i="1" dirty="0"/>
          </a:p>
        </p:txBody>
      </p:sp>
      <p:sp>
        <p:nvSpPr>
          <p:cNvPr id="94" name="93 CuadroTexto"/>
          <p:cNvSpPr txBox="1"/>
          <p:nvPr/>
        </p:nvSpPr>
        <p:spPr>
          <a:xfrm>
            <a:off x="5004048" y="5075727"/>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j</a:t>
            </a:r>
            <a:endParaRPr lang="es-MX" sz="1400" i="1" dirty="0"/>
          </a:p>
        </p:txBody>
      </p:sp>
      <p:sp>
        <p:nvSpPr>
          <p:cNvPr id="95" name="94 CuadroTexto"/>
          <p:cNvSpPr txBox="1"/>
          <p:nvPr/>
        </p:nvSpPr>
        <p:spPr>
          <a:xfrm>
            <a:off x="4427984" y="5527520"/>
            <a:ext cx="504056" cy="307777"/>
          </a:xfrm>
          <a:prstGeom prst="rect">
            <a:avLst/>
          </a:prstGeom>
          <a:noFill/>
        </p:spPr>
        <p:txBody>
          <a:bodyPr wrap="square" rtlCol="0">
            <a:spAutoFit/>
          </a:bodyPr>
          <a:lstStyle/>
          <a:p>
            <a:pPr algn="ctr"/>
            <a:r>
              <a:rPr lang="es-MX" sz="1400" i="1" dirty="0" smtClean="0"/>
              <a:t>v</a:t>
            </a:r>
            <a:r>
              <a:rPr lang="es-MX" sz="1400" i="1" baseline="-25000" dirty="0" smtClean="0"/>
              <a:t>j+1</a:t>
            </a:r>
            <a:endParaRPr lang="es-MX" sz="1400" i="1" dirty="0"/>
          </a:p>
        </p:txBody>
      </p:sp>
      <p:sp>
        <p:nvSpPr>
          <p:cNvPr id="96" name="95 CuadroTexto"/>
          <p:cNvSpPr txBox="1"/>
          <p:nvPr/>
        </p:nvSpPr>
        <p:spPr>
          <a:xfrm>
            <a:off x="3419872" y="5907305"/>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k</a:t>
            </a:r>
            <a:endParaRPr lang="es-MX" sz="1400" i="1" dirty="0"/>
          </a:p>
        </p:txBody>
      </p:sp>
      <p:sp>
        <p:nvSpPr>
          <p:cNvPr id="97" name="96 CuadroTexto"/>
          <p:cNvSpPr txBox="1"/>
          <p:nvPr/>
        </p:nvSpPr>
        <p:spPr>
          <a:xfrm>
            <a:off x="2555776" y="5795807"/>
            <a:ext cx="504056" cy="307777"/>
          </a:xfrm>
          <a:prstGeom prst="rect">
            <a:avLst/>
          </a:prstGeom>
          <a:noFill/>
        </p:spPr>
        <p:txBody>
          <a:bodyPr wrap="square" rtlCol="0">
            <a:spAutoFit/>
          </a:bodyPr>
          <a:lstStyle/>
          <a:p>
            <a:pPr algn="ctr"/>
            <a:r>
              <a:rPr lang="es-MX" sz="1400" i="1" dirty="0" smtClean="0"/>
              <a:t>v</a:t>
            </a:r>
            <a:r>
              <a:rPr lang="es-MX" sz="1400" i="1" baseline="-25000" dirty="0" smtClean="0"/>
              <a:t>k+1</a:t>
            </a:r>
            <a:endParaRPr lang="es-MX" sz="1400" i="1" dirty="0"/>
          </a:p>
        </p:txBody>
      </p:sp>
      <p:sp>
        <p:nvSpPr>
          <p:cNvPr id="98" name="97 Elipse"/>
          <p:cNvSpPr/>
          <p:nvPr/>
        </p:nvSpPr>
        <p:spPr>
          <a:xfrm>
            <a:off x="5652120" y="453915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98 CuadroTexto"/>
          <p:cNvSpPr txBox="1"/>
          <p:nvPr/>
        </p:nvSpPr>
        <p:spPr>
          <a:xfrm>
            <a:off x="5508104" y="4231376"/>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x</a:t>
            </a:r>
            <a:endParaRPr lang="es-MX" sz="1400" i="1" dirty="0"/>
          </a:p>
        </p:txBody>
      </p:sp>
      <p:cxnSp>
        <p:nvCxnSpPr>
          <p:cNvPr id="101" name="100 Conector curvado"/>
          <p:cNvCxnSpPr>
            <a:stCxn id="76" idx="0"/>
            <a:endCxn id="98" idx="1"/>
          </p:cNvCxnSpPr>
          <p:nvPr/>
        </p:nvCxnSpPr>
        <p:spPr>
          <a:xfrm rot="5400000" flipH="1" flipV="1">
            <a:off x="4341063" y="3279014"/>
            <a:ext cx="50917" cy="2613379"/>
          </a:xfrm>
          <a:prstGeom prst="curvedConnector3">
            <a:avLst>
              <a:gd name="adj1" fmla="val 827343"/>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a:stCxn id="81" idx="1"/>
            <a:endCxn id="80" idx="5"/>
          </p:cNvCxnSpPr>
          <p:nvPr/>
        </p:nvCxnSpPr>
        <p:spPr>
          <a:xfrm flipH="1" flipV="1">
            <a:off x="4766933" y="4662078"/>
            <a:ext cx="258206" cy="474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119 CuadroTexto"/>
          <p:cNvSpPr txBox="1"/>
          <p:nvPr/>
        </p:nvSpPr>
        <p:spPr>
          <a:xfrm>
            <a:off x="3779912" y="4211631"/>
            <a:ext cx="504056" cy="307777"/>
          </a:xfrm>
          <a:prstGeom prst="rect">
            <a:avLst/>
          </a:prstGeom>
          <a:noFill/>
        </p:spPr>
        <p:txBody>
          <a:bodyPr wrap="square" rtlCol="0">
            <a:spAutoFit/>
          </a:bodyPr>
          <a:lstStyle/>
          <a:p>
            <a:pPr algn="ctr"/>
            <a:r>
              <a:rPr lang="es-MX" sz="1400" i="1" dirty="0" smtClean="0"/>
              <a:t>v</a:t>
            </a:r>
            <a:r>
              <a:rPr lang="es-MX" sz="1400" i="1" baseline="-25000" dirty="0" smtClean="0"/>
              <a:t>i+1</a:t>
            </a:r>
            <a:endParaRPr lang="es-MX" sz="1400" i="1" dirty="0"/>
          </a:p>
        </p:txBody>
      </p:sp>
      <p:cxnSp>
        <p:nvCxnSpPr>
          <p:cNvPr id="121" name="120 Conector recto de flecha"/>
          <p:cNvCxnSpPr>
            <a:stCxn id="79" idx="3"/>
            <a:endCxn id="83" idx="0"/>
          </p:cNvCxnSpPr>
          <p:nvPr/>
        </p:nvCxnSpPr>
        <p:spPr>
          <a:xfrm flipH="1">
            <a:off x="3635896" y="4590070"/>
            <a:ext cx="237115" cy="124522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123 Conector recto de flecha"/>
          <p:cNvCxnSpPr>
            <a:stCxn id="80" idx="2"/>
            <a:endCxn id="79" idx="6"/>
          </p:cNvCxnSpPr>
          <p:nvPr/>
        </p:nvCxnSpPr>
        <p:spPr>
          <a:xfrm flipH="1" flipV="1">
            <a:off x="3995936" y="4539153"/>
            <a:ext cx="648072"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126 Conector curvado"/>
          <p:cNvCxnSpPr>
            <a:stCxn id="84" idx="4"/>
            <a:endCxn id="82" idx="4"/>
          </p:cNvCxnSpPr>
          <p:nvPr/>
        </p:nvCxnSpPr>
        <p:spPr>
          <a:xfrm rot="5400000" flipH="1" flipV="1">
            <a:off x="3635896" y="5115217"/>
            <a:ext cx="144016" cy="1440160"/>
          </a:xfrm>
          <a:prstGeom prst="curvedConnector3">
            <a:avLst>
              <a:gd name="adj1" fmla="val -257939"/>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 name="84 Rectángulo"/>
          <p:cNvSpPr/>
          <p:nvPr/>
        </p:nvSpPr>
        <p:spPr>
          <a:xfrm>
            <a:off x="1214414" y="0"/>
            <a:ext cx="6715172" cy="1938992"/>
          </a:xfrm>
          <a:prstGeom prst="rect">
            <a:avLst/>
          </a:prstGeom>
        </p:spPr>
        <p:txBody>
          <a:bodyPr wrap="square">
            <a:spAutoFit/>
          </a:bodyPr>
          <a:lstStyle/>
          <a:p>
            <a:pPr algn="ctr"/>
            <a:r>
              <a:rPr lang="es-CO" sz="4000" dirty="0" smtClean="0"/>
              <a:t>Heurísticas de mejora iterativa</a:t>
            </a:r>
            <a:br>
              <a:rPr lang="es-CO" sz="4000" dirty="0" smtClean="0"/>
            </a:br>
            <a:r>
              <a:rPr lang="es-CO" sz="4000" dirty="0" smtClean="0"/>
              <a:t>d) GENI I</a:t>
            </a:r>
          </a:p>
          <a:p>
            <a:pPr algn="ctr"/>
            <a:endParaRPr lang="es-CO" sz="4000" dirty="0"/>
          </a:p>
        </p:txBody>
      </p:sp>
      <p:sp>
        <p:nvSpPr>
          <p:cNvPr id="90" name="89 CuadroTexto"/>
          <p:cNvSpPr txBox="1"/>
          <p:nvPr/>
        </p:nvSpPr>
        <p:spPr>
          <a:xfrm>
            <a:off x="5429256" y="5286388"/>
            <a:ext cx="3286148" cy="923330"/>
          </a:xfrm>
          <a:prstGeom prst="rect">
            <a:avLst/>
          </a:prstGeom>
          <a:noFill/>
        </p:spPr>
        <p:txBody>
          <a:bodyPr wrap="square" rtlCol="0">
            <a:spAutoFit/>
          </a:bodyPr>
          <a:lstStyle/>
          <a:p>
            <a:r>
              <a:rPr lang="es-CO" dirty="0" smtClean="0"/>
              <a:t>Se inserta un cliente que está fuera de la </a:t>
            </a:r>
            <a:r>
              <a:rPr lang="es-CO" dirty="0" err="1" smtClean="0"/>
              <a:t>subruta</a:t>
            </a:r>
            <a:r>
              <a:rPr lang="es-CO" dirty="0" smtClean="0"/>
              <a:t>, entre dos nodos no adyacentes.</a:t>
            </a:r>
            <a:endParaRPr lang="es-CO"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648040" y="225370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 name="4 Conector recto de flecha"/>
          <p:cNvCxnSpPr>
            <a:stCxn id="4" idx="3"/>
            <a:endCxn id="6" idx="0"/>
          </p:cNvCxnSpPr>
          <p:nvPr/>
        </p:nvCxnSpPr>
        <p:spPr>
          <a:xfrm flipH="1">
            <a:off x="360008" y="2376632"/>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288000" y="2829771"/>
            <a:ext cx="144016"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Elipse"/>
          <p:cNvSpPr/>
          <p:nvPr/>
        </p:nvSpPr>
        <p:spPr>
          <a:xfrm>
            <a:off x="1512136" y="2109691"/>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Elipse"/>
          <p:cNvSpPr/>
          <p:nvPr/>
        </p:nvSpPr>
        <p:spPr>
          <a:xfrm>
            <a:off x="2304224" y="218169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Elipse"/>
          <p:cNvSpPr/>
          <p:nvPr/>
        </p:nvSpPr>
        <p:spPr>
          <a:xfrm>
            <a:off x="3312336" y="347784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Elipse"/>
          <p:cNvSpPr/>
          <p:nvPr/>
        </p:nvSpPr>
        <p:spPr>
          <a:xfrm>
            <a:off x="2088200" y="340583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Elipse"/>
          <p:cNvSpPr/>
          <p:nvPr/>
        </p:nvSpPr>
        <p:spPr>
          <a:xfrm>
            <a:off x="1224104" y="347784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Elipse"/>
          <p:cNvSpPr/>
          <p:nvPr/>
        </p:nvSpPr>
        <p:spPr>
          <a:xfrm>
            <a:off x="576032" y="340583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15 Conector recto de flecha"/>
          <p:cNvCxnSpPr>
            <a:stCxn id="8" idx="2"/>
            <a:endCxn id="4" idx="7"/>
          </p:cNvCxnSpPr>
          <p:nvPr/>
        </p:nvCxnSpPr>
        <p:spPr>
          <a:xfrm flipH="1">
            <a:off x="770965" y="2181699"/>
            <a:ext cx="741171" cy="9309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6"/>
          </p:cNvCxnSpPr>
          <p:nvPr/>
        </p:nvCxnSpPr>
        <p:spPr>
          <a:xfrm flipH="1" flipV="1">
            <a:off x="1656152" y="2181699"/>
            <a:ext cx="648072"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49" idx="2"/>
            <a:endCxn id="9" idx="6"/>
          </p:cNvCxnSpPr>
          <p:nvPr/>
        </p:nvCxnSpPr>
        <p:spPr>
          <a:xfrm flipH="1">
            <a:off x="2448240" y="2253707"/>
            <a:ext cx="86409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1" idx="6"/>
            <a:endCxn id="10" idx="2"/>
          </p:cNvCxnSpPr>
          <p:nvPr/>
        </p:nvCxnSpPr>
        <p:spPr>
          <a:xfrm>
            <a:off x="2232216" y="3477843"/>
            <a:ext cx="1080120"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12" idx="6"/>
            <a:endCxn id="11" idx="2"/>
          </p:cNvCxnSpPr>
          <p:nvPr/>
        </p:nvCxnSpPr>
        <p:spPr>
          <a:xfrm flipV="1">
            <a:off x="1368120" y="3477843"/>
            <a:ext cx="720080"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13" idx="6"/>
            <a:endCxn id="12" idx="2"/>
          </p:cNvCxnSpPr>
          <p:nvPr/>
        </p:nvCxnSpPr>
        <p:spPr>
          <a:xfrm>
            <a:off x="720048" y="3477843"/>
            <a:ext cx="504056"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a:stCxn id="6" idx="2"/>
            <a:endCxn id="13" idx="2"/>
          </p:cNvCxnSpPr>
          <p:nvPr/>
        </p:nvCxnSpPr>
        <p:spPr>
          <a:xfrm>
            <a:off x="360008" y="2973787"/>
            <a:ext cx="216024" cy="5040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 name="41 CuadroTexto"/>
          <p:cNvSpPr txBox="1"/>
          <p:nvPr/>
        </p:nvSpPr>
        <p:spPr>
          <a:xfrm>
            <a:off x="432016" y="2017938"/>
            <a:ext cx="360040" cy="307777"/>
          </a:xfrm>
          <a:prstGeom prst="rect">
            <a:avLst/>
          </a:prstGeom>
          <a:noFill/>
        </p:spPr>
        <p:txBody>
          <a:bodyPr wrap="square" rtlCol="0">
            <a:spAutoFit/>
          </a:bodyPr>
          <a:lstStyle/>
          <a:p>
            <a:pPr algn="ctr"/>
            <a:r>
              <a:rPr lang="es-MX" sz="1400" i="1" dirty="0" smtClean="0"/>
              <a:t>v</a:t>
            </a:r>
            <a:r>
              <a:rPr lang="es-MX" sz="1400" i="1" baseline="-25000" dirty="0" smtClean="0"/>
              <a:t>i</a:t>
            </a:r>
            <a:endParaRPr lang="es-MX" sz="1400" i="1" dirty="0"/>
          </a:p>
        </p:txBody>
      </p:sp>
      <p:sp>
        <p:nvSpPr>
          <p:cNvPr id="43" name="42 CuadroTexto"/>
          <p:cNvSpPr txBox="1"/>
          <p:nvPr/>
        </p:nvSpPr>
        <p:spPr>
          <a:xfrm>
            <a:off x="-32" y="2685755"/>
            <a:ext cx="360040" cy="307777"/>
          </a:xfrm>
          <a:prstGeom prst="rect">
            <a:avLst/>
          </a:prstGeom>
          <a:noFill/>
        </p:spPr>
        <p:txBody>
          <a:bodyPr wrap="square" rtlCol="0">
            <a:spAutoFit/>
          </a:bodyPr>
          <a:lstStyle/>
          <a:p>
            <a:pPr algn="ctr"/>
            <a:r>
              <a:rPr lang="es-MX" sz="1400" i="1" dirty="0" smtClean="0"/>
              <a:t>v</a:t>
            </a:r>
            <a:r>
              <a:rPr lang="es-MX" sz="1400" i="1" baseline="-25000" dirty="0" smtClean="0"/>
              <a:t>0</a:t>
            </a:r>
            <a:endParaRPr lang="es-MX" sz="1400" i="1" dirty="0"/>
          </a:p>
        </p:txBody>
      </p:sp>
      <p:sp>
        <p:nvSpPr>
          <p:cNvPr id="44" name="43 CuadroTexto"/>
          <p:cNvSpPr txBox="1"/>
          <p:nvPr/>
        </p:nvSpPr>
        <p:spPr>
          <a:xfrm>
            <a:off x="1368120" y="1801914"/>
            <a:ext cx="504056" cy="307777"/>
          </a:xfrm>
          <a:prstGeom prst="rect">
            <a:avLst/>
          </a:prstGeom>
          <a:noFill/>
        </p:spPr>
        <p:txBody>
          <a:bodyPr wrap="square" rtlCol="0">
            <a:spAutoFit/>
          </a:bodyPr>
          <a:lstStyle/>
          <a:p>
            <a:pPr algn="ctr"/>
            <a:r>
              <a:rPr lang="es-MX" sz="1400" i="1" dirty="0" smtClean="0"/>
              <a:t>v</a:t>
            </a:r>
            <a:r>
              <a:rPr lang="es-MX" sz="1400" i="1" baseline="-25000" dirty="0" smtClean="0"/>
              <a:t>i+1</a:t>
            </a:r>
            <a:endParaRPr lang="es-MX" sz="1400" i="1" dirty="0"/>
          </a:p>
        </p:txBody>
      </p:sp>
      <p:sp>
        <p:nvSpPr>
          <p:cNvPr id="45" name="44 CuadroTexto"/>
          <p:cNvSpPr txBox="1"/>
          <p:nvPr/>
        </p:nvSpPr>
        <p:spPr>
          <a:xfrm>
            <a:off x="3168320" y="3510361"/>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j</a:t>
            </a:r>
            <a:endParaRPr lang="es-MX" sz="1400" i="1" dirty="0"/>
          </a:p>
        </p:txBody>
      </p:sp>
      <p:sp>
        <p:nvSpPr>
          <p:cNvPr id="46" name="45 CuadroTexto"/>
          <p:cNvSpPr txBox="1"/>
          <p:nvPr/>
        </p:nvSpPr>
        <p:spPr>
          <a:xfrm>
            <a:off x="1872176" y="3438353"/>
            <a:ext cx="504056" cy="307777"/>
          </a:xfrm>
          <a:prstGeom prst="rect">
            <a:avLst/>
          </a:prstGeom>
          <a:noFill/>
        </p:spPr>
        <p:txBody>
          <a:bodyPr wrap="square" rtlCol="0">
            <a:spAutoFit/>
          </a:bodyPr>
          <a:lstStyle/>
          <a:p>
            <a:pPr algn="ctr"/>
            <a:r>
              <a:rPr lang="es-MX" sz="1400" i="1" dirty="0" smtClean="0"/>
              <a:t>v</a:t>
            </a:r>
            <a:r>
              <a:rPr lang="es-MX" sz="1400" i="1" baseline="-25000" dirty="0" smtClean="0"/>
              <a:t>j+1</a:t>
            </a:r>
            <a:endParaRPr lang="es-MX" sz="1400" i="1" dirty="0"/>
          </a:p>
        </p:txBody>
      </p:sp>
      <p:sp>
        <p:nvSpPr>
          <p:cNvPr id="47" name="46 CuadroTexto"/>
          <p:cNvSpPr txBox="1"/>
          <p:nvPr/>
        </p:nvSpPr>
        <p:spPr>
          <a:xfrm>
            <a:off x="1080088" y="3549851"/>
            <a:ext cx="504056" cy="307777"/>
          </a:xfrm>
          <a:prstGeom prst="rect">
            <a:avLst/>
          </a:prstGeom>
          <a:noFill/>
        </p:spPr>
        <p:txBody>
          <a:bodyPr wrap="square" rtlCol="0">
            <a:spAutoFit/>
          </a:bodyPr>
          <a:lstStyle/>
          <a:p>
            <a:pPr algn="ctr"/>
            <a:r>
              <a:rPr lang="es-MX" sz="1400" i="1" dirty="0" smtClean="0"/>
              <a:t>v</a:t>
            </a:r>
            <a:r>
              <a:rPr lang="es-MX" sz="1400" i="1" baseline="-25000" dirty="0" smtClean="0"/>
              <a:t>k-1</a:t>
            </a:r>
            <a:endParaRPr lang="es-MX" sz="1400" i="1" dirty="0"/>
          </a:p>
        </p:txBody>
      </p:sp>
      <p:sp>
        <p:nvSpPr>
          <p:cNvPr id="48" name="47 CuadroTexto"/>
          <p:cNvSpPr txBox="1"/>
          <p:nvPr/>
        </p:nvSpPr>
        <p:spPr>
          <a:xfrm>
            <a:off x="360008" y="3458098"/>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k</a:t>
            </a:r>
            <a:endParaRPr lang="es-MX" sz="1400" i="1" dirty="0"/>
          </a:p>
        </p:txBody>
      </p:sp>
      <p:sp>
        <p:nvSpPr>
          <p:cNvPr id="49" name="48 Elipse"/>
          <p:cNvSpPr/>
          <p:nvPr/>
        </p:nvSpPr>
        <p:spPr>
          <a:xfrm>
            <a:off x="3312336" y="218169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CuadroTexto"/>
          <p:cNvSpPr txBox="1"/>
          <p:nvPr/>
        </p:nvSpPr>
        <p:spPr>
          <a:xfrm>
            <a:off x="3168320" y="1873922"/>
            <a:ext cx="504056" cy="307777"/>
          </a:xfrm>
          <a:prstGeom prst="rect">
            <a:avLst/>
          </a:prstGeom>
          <a:noFill/>
        </p:spPr>
        <p:txBody>
          <a:bodyPr wrap="square" rtlCol="0">
            <a:spAutoFit/>
          </a:bodyPr>
          <a:lstStyle/>
          <a:p>
            <a:pPr algn="ctr"/>
            <a:r>
              <a:rPr lang="es-MX" sz="1400" i="1" dirty="0" smtClean="0"/>
              <a:t>v</a:t>
            </a:r>
            <a:r>
              <a:rPr lang="es-MX" sz="1400" i="1" baseline="-25000" dirty="0" smtClean="0"/>
              <a:t>l-1</a:t>
            </a:r>
            <a:endParaRPr lang="es-MX" sz="1400" i="1" dirty="0"/>
          </a:p>
        </p:txBody>
      </p:sp>
      <p:sp>
        <p:nvSpPr>
          <p:cNvPr id="88" name="87 Elipse"/>
          <p:cNvSpPr/>
          <p:nvPr/>
        </p:nvSpPr>
        <p:spPr>
          <a:xfrm>
            <a:off x="2304224" y="281002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89 CuadroTexto"/>
          <p:cNvSpPr txBox="1"/>
          <p:nvPr/>
        </p:nvSpPr>
        <p:spPr>
          <a:xfrm>
            <a:off x="2160208" y="2521994"/>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x</a:t>
            </a:r>
            <a:endParaRPr lang="es-MX" sz="1400" i="1" dirty="0"/>
          </a:p>
        </p:txBody>
      </p:sp>
      <p:sp>
        <p:nvSpPr>
          <p:cNvPr id="103" name="102 Elipse"/>
          <p:cNvSpPr/>
          <p:nvPr/>
        </p:nvSpPr>
        <p:spPr>
          <a:xfrm>
            <a:off x="3528360" y="281002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103 CuadroTexto"/>
          <p:cNvSpPr txBox="1"/>
          <p:nvPr/>
        </p:nvSpPr>
        <p:spPr>
          <a:xfrm>
            <a:off x="3528360" y="2718273"/>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l</a:t>
            </a:r>
            <a:endParaRPr lang="es-MX" sz="1400" i="1" dirty="0"/>
          </a:p>
        </p:txBody>
      </p:sp>
      <p:cxnSp>
        <p:nvCxnSpPr>
          <p:cNvPr id="109" name="108 Conector recto de flecha"/>
          <p:cNvCxnSpPr>
            <a:stCxn id="103" idx="0"/>
            <a:endCxn id="49" idx="5"/>
          </p:cNvCxnSpPr>
          <p:nvPr/>
        </p:nvCxnSpPr>
        <p:spPr>
          <a:xfrm flipH="1" flipV="1">
            <a:off x="3435261" y="2304624"/>
            <a:ext cx="165107" cy="5054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 name="113 Conector recto de flecha"/>
          <p:cNvCxnSpPr>
            <a:stCxn id="10" idx="7"/>
            <a:endCxn id="103" idx="4"/>
          </p:cNvCxnSpPr>
          <p:nvPr/>
        </p:nvCxnSpPr>
        <p:spPr>
          <a:xfrm flipV="1">
            <a:off x="3435261" y="2954042"/>
            <a:ext cx="165107" cy="544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5" name="124 Elipse"/>
          <p:cNvSpPr/>
          <p:nvPr/>
        </p:nvSpPr>
        <p:spPr>
          <a:xfrm>
            <a:off x="5545342" y="225370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6" name="125 Conector recto de flecha"/>
          <p:cNvCxnSpPr>
            <a:stCxn id="125" idx="3"/>
            <a:endCxn id="128" idx="0"/>
          </p:cNvCxnSpPr>
          <p:nvPr/>
        </p:nvCxnSpPr>
        <p:spPr>
          <a:xfrm flipH="1">
            <a:off x="5257310" y="2376632"/>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8" name="127 Rectángulo"/>
          <p:cNvSpPr/>
          <p:nvPr/>
        </p:nvSpPr>
        <p:spPr>
          <a:xfrm>
            <a:off x="5185302" y="2829771"/>
            <a:ext cx="144016"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128 Elipse"/>
          <p:cNvSpPr/>
          <p:nvPr/>
        </p:nvSpPr>
        <p:spPr>
          <a:xfrm>
            <a:off x="6409438" y="2109691"/>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129 Elipse"/>
          <p:cNvSpPr/>
          <p:nvPr/>
        </p:nvSpPr>
        <p:spPr>
          <a:xfrm>
            <a:off x="7201526" y="218169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130 Elipse"/>
          <p:cNvSpPr/>
          <p:nvPr/>
        </p:nvSpPr>
        <p:spPr>
          <a:xfrm>
            <a:off x="8209638" y="347784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131 Elipse"/>
          <p:cNvSpPr/>
          <p:nvPr/>
        </p:nvSpPr>
        <p:spPr>
          <a:xfrm>
            <a:off x="6985502" y="340583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132 Elipse"/>
          <p:cNvSpPr/>
          <p:nvPr/>
        </p:nvSpPr>
        <p:spPr>
          <a:xfrm>
            <a:off x="6121406" y="347784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133 Elipse"/>
          <p:cNvSpPr/>
          <p:nvPr/>
        </p:nvSpPr>
        <p:spPr>
          <a:xfrm>
            <a:off x="5473334" y="340583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5" name="134 Conector recto de flecha"/>
          <p:cNvCxnSpPr>
            <a:stCxn id="129" idx="2"/>
            <a:endCxn id="125" idx="7"/>
          </p:cNvCxnSpPr>
          <p:nvPr/>
        </p:nvCxnSpPr>
        <p:spPr>
          <a:xfrm flipH="1">
            <a:off x="5668267" y="2181699"/>
            <a:ext cx="741171" cy="93099"/>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6" name="135 Conector recto de flecha"/>
          <p:cNvCxnSpPr>
            <a:stCxn id="130" idx="2"/>
            <a:endCxn id="129" idx="6"/>
          </p:cNvCxnSpPr>
          <p:nvPr/>
        </p:nvCxnSpPr>
        <p:spPr>
          <a:xfrm flipH="1" flipV="1">
            <a:off x="6553454" y="2181699"/>
            <a:ext cx="648072"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7" name="136 Conector recto de flecha"/>
          <p:cNvCxnSpPr>
            <a:stCxn id="149" idx="2"/>
            <a:endCxn id="130" idx="6"/>
          </p:cNvCxnSpPr>
          <p:nvPr/>
        </p:nvCxnSpPr>
        <p:spPr>
          <a:xfrm flipH="1">
            <a:off x="7345542" y="2253707"/>
            <a:ext cx="86409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137 Conector recto de flecha"/>
          <p:cNvCxnSpPr>
            <a:stCxn id="132" idx="6"/>
            <a:endCxn id="131" idx="2"/>
          </p:cNvCxnSpPr>
          <p:nvPr/>
        </p:nvCxnSpPr>
        <p:spPr>
          <a:xfrm>
            <a:off x="7129518" y="3477843"/>
            <a:ext cx="1080120" cy="72008"/>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138 Conector recto de flecha"/>
          <p:cNvCxnSpPr>
            <a:stCxn id="133" idx="6"/>
            <a:endCxn id="132" idx="2"/>
          </p:cNvCxnSpPr>
          <p:nvPr/>
        </p:nvCxnSpPr>
        <p:spPr>
          <a:xfrm flipV="1">
            <a:off x="6265422" y="3477843"/>
            <a:ext cx="720080"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0" name="139 Conector recto de flecha"/>
          <p:cNvCxnSpPr>
            <a:stCxn id="134" idx="6"/>
            <a:endCxn id="133" idx="2"/>
          </p:cNvCxnSpPr>
          <p:nvPr/>
        </p:nvCxnSpPr>
        <p:spPr>
          <a:xfrm>
            <a:off x="5617350" y="3477843"/>
            <a:ext cx="504056" cy="72008"/>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41" name="140 Conector recto de flecha"/>
          <p:cNvCxnSpPr>
            <a:stCxn id="128" idx="2"/>
            <a:endCxn id="134" idx="2"/>
          </p:cNvCxnSpPr>
          <p:nvPr/>
        </p:nvCxnSpPr>
        <p:spPr>
          <a:xfrm>
            <a:off x="5257310" y="2973787"/>
            <a:ext cx="216024" cy="5040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2" name="141 CuadroTexto"/>
          <p:cNvSpPr txBox="1"/>
          <p:nvPr/>
        </p:nvSpPr>
        <p:spPr>
          <a:xfrm>
            <a:off x="5329318" y="2017938"/>
            <a:ext cx="360040" cy="307777"/>
          </a:xfrm>
          <a:prstGeom prst="rect">
            <a:avLst/>
          </a:prstGeom>
          <a:noFill/>
        </p:spPr>
        <p:txBody>
          <a:bodyPr wrap="square" rtlCol="0">
            <a:spAutoFit/>
          </a:bodyPr>
          <a:lstStyle/>
          <a:p>
            <a:pPr algn="ctr"/>
            <a:r>
              <a:rPr lang="es-MX" sz="1400" i="1" dirty="0" smtClean="0"/>
              <a:t>v</a:t>
            </a:r>
            <a:r>
              <a:rPr lang="es-MX" sz="1400" i="1" baseline="-25000" dirty="0" smtClean="0"/>
              <a:t>i</a:t>
            </a:r>
            <a:endParaRPr lang="es-MX" sz="1400" i="1" dirty="0"/>
          </a:p>
        </p:txBody>
      </p:sp>
      <p:sp>
        <p:nvSpPr>
          <p:cNvPr id="143" name="142 CuadroTexto"/>
          <p:cNvSpPr txBox="1"/>
          <p:nvPr/>
        </p:nvSpPr>
        <p:spPr>
          <a:xfrm>
            <a:off x="4897270" y="2685755"/>
            <a:ext cx="360040" cy="307777"/>
          </a:xfrm>
          <a:prstGeom prst="rect">
            <a:avLst/>
          </a:prstGeom>
          <a:noFill/>
        </p:spPr>
        <p:txBody>
          <a:bodyPr wrap="square" rtlCol="0">
            <a:spAutoFit/>
          </a:bodyPr>
          <a:lstStyle/>
          <a:p>
            <a:pPr algn="ctr"/>
            <a:r>
              <a:rPr lang="es-MX" sz="1400" i="1" dirty="0" smtClean="0"/>
              <a:t>v</a:t>
            </a:r>
            <a:r>
              <a:rPr lang="es-MX" sz="1400" i="1" baseline="-25000" dirty="0" smtClean="0"/>
              <a:t>0</a:t>
            </a:r>
            <a:endParaRPr lang="es-MX" sz="1400" i="1" dirty="0"/>
          </a:p>
        </p:txBody>
      </p:sp>
      <p:sp>
        <p:nvSpPr>
          <p:cNvPr id="144" name="143 CuadroTexto"/>
          <p:cNvSpPr txBox="1"/>
          <p:nvPr/>
        </p:nvSpPr>
        <p:spPr>
          <a:xfrm>
            <a:off x="6265422" y="1801914"/>
            <a:ext cx="504056" cy="307777"/>
          </a:xfrm>
          <a:prstGeom prst="rect">
            <a:avLst/>
          </a:prstGeom>
          <a:noFill/>
        </p:spPr>
        <p:txBody>
          <a:bodyPr wrap="square" rtlCol="0">
            <a:spAutoFit/>
          </a:bodyPr>
          <a:lstStyle/>
          <a:p>
            <a:pPr algn="ctr"/>
            <a:r>
              <a:rPr lang="es-MX" sz="1400" i="1" dirty="0" smtClean="0"/>
              <a:t>v</a:t>
            </a:r>
            <a:r>
              <a:rPr lang="es-MX" sz="1400" i="1" baseline="-25000" dirty="0" smtClean="0"/>
              <a:t>i+1</a:t>
            </a:r>
            <a:endParaRPr lang="es-MX" sz="1400" i="1" dirty="0"/>
          </a:p>
        </p:txBody>
      </p:sp>
      <p:sp>
        <p:nvSpPr>
          <p:cNvPr id="145" name="144 CuadroTexto"/>
          <p:cNvSpPr txBox="1"/>
          <p:nvPr/>
        </p:nvSpPr>
        <p:spPr>
          <a:xfrm>
            <a:off x="8065622" y="3510361"/>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j</a:t>
            </a:r>
            <a:endParaRPr lang="es-MX" sz="1400" i="1" dirty="0"/>
          </a:p>
        </p:txBody>
      </p:sp>
      <p:sp>
        <p:nvSpPr>
          <p:cNvPr id="146" name="145 CuadroTexto"/>
          <p:cNvSpPr txBox="1"/>
          <p:nvPr/>
        </p:nvSpPr>
        <p:spPr>
          <a:xfrm>
            <a:off x="6769478" y="3438353"/>
            <a:ext cx="504056" cy="307777"/>
          </a:xfrm>
          <a:prstGeom prst="rect">
            <a:avLst/>
          </a:prstGeom>
          <a:noFill/>
        </p:spPr>
        <p:txBody>
          <a:bodyPr wrap="square" rtlCol="0">
            <a:spAutoFit/>
          </a:bodyPr>
          <a:lstStyle/>
          <a:p>
            <a:pPr algn="ctr"/>
            <a:r>
              <a:rPr lang="es-MX" sz="1400" i="1" dirty="0" smtClean="0"/>
              <a:t>v</a:t>
            </a:r>
            <a:r>
              <a:rPr lang="es-MX" sz="1400" i="1" baseline="-25000" dirty="0" smtClean="0"/>
              <a:t>j+1</a:t>
            </a:r>
            <a:endParaRPr lang="es-MX" sz="1400" i="1" dirty="0"/>
          </a:p>
        </p:txBody>
      </p:sp>
      <p:sp>
        <p:nvSpPr>
          <p:cNvPr id="147" name="146 CuadroTexto"/>
          <p:cNvSpPr txBox="1"/>
          <p:nvPr/>
        </p:nvSpPr>
        <p:spPr>
          <a:xfrm>
            <a:off x="5977390" y="3549851"/>
            <a:ext cx="504056" cy="307777"/>
          </a:xfrm>
          <a:prstGeom prst="rect">
            <a:avLst/>
          </a:prstGeom>
          <a:noFill/>
        </p:spPr>
        <p:txBody>
          <a:bodyPr wrap="square" rtlCol="0">
            <a:spAutoFit/>
          </a:bodyPr>
          <a:lstStyle/>
          <a:p>
            <a:pPr algn="ctr"/>
            <a:r>
              <a:rPr lang="es-MX" sz="1400" i="1" dirty="0" smtClean="0"/>
              <a:t>v</a:t>
            </a:r>
            <a:r>
              <a:rPr lang="es-MX" sz="1400" i="1" baseline="-25000" dirty="0" smtClean="0"/>
              <a:t>k-1</a:t>
            </a:r>
            <a:endParaRPr lang="es-MX" sz="1400" i="1" dirty="0"/>
          </a:p>
        </p:txBody>
      </p:sp>
      <p:sp>
        <p:nvSpPr>
          <p:cNvPr id="148" name="147 CuadroTexto"/>
          <p:cNvSpPr txBox="1"/>
          <p:nvPr/>
        </p:nvSpPr>
        <p:spPr>
          <a:xfrm>
            <a:off x="5257310" y="3458098"/>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k</a:t>
            </a:r>
            <a:endParaRPr lang="es-MX" sz="1400" i="1" dirty="0"/>
          </a:p>
        </p:txBody>
      </p:sp>
      <p:sp>
        <p:nvSpPr>
          <p:cNvPr id="149" name="148 Elipse"/>
          <p:cNvSpPr/>
          <p:nvPr/>
        </p:nvSpPr>
        <p:spPr>
          <a:xfrm>
            <a:off x="8209638" y="218169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0" name="149 CuadroTexto"/>
          <p:cNvSpPr txBox="1"/>
          <p:nvPr/>
        </p:nvSpPr>
        <p:spPr>
          <a:xfrm>
            <a:off x="8065622" y="1873922"/>
            <a:ext cx="504056" cy="307777"/>
          </a:xfrm>
          <a:prstGeom prst="rect">
            <a:avLst/>
          </a:prstGeom>
          <a:noFill/>
        </p:spPr>
        <p:txBody>
          <a:bodyPr wrap="square" rtlCol="0">
            <a:spAutoFit/>
          </a:bodyPr>
          <a:lstStyle/>
          <a:p>
            <a:pPr algn="ctr"/>
            <a:r>
              <a:rPr lang="es-MX" sz="1400" i="1" dirty="0" smtClean="0"/>
              <a:t>v</a:t>
            </a:r>
            <a:r>
              <a:rPr lang="es-MX" sz="1400" i="1" baseline="-25000" dirty="0" smtClean="0"/>
              <a:t>l-1</a:t>
            </a:r>
            <a:endParaRPr lang="es-MX" sz="1400" i="1" dirty="0"/>
          </a:p>
        </p:txBody>
      </p:sp>
      <p:sp>
        <p:nvSpPr>
          <p:cNvPr id="151" name="150 Elipse"/>
          <p:cNvSpPr/>
          <p:nvPr/>
        </p:nvSpPr>
        <p:spPr>
          <a:xfrm>
            <a:off x="7201526" y="281002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151 CuadroTexto"/>
          <p:cNvSpPr txBox="1"/>
          <p:nvPr/>
        </p:nvSpPr>
        <p:spPr>
          <a:xfrm>
            <a:off x="7057510" y="2521994"/>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x</a:t>
            </a:r>
            <a:endParaRPr lang="es-MX" sz="1400" i="1" dirty="0"/>
          </a:p>
        </p:txBody>
      </p:sp>
      <p:sp>
        <p:nvSpPr>
          <p:cNvPr id="153" name="152 Elipse"/>
          <p:cNvSpPr/>
          <p:nvPr/>
        </p:nvSpPr>
        <p:spPr>
          <a:xfrm>
            <a:off x="8425662" y="281002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153 CuadroTexto"/>
          <p:cNvSpPr txBox="1"/>
          <p:nvPr/>
        </p:nvSpPr>
        <p:spPr>
          <a:xfrm>
            <a:off x="8425662" y="2718273"/>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l</a:t>
            </a:r>
            <a:endParaRPr lang="es-MX" sz="1400" i="1" dirty="0"/>
          </a:p>
        </p:txBody>
      </p:sp>
      <p:cxnSp>
        <p:nvCxnSpPr>
          <p:cNvPr id="155" name="154 Conector recto de flecha"/>
          <p:cNvCxnSpPr>
            <a:stCxn id="153" idx="0"/>
            <a:endCxn id="149" idx="5"/>
          </p:cNvCxnSpPr>
          <p:nvPr/>
        </p:nvCxnSpPr>
        <p:spPr>
          <a:xfrm flipH="1" flipV="1">
            <a:off x="8332563" y="2304624"/>
            <a:ext cx="165107" cy="505402"/>
          </a:xfrm>
          <a:prstGeom prst="straightConnector1">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56" name="155 Conector recto de flecha"/>
          <p:cNvCxnSpPr>
            <a:stCxn id="131" idx="7"/>
            <a:endCxn id="153" idx="4"/>
          </p:cNvCxnSpPr>
          <p:nvPr/>
        </p:nvCxnSpPr>
        <p:spPr>
          <a:xfrm flipV="1">
            <a:off x="8332563" y="2954042"/>
            <a:ext cx="165107" cy="544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156 Conector curvado"/>
          <p:cNvCxnSpPr>
            <a:stCxn id="165" idx="0"/>
            <a:endCxn id="181" idx="3"/>
          </p:cNvCxnSpPr>
          <p:nvPr/>
        </p:nvCxnSpPr>
        <p:spPr>
          <a:xfrm rot="5400000" flipH="1" flipV="1">
            <a:off x="3779912" y="4015717"/>
            <a:ext cx="1173219" cy="2037315"/>
          </a:xfrm>
          <a:prstGeom prst="curvedConnector3">
            <a:avLst>
              <a:gd name="adj1" fmla="val 78415"/>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8" name="157 Elipse"/>
          <p:cNvSpPr/>
          <p:nvPr/>
        </p:nvSpPr>
        <p:spPr>
          <a:xfrm>
            <a:off x="2699792" y="4396847"/>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9" name="158 Conector recto de flecha"/>
          <p:cNvCxnSpPr>
            <a:stCxn id="158" idx="3"/>
            <a:endCxn id="160" idx="0"/>
          </p:cNvCxnSpPr>
          <p:nvPr/>
        </p:nvCxnSpPr>
        <p:spPr>
          <a:xfrm flipH="1">
            <a:off x="2411760" y="4519772"/>
            <a:ext cx="309123" cy="4531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0" name="159 Rectángulo"/>
          <p:cNvSpPr/>
          <p:nvPr/>
        </p:nvSpPr>
        <p:spPr>
          <a:xfrm>
            <a:off x="2339752" y="4972911"/>
            <a:ext cx="144016"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160 Elipse"/>
          <p:cNvSpPr/>
          <p:nvPr/>
        </p:nvSpPr>
        <p:spPr>
          <a:xfrm>
            <a:off x="3563888" y="4252831"/>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161 Elipse"/>
          <p:cNvSpPr/>
          <p:nvPr/>
        </p:nvSpPr>
        <p:spPr>
          <a:xfrm>
            <a:off x="4355976" y="432483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162 Elipse"/>
          <p:cNvSpPr/>
          <p:nvPr/>
        </p:nvSpPr>
        <p:spPr>
          <a:xfrm>
            <a:off x="5364088" y="562098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163 Elipse"/>
          <p:cNvSpPr/>
          <p:nvPr/>
        </p:nvSpPr>
        <p:spPr>
          <a:xfrm>
            <a:off x="4139952" y="554897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5" name="164 Elipse"/>
          <p:cNvSpPr/>
          <p:nvPr/>
        </p:nvSpPr>
        <p:spPr>
          <a:xfrm>
            <a:off x="3275856" y="5620983"/>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165 Elipse"/>
          <p:cNvSpPr/>
          <p:nvPr/>
        </p:nvSpPr>
        <p:spPr>
          <a:xfrm>
            <a:off x="2627784" y="5548975"/>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7" name="166 Conector recto de flecha"/>
          <p:cNvCxnSpPr>
            <a:stCxn id="183" idx="2"/>
            <a:endCxn id="158" idx="7"/>
          </p:cNvCxnSpPr>
          <p:nvPr/>
        </p:nvCxnSpPr>
        <p:spPr>
          <a:xfrm flipH="1" flipV="1">
            <a:off x="2822717" y="4417938"/>
            <a:ext cx="1533259" cy="60723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9" name="168 Conector recto de flecha"/>
          <p:cNvCxnSpPr>
            <a:stCxn id="181" idx="2"/>
            <a:endCxn id="162" idx="6"/>
          </p:cNvCxnSpPr>
          <p:nvPr/>
        </p:nvCxnSpPr>
        <p:spPr>
          <a:xfrm flipH="1">
            <a:off x="4499992" y="4396847"/>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169 Conector recto de flecha"/>
          <p:cNvCxnSpPr>
            <a:stCxn id="183" idx="5"/>
            <a:endCxn id="163" idx="2"/>
          </p:cNvCxnSpPr>
          <p:nvPr/>
        </p:nvCxnSpPr>
        <p:spPr>
          <a:xfrm>
            <a:off x="4478901" y="5076091"/>
            <a:ext cx="885187" cy="6169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1" name="170 Conector recto de flecha"/>
          <p:cNvCxnSpPr>
            <a:stCxn id="165" idx="6"/>
            <a:endCxn id="164" idx="2"/>
          </p:cNvCxnSpPr>
          <p:nvPr/>
        </p:nvCxnSpPr>
        <p:spPr>
          <a:xfrm flipV="1">
            <a:off x="3419872" y="5620983"/>
            <a:ext cx="720080" cy="720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2" name="171 Conector recto de flecha"/>
          <p:cNvCxnSpPr>
            <a:stCxn id="166" idx="6"/>
            <a:endCxn id="161" idx="3"/>
          </p:cNvCxnSpPr>
          <p:nvPr/>
        </p:nvCxnSpPr>
        <p:spPr>
          <a:xfrm flipV="1">
            <a:off x="2771800" y="4375756"/>
            <a:ext cx="813179" cy="124522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3" name="172 Conector recto de flecha"/>
          <p:cNvCxnSpPr>
            <a:stCxn id="160" idx="2"/>
            <a:endCxn id="166" idx="2"/>
          </p:cNvCxnSpPr>
          <p:nvPr/>
        </p:nvCxnSpPr>
        <p:spPr>
          <a:xfrm>
            <a:off x="2411760" y="5116927"/>
            <a:ext cx="216024" cy="5040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4" name="173 CuadroTexto"/>
          <p:cNvSpPr txBox="1"/>
          <p:nvPr/>
        </p:nvSpPr>
        <p:spPr>
          <a:xfrm>
            <a:off x="2483768" y="4161078"/>
            <a:ext cx="360040" cy="307777"/>
          </a:xfrm>
          <a:prstGeom prst="rect">
            <a:avLst/>
          </a:prstGeom>
          <a:noFill/>
        </p:spPr>
        <p:txBody>
          <a:bodyPr wrap="square" rtlCol="0">
            <a:spAutoFit/>
          </a:bodyPr>
          <a:lstStyle/>
          <a:p>
            <a:pPr algn="ctr"/>
            <a:r>
              <a:rPr lang="es-MX" sz="1400" i="1" dirty="0" smtClean="0"/>
              <a:t>v</a:t>
            </a:r>
            <a:r>
              <a:rPr lang="es-MX" sz="1400" i="1" baseline="-25000" dirty="0" smtClean="0"/>
              <a:t>i</a:t>
            </a:r>
            <a:endParaRPr lang="es-MX" sz="1400" i="1" dirty="0"/>
          </a:p>
        </p:txBody>
      </p:sp>
      <p:sp>
        <p:nvSpPr>
          <p:cNvPr id="175" name="174 CuadroTexto"/>
          <p:cNvSpPr txBox="1"/>
          <p:nvPr/>
        </p:nvSpPr>
        <p:spPr>
          <a:xfrm>
            <a:off x="2051720" y="4005064"/>
            <a:ext cx="360040" cy="307777"/>
          </a:xfrm>
          <a:prstGeom prst="rect">
            <a:avLst/>
          </a:prstGeom>
          <a:noFill/>
        </p:spPr>
        <p:txBody>
          <a:bodyPr wrap="square" rtlCol="0">
            <a:spAutoFit/>
          </a:bodyPr>
          <a:lstStyle/>
          <a:p>
            <a:pPr algn="ctr"/>
            <a:r>
              <a:rPr lang="es-MX" sz="1400" i="1" dirty="0" smtClean="0"/>
              <a:t>v</a:t>
            </a:r>
            <a:r>
              <a:rPr lang="es-MX" sz="1400" i="1" baseline="-25000" dirty="0" smtClean="0"/>
              <a:t>0</a:t>
            </a:r>
            <a:endParaRPr lang="es-MX" sz="1400" i="1" dirty="0"/>
          </a:p>
        </p:txBody>
      </p:sp>
      <p:sp>
        <p:nvSpPr>
          <p:cNvPr id="176" name="175 CuadroTexto"/>
          <p:cNvSpPr txBox="1"/>
          <p:nvPr/>
        </p:nvSpPr>
        <p:spPr>
          <a:xfrm>
            <a:off x="3419872" y="3945054"/>
            <a:ext cx="504056" cy="307777"/>
          </a:xfrm>
          <a:prstGeom prst="rect">
            <a:avLst/>
          </a:prstGeom>
          <a:noFill/>
        </p:spPr>
        <p:txBody>
          <a:bodyPr wrap="square" rtlCol="0">
            <a:spAutoFit/>
          </a:bodyPr>
          <a:lstStyle/>
          <a:p>
            <a:pPr algn="ctr"/>
            <a:r>
              <a:rPr lang="es-MX" sz="1400" i="1" dirty="0" smtClean="0"/>
              <a:t>v</a:t>
            </a:r>
            <a:r>
              <a:rPr lang="es-MX" sz="1400" i="1" baseline="-25000" dirty="0" smtClean="0"/>
              <a:t>i+1</a:t>
            </a:r>
            <a:endParaRPr lang="es-MX" sz="1400" i="1" dirty="0"/>
          </a:p>
        </p:txBody>
      </p:sp>
      <p:sp>
        <p:nvSpPr>
          <p:cNvPr id="177" name="176 CuadroTexto"/>
          <p:cNvSpPr txBox="1"/>
          <p:nvPr/>
        </p:nvSpPr>
        <p:spPr>
          <a:xfrm>
            <a:off x="5220072" y="5653501"/>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j</a:t>
            </a:r>
            <a:endParaRPr lang="es-MX" sz="1400" i="1" dirty="0"/>
          </a:p>
        </p:txBody>
      </p:sp>
      <p:sp>
        <p:nvSpPr>
          <p:cNvPr id="178" name="177 CuadroTexto"/>
          <p:cNvSpPr txBox="1"/>
          <p:nvPr/>
        </p:nvSpPr>
        <p:spPr>
          <a:xfrm>
            <a:off x="3995936" y="5601238"/>
            <a:ext cx="504056" cy="307777"/>
          </a:xfrm>
          <a:prstGeom prst="rect">
            <a:avLst/>
          </a:prstGeom>
          <a:noFill/>
        </p:spPr>
        <p:txBody>
          <a:bodyPr wrap="square" rtlCol="0">
            <a:spAutoFit/>
          </a:bodyPr>
          <a:lstStyle/>
          <a:p>
            <a:pPr algn="ctr"/>
            <a:r>
              <a:rPr lang="es-MX" sz="1400" i="1" dirty="0" smtClean="0"/>
              <a:t>v</a:t>
            </a:r>
            <a:r>
              <a:rPr lang="es-MX" sz="1400" i="1" baseline="-25000" dirty="0" smtClean="0"/>
              <a:t>j+1</a:t>
            </a:r>
            <a:endParaRPr lang="es-MX" sz="1400" i="1" dirty="0"/>
          </a:p>
        </p:txBody>
      </p:sp>
      <p:sp>
        <p:nvSpPr>
          <p:cNvPr id="179" name="178 CuadroTexto"/>
          <p:cNvSpPr txBox="1"/>
          <p:nvPr/>
        </p:nvSpPr>
        <p:spPr>
          <a:xfrm>
            <a:off x="3131840" y="5692991"/>
            <a:ext cx="504056" cy="307777"/>
          </a:xfrm>
          <a:prstGeom prst="rect">
            <a:avLst/>
          </a:prstGeom>
          <a:noFill/>
        </p:spPr>
        <p:txBody>
          <a:bodyPr wrap="square" rtlCol="0">
            <a:spAutoFit/>
          </a:bodyPr>
          <a:lstStyle/>
          <a:p>
            <a:pPr algn="ctr"/>
            <a:r>
              <a:rPr lang="es-MX" sz="1400" i="1" dirty="0" smtClean="0"/>
              <a:t>v</a:t>
            </a:r>
            <a:r>
              <a:rPr lang="es-MX" sz="1400" i="1" baseline="-25000" dirty="0" smtClean="0"/>
              <a:t>k-1</a:t>
            </a:r>
            <a:endParaRPr lang="es-MX" sz="1400" i="1" dirty="0"/>
          </a:p>
        </p:txBody>
      </p:sp>
      <p:sp>
        <p:nvSpPr>
          <p:cNvPr id="180" name="179 CuadroTexto"/>
          <p:cNvSpPr txBox="1"/>
          <p:nvPr/>
        </p:nvSpPr>
        <p:spPr>
          <a:xfrm>
            <a:off x="2411760" y="5601238"/>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k</a:t>
            </a:r>
            <a:endParaRPr lang="es-MX" sz="1400" i="1" dirty="0"/>
          </a:p>
        </p:txBody>
      </p:sp>
      <p:sp>
        <p:nvSpPr>
          <p:cNvPr id="181" name="180 Elipse"/>
          <p:cNvSpPr/>
          <p:nvPr/>
        </p:nvSpPr>
        <p:spPr>
          <a:xfrm>
            <a:off x="5364088" y="4324839"/>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2" name="181 CuadroTexto"/>
          <p:cNvSpPr txBox="1"/>
          <p:nvPr/>
        </p:nvSpPr>
        <p:spPr>
          <a:xfrm>
            <a:off x="5220072" y="4017062"/>
            <a:ext cx="504056" cy="307777"/>
          </a:xfrm>
          <a:prstGeom prst="rect">
            <a:avLst/>
          </a:prstGeom>
          <a:noFill/>
        </p:spPr>
        <p:txBody>
          <a:bodyPr wrap="square" rtlCol="0">
            <a:spAutoFit/>
          </a:bodyPr>
          <a:lstStyle/>
          <a:p>
            <a:pPr algn="ctr"/>
            <a:r>
              <a:rPr lang="es-MX" sz="1400" i="1" dirty="0" smtClean="0"/>
              <a:t>v</a:t>
            </a:r>
            <a:r>
              <a:rPr lang="es-MX" sz="1400" i="1" baseline="-25000" dirty="0" smtClean="0"/>
              <a:t>l-1</a:t>
            </a:r>
            <a:endParaRPr lang="es-MX" sz="1400" i="1" dirty="0"/>
          </a:p>
        </p:txBody>
      </p:sp>
      <p:sp>
        <p:nvSpPr>
          <p:cNvPr id="183" name="182 Elipse"/>
          <p:cNvSpPr/>
          <p:nvPr/>
        </p:nvSpPr>
        <p:spPr>
          <a:xfrm>
            <a:off x="4355976" y="495316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4" name="183 CuadroTexto"/>
          <p:cNvSpPr txBox="1"/>
          <p:nvPr/>
        </p:nvSpPr>
        <p:spPr>
          <a:xfrm>
            <a:off x="4211960" y="4665134"/>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x</a:t>
            </a:r>
            <a:endParaRPr lang="es-MX" sz="1400" i="1" dirty="0"/>
          </a:p>
        </p:txBody>
      </p:sp>
      <p:sp>
        <p:nvSpPr>
          <p:cNvPr id="185" name="184 Elipse"/>
          <p:cNvSpPr/>
          <p:nvPr/>
        </p:nvSpPr>
        <p:spPr>
          <a:xfrm>
            <a:off x="5580112" y="4953166"/>
            <a:ext cx="144016" cy="1440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6" name="185 CuadroTexto"/>
          <p:cNvSpPr txBox="1"/>
          <p:nvPr/>
        </p:nvSpPr>
        <p:spPr>
          <a:xfrm>
            <a:off x="5580112" y="4828895"/>
            <a:ext cx="504056" cy="307777"/>
          </a:xfrm>
          <a:prstGeom prst="rect">
            <a:avLst/>
          </a:prstGeom>
          <a:noFill/>
        </p:spPr>
        <p:txBody>
          <a:bodyPr wrap="square" rtlCol="0">
            <a:spAutoFit/>
          </a:bodyPr>
          <a:lstStyle/>
          <a:p>
            <a:pPr algn="ctr"/>
            <a:r>
              <a:rPr lang="es-MX" sz="1400" i="1" dirty="0" err="1" smtClean="0"/>
              <a:t>v</a:t>
            </a:r>
            <a:r>
              <a:rPr lang="es-MX" sz="1400" i="1" baseline="-25000" dirty="0" err="1" smtClean="0"/>
              <a:t>l</a:t>
            </a:r>
            <a:endParaRPr lang="es-MX" sz="1400" i="1" dirty="0"/>
          </a:p>
        </p:txBody>
      </p:sp>
      <p:cxnSp>
        <p:nvCxnSpPr>
          <p:cNvPr id="188" name="187 Conector recto de flecha"/>
          <p:cNvCxnSpPr>
            <a:stCxn id="163" idx="7"/>
            <a:endCxn id="185" idx="4"/>
          </p:cNvCxnSpPr>
          <p:nvPr/>
        </p:nvCxnSpPr>
        <p:spPr>
          <a:xfrm flipV="1">
            <a:off x="5487013" y="5097182"/>
            <a:ext cx="165107" cy="544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190 Conector recto de flecha"/>
          <p:cNvCxnSpPr>
            <a:stCxn id="162" idx="2"/>
            <a:endCxn id="161" idx="6"/>
          </p:cNvCxnSpPr>
          <p:nvPr/>
        </p:nvCxnSpPr>
        <p:spPr>
          <a:xfrm flipH="1" flipV="1">
            <a:off x="3707904" y="4324839"/>
            <a:ext cx="648072"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197 Conector curvado"/>
          <p:cNvCxnSpPr>
            <a:stCxn id="164" idx="6"/>
            <a:endCxn id="185" idx="2"/>
          </p:cNvCxnSpPr>
          <p:nvPr/>
        </p:nvCxnSpPr>
        <p:spPr>
          <a:xfrm flipV="1">
            <a:off x="4283968" y="5025174"/>
            <a:ext cx="1296144" cy="595809"/>
          </a:xfrm>
          <a:prstGeom prst="curvedConnector3">
            <a:avLst>
              <a:gd name="adj1" fmla="val 62493"/>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95 Rectángulo"/>
          <p:cNvSpPr/>
          <p:nvPr/>
        </p:nvSpPr>
        <p:spPr>
          <a:xfrm>
            <a:off x="1571604" y="285728"/>
            <a:ext cx="6500858" cy="1323439"/>
          </a:xfrm>
          <a:prstGeom prst="rect">
            <a:avLst/>
          </a:prstGeom>
        </p:spPr>
        <p:txBody>
          <a:bodyPr wrap="square">
            <a:spAutoFit/>
          </a:bodyPr>
          <a:lstStyle/>
          <a:p>
            <a:pPr algn="ctr"/>
            <a:r>
              <a:rPr lang="es-CO" sz="4000" dirty="0" smtClean="0"/>
              <a:t>Heurísticas de mejora iterativa</a:t>
            </a:r>
            <a:br>
              <a:rPr lang="es-CO" sz="4000" dirty="0" smtClean="0"/>
            </a:br>
            <a:r>
              <a:rPr lang="es-CO" sz="4000" dirty="0" smtClean="0"/>
              <a:t>e) GENI (TIPO2)</a:t>
            </a:r>
            <a:endParaRPr lang="es-CO" sz="4000" dirty="0"/>
          </a:p>
        </p:txBody>
      </p:sp>
      <p:sp>
        <p:nvSpPr>
          <p:cNvPr id="97" name="96 CuadroTexto"/>
          <p:cNvSpPr txBox="1"/>
          <p:nvPr/>
        </p:nvSpPr>
        <p:spPr>
          <a:xfrm>
            <a:off x="6643702" y="5000636"/>
            <a:ext cx="2000264" cy="1754326"/>
          </a:xfrm>
          <a:prstGeom prst="rect">
            <a:avLst/>
          </a:prstGeom>
          <a:noFill/>
        </p:spPr>
        <p:txBody>
          <a:bodyPr wrap="square" rtlCol="0">
            <a:spAutoFit/>
          </a:bodyPr>
          <a:lstStyle/>
          <a:p>
            <a:pPr algn="just"/>
            <a:r>
              <a:rPr lang="es-CO" dirty="0" smtClean="0"/>
              <a:t>Eliminación de arcos de una ruta original, inserción de nuevos arcos y reorientación de la ruta.</a:t>
            </a:r>
            <a:endParaRPr lang="es-CO"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Heurísticas de mejora iterativa</a:t>
            </a:r>
            <a:br>
              <a:rPr lang="es-CO" dirty="0" smtClean="0"/>
            </a:br>
            <a:r>
              <a:rPr lang="es-CO" sz="2700" dirty="0" smtClean="0"/>
              <a:t>e) GENIUS</a:t>
            </a:r>
            <a:endParaRPr lang="es-CO" dirty="0"/>
          </a:p>
        </p:txBody>
      </p:sp>
      <p:sp>
        <p:nvSpPr>
          <p:cNvPr id="3" name="2 Marcador de contenido"/>
          <p:cNvSpPr>
            <a:spLocks noGrp="1"/>
          </p:cNvSpPr>
          <p:nvPr>
            <p:ph idx="1"/>
          </p:nvPr>
        </p:nvSpPr>
        <p:spPr/>
        <p:txBody>
          <a:bodyPr/>
          <a:lstStyle/>
          <a:p>
            <a:pPr algn="just"/>
            <a:r>
              <a:rPr lang="es-CO" dirty="0" smtClean="0"/>
              <a:t>El algoritmo de post-optimización GENIUS comienza considerando el primer cliente de la ruta: se le elimina mediante </a:t>
            </a:r>
            <a:r>
              <a:rPr lang="es-CO" dirty="0" err="1" smtClean="0"/>
              <a:t>Unstringing</a:t>
            </a:r>
            <a:r>
              <a:rPr lang="es-CO" dirty="0" smtClean="0"/>
              <a:t> y se le vuelve a insertar utilizando </a:t>
            </a:r>
            <a:r>
              <a:rPr lang="es-CO" dirty="0" err="1" smtClean="0"/>
              <a:t>Stringing</a:t>
            </a:r>
            <a:r>
              <a:rPr lang="es-CO" dirty="0" smtClean="0"/>
              <a:t>. Esto podría incrementar el costo de la solución. Si la solución es mejorada, se repite el proceso con el segundo cliente de la nueva ruta. El proceso termina luego de eliminar e insertar el último cliente de la ruta.</a:t>
            </a:r>
          </a:p>
          <a:p>
            <a:endParaRPr lang="es-CO"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Bibliografía</a:t>
            </a:r>
            <a:endParaRPr lang="es-CO" dirty="0"/>
          </a:p>
        </p:txBody>
      </p:sp>
      <p:sp>
        <p:nvSpPr>
          <p:cNvPr id="3" name="2 Marcador de contenido"/>
          <p:cNvSpPr>
            <a:spLocks noGrp="1"/>
          </p:cNvSpPr>
          <p:nvPr>
            <p:ph idx="1"/>
          </p:nvPr>
        </p:nvSpPr>
        <p:spPr/>
        <p:txBody>
          <a:bodyPr>
            <a:normAutofit fontScale="55000" lnSpcReduction="20000"/>
          </a:bodyPr>
          <a:lstStyle/>
          <a:p>
            <a:r>
              <a:rPr lang="es-CO" dirty="0"/>
              <a:t> </a:t>
            </a:r>
            <a:r>
              <a:rPr lang="en-US" dirty="0"/>
              <a:t>[1] G. </a:t>
            </a:r>
            <a:r>
              <a:rPr lang="en-US" dirty="0" err="1"/>
              <a:t>Laporte</a:t>
            </a:r>
            <a:r>
              <a:rPr lang="en-US" dirty="0"/>
              <a:t>, Y. </a:t>
            </a:r>
            <a:r>
              <a:rPr lang="en-US" dirty="0" err="1"/>
              <a:t>Nobert</a:t>
            </a:r>
            <a:r>
              <a:rPr lang="en-US" dirty="0"/>
              <a:t>.“Exact </a:t>
            </a:r>
            <a:r>
              <a:rPr lang="en-US" dirty="0" err="1"/>
              <a:t>alg.for</a:t>
            </a:r>
            <a:r>
              <a:rPr lang="en-US" dirty="0"/>
              <a:t> the VRP". Discrete Mathematics. 31.1987. pp.147-184.</a:t>
            </a:r>
            <a:endParaRPr lang="es-CO" dirty="0"/>
          </a:p>
          <a:p>
            <a:r>
              <a:rPr lang="en-US" dirty="0"/>
              <a:t> [2] P. </a:t>
            </a:r>
            <a:r>
              <a:rPr lang="en-US" dirty="0" err="1"/>
              <a:t>Fischetti</a:t>
            </a:r>
            <a:r>
              <a:rPr lang="en-US" dirty="0"/>
              <a:t>, </a:t>
            </a:r>
            <a:r>
              <a:rPr lang="en-US" dirty="0" err="1"/>
              <a:t>P.Toth</a:t>
            </a:r>
            <a:r>
              <a:rPr lang="en-US" dirty="0"/>
              <a:t>, D. Vigo. “BB For CVRP  Directed Graphs”. OR 42.1994. pp.846-859.</a:t>
            </a:r>
            <a:endParaRPr lang="es-CO" dirty="0"/>
          </a:p>
          <a:p>
            <a:r>
              <a:rPr lang="es-CO" dirty="0"/>
              <a:t>[3] R. </a:t>
            </a:r>
            <a:r>
              <a:rPr lang="es-CO" dirty="0" err="1"/>
              <a:t>Baldacci</a:t>
            </a:r>
            <a:r>
              <a:rPr lang="es-CO" dirty="0"/>
              <a:t> y A. </a:t>
            </a:r>
            <a:r>
              <a:rPr lang="es-CO" dirty="0" err="1"/>
              <a:t>Mingozzi</a:t>
            </a:r>
            <a:r>
              <a:rPr lang="es-CO" dirty="0"/>
              <a:t>. </a:t>
            </a:r>
            <a:r>
              <a:rPr lang="en-US" dirty="0"/>
              <a:t>“A Unified Exact Algorithm For The CVRP Base On A Two-Commodity Network Flow Formulation”.  OR 52. 2004. pp. 723-738.</a:t>
            </a:r>
            <a:endParaRPr lang="es-CO" dirty="0"/>
          </a:p>
          <a:p>
            <a:r>
              <a:rPr lang="en-US" dirty="0"/>
              <a:t>[4] S. P. Hill. “BC Methods For The SCVRP”. School of Mathematics, Curtin University, 1995.</a:t>
            </a:r>
            <a:endParaRPr lang="es-CO" dirty="0"/>
          </a:p>
          <a:p>
            <a:r>
              <a:rPr lang="es-CO" dirty="0"/>
              <a:t>[5] A. Pessoa, </a:t>
            </a:r>
            <a:r>
              <a:rPr lang="es-CO" dirty="0" err="1"/>
              <a:t>E.Uchoa</a:t>
            </a:r>
            <a:r>
              <a:rPr lang="es-CO" dirty="0"/>
              <a:t>, P. de </a:t>
            </a:r>
            <a:r>
              <a:rPr lang="es-CO" dirty="0" err="1"/>
              <a:t>Aragao</a:t>
            </a:r>
            <a:r>
              <a:rPr lang="es-CO" dirty="0"/>
              <a:t>. </a:t>
            </a:r>
            <a:r>
              <a:rPr lang="en-US" dirty="0"/>
              <a:t>“The VRP: Latest advances and New Challenges”. “Robust Branch-Cut-Price Algorithms for VRP”. Springer. 2008. pp. 297-325.</a:t>
            </a:r>
            <a:endParaRPr lang="es-CO" dirty="0"/>
          </a:p>
          <a:p>
            <a:r>
              <a:rPr lang="es-CO" dirty="0"/>
              <a:t>[6] R. </a:t>
            </a:r>
            <a:r>
              <a:rPr lang="es-CO" dirty="0" err="1"/>
              <a:t>Martinelli</a:t>
            </a:r>
            <a:r>
              <a:rPr lang="es-CO" dirty="0"/>
              <a:t>, M. </a:t>
            </a:r>
            <a:r>
              <a:rPr lang="es-CO" dirty="0" err="1"/>
              <a:t>Poggi</a:t>
            </a:r>
            <a:r>
              <a:rPr lang="es-CO" dirty="0"/>
              <a:t>, A. </a:t>
            </a:r>
            <a:r>
              <a:rPr lang="es-CO" dirty="0" err="1"/>
              <a:t>Subramanian</a:t>
            </a:r>
            <a:r>
              <a:rPr lang="es-CO" dirty="0"/>
              <a:t>. </a:t>
            </a:r>
            <a:r>
              <a:rPr lang="en-US" dirty="0"/>
              <a:t>“Improved bounds for large scale capacitated arc routing problem”. Technical report MCC14/11, Dep. de </a:t>
            </a:r>
            <a:r>
              <a:rPr lang="en-US" dirty="0" err="1"/>
              <a:t>Informática</a:t>
            </a:r>
            <a:r>
              <a:rPr lang="en-US" dirty="0"/>
              <a:t>, (PUC- Rio), Brazil.2011.</a:t>
            </a:r>
            <a:endParaRPr lang="es-CO" dirty="0"/>
          </a:p>
          <a:p>
            <a:r>
              <a:rPr lang="en-US" dirty="0"/>
              <a:t>[7] R. </a:t>
            </a:r>
            <a:r>
              <a:rPr lang="en-US" dirty="0" err="1"/>
              <a:t>Martinelli,D</a:t>
            </a:r>
            <a:r>
              <a:rPr lang="en-US" dirty="0"/>
              <a:t>. </a:t>
            </a:r>
            <a:r>
              <a:rPr lang="en-US" dirty="0" err="1"/>
              <a:t>Pecin,M</a:t>
            </a:r>
            <a:r>
              <a:rPr lang="en-US" dirty="0"/>
              <a:t>. </a:t>
            </a:r>
            <a:r>
              <a:rPr lang="en-US" dirty="0" err="1"/>
              <a:t>Poggi</a:t>
            </a:r>
            <a:r>
              <a:rPr lang="en-US" dirty="0"/>
              <a:t>, H. Longo. “ Column generation bounds for CARP”. In Proceedings of the XLII SOBRAPO. 2010</a:t>
            </a:r>
            <a:endParaRPr lang="es-CO" dirty="0"/>
          </a:p>
          <a:p>
            <a:endParaRPr lang="es-CO" dirty="0"/>
          </a:p>
        </p:txBody>
      </p:sp>
    </p:spTree>
    <p:extLst>
      <p:ext uri="{BB962C8B-B14F-4D97-AF65-F5344CB8AC3E}">
        <p14:creationId xmlns:p14="http://schemas.microsoft.com/office/powerpoint/2010/main" val="4773312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Bibliografía</a:t>
            </a:r>
          </a:p>
        </p:txBody>
      </p:sp>
      <p:sp>
        <p:nvSpPr>
          <p:cNvPr id="3" name="2 Marcador de contenido"/>
          <p:cNvSpPr>
            <a:spLocks noGrp="1"/>
          </p:cNvSpPr>
          <p:nvPr>
            <p:ph idx="1"/>
          </p:nvPr>
        </p:nvSpPr>
        <p:spPr/>
        <p:txBody>
          <a:bodyPr>
            <a:normAutofit fontScale="40000" lnSpcReduction="20000"/>
          </a:bodyPr>
          <a:lstStyle/>
          <a:p>
            <a:r>
              <a:rPr lang="es-CO" sz="3800" dirty="0"/>
              <a:t>[8] M. </a:t>
            </a:r>
            <a:r>
              <a:rPr lang="es-CO" sz="3800" dirty="0" err="1"/>
              <a:t>Dror</a:t>
            </a:r>
            <a:r>
              <a:rPr lang="es-CO" sz="3800" dirty="0"/>
              <a:t>, P. </a:t>
            </a:r>
            <a:r>
              <a:rPr lang="es-CO" sz="3800" dirty="0" err="1"/>
              <a:t>Trudeau</a:t>
            </a:r>
            <a:r>
              <a:rPr lang="es-CO" sz="3800" dirty="0"/>
              <a:t>. “</a:t>
            </a:r>
            <a:r>
              <a:rPr lang="es-CO" sz="3800" dirty="0" err="1"/>
              <a:t>Savings</a:t>
            </a:r>
            <a:r>
              <a:rPr lang="es-CO" sz="3800" dirty="0"/>
              <a:t> </a:t>
            </a:r>
            <a:r>
              <a:rPr lang="es-CO" sz="3800" dirty="0" err="1"/>
              <a:t>By</a:t>
            </a:r>
            <a:r>
              <a:rPr lang="es-CO" sz="3800" dirty="0"/>
              <a:t> Split </a:t>
            </a:r>
            <a:r>
              <a:rPr lang="es-CO" sz="3800" dirty="0" err="1"/>
              <a:t>Delivery</a:t>
            </a:r>
            <a:r>
              <a:rPr lang="es-CO" sz="3800" dirty="0"/>
              <a:t> </a:t>
            </a:r>
            <a:r>
              <a:rPr lang="es-CO" sz="3800" dirty="0" err="1"/>
              <a:t>Routing</a:t>
            </a:r>
            <a:r>
              <a:rPr lang="es-CO" sz="3800" dirty="0"/>
              <a:t>”.TS 23.2 1989. pp. 141-145.</a:t>
            </a:r>
          </a:p>
          <a:p>
            <a:r>
              <a:rPr lang="es-CO" sz="3800" dirty="0"/>
              <a:t> [9] M. </a:t>
            </a:r>
            <a:r>
              <a:rPr lang="es-CO" sz="3800" dirty="0" err="1"/>
              <a:t>Dror</a:t>
            </a:r>
            <a:r>
              <a:rPr lang="es-CO" sz="3800" dirty="0"/>
              <a:t>, P. </a:t>
            </a:r>
            <a:r>
              <a:rPr lang="es-CO" sz="3800" dirty="0" err="1"/>
              <a:t>Trudeau</a:t>
            </a:r>
            <a:r>
              <a:rPr lang="es-CO" sz="3800" dirty="0"/>
              <a:t>. “SVRP </a:t>
            </a:r>
            <a:r>
              <a:rPr lang="es-CO" sz="3800" dirty="0" err="1"/>
              <a:t>With</a:t>
            </a:r>
            <a:r>
              <a:rPr lang="es-CO" sz="3800" dirty="0"/>
              <a:t> </a:t>
            </a:r>
            <a:r>
              <a:rPr lang="es-CO" sz="3800" dirty="0" err="1"/>
              <a:t>Modified</a:t>
            </a:r>
            <a:r>
              <a:rPr lang="es-CO" sz="3800" dirty="0"/>
              <a:t> </a:t>
            </a:r>
            <a:r>
              <a:rPr lang="es-CO" sz="3800" dirty="0" err="1"/>
              <a:t>Savings</a:t>
            </a:r>
            <a:r>
              <a:rPr lang="es-CO" sz="3800" dirty="0"/>
              <a:t> </a:t>
            </a:r>
            <a:r>
              <a:rPr lang="es-CO" sz="3800" dirty="0" err="1"/>
              <a:t>Alg</a:t>
            </a:r>
            <a:r>
              <a:rPr lang="es-CO" sz="3800" dirty="0"/>
              <a:t>.”  EJOR 23.2 .1986. pp. 228-235.</a:t>
            </a:r>
          </a:p>
          <a:p>
            <a:r>
              <a:rPr lang="es-CO" sz="3800" dirty="0"/>
              <a:t> [10]G. Clarke y J. Wright. “</a:t>
            </a:r>
            <a:r>
              <a:rPr lang="es-CO" sz="3800" dirty="0" err="1"/>
              <a:t>Scheduling</a:t>
            </a:r>
            <a:r>
              <a:rPr lang="es-CO" sz="3800" dirty="0"/>
              <a:t> of </a:t>
            </a:r>
            <a:r>
              <a:rPr lang="es-CO" sz="3800" dirty="0" err="1"/>
              <a:t>Vehicles</a:t>
            </a:r>
            <a:r>
              <a:rPr lang="es-CO" sz="3800" dirty="0"/>
              <a:t> </a:t>
            </a:r>
            <a:r>
              <a:rPr lang="es-CO" sz="3800" dirty="0" err="1"/>
              <a:t>from</a:t>
            </a:r>
            <a:r>
              <a:rPr lang="es-CO" sz="3800" dirty="0"/>
              <a:t> a Central </a:t>
            </a:r>
            <a:r>
              <a:rPr lang="es-CO" sz="3800" dirty="0" err="1"/>
              <a:t>Depot</a:t>
            </a:r>
            <a:r>
              <a:rPr lang="es-CO" sz="3800" dirty="0"/>
              <a:t> a </a:t>
            </a:r>
            <a:r>
              <a:rPr lang="es-CO" sz="3800" dirty="0" err="1"/>
              <a:t>Number</a:t>
            </a:r>
            <a:r>
              <a:rPr lang="es-CO" sz="3800" dirty="0"/>
              <a:t> of </a:t>
            </a:r>
            <a:r>
              <a:rPr lang="es-CO" sz="3800" dirty="0" err="1"/>
              <a:t>Delivery</a:t>
            </a:r>
            <a:r>
              <a:rPr lang="es-CO" sz="3800" dirty="0"/>
              <a:t> </a:t>
            </a:r>
            <a:r>
              <a:rPr lang="es-CO" sz="3800" dirty="0" err="1"/>
              <a:t>Points</a:t>
            </a:r>
            <a:r>
              <a:rPr lang="es-CO" sz="3800" dirty="0"/>
              <a:t>”. </a:t>
            </a:r>
            <a:r>
              <a:rPr lang="es-CO" sz="3800" dirty="0" err="1"/>
              <a:t>Operations</a:t>
            </a:r>
            <a:r>
              <a:rPr lang="es-CO" sz="3800" dirty="0"/>
              <a:t> </a:t>
            </a:r>
            <a:r>
              <a:rPr lang="es-CO" sz="3800" dirty="0" err="1"/>
              <a:t>Research</a:t>
            </a:r>
            <a:r>
              <a:rPr lang="es-CO" sz="3800" dirty="0"/>
              <a:t>, vol.12,1964. pp.568-581.</a:t>
            </a:r>
          </a:p>
          <a:p>
            <a:r>
              <a:rPr lang="es-CO" sz="3800" dirty="0"/>
              <a:t>[11] J. </a:t>
            </a:r>
            <a:r>
              <a:rPr lang="es-CO" sz="3800" dirty="0" err="1"/>
              <a:t>Norback</a:t>
            </a:r>
            <a:r>
              <a:rPr lang="es-CO" sz="3800" dirty="0"/>
              <a:t> y R. </a:t>
            </a:r>
            <a:r>
              <a:rPr lang="es-CO" sz="3800" dirty="0" err="1"/>
              <a:t>Love</a:t>
            </a:r>
            <a:r>
              <a:rPr lang="es-CO" sz="3800" dirty="0"/>
              <a:t>. “HG </a:t>
            </a:r>
            <a:r>
              <a:rPr lang="es-CO" sz="3800" dirty="0" err="1"/>
              <a:t>Approaches</a:t>
            </a:r>
            <a:r>
              <a:rPr lang="es-CO" sz="3800" dirty="0"/>
              <a:t> </a:t>
            </a:r>
            <a:r>
              <a:rPr lang="es-CO" sz="3800" dirty="0" err="1"/>
              <a:t>to</a:t>
            </a:r>
            <a:r>
              <a:rPr lang="es-CO" sz="3800" dirty="0"/>
              <a:t> </a:t>
            </a:r>
            <a:r>
              <a:rPr lang="es-CO" sz="3800" dirty="0" err="1"/>
              <a:t>solving</a:t>
            </a:r>
            <a:r>
              <a:rPr lang="es-CO" sz="3800" dirty="0"/>
              <a:t> TSP". MS,23. 1977. pp.1208-1223.</a:t>
            </a:r>
          </a:p>
          <a:p>
            <a:r>
              <a:rPr lang="es-CO" sz="3800" dirty="0"/>
              <a:t>[12] J. </a:t>
            </a:r>
            <a:r>
              <a:rPr lang="es-CO" sz="3800" dirty="0" err="1"/>
              <a:t>Potvin</a:t>
            </a:r>
            <a:r>
              <a:rPr lang="es-CO" sz="3800" dirty="0"/>
              <a:t>, M. Rousseau. “A </a:t>
            </a:r>
            <a:r>
              <a:rPr lang="es-CO" sz="3800" dirty="0" err="1"/>
              <a:t>parallel</a:t>
            </a:r>
            <a:r>
              <a:rPr lang="es-CO" sz="3800" dirty="0"/>
              <a:t> </a:t>
            </a:r>
            <a:r>
              <a:rPr lang="es-CO" sz="3800" dirty="0" err="1"/>
              <a:t>route</a:t>
            </a:r>
            <a:r>
              <a:rPr lang="es-CO" sz="3800" dirty="0"/>
              <a:t> </a:t>
            </a:r>
            <a:r>
              <a:rPr lang="es-CO" sz="3800" dirty="0" err="1"/>
              <a:t>building</a:t>
            </a:r>
            <a:r>
              <a:rPr lang="es-CO" sz="3800" dirty="0"/>
              <a:t> VRSPTW”. EJOR 66.3.1993.pp.331-340.</a:t>
            </a:r>
          </a:p>
          <a:p>
            <a:r>
              <a:rPr lang="es-CO" sz="3800" dirty="0"/>
              <a:t>[13] R. Mole y S. </a:t>
            </a:r>
            <a:r>
              <a:rPr lang="es-CO" sz="3800" dirty="0" err="1"/>
              <a:t>Jameson</a:t>
            </a:r>
            <a:r>
              <a:rPr lang="es-CO" sz="3800" dirty="0"/>
              <a:t>. “A </a:t>
            </a:r>
            <a:r>
              <a:rPr lang="es-CO" sz="3800" dirty="0" err="1"/>
              <a:t>sequential</a:t>
            </a:r>
            <a:r>
              <a:rPr lang="es-CO" sz="3800" dirty="0"/>
              <a:t> </a:t>
            </a:r>
            <a:r>
              <a:rPr lang="es-CO" sz="3800" dirty="0" err="1"/>
              <a:t>route-building</a:t>
            </a:r>
            <a:r>
              <a:rPr lang="es-CO" sz="3800" dirty="0"/>
              <a:t> </a:t>
            </a:r>
            <a:r>
              <a:rPr lang="es-CO" sz="3800" dirty="0" err="1"/>
              <a:t>algorithm</a:t>
            </a:r>
            <a:r>
              <a:rPr lang="es-CO" sz="3800" dirty="0"/>
              <a:t> </a:t>
            </a:r>
            <a:r>
              <a:rPr lang="es-CO" sz="3800" dirty="0" err="1"/>
              <a:t>employing</a:t>
            </a:r>
            <a:r>
              <a:rPr lang="es-CO" sz="3800" dirty="0"/>
              <a:t> a </a:t>
            </a:r>
            <a:r>
              <a:rPr lang="es-CO" sz="3800" dirty="0" err="1"/>
              <a:t>generalized</a:t>
            </a:r>
            <a:r>
              <a:rPr lang="es-CO" sz="3800" dirty="0"/>
              <a:t> </a:t>
            </a:r>
            <a:r>
              <a:rPr lang="es-CO" sz="3800" dirty="0" err="1"/>
              <a:t>saving</a:t>
            </a:r>
            <a:r>
              <a:rPr lang="es-CO" sz="3800" dirty="0"/>
              <a:t> </a:t>
            </a:r>
            <a:r>
              <a:rPr lang="es-CO" sz="3800" dirty="0" err="1"/>
              <a:t>criterion</a:t>
            </a:r>
            <a:r>
              <a:rPr lang="es-CO" sz="3800" dirty="0"/>
              <a:t>”. </a:t>
            </a:r>
            <a:r>
              <a:rPr lang="es-CO" sz="3800" dirty="0" err="1"/>
              <a:t>Operation</a:t>
            </a:r>
            <a:r>
              <a:rPr lang="es-CO" sz="3800" dirty="0"/>
              <a:t> </a:t>
            </a:r>
            <a:r>
              <a:rPr lang="es-CO" sz="3800" dirty="0" err="1"/>
              <a:t>Research</a:t>
            </a:r>
            <a:r>
              <a:rPr lang="es-CO" sz="3800" dirty="0"/>
              <a:t> </a:t>
            </a:r>
            <a:r>
              <a:rPr lang="es-CO" sz="3800" dirty="0" err="1"/>
              <a:t>Quarterly</a:t>
            </a:r>
            <a:r>
              <a:rPr lang="es-CO" sz="3800" dirty="0"/>
              <a:t> 11. 1976. 503–511.</a:t>
            </a:r>
          </a:p>
          <a:p>
            <a:r>
              <a:rPr lang="es-CO" sz="3800" dirty="0"/>
              <a:t>[14] G. </a:t>
            </a:r>
            <a:r>
              <a:rPr lang="es-CO" sz="3800" dirty="0" err="1"/>
              <a:t>Laporte</a:t>
            </a:r>
            <a:r>
              <a:rPr lang="es-CO" sz="3800" dirty="0"/>
              <a:t>, M. </a:t>
            </a:r>
            <a:r>
              <a:rPr lang="es-CO" sz="3800" dirty="0" err="1"/>
              <a:t>Gendreau</a:t>
            </a:r>
            <a:r>
              <a:rPr lang="es-CO" sz="3800" dirty="0"/>
              <a:t>, J.  </a:t>
            </a:r>
            <a:r>
              <a:rPr lang="es-CO" sz="3800" dirty="0" err="1"/>
              <a:t>Potvin</a:t>
            </a:r>
            <a:r>
              <a:rPr lang="es-CO" sz="3800" dirty="0"/>
              <a:t>, and F. </a:t>
            </a:r>
            <a:r>
              <a:rPr lang="es-CO" sz="3800" dirty="0" err="1"/>
              <a:t>Semet</a:t>
            </a:r>
            <a:r>
              <a:rPr lang="es-CO" sz="3800" dirty="0"/>
              <a:t>.  “</a:t>
            </a:r>
            <a:r>
              <a:rPr lang="es-CO" sz="3800" dirty="0" err="1"/>
              <a:t>Classical</a:t>
            </a:r>
            <a:r>
              <a:rPr lang="es-CO" sz="3800" dirty="0"/>
              <a:t> and </a:t>
            </a:r>
            <a:r>
              <a:rPr lang="es-CO" sz="3800" dirty="0" err="1"/>
              <a:t>modern</a:t>
            </a:r>
            <a:r>
              <a:rPr lang="es-CO" sz="3800" dirty="0"/>
              <a:t> </a:t>
            </a:r>
            <a:r>
              <a:rPr lang="es-CO" sz="3800" dirty="0" err="1"/>
              <a:t>heuristics</a:t>
            </a:r>
            <a:r>
              <a:rPr lang="es-CO" sz="3800" dirty="0"/>
              <a:t> </a:t>
            </a:r>
            <a:r>
              <a:rPr lang="es-CO" sz="3800" dirty="0" err="1"/>
              <a:t>for</a:t>
            </a:r>
            <a:r>
              <a:rPr lang="es-CO" sz="3800" dirty="0"/>
              <a:t> </a:t>
            </a:r>
            <a:r>
              <a:rPr lang="es-CO" sz="3800" dirty="0" err="1"/>
              <a:t>the</a:t>
            </a:r>
            <a:r>
              <a:rPr lang="es-CO" sz="3800" dirty="0"/>
              <a:t> </a:t>
            </a:r>
            <a:r>
              <a:rPr lang="es-CO" sz="3800" dirty="0" err="1"/>
              <a:t>vehicle</a:t>
            </a:r>
            <a:r>
              <a:rPr lang="es-CO" sz="3800" dirty="0"/>
              <a:t> </a:t>
            </a:r>
            <a:r>
              <a:rPr lang="es-CO" sz="3800" dirty="0" err="1"/>
              <a:t>routing</a:t>
            </a:r>
            <a:r>
              <a:rPr lang="es-CO" sz="3800" dirty="0"/>
              <a:t> </a:t>
            </a:r>
            <a:r>
              <a:rPr lang="es-CO" sz="3800" dirty="0" err="1"/>
              <a:t>problem</a:t>
            </a:r>
            <a:r>
              <a:rPr lang="es-CO" sz="3800" dirty="0"/>
              <a:t>”. International </a:t>
            </a:r>
            <a:r>
              <a:rPr lang="es-CO" sz="3800" dirty="0" err="1"/>
              <a:t>Transactions</a:t>
            </a:r>
            <a:r>
              <a:rPr lang="es-CO" sz="3800" dirty="0"/>
              <a:t> in OR, 7. 2002. pp.285–300. </a:t>
            </a:r>
          </a:p>
          <a:p>
            <a:r>
              <a:rPr lang="es-CO" sz="3800" dirty="0"/>
              <a:t>[15] J. </a:t>
            </a:r>
            <a:r>
              <a:rPr lang="es-CO" sz="3800" dirty="0" err="1"/>
              <a:t>Beasley</a:t>
            </a:r>
            <a:r>
              <a:rPr lang="es-CO" sz="3800" dirty="0"/>
              <a:t>. “</a:t>
            </a:r>
            <a:r>
              <a:rPr lang="es-CO" sz="3800" dirty="0" err="1"/>
              <a:t>Route</a:t>
            </a:r>
            <a:r>
              <a:rPr lang="es-CO" sz="3800" dirty="0"/>
              <a:t> </a:t>
            </a:r>
            <a:r>
              <a:rPr lang="es-CO" sz="3800" dirty="0" err="1"/>
              <a:t>first-cluster</a:t>
            </a:r>
            <a:r>
              <a:rPr lang="es-CO" sz="3800" dirty="0"/>
              <a:t> </a:t>
            </a:r>
            <a:r>
              <a:rPr lang="es-CO" sz="3800" dirty="0" err="1"/>
              <a:t>second</a:t>
            </a:r>
            <a:r>
              <a:rPr lang="es-CO" sz="3800" dirty="0"/>
              <a:t> </a:t>
            </a:r>
            <a:r>
              <a:rPr lang="es-CO" sz="3800" dirty="0" err="1"/>
              <a:t>methods</a:t>
            </a:r>
            <a:r>
              <a:rPr lang="es-CO" sz="3800" dirty="0"/>
              <a:t> </a:t>
            </a:r>
            <a:r>
              <a:rPr lang="es-CO" sz="3800" dirty="0" err="1"/>
              <a:t>for</a:t>
            </a:r>
            <a:r>
              <a:rPr lang="es-CO" sz="3800" dirty="0"/>
              <a:t> VRP”. </a:t>
            </a:r>
            <a:r>
              <a:rPr lang="es-CO" sz="3800" dirty="0" err="1"/>
              <a:t>Omega.vol</a:t>
            </a:r>
            <a:r>
              <a:rPr lang="es-CO" sz="3800" dirty="0"/>
              <a:t> 11. 1983.pp.403-408.</a:t>
            </a:r>
          </a:p>
          <a:p>
            <a:r>
              <a:rPr lang="es-CO" sz="3800" dirty="0"/>
              <a:t>[16]M. </a:t>
            </a:r>
            <a:r>
              <a:rPr lang="es-CO" sz="3800" dirty="0" err="1"/>
              <a:t>Gendrau</a:t>
            </a:r>
            <a:r>
              <a:rPr lang="es-CO" sz="3800" dirty="0"/>
              <a:t>, A. Hertz, G. </a:t>
            </a:r>
            <a:r>
              <a:rPr lang="es-CO" sz="3800" dirty="0" err="1"/>
              <a:t>Laporte</a:t>
            </a:r>
            <a:r>
              <a:rPr lang="es-CO" sz="3800" dirty="0"/>
              <a:t>. “New </a:t>
            </a:r>
            <a:r>
              <a:rPr lang="es-CO" sz="3800" dirty="0" err="1"/>
              <a:t>insertion</a:t>
            </a:r>
            <a:r>
              <a:rPr lang="es-CO" sz="3800" dirty="0"/>
              <a:t> and post-</a:t>
            </a:r>
            <a:r>
              <a:rPr lang="es-CO" sz="3800" dirty="0" err="1"/>
              <a:t>optimization</a:t>
            </a:r>
            <a:r>
              <a:rPr lang="es-CO" sz="3800" dirty="0"/>
              <a:t> </a:t>
            </a:r>
            <a:r>
              <a:rPr lang="es-CO" sz="3800" dirty="0" err="1"/>
              <a:t>procedures</a:t>
            </a:r>
            <a:r>
              <a:rPr lang="es-CO" sz="3800" dirty="0"/>
              <a:t> </a:t>
            </a:r>
            <a:r>
              <a:rPr lang="es-CO" sz="3800" dirty="0" err="1"/>
              <a:t>for</a:t>
            </a:r>
            <a:r>
              <a:rPr lang="es-CO" sz="3800" dirty="0"/>
              <a:t> TSP”. OR. Vol.40.2001.pp.1086-1094.</a:t>
            </a:r>
          </a:p>
          <a:p>
            <a:endParaRPr lang="es-CO" dirty="0"/>
          </a:p>
        </p:txBody>
      </p:sp>
    </p:spTree>
    <p:extLst>
      <p:ext uri="{BB962C8B-B14F-4D97-AF65-F5344CB8AC3E}">
        <p14:creationId xmlns:p14="http://schemas.microsoft.com/office/powerpoint/2010/main" val="32416376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Bibliografía</a:t>
            </a:r>
          </a:p>
        </p:txBody>
      </p:sp>
      <p:sp>
        <p:nvSpPr>
          <p:cNvPr id="3" name="2 Marcador de contenido"/>
          <p:cNvSpPr>
            <a:spLocks noGrp="1"/>
          </p:cNvSpPr>
          <p:nvPr>
            <p:ph idx="1"/>
          </p:nvPr>
        </p:nvSpPr>
        <p:spPr/>
        <p:txBody>
          <a:bodyPr/>
          <a:lstStyle/>
          <a:p>
            <a:r>
              <a:rPr lang="es-CO" sz="1800" dirty="0"/>
              <a:t>[17] J. A. Corona. “</a:t>
            </a:r>
            <a:r>
              <a:rPr lang="es-CO" sz="1800" dirty="0" err="1"/>
              <a:t>Hiperheurísticas</a:t>
            </a:r>
            <a:r>
              <a:rPr lang="es-CO" sz="1800" dirty="0"/>
              <a:t> a través de programación genética para la resolución de problemas de ruteo de vehículos”. Tesis de maestría. Instituto Tecnológico de Monterrey.2005</a:t>
            </a:r>
          </a:p>
          <a:p>
            <a:r>
              <a:rPr lang="es-CO" sz="1800" dirty="0"/>
              <a:t>[18] J. </a:t>
            </a:r>
            <a:r>
              <a:rPr lang="es-CO" sz="1800" dirty="0" err="1"/>
              <a:t>Cordeau</a:t>
            </a:r>
            <a:r>
              <a:rPr lang="es-CO" sz="1800" dirty="0"/>
              <a:t>, M. </a:t>
            </a:r>
            <a:r>
              <a:rPr lang="es-CO" sz="1800" dirty="0" err="1"/>
              <a:t>Gendrau</a:t>
            </a:r>
            <a:r>
              <a:rPr lang="es-CO" sz="1800" dirty="0"/>
              <a:t>, G. </a:t>
            </a:r>
            <a:r>
              <a:rPr lang="es-CO" sz="1800" dirty="0" err="1"/>
              <a:t>Laporte</a:t>
            </a:r>
            <a:r>
              <a:rPr lang="es-CO" sz="1800" dirty="0"/>
              <a:t>, J. </a:t>
            </a:r>
            <a:r>
              <a:rPr lang="es-CO" sz="1800" dirty="0" err="1"/>
              <a:t>Potvin</a:t>
            </a:r>
            <a:r>
              <a:rPr lang="es-CO" sz="1800" dirty="0"/>
              <a:t>, F. </a:t>
            </a:r>
            <a:r>
              <a:rPr lang="es-CO" sz="1800" dirty="0" err="1"/>
              <a:t>Semet</a:t>
            </a:r>
            <a:r>
              <a:rPr lang="es-CO" sz="1800" dirty="0"/>
              <a:t>. “A guide </a:t>
            </a:r>
            <a:r>
              <a:rPr lang="es-CO" sz="1800" dirty="0" err="1"/>
              <a:t>to</a:t>
            </a:r>
            <a:r>
              <a:rPr lang="es-CO" sz="1800" dirty="0"/>
              <a:t> </a:t>
            </a:r>
            <a:r>
              <a:rPr lang="es-CO" sz="1800" dirty="0" err="1"/>
              <a:t>Vehicle</a:t>
            </a:r>
            <a:r>
              <a:rPr lang="es-CO" sz="1800" dirty="0"/>
              <a:t> </a:t>
            </a:r>
            <a:r>
              <a:rPr lang="es-CO" sz="1800" dirty="0" err="1"/>
              <a:t>Routing</a:t>
            </a:r>
            <a:r>
              <a:rPr lang="es-CO" sz="1800" dirty="0"/>
              <a:t> </a:t>
            </a:r>
            <a:r>
              <a:rPr lang="es-CO" sz="1800" dirty="0" err="1"/>
              <a:t>Heuristics</a:t>
            </a:r>
            <a:r>
              <a:rPr lang="es-CO" sz="1800" dirty="0"/>
              <a:t>”. JORS. Vol53.2002. pp.512-522</a:t>
            </a:r>
            <a:r>
              <a:rPr lang="es-CO" dirty="0"/>
              <a:t>.</a:t>
            </a:r>
          </a:p>
          <a:p>
            <a:endParaRPr lang="es-CO" dirty="0"/>
          </a:p>
        </p:txBody>
      </p:sp>
    </p:spTree>
    <p:extLst>
      <p:ext uri="{BB962C8B-B14F-4D97-AF65-F5344CB8AC3E}">
        <p14:creationId xmlns:p14="http://schemas.microsoft.com/office/powerpoint/2010/main" val="21579382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hlinkClick r:id="rId2"/>
              </a:rPr>
              <a:t>http://neo.lcc.uma.es/radi-aeb/WebVRP/</a:t>
            </a:r>
            <a:endParaRPr lang="es-CO" dirty="0"/>
          </a:p>
        </p:txBody>
      </p:sp>
      <p:pic>
        <p:nvPicPr>
          <p:cNvPr id="36867" name="Picture 3"/>
          <p:cNvPicPr>
            <a:picLocks noGrp="1" noChangeAspect="1" noChangeArrowheads="1"/>
          </p:cNvPicPr>
          <p:nvPr>
            <p:ph idx="1"/>
          </p:nvPr>
        </p:nvPicPr>
        <p:blipFill>
          <a:blip r:embed="rId3"/>
          <a:srcRect/>
          <a:stretch>
            <a:fillRect/>
          </a:stretch>
        </p:blipFill>
        <p:spPr bwMode="auto">
          <a:xfrm>
            <a:off x="714440" y="1785938"/>
            <a:ext cx="8050083"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924944"/>
            <a:ext cx="8229600" cy="1143000"/>
          </a:xfrm>
        </p:spPr>
        <p:txBody>
          <a:bodyPr>
            <a:noAutofit/>
          </a:bodyPr>
          <a:lstStyle/>
          <a:p>
            <a:r>
              <a:rPr lang="es-CO" sz="9600" dirty="0" smtClean="0"/>
              <a:t>Gracias</a:t>
            </a:r>
            <a:endParaRPr lang="es-CO" sz="9600" dirty="0"/>
          </a:p>
        </p:txBody>
      </p:sp>
      <p:pic>
        <p:nvPicPr>
          <p:cNvPr id="3" name="Picture 2" descr="http://www.funandi.edu.co/funandi/images/stories/noticias/logo%20utp.jpg"/>
          <p:cNvPicPr>
            <a:picLocks noChangeAspect="1" noChangeArrowheads="1"/>
          </p:cNvPicPr>
          <p:nvPr/>
        </p:nvPicPr>
        <p:blipFill>
          <a:blip r:embed="rId2" cstate="print"/>
          <a:srcRect/>
          <a:stretch>
            <a:fillRect/>
          </a:stretch>
        </p:blipFill>
        <p:spPr bwMode="auto">
          <a:xfrm>
            <a:off x="7020272" y="4143380"/>
            <a:ext cx="1695132" cy="2094502"/>
          </a:xfrm>
          <a:prstGeom prst="rect">
            <a:avLst/>
          </a:prstGeom>
          <a:noFill/>
        </p:spPr>
      </p:pic>
      <p:pic>
        <p:nvPicPr>
          <p:cNvPr id="4" name="Picture 1"/>
          <p:cNvPicPr>
            <a:picLocks noChangeAspect="1" noChangeArrowheads="1"/>
          </p:cNvPicPr>
          <p:nvPr/>
        </p:nvPicPr>
        <p:blipFill>
          <a:blip r:embed="rId3"/>
          <a:srcRect/>
          <a:stretch>
            <a:fillRect/>
          </a:stretch>
        </p:blipFill>
        <p:spPr bwMode="auto">
          <a:xfrm>
            <a:off x="500034" y="357166"/>
            <a:ext cx="2143140" cy="19152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0" lon="20099983" rev="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Relevancia y aplicaciones del VRP</a:t>
            </a:r>
            <a:endParaRPr lang="es-CO" dirty="0"/>
          </a:p>
        </p:txBody>
      </p:sp>
      <p:sp>
        <p:nvSpPr>
          <p:cNvPr id="3" name="2 Marcador de contenido"/>
          <p:cNvSpPr>
            <a:spLocks noGrp="1"/>
          </p:cNvSpPr>
          <p:nvPr>
            <p:ph idx="1"/>
          </p:nvPr>
        </p:nvSpPr>
        <p:spPr>
          <a:xfrm>
            <a:off x="457200" y="1357298"/>
            <a:ext cx="8229600" cy="4768865"/>
          </a:xfrm>
        </p:spPr>
        <p:txBody>
          <a:bodyPr>
            <a:normAutofit fontScale="77500" lnSpcReduction="20000"/>
          </a:bodyPr>
          <a:lstStyle/>
          <a:p>
            <a:r>
              <a:rPr lang="es-CO" dirty="0" smtClean="0"/>
              <a:t> Cadena de suministros:  transporte de insumos y de mercancías.</a:t>
            </a:r>
          </a:p>
          <a:p>
            <a:r>
              <a:rPr lang="es-CO" dirty="0" smtClean="0"/>
              <a:t>Red logística de entregas a domicilio.</a:t>
            </a:r>
          </a:p>
          <a:p>
            <a:r>
              <a:rPr lang="es-CO" dirty="0" smtClean="0"/>
              <a:t>Planificación del transporte urbano :rutas de autobuses públicos o escolares.</a:t>
            </a:r>
          </a:p>
          <a:p>
            <a:r>
              <a:rPr lang="es-CO" dirty="0" smtClean="0"/>
              <a:t>Distribución de personal (empresas de productos y servicios).</a:t>
            </a:r>
          </a:p>
          <a:p>
            <a:r>
              <a:rPr lang="es-CO" dirty="0" smtClean="0"/>
              <a:t>Administración de servicios. (Recolección de basuras, definición de rutas en emergencias, planes logísticos de distribución y recolección.)</a:t>
            </a:r>
          </a:p>
          <a:p>
            <a:r>
              <a:rPr lang="es-CO" dirty="0" smtClean="0"/>
              <a:t> Otra de las razones por las cuales el estudio de este problema ha despertado un gran interés es debido a su complejidad computacional NP-</a:t>
            </a:r>
            <a:r>
              <a:rPr lang="es-CO" dirty="0" err="1" smtClean="0"/>
              <a:t>díficil</a:t>
            </a:r>
            <a:r>
              <a:rPr lang="es-CO" dirty="0" smtClean="0"/>
              <a:t>. </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548681"/>
            <a:ext cx="7772400" cy="1440159"/>
          </a:xfrm>
        </p:spPr>
        <p:txBody>
          <a:bodyPr>
            <a:normAutofit/>
          </a:bodyPr>
          <a:lstStyle/>
          <a:p>
            <a:r>
              <a:rPr lang="es-CO" dirty="0" smtClean="0"/>
              <a:t>Clasificación de los problemas de cobertura de nodos</a:t>
            </a:r>
            <a:endParaRPr lang="es-CO" dirty="0"/>
          </a:p>
        </p:txBody>
      </p:sp>
      <p:graphicFrame>
        <p:nvGraphicFramePr>
          <p:cNvPr id="4" name="3 Tabla"/>
          <p:cNvGraphicFramePr>
            <a:graphicFrameLocks noGrp="1"/>
          </p:cNvGraphicFramePr>
          <p:nvPr/>
        </p:nvGraphicFramePr>
        <p:xfrm>
          <a:off x="1115617" y="2132855"/>
          <a:ext cx="6192687" cy="3816425"/>
        </p:xfrm>
        <a:graphic>
          <a:graphicData uri="http://schemas.openxmlformats.org/drawingml/2006/table">
            <a:tbl>
              <a:tblPr firstRow="1" bandRow="1">
                <a:tableStyleId>{5C22544A-7EE6-4342-B048-85BDC9FD1C3A}</a:tableStyleId>
              </a:tblPr>
              <a:tblGrid>
                <a:gridCol w="2064229"/>
                <a:gridCol w="2519844"/>
                <a:gridCol w="1608614"/>
              </a:tblGrid>
              <a:tr h="674825">
                <a:tc>
                  <a:txBody>
                    <a:bodyPr/>
                    <a:lstStyle/>
                    <a:p>
                      <a:pPr algn="ctr"/>
                      <a:r>
                        <a:rPr lang="es-CO" dirty="0" smtClean="0"/>
                        <a:t>Problema</a:t>
                      </a:r>
                      <a:endParaRPr lang="es-CO" dirty="0"/>
                    </a:p>
                  </a:txBody>
                  <a:tcPr/>
                </a:tc>
                <a:tc>
                  <a:txBody>
                    <a:bodyPr/>
                    <a:lstStyle/>
                    <a:p>
                      <a:pPr algn="ctr"/>
                      <a:r>
                        <a:rPr lang="es-CO" dirty="0" smtClean="0"/>
                        <a:t>Características</a:t>
                      </a:r>
                      <a:endParaRPr lang="es-CO" dirty="0"/>
                    </a:p>
                  </a:txBody>
                  <a:tcPr/>
                </a:tc>
                <a:tc>
                  <a:txBody>
                    <a:bodyPr/>
                    <a:lstStyle/>
                    <a:p>
                      <a:pPr algn="ctr"/>
                      <a:r>
                        <a:rPr lang="es-CO" dirty="0" smtClean="0"/>
                        <a:t>Optimizar</a:t>
                      </a:r>
                      <a:endParaRPr lang="es-CO" dirty="0"/>
                    </a:p>
                  </a:txBody>
                  <a:tcPr/>
                </a:tc>
              </a:tr>
              <a:tr h="646800">
                <a:tc>
                  <a:txBody>
                    <a:bodyPr/>
                    <a:lstStyle/>
                    <a:p>
                      <a:pPr algn="ctr"/>
                      <a:r>
                        <a:rPr lang="es-CO" dirty="0" smtClean="0"/>
                        <a:t>TSP</a:t>
                      </a:r>
                      <a:endParaRPr lang="es-CO" dirty="0"/>
                    </a:p>
                  </a:txBody>
                  <a:tcPr/>
                </a:tc>
                <a:tc>
                  <a:txBody>
                    <a:bodyPr/>
                    <a:lstStyle/>
                    <a:p>
                      <a:pPr algn="ctr"/>
                      <a:r>
                        <a:rPr lang="es-CO" dirty="0" smtClean="0"/>
                        <a:t>Diseñar una ruta para un único vehículo</a:t>
                      </a:r>
                      <a:endParaRPr lang="es-CO" dirty="0"/>
                    </a:p>
                  </a:txBody>
                  <a:tcPr/>
                </a:tc>
                <a:tc>
                  <a:txBody>
                    <a:bodyPr/>
                    <a:lstStyle/>
                    <a:p>
                      <a:pPr algn="ctr"/>
                      <a:r>
                        <a:rPr lang="es-CO" dirty="0" smtClean="0"/>
                        <a:t>Distancia recorrida</a:t>
                      </a:r>
                      <a:endParaRPr lang="es-CO" dirty="0"/>
                    </a:p>
                  </a:txBody>
                  <a:tcPr/>
                </a:tc>
              </a:tr>
              <a:tr h="646800">
                <a:tc>
                  <a:txBody>
                    <a:bodyPr/>
                    <a:lstStyle/>
                    <a:p>
                      <a:pPr algn="ctr"/>
                      <a:r>
                        <a:rPr lang="es-CO" dirty="0" smtClean="0"/>
                        <a:t>m-TSP</a:t>
                      </a:r>
                      <a:endParaRPr lang="es-CO" dirty="0"/>
                    </a:p>
                  </a:txBody>
                  <a:tcPr/>
                </a:tc>
                <a:tc>
                  <a:txBody>
                    <a:bodyPr/>
                    <a:lstStyle/>
                    <a:p>
                      <a:pPr algn="ctr"/>
                      <a:r>
                        <a:rPr lang="es-CO" dirty="0" smtClean="0"/>
                        <a:t>Diseñar rutas de “m” vehículos</a:t>
                      </a:r>
                      <a:endParaRPr lang="es-CO" dirty="0"/>
                    </a:p>
                  </a:txBody>
                  <a:tcPr/>
                </a:tc>
                <a:tc>
                  <a:txBody>
                    <a:bodyPr/>
                    <a:lstStyle/>
                    <a:p>
                      <a:pPr algn="ctr"/>
                      <a:r>
                        <a:rPr lang="es-CO" dirty="0" smtClean="0"/>
                        <a:t>Distancia total</a:t>
                      </a:r>
                      <a:r>
                        <a:rPr lang="es-CO" baseline="0" dirty="0" smtClean="0"/>
                        <a:t> de las n rutas</a:t>
                      </a:r>
                      <a:endParaRPr lang="es-CO" dirty="0"/>
                    </a:p>
                  </a:txBody>
                  <a:tcPr/>
                </a:tc>
              </a:tr>
              <a:tr h="924000">
                <a:tc>
                  <a:txBody>
                    <a:bodyPr/>
                    <a:lstStyle/>
                    <a:p>
                      <a:pPr algn="ctr"/>
                      <a:r>
                        <a:rPr lang="es-CO" dirty="0" smtClean="0"/>
                        <a:t>VRP con</a:t>
                      </a:r>
                      <a:r>
                        <a:rPr lang="es-CO" baseline="0" dirty="0" smtClean="0"/>
                        <a:t> 1 depósito</a:t>
                      </a:r>
                      <a:endParaRPr lang="es-CO" dirty="0"/>
                    </a:p>
                  </a:txBody>
                  <a:tcPr/>
                </a:tc>
                <a:tc>
                  <a:txBody>
                    <a:bodyPr/>
                    <a:lstStyle/>
                    <a:p>
                      <a:pPr algn="ctr"/>
                      <a:r>
                        <a:rPr lang="es-CO" dirty="0" smtClean="0"/>
                        <a:t>Diseñar las rutas de “m” vehículos</a:t>
                      </a:r>
                      <a:r>
                        <a:rPr lang="es-CO" baseline="0" dirty="0" smtClean="0"/>
                        <a:t> Con un solo origen</a:t>
                      </a:r>
                      <a:endParaRPr lang="es-CO" dirty="0"/>
                    </a:p>
                  </a:txBody>
                  <a:tcPr/>
                </a:tc>
                <a:tc>
                  <a:txBody>
                    <a:bodyPr/>
                    <a:lstStyle/>
                    <a:p>
                      <a:pPr algn="ctr"/>
                      <a:r>
                        <a:rPr lang="es-CO" dirty="0" smtClean="0"/>
                        <a:t>Función de costo del sistema</a:t>
                      </a:r>
                      <a:endParaRPr lang="es-CO" dirty="0"/>
                    </a:p>
                  </a:txBody>
                  <a:tcPr/>
                </a:tc>
              </a:tr>
              <a:tr h="924000">
                <a:tc>
                  <a:txBody>
                    <a:bodyPr/>
                    <a:lstStyle/>
                    <a:p>
                      <a:pPr algn="ctr"/>
                      <a:r>
                        <a:rPr lang="es-CO" dirty="0" smtClean="0"/>
                        <a:t>VRP con más de 1 depósito</a:t>
                      </a:r>
                      <a:endParaRPr lang="es-CO" dirty="0"/>
                    </a:p>
                  </a:txBody>
                  <a:tcPr/>
                </a:tc>
                <a:tc>
                  <a:txBody>
                    <a:bodyPr/>
                    <a:lstStyle/>
                    <a:p>
                      <a:pPr algn="ctr"/>
                      <a:r>
                        <a:rPr lang="es-CO" dirty="0" smtClean="0"/>
                        <a:t>Diseñar las rutas de “m” vehículos con múltiples orígenes</a:t>
                      </a:r>
                      <a:endParaRPr lang="es-CO" dirty="0"/>
                    </a:p>
                  </a:txBody>
                  <a:tcPr/>
                </a:tc>
                <a:tc>
                  <a:txBody>
                    <a:bodyPr/>
                    <a:lstStyle/>
                    <a:p>
                      <a:pPr algn="ctr"/>
                      <a:r>
                        <a:rPr lang="es-CO" dirty="0" smtClean="0"/>
                        <a:t>Función de costo del sistema</a:t>
                      </a:r>
                      <a:endParaRPr lang="es-CO" dirty="0"/>
                    </a:p>
                  </a:txBody>
                  <a:tcPr/>
                </a:tc>
              </a:tr>
            </a:tbl>
          </a:graphicData>
        </a:graphic>
      </p:graphicFrame>
      <p:pic>
        <p:nvPicPr>
          <p:cNvPr id="28674" name="Picture 2" descr="http://www.funandi.edu.co/funandi/images/stories/noticias/logo%20utp.jpg"/>
          <p:cNvPicPr>
            <a:picLocks noChangeAspect="1" noChangeArrowheads="1"/>
          </p:cNvPicPr>
          <p:nvPr/>
        </p:nvPicPr>
        <p:blipFill>
          <a:blip r:embed="rId2" cstate="print"/>
          <a:srcRect/>
          <a:stretch>
            <a:fillRect/>
          </a:stretch>
        </p:blipFill>
        <p:spPr bwMode="auto">
          <a:xfrm>
            <a:off x="7501613" y="5373216"/>
            <a:ext cx="1328151" cy="108012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Clasificación de los problemas de VRP</a:t>
            </a:r>
            <a:endParaRPr lang="es-CO" dirty="0"/>
          </a:p>
        </p:txBody>
      </p:sp>
      <p:pic>
        <p:nvPicPr>
          <p:cNvPr id="10241" name="Picture 1"/>
          <p:cNvPicPr>
            <a:picLocks noGrp="1" noChangeAspect="1" noChangeArrowheads="1"/>
          </p:cNvPicPr>
          <p:nvPr>
            <p:ph idx="1"/>
          </p:nvPr>
        </p:nvPicPr>
        <p:blipFill>
          <a:blip r:embed="rId3"/>
          <a:srcRect/>
          <a:stretch>
            <a:fillRect/>
          </a:stretch>
        </p:blipFill>
        <p:spPr bwMode="auto">
          <a:xfrm>
            <a:off x="857224" y="1214422"/>
            <a:ext cx="7572428" cy="51669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Clasificación del VRP según la Literatura(1)</a:t>
            </a:r>
            <a:endParaRPr lang="es-CO" dirty="0"/>
          </a:p>
        </p:txBody>
      </p:sp>
      <p:pic>
        <p:nvPicPr>
          <p:cNvPr id="33794" name="Picture 2"/>
          <p:cNvPicPr>
            <a:picLocks noGrp="1" noChangeAspect="1" noChangeArrowheads="1"/>
          </p:cNvPicPr>
          <p:nvPr>
            <p:ph idx="1"/>
          </p:nvPr>
        </p:nvPicPr>
        <p:blipFill>
          <a:blip r:embed="rId2"/>
          <a:srcRect/>
          <a:stretch>
            <a:fillRect/>
          </a:stretch>
        </p:blipFill>
        <p:spPr bwMode="auto">
          <a:xfrm>
            <a:off x="1710544" y="1632467"/>
            <a:ext cx="6576232" cy="4296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2119</Words>
  <Application>Microsoft Office PowerPoint</Application>
  <PresentationFormat>Presentación en pantalla (4:3)</PresentationFormat>
  <Paragraphs>255</Paragraphs>
  <Slides>57</Slides>
  <Notes>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57</vt:i4>
      </vt:variant>
    </vt:vector>
  </HeadingPairs>
  <TitlesOfParts>
    <vt:vector size="59" baseType="lpstr">
      <vt:lpstr>Tema de Office</vt:lpstr>
      <vt:lpstr>Equation</vt:lpstr>
      <vt:lpstr>Técnicas heurísticas para resolver el problema de ruteo de vehículos</vt:lpstr>
      <vt:lpstr>Problema de ruteamiento de vehículos (VRP)</vt:lpstr>
      <vt:lpstr>VRP</vt:lpstr>
      <vt:lpstr>VRP</vt:lpstr>
      <vt:lpstr>Aspectos importantes</vt:lpstr>
      <vt:lpstr>Relevancia y aplicaciones del VRP</vt:lpstr>
      <vt:lpstr>Clasificación de los problemas de cobertura de nodos</vt:lpstr>
      <vt:lpstr>Clasificación de los problemas de VRP</vt:lpstr>
      <vt:lpstr>Clasificación del VRP según la Literatura(1)</vt:lpstr>
      <vt:lpstr>REPRESENTACIÓN GRÁFICA</vt:lpstr>
      <vt:lpstr>CVRP (capacited vehicle routing problem)</vt:lpstr>
      <vt:lpstr>ACVRP (Asimetric capacited vehicle routing problem)</vt:lpstr>
      <vt:lpstr>OVRP (open vehicle routing problem) </vt:lpstr>
      <vt:lpstr>VRPSPD (Vehicle routing problem with simultaneous pickup and Delivery)</vt:lpstr>
      <vt:lpstr>VRPMPD (Vehicle Routing Problem with Mixed Pickup and Delivery ) </vt:lpstr>
      <vt:lpstr>TSPMPD (Travel salesman problem mixed Pickup and Delivery)</vt:lpstr>
      <vt:lpstr>MDVRP (Multi depot routing problem)</vt:lpstr>
      <vt:lpstr>MDVRPMPD(Multiple depot vehicle routing problem mixed Pickup and Delivery) </vt:lpstr>
      <vt:lpstr>HFVRP (Heterogenous fleet vehicle routing problem)</vt:lpstr>
      <vt:lpstr>Presentación de PowerPoint</vt:lpstr>
      <vt:lpstr>Presentación de PowerPoint</vt:lpstr>
      <vt:lpstr>  SDVRP (Split Delivery vehicle routing problem)</vt:lpstr>
      <vt:lpstr>Modelo matemático</vt:lpstr>
      <vt:lpstr>Modelo matemático del VRP (1)</vt:lpstr>
      <vt:lpstr>Modelo matemático del VRP (2)</vt:lpstr>
      <vt:lpstr>CODIFICACIÓN</vt:lpstr>
      <vt:lpstr>   Representación del cromosoma Prins(2004),Ochi et al(1998),Lima et al(2004) </vt:lpstr>
      <vt:lpstr>Representación cromosoma</vt:lpstr>
      <vt:lpstr>Técnicas de solución</vt:lpstr>
      <vt:lpstr>Técnicas de solución</vt:lpstr>
      <vt:lpstr>Presentación de PowerPoint</vt:lpstr>
      <vt:lpstr>Método de ahorro Versión secuencial</vt:lpstr>
      <vt:lpstr>Heurísticas de Construcción. b)  Método de Inserción</vt:lpstr>
      <vt:lpstr>Heurísticas de Construcción Sequential insertion strategy (SIS)</vt:lpstr>
      <vt:lpstr>Heurísticas de construcción Sequential insertion strategy (SIS)</vt:lpstr>
      <vt:lpstr>Heurísticas de construcción Sequential insertion strategy (SIS)</vt:lpstr>
      <vt:lpstr>Heurísticas de construcción Sequential insertion strategy (SIS)</vt:lpstr>
      <vt:lpstr>Heurísticas de mejora iterativa d)Sequential insertion strategy (SIS)</vt:lpstr>
      <vt:lpstr>Heurísticas de construcción Parallel insertion strategy(PIS)</vt:lpstr>
      <vt:lpstr>Heurísticas de construcción Parallel insertion strategy (PIS)</vt:lpstr>
      <vt:lpstr>Heurísticas de construcción Parallel insertion strategy (PIS)</vt:lpstr>
      <vt:lpstr> Heurísticas de dos fases  a)   Asignar primero, rutear después. Barrido - Sweep   </vt:lpstr>
      <vt:lpstr>Presentación de PowerPoint</vt:lpstr>
      <vt:lpstr>  Heurísticas de Mejora iterativa a) λ  Intercambio.  </vt:lpstr>
      <vt:lpstr>Heurísticas de mejora iterativa  a) λ  Intercambio.  </vt:lpstr>
      <vt:lpstr>Heurísticas de mejora iterativa  b) Or-Opt.</vt:lpstr>
      <vt:lpstr>Heurísticas de mejora iterativa  c ) Operadores de Van Breedam (1995)</vt:lpstr>
      <vt:lpstr>Heurísticas de mejora iterativa  c) Operador Exchange (SE)</vt:lpstr>
      <vt:lpstr>Heurísticas de mejora iterativa d) GENI y GENIUS Las inserciones generalizadas (Generalizad Insertions)</vt:lpstr>
      <vt:lpstr>Presentación de PowerPoint</vt:lpstr>
      <vt:lpstr>Presentación de PowerPoint</vt:lpstr>
      <vt:lpstr>Heurísticas de mejora iterativa e) GENIUS</vt:lpstr>
      <vt:lpstr>Bibliografía</vt:lpstr>
      <vt:lpstr>Bibliografía</vt:lpstr>
      <vt:lpstr>Bibliografía</vt:lpstr>
      <vt:lpstr>http://neo.lcc.uma.es/radi-aeb/WebVRP/</vt:lpstr>
      <vt:lpstr>Gracias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Usuario UTP</cp:lastModifiedBy>
  <cp:revision>198</cp:revision>
  <dcterms:created xsi:type="dcterms:W3CDTF">2011-11-18T20:49:10Z</dcterms:created>
  <dcterms:modified xsi:type="dcterms:W3CDTF">2013-11-12T14:51:53Z</dcterms:modified>
</cp:coreProperties>
</file>