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1430000" cy="6445250"/>
  <p:notesSz cx="11430000" cy="64452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928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1F1E1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1" i="0">
                <a:solidFill>
                  <a:srgbClr val="3B343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1F1E1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50" b="1" i="0">
                <a:solidFill>
                  <a:srgbClr val="3B343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1F1E1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1F1E1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FF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7311" y="520700"/>
            <a:ext cx="9174482" cy="143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1F1E1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70271" y="2153475"/>
            <a:ext cx="5301615" cy="3187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1" i="0">
                <a:solidFill>
                  <a:srgbClr val="3B3434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6456" y="1673225"/>
            <a:ext cx="10278745" cy="10731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3335" marR="5080" indent="-1270">
              <a:lnSpc>
                <a:spcPts val="4200"/>
              </a:lnSpc>
              <a:spcBef>
                <a:spcPts val="50"/>
              </a:spcBef>
            </a:pPr>
            <a:r>
              <a:rPr spc="250" dirty="0"/>
              <a:t>A</a:t>
            </a:r>
            <a:r>
              <a:rPr spc="10" dirty="0"/>
              <a:t> </a:t>
            </a:r>
            <a:r>
              <a:rPr dirty="0"/>
              <a:t>reversible</a:t>
            </a:r>
            <a:r>
              <a:rPr spc="-5" dirty="0"/>
              <a:t> </a:t>
            </a:r>
            <a:r>
              <a:rPr spc="80" dirty="0"/>
              <a:t>image</a:t>
            </a:r>
            <a:r>
              <a:rPr spc="-5" dirty="0"/>
              <a:t> </a:t>
            </a:r>
            <a:r>
              <a:rPr dirty="0"/>
              <a:t>watermarking </a:t>
            </a:r>
            <a:r>
              <a:rPr spc="50" dirty="0"/>
              <a:t>algorithm</a:t>
            </a:r>
            <a:r>
              <a:rPr dirty="0"/>
              <a:t> </a:t>
            </a:r>
            <a:r>
              <a:rPr spc="-25" dirty="0"/>
              <a:t>for </a:t>
            </a:r>
            <a:r>
              <a:rPr spc="80" dirty="0"/>
              <a:t>tamper</a:t>
            </a:r>
            <a:r>
              <a:rPr spc="-60" dirty="0"/>
              <a:t> </a:t>
            </a:r>
            <a:r>
              <a:rPr spc="60" dirty="0"/>
              <a:t>detection</a:t>
            </a:r>
            <a:r>
              <a:rPr spc="-60" dirty="0"/>
              <a:t> </a:t>
            </a:r>
            <a:r>
              <a:rPr spc="55" dirty="0"/>
              <a:t>based</a:t>
            </a:r>
            <a:r>
              <a:rPr spc="-55" dirty="0"/>
              <a:t> </a:t>
            </a:r>
            <a:r>
              <a:rPr spc="80" dirty="0"/>
              <a:t>on</a:t>
            </a:r>
            <a:r>
              <a:rPr spc="-60" dirty="0"/>
              <a:t> </a:t>
            </a:r>
            <a:r>
              <a:rPr spc="-20" dirty="0"/>
              <a:t>SIFT</a:t>
            </a:r>
          </a:p>
        </p:txBody>
      </p:sp>
      <p:sp>
        <p:nvSpPr>
          <p:cNvPr id="3" name="object 3"/>
          <p:cNvSpPr/>
          <p:nvPr/>
        </p:nvSpPr>
        <p:spPr>
          <a:xfrm>
            <a:off x="590550" y="36385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3B34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0550" y="39528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3B34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0550" y="427672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3B34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" y="45910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3B34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57311" y="3091497"/>
            <a:ext cx="3477260" cy="16211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Project</a:t>
            </a:r>
            <a:r>
              <a:rPr sz="1250" spc="12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B3434"/>
                </a:solidFill>
                <a:latin typeface="Verdana"/>
                <a:cs typeface="Verdana"/>
              </a:rPr>
              <a:t>by:</a:t>
            </a:r>
            <a:endParaRPr sz="1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5"/>
              </a:spcBef>
            </a:pPr>
            <a:endParaRPr sz="1250">
              <a:latin typeface="Verdana"/>
              <a:cs typeface="Verdana"/>
            </a:endParaRPr>
          </a:p>
          <a:p>
            <a:pPr marL="273050">
              <a:lnSpc>
                <a:spcPct val="100000"/>
              </a:lnSpc>
            </a:pP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Paloju</a:t>
            </a:r>
            <a:r>
              <a:rPr sz="1250" spc="-8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Aakash</a:t>
            </a:r>
            <a:r>
              <a:rPr sz="1250" spc="-8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B3434"/>
                </a:solidFill>
                <a:latin typeface="Verdana"/>
                <a:cs typeface="Verdana"/>
              </a:rPr>
              <a:t>(22BCS179)</a:t>
            </a:r>
            <a:endParaRPr sz="1250">
              <a:latin typeface="Verdana"/>
              <a:cs typeface="Verdana"/>
            </a:endParaRPr>
          </a:p>
          <a:p>
            <a:pPr marL="273050">
              <a:lnSpc>
                <a:spcPct val="100000"/>
              </a:lnSpc>
              <a:spcBef>
                <a:spcPts val="975"/>
              </a:spcBef>
            </a:pP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Archakam</a:t>
            </a:r>
            <a:r>
              <a:rPr sz="1250" spc="-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Sree</a:t>
            </a:r>
            <a:r>
              <a:rPr sz="1250" spc="-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Chaithanya</a:t>
            </a:r>
            <a:r>
              <a:rPr sz="1250" spc="-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B3434"/>
                </a:solidFill>
                <a:latin typeface="Verdana"/>
                <a:cs typeface="Verdana"/>
              </a:rPr>
              <a:t>(22BCS041)</a:t>
            </a:r>
            <a:endParaRPr sz="1250">
              <a:latin typeface="Verdana"/>
              <a:cs typeface="Verdana"/>
            </a:endParaRPr>
          </a:p>
          <a:p>
            <a:pPr marL="273050" marR="363855">
              <a:lnSpc>
                <a:spcPct val="165000"/>
              </a:lnSpc>
              <a:spcBef>
                <a:spcPts val="75"/>
              </a:spcBef>
            </a:pP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Ashili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Nishanth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B3434"/>
                </a:solidFill>
                <a:latin typeface="Verdana"/>
                <a:cs typeface="Verdana"/>
              </a:rPr>
              <a:t>Kumar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B3434"/>
                </a:solidFill>
                <a:latin typeface="Verdana"/>
                <a:cs typeface="Verdana"/>
              </a:rPr>
              <a:t>(22BCS046) </a:t>
            </a:r>
            <a:r>
              <a:rPr sz="1250" spc="10" dirty="0">
                <a:solidFill>
                  <a:srgbClr val="3B3434"/>
                </a:solidFill>
                <a:latin typeface="Verdana"/>
                <a:cs typeface="Verdana"/>
              </a:rPr>
              <a:t>Urugonda</a:t>
            </a:r>
            <a:r>
              <a:rPr sz="1250" spc="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3B3434"/>
                </a:solidFill>
                <a:latin typeface="Verdana"/>
                <a:cs typeface="Verdana"/>
              </a:rPr>
              <a:t>Vishnu</a:t>
            </a:r>
            <a:r>
              <a:rPr sz="1250" spc="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B3434"/>
                </a:solidFill>
                <a:latin typeface="Verdana"/>
                <a:cs typeface="Verdana"/>
              </a:rPr>
              <a:t>(22BEC126)</a:t>
            </a:r>
            <a:endParaRPr sz="1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298950" marR="5080">
              <a:lnSpc>
                <a:spcPts val="4200"/>
              </a:lnSpc>
              <a:spcBef>
                <a:spcPts val="50"/>
              </a:spcBef>
            </a:pPr>
            <a:r>
              <a:rPr dirty="0"/>
              <a:t>Introduction</a:t>
            </a:r>
            <a:r>
              <a:rPr spc="75" dirty="0"/>
              <a:t> </a:t>
            </a:r>
            <a:r>
              <a:rPr dirty="0"/>
              <a:t>to</a:t>
            </a:r>
            <a:r>
              <a:rPr spc="75" dirty="0"/>
              <a:t> </a:t>
            </a:r>
            <a:r>
              <a:rPr spc="-10" dirty="0"/>
              <a:t>Digital Watermarking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857750" y="1857374"/>
            <a:ext cx="6000750" cy="1495425"/>
            <a:chOff x="4857750" y="1857374"/>
            <a:chExt cx="6000750" cy="1495425"/>
          </a:xfrm>
        </p:grpSpPr>
        <p:sp>
          <p:nvSpPr>
            <p:cNvPr id="5" name="object 5"/>
            <p:cNvSpPr/>
            <p:nvPr/>
          </p:nvSpPr>
          <p:spPr>
            <a:xfrm>
              <a:off x="4862512" y="1862137"/>
              <a:ext cx="5991225" cy="1485900"/>
            </a:xfrm>
            <a:custGeom>
              <a:avLst/>
              <a:gdLst/>
              <a:ahLst/>
              <a:cxnLst/>
              <a:rect l="l" t="t" r="r" b="b"/>
              <a:pathLst>
                <a:path w="5991225" h="1485900">
                  <a:moveTo>
                    <a:pt x="5942406" y="0"/>
                  </a:moveTo>
                  <a:lnTo>
                    <a:pt x="48818" y="0"/>
                  </a:lnTo>
                  <a:lnTo>
                    <a:pt x="45415" y="330"/>
                  </a:lnTo>
                  <a:lnTo>
                    <a:pt x="10706" y="20370"/>
                  </a:lnTo>
                  <a:lnTo>
                    <a:pt x="0" y="48806"/>
                  </a:lnTo>
                  <a:lnTo>
                    <a:pt x="0" y="1433652"/>
                  </a:lnTo>
                  <a:lnTo>
                    <a:pt x="0" y="1437081"/>
                  </a:lnTo>
                  <a:lnTo>
                    <a:pt x="17729" y="1473022"/>
                  </a:lnTo>
                  <a:lnTo>
                    <a:pt x="48818" y="1485900"/>
                  </a:lnTo>
                  <a:lnTo>
                    <a:pt x="5942406" y="1485900"/>
                  </a:lnTo>
                  <a:lnTo>
                    <a:pt x="5978347" y="1468170"/>
                  </a:lnTo>
                  <a:lnTo>
                    <a:pt x="5991225" y="1437081"/>
                  </a:lnTo>
                  <a:lnTo>
                    <a:pt x="5991225" y="48806"/>
                  </a:lnTo>
                  <a:lnTo>
                    <a:pt x="5973495" y="12877"/>
                  </a:lnTo>
                  <a:lnTo>
                    <a:pt x="5945809" y="330"/>
                  </a:lnTo>
                  <a:lnTo>
                    <a:pt x="5942406" y="0"/>
                  </a:lnTo>
                  <a:close/>
                </a:path>
              </a:pathLst>
            </a:custGeom>
            <a:solidFill>
              <a:srgbClr val="D5DC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62512" y="1862137"/>
              <a:ext cx="5991225" cy="1485900"/>
            </a:xfrm>
            <a:custGeom>
              <a:avLst/>
              <a:gdLst/>
              <a:ahLst/>
              <a:cxnLst/>
              <a:rect l="l" t="t" r="r" b="b"/>
              <a:pathLst>
                <a:path w="5991225" h="1485900">
                  <a:moveTo>
                    <a:pt x="0" y="1433652"/>
                  </a:moveTo>
                  <a:lnTo>
                    <a:pt x="0" y="52247"/>
                  </a:lnTo>
                  <a:lnTo>
                    <a:pt x="0" y="48806"/>
                  </a:lnTo>
                  <a:lnTo>
                    <a:pt x="330" y="45415"/>
                  </a:lnTo>
                  <a:lnTo>
                    <a:pt x="1003" y="42049"/>
                  </a:lnTo>
                  <a:lnTo>
                    <a:pt x="1676" y="38684"/>
                  </a:lnTo>
                  <a:lnTo>
                    <a:pt x="2667" y="35420"/>
                  </a:lnTo>
                  <a:lnTo>
                    <a:pt x="3975" y="32258"/>
                  </a:lnTo>
                  <a:lnTo>
                    <a:pt x="5283" y="29083"/>
                  </a:lnTo>
                  <a:lnTo>
                    <a:pt x="35420" y="2667"/>
                  </a:lnTo>
                  <a:lnTo>
                    <a:pt x="48818" y="0"/>
                  </a:lnTo>
                  <a:lnTo>
                    <a:pt x="52247" y="0"/>
                  </a:lnTo>
                  <a:lnTo>
                    <a:pt x="5938977" y="0"/>
                  </a:lnTo>
                  <a:lnTo>
                    <a:pt x="5942406" y="0"/>
                  </a:lnTo>
                  <a:lnTo>
                    <a:pt x="5945809" y="330"/>
                  </a:lnTo>
                  <a:lnTo>
                    <a:pt x="5949175" y="1003"/>
                  </a:lnTo>
                  <a:lnTo>
                    <a:pt x="5952540" y="1676"/>
                  </a:lnTo>
                  <a:lnTo>
                    <a:pt x="5975921" y="15303"/>
                  </a:lnTo>
                  <a:lnTo>
                    <a:pt x="5978347" y="17729"/>
                  </a:lnTo>
                  <a:lnTo>
                    <a:pt x="5991225" y="48806"/>
                  </a:lnTo>
                  <a:lnTo>
                    <a:pt x="5991225" y="52247"/>
                  </a:lnTo>
                  <a:lnTo>
                    <a:pt x="5991225" y="1433652"/>
                  </a:lnTo>
                  <a:lnTo>
                    <a:pt x="5991225" y="1437081"/>
                  </a:lnTo>
                  <a:lnTo>
                    <a:pt x="5990882" y="1440484"/>
                  </a:lnTo>
                  <a:lnTo>
                    <a:pt x="5975921" y="1470596"/>
                  </a:lnTo>
                  <a:lnTo>
                    <a:pt x="5973495" y="1473022"/>
                  </a:lnTo>
                  <a:lnTo>
                    <a:pt x="5970854" y="1475193"/>
                  </a:lnTo>
                  <a:lnTo>
                    <a:pt x="5967996" y="1477098"/>
                  </a:lnTo>
                  <a:lnTo>
                    <a:pt x="5965151" y="1479003"/>
                  </a:lnTo>
                  <a:lnTo>
                    <a:pt x="5949175" y="1484896"/>
                  </a:lnTo>
                  <a:lnTo>
                    <a:pt x="5945809" y="1485569"/>
                  </a:lnTo>
                  <a:lnTo>
                    <a:pt x="5942406" y="1485900"/>
                  </a:lnTo>
                  <a:lnTo>
                    <a:pt x="5938977" y="1485900"/>
                  </a:lnTo>
                  <a:lnTo>
                    <a:pt x="52247" y="1485900"/>
                  </a:lnTo>
                  <a:lnTo>
                    <a:pt x="48818" y="1485900"/>
                  </a:lnTo>
                  <a:lnTo>
                    <a:pt x="45415" y="1485569"/>
                  </a:lnTo>
                  <a:lnTo>
                    <a:pt x="15303" y="1470596"/>
                  </a:lnTo>
                  <a:lnTo>
                    <a:pt x="12877" y="1468170"/>
                  </a:lnTo>
                  <a:lnTo>
                    <a:pt x="0" y="1437081"/>
                  </a:lnTo>
                  <a:lnTo>
                    <a:pt x="0" y="1433652"/>
                  </a:lnTo>
                  <a:close/>
                </a:path>
              </a:pathLst>
            </a:custGeom>
            <a:ln w="9525">
              <a:solidFill>
                <a:srgbClr val="BAC2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015903" y="2011362"/>
            <a:ext cx="5662930" cy="11296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5"/>
              </a:spcBef>
            </a:pPr>
            <a:r>
              <a:rPr sz="1650" b="1" spc="65" dirty="0">
                <a:solidFill>
                  <a:srgbClr val="3B3434"/>
                </a:solidFill>
                <a:latin typeface="Tahoma"/>
                <a:cs typeface="Tahoma"/>
              </a:rPr>
              <a:t>What</a:t>
            </a:r>
            <a:r>
              <a:rPr sz="1650" b="1" spc="25" dirty="0">
                <a:solidFill>
                  <a:srgbClr val="3B3434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3B3434"/>
                </a:solidFill>
                <a:latin typeface="Tahoma"/>
                <a:cs typeface="Tahoma"/>
              </a:rPr>
              <a:t>is</a:t>
            </a:r>
            <a:r>
              <a:rPr sz="1650" b="1" spc="25" dirty="0">
                <a:solidFill>
                  <a:srgbClr val="3B3434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3B3434"/>
                </a:solidFill>
                <a:latin typeface="Tahoma"/>
                <a:cs typeface="Tahoma"/>
              </a:rPr>
              <a:t>Digital</a:t>
            </a:r>
            <a:r>
              <a:rPr sz="1650" b="1" spc="25" dirty="0">
                <a:solidFill>
                  <a:srgbClr val="3B3434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3B3434"/>
                </a:solidFill>
                <a:latin typeface="Tahoma"/>
                <a:cs typeface="Tahoma"/>
              </a:rPr>
              <a:t>Watermarking?</a:t>
            </a:r>
            <a:endParaRPr sz="1650">
              <a:latin typeface="Tahoma"/>
              <a:cs typeface="Tahoma"/>
            </a:endParaRPr>
          </a:p>
          <a:p>
            <a:pPr marL="12700" marR="5080" algn="just">
              <a:lnSpc>
                <a:spcPct val="137500"/>
              </a:lnSpc>
              <a:spcBef>
                <a:spcPts val="484"/>
              </a:spcBef>
            </a:pP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Digital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5" dirty="0">
                <a:solidFill>
                  <a:srgbClr val="3B3434"/>
                </a:solidFill>
                <a:latin typeface="Verdana"/>
                <a:cs typeface="Verdana"/>
              </a:rPr>
              <a:t>watermarking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is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the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40" dirty="0">
                <a:solidFill>
                  <a:srgbClr val="3B3434"/>
                </a:solidFill>
                <a:latin typeface="Verdana"/>
                <a:cs typeface="Verdana"/>
              </a:rPr>
              <a:t>technique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60" dirty="0">
                <a:solidFill>
                  <a:srgbClr val="3B3434"/>
                </a:solidFill>
                <a:latin typeface="Verdana"/>
                <a:cs typeface="Verdana"/>
              </a:rPr>
              <a:t>of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B3434"/>
                </a:solidFill>
                <a:latin typeface="Verdana"/>
                <a:cs typeface="Verdana"/>
              </a:rPr>
              <a:t>embedding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45" dirty="0">
                <a:solidFill>
                  <a:srgbClr val="3B3434"/>
                </a:solidFill>
                <a:latin typeface="Verdana"/>
                <a:cs typeface="Verdana"/>
              </a:rPr>
              <a:t>hidden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20" dirty="0">
                <a:solidFill>
                  <a:srgbClr val="3B3434"/>
                </a:solidFill>
                <a:latin typeface="Verdana"/>
                <a:cs typeface="Verdana"/>
              </a:rPr>
              <a:t>data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45" dirty="0">
                <a:solidFill>
                  <a:srgbClr val="3B3434"/>
                </a:solidFill>
                <a:latin typeface="Verdana"/>
                <a:cs typeface="Verdana"/>
              </a:rPr>
              <a:t>into</a:t>
            </a:r>
            <a:r>
              <a:rPr sz="1250" spc="5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40" dirty="0">
                <a:solidFill>
                  <a:srgbClr val="3B3434"/>
                </a:solidFill>
                <a:latin typeface="Verdana"/>
                <a:cs typeface="Verdana"/>
              </a:rPr>
              <a:t>digital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20" dirty="0">
                <a:solidFill>
                  <a:srgbClr val="3B3434"/>
                </a:solidFill>
                <a:latin typeface="Verdana"/>
                <a:cs typeface="Verdana"/>
              </a:rPr>
              <a:t>signal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B3434"/>
                </a:solidFill>
                <a:latin typeface="Verdana"/>
                <a:cs typeface="Verdana"/>
              </a:rPr>
              <a:t>(like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5" dirty="0">
                <a:solidFill>
                  <a:srgbClr val="3B3434"/>
                </a:solidFill>
                <a:latin typeface="Verdana"/>
                <a:cs typeface="Verdana"/>
              </a:rPr>
              <a:t>images)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for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40" dirty="0">
                <a:solidFill>
                  <a:srgbClr val="3B3434"/>
                </a:solidFill>
                <a:latin typeface="Verdana"/>
                <a:cs typeface="Verdana"/>
              </a:rPr>
              <a:t>copyright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protection,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20" dirty="0">
                <a:solidFill>
                  <a:srgbClr val="3B3434"/>
                </a:solidFill>
                <a:latin typeface="Verdana"/>
                <a:cs typeface="Verdana"/>
              </a:rPr>
              <a:t>authentication,</a:t>
            </a:r>
            <a:r>
              <a:rPr sz="1250" spc="-12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and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20" dirty="0">
                <a:solidFill>
                  <a:srgbClr val="3B3434"/>
                </a:solidFill>
                <a:latin typeface="Verdana"/>
                <a:cs typeface="Verdana"/>
              </a:rPr>
              <a:t>tamper</a:t>
            </a:r>
            <a:r>
              <a:rPr sz="1250" spc="-1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detection.</a:t>
            </a:r>
            <a:endParaRPr sz="125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857750" y="3514725"/>
            <a:ext cx="6000750" cy="2381250"/>
            <a:chOff x="4857750" y="3514725"/>
            <a:chExt cx="6000750" cy="2381250"/>
          </a:xfrm>
        </p:grpSpPr>
        <p:sp>
          <p:nvSpPr>
            <p:cNvPr id="9" name="object 9"/>
            <p:cNvSpPr/>
            <p:nvPr/>
          </p:nvSpPr>
          <p:spPr>
            <a:xfrm>
              <a:off x="4862512" y="3519487"/>
              <a:ext cx="5991225" cy="2371725"/>
            </a:xfrm>
            <a:custGeom>
              <a:avLst/>
              <a:gdLst/>
              <a:ahLst/>
              <a:cxnLst/>
              <a:rect l="l" t="t" r="r" b="b"/>
              <a:pathLst>
                <a:path w="5991225" h="2371725">
                  <a:moveTo>
                    <a:pt x="5942406" y="0"/>
                  </a:moveTo>
                  <a:lnTo>
                    <a:pt x="48818" y="0"/>
                  </a:lnTo>
                  <a:lnTo>
                    <a:pt x="45415" y="330"/>
                  </a:lnTo>
                  <a:lnTo>
                    <a:pt x="10706" y="20370"/>
                  </a:lnTo>
                  <a:lnTo>
                    <a:pt x="0" y="48806"/>
                  </a:lnTo>
                  <a:lnTo>
                    <a:pt x="0" y="2319477"/>
                  </a:lnTo>
                  <a:lnTo>
                    <a:pt x="0" y="2322910"/>
                  </a:lnTo>
                  <a:lnTo>
                    <a:pt x="17729" y="2358847"/>
                  </a:lnTo>
                  <a:lnTo>
                    <a:pt x="48818" y="2371726"/>
                  </a:lnTo>
                  <a:lnTo>
                    <a:pt x="5942406" y="2371726"/>
                  </a:lnTo>
                  <a:lnTo>
                    <a:pt x="5978347" y="2353995"/>
                  </a:lnTo>
                  <a:lnTo>
                    <a:pt x="5991225" y="2322910"/>
                  </a:lnTo>
                  <a:lnTo>
                    <a:pt x="5991225" y="48806"/>
                  </a:lnTo>
                  <a:lnTo>
                    <a:pt x="5973495" y="12877"/>
                  </a:lnTo>
                  <a:lnTo>
                    <a:pt x="5945809" y="330"/>
                  </a:lnTo>
                  <a:lnTo>
                    <a:pt x="5942406" y="0"/>
                  </a:lnTo>
                  <a:close/>
                </a:path>
              </a:pathLst>
            </a:custGeom>
            <a:solidFill>
              <a:srgbClr val="D5DC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62512" y="3519487"/>
              <a:ext cx="5991225" cy="2371725"/>
            </a:xfrm>
            <a:custGeom>
              <a:avLst/>
              <a:gdLst/>
              <a:ahLst/>
              <a:cxnLst/>
              <a:rect l="l" t="t" r="r" b="b"/>
              <a:pathLst>
                <a:path w="5991225" h="2371725">
                  <a:moveTo>
                    <a:pt x="0" y="2319477"/>
                  </a:moveTo>
                  <a:lnTo>
                    <a:pt x="0" y="52247"/>
                  </a:lnTo>
                  <a:lnTo>
                    <a:pt x="0" y="48806"/>
                  </a:lnTo>
                  <a:lnTo>
                    <a:pt x="330" y="45415"/>
                  </a:lnTo>
                  <a:lnTo>
                    <a:pt x="1003" y="42049"/>
                  </a:lnTo>
                  <a:lnTo>
                    <a:pt x="1676" y="38684"/>
                  </a:lnTo>
                  <a:lnTo>
                    <a:pt x="2667" y="35420"/>
                  </a:lnTo>
                  <a:lnTo>
                    <a:pt x="3975" y="32258"/>
                  </a:lnTo>
                  <a:lnTo>
                    <a:pt x="5283" y="29083"/>
                  </a:lnTo>
                  <a:lnTo>
                    <a:pt x="35420" y="2667"/>
                  </a:lnTo>
                  <a:lnTo>
                    <a:pt x="42049" y="1003"/>
                  </a:lnTo>
                  <a:lnTo>
                    <a:pt x="45415" y="330"/>
                  </a:lnTo>
                  <a:lnTo>
                    <a:pt x="48818" y="0"/>
                  </a:lnTo>
                  <a:lnTo>
                    <a:pt x="52247" y="0"/>
                  </a:lnTo>
                  <a:lnTo>
                    <a:pt x="5938977" y="0"/>
                  </a:lnTo>
                  <a:lnTo>
                    <a:pt x="5942406" y="0"/>
                  </a:lnTo>
                  <a:lnTo>
                    <a:pt x="5945809" y="330"/>
                  </a:lnTo>
                  <a:lnTo>
                    <a:pt x="5949175" y="1003"/>
                  </a:lnTo>
                  <a:lnTo>
                    <a:pt x="5952540" y="1676"/>
                  </a:lnTo>
                  <a:lnTo>
                    <a:pt x="5975921" y="15303"/>
                  </a:lnTo>
                  <a:lnTo>
                    <a:pt x="5978347" y="17729"/>
                  </a:lnTo>
                  <a:lnTo>
                    <a:pt x="5991225" y="48806"/>
                  </a:lnTo>
                  <a:lnTo>
                    <a:pt x="5991225" y="52247"/>
                  </a:lnTo>
                  <a:lnTo>
                    <a:pt x="5991225" y="2319477"/>
                  </a:lnTo>
                  <a:lnTo>
                    <a:pt x="5991225" y="2322910"/>
                  </a:lnTo>
                  <a:lnTo>
                    <a:pt x="5990882" y="2326308"/>
                  </a:lnTo>
                  <a:lnTo>
                    <a:pt x="5982423" y="2348504"/>
                  </a:lnTo>
                  <a:lnTo>
                    <a:pt x="5980518" y="2351356"/>
                  </a:lnTo>
                  <a:lnTo>
                    <a:pt x="5978347" y="2353995"/>
                  </a:lnTo>
                  <a:lnTo>
                    <a:pt x="5975921" y="2356421"/>
                  </a:lnTo>
                  <a:lnTo>
                    <a:pt x="5973495" y="2358847"/>
                  </a:lnTo>
                  <a:lnTo>
                    <a:pt x="5970854" y="2361015"/>
                  </a:lnTo>
                  <a:lnTo>
                    <a:pt x="5967996" y="2362920"/>
                  </a:lnTo>
                  <a:lnTo>
                    <a:pt x="5965151" y="2364825"/>
                  </a:lnTo>
                  <a:lnTo>
                    <a:pt x="5942406" y="2371726"/>
                  </a:lnTo>
                  <a:lnTo>
                    <a:pt x="5938977" y="2371726"/>
                  </a:lnTo>
                  <a:lnTo>
                    <a:pt x="52247" y="2371726"/>
                  </a:lnTo>
                  <a:lnTo>
                    <a:pt x="48818" y="2371726"/>
                  </a:lnTo>
                  <a:lnTo>
                    <a:pt x="45415" y="2371388"/>
                  </a:lnTo>
                  <a:lnTo>
                    <a:pt x="15303" y="2356421"/>
                  </a:lnTo>
                  <a:lnTo>
                    <a:pt x="12877" y="2353995"/>
                  </a:lnTo>
                  <a:lnTo>
                    <a:pt x="10706" y="2351356"/>
                  </a:lnTo>
                  <a:lnTo>
                    <a:pt x="8801" y="2348504"/>
                  </a:lnTo>
                  <a:lnTo>
                    <a:pt x="6896" y="2345651"/>
                  </a:lnTo>
                  <a:lnTo>
                    <a:pt x="5283" y="2342639"/>
                  </a:lnTo>
                  <a:lnTo>
                    <a:pt x="3975" y="2339469"/>
                  </a:lnTo>
                  <a:lnTo>
                    <a:pt x="2667" y="2336304"/>
                  </a:lnTo>
                  <a:lnTo>
                    <a:pt x="1676" y="2333035"/>
                  </a:lnTo>
                  <a:lnTo>
                    <a:pt x="1003" y="2329671"/>
                  </a:lnTo>
                  <a:lnTo>
                    <a:pt x="330" y="2326308"/>
                  </a:lnTo>
                  <a:lnTo>
                    <a:pt x="0" y="2322910"/>
                  </a:lnTo>
                  <a:lnTo>
                    <a:pt x="0" y="2319477"/>
                  </a:lnTo>
                  <a:close/>
                </a:path>
              </a:pathLst>
            </a:custGeom>
            <a:ln w="9525">
              <a:solidFill>
                <a:srgbClr val="BAC2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48250" y="4152899"/>
              <a:ext cx="57150" cy="1210310"/>
            </a:xfrm>
            <a:custGeom>
              <a:avLst/>
              <a:gdLst/>
              <a:ahLst/>
              <a:cxnLst/>
              <a:rect l="l" t="t" r="r" b="b"/>
              <a:pathLst>
                <a:path w="57150" h="1210310">
                  <a:moveTo>
                    <a:pt x="57150" y="1177315"/>
                  </a:moveTo>
                  <a:lnTo>
                    <a:pt x="32359" y="1152537"/>
                  </a:lnTo>
                  <a:lnTo>
                    <a:pt x="24790" y="1152537"/>
                  </a:lnTo>
                  <a:lnTo>
                    <a:pt x="0" y="1177315"/>
                  </a:lnTo>
                  <a:lnTo>
                    <a:pt x="0" y="1184897"/>
                  </a:lnTo>
                  <a:lnTo>
                    <a:pt x="24790" y="1209687"/>
                  </a:lnTo>
                  <a:lnTo>
                    <a:pt x="32359" y="1209687"/>
                  </a:lnTo>
                  <a:lnTo>
                    <a:pt x="57150" y="1184897"/>
                  </a:lnTo>
                  <a:lnTo>
                    <a:pt x="57150" y="1181112"/>
                  </a:lnTo>
                  <a:lnTo>
                    <a:pt x="57150" y="1177315"/>
                  </a:lnTo>
                  <a:close/>
                </a:path>
                <a:path w="57150" h="1210310">
                  <a:moveTo>
                    <a:pt x="57150" y="605815"/>
                  </a:moveTo>
                  <a:lnTo>
                    <a:pt x="32359" y="581025"/>
                  </a:lnTo>
                  <a:lnTo>
                    <a:pt x="24790" y="581025"/>
                  </a:lnTo>
                  <a:lnTo>
                    <a:pt x="0" y="605815"/>
                  </a:lnTo>
                  <a:lnTo>
                    <a:pt x="0" y="613384"/>
                  </a:lnTo>
                  <a:lnTo>
                    <a:pt x="24790" y="638175"/>
                  </a:lnTo>
                  <a:lnTo>
                    <a:pt x="32359" y="638175"/>
                  </a:lnTo>
                  <a:lnTo>
                    <a:pt x="57150" y="613384"/>
                  </a:lnTo>
                  <a:lnTo>
                    <a:pt x="57150" y="609600"/>
                  </a:lnTo>
                  <a:lnTo>
                    <a:pt x="57150" y="605815"/>
                  </a:lnTo>
                  <a:close/>
                </a:path>
                <a:path w="57150" h="1210310">
                  <a:moveTo>
                    <a:pt x="57150" y="24790"/>
                  </a:moveTo>
                  <a:lnTo>
                    <a:pt x="32359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59"/>
                  </a:lnTo>
                  <a:lnTo>
                    <a:pt x="24790" y="57150"/>
                  </a:lnTo>
                  <a:lnTo>
                    <a:pt x="32359" y="57150"/>
                  </a:lnTo>
                  <a:lnTo>
                    <a:pt x="57150" y="32359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3B3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471" y="3668712"/>
            <a:ext cx="5582285" cy="202501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80" dirty="0">
                <a:solidFill>
                  <a:srgbClr val="3B3434"/>
                </a:solidFill>
                <a:latin typeface="Tahoma"/>
                <a:cs typeface="Tahoma"/>
              </a:rPr>
              <a:t>About</a:t>
            </a:r>
            <a:r>
              <a:rPr sz="1650" b="1" spc="-30" dirty="0">
                <a:solidFill>
                  <a:srgbClr val="3B3434"/>
                </a:solidFill>
                <a:latin typeface="Tahoma"/>
                <a:cs typeface="Tahoma"/>
              </a:rPr>
              <a:t> </a:t>
            </a:r>
            <a:r>
              <a:rPr sz="1650" b="1" dirty="0">
                <a:solidFill>
                  <a:srgbClr val="3B3434"/>
                </a:solidFill>
                <a:latin typeface="Tahoma"/>
                <a:cs typeface="Tahoma"/>
              </a:rPr>
              <a:t>This</a:t>
            </a:r>
            <a:r>
              <a:rPr sz="1650" b="1" spc="-30" dirty="0">
                <a:solidFill>
                  <a:srgbClr val="3B3434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3B3434"/>
                </a:solidFill>
                <a:latin typeface="Tahoma"/>
                <a:cs typeface="Tahoma"/>
              </a:rPr>
              <a:t>Project</a:t>
            </a:r>
            <a:endParaRPr sz="1650">
              <a:latin typeface="Tahoma"/>
              <a:cs typeface="Tahoma"/>
            </a:endParaRPr>
          </a:p>
          <a:p>
            <a:pPr marL="273050" marR="19050" indent="-635">
              <a:lnSpc>
                <a:spcPct val="135000"/>
              </a:lnSpc>
              <a:spcBef>
                <a:spcPts val="520"/>
              </a:spcBef>
            </a:pP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Our</a:t>
            </a:r>
            <a:r>
              <a:rPr sz="1250" spc="-1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project</a:t>
            </a:r>
            <a:r>
              <a:rPr sz="1250" spc="-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focuses</a:t>
            </a:r>
            <a:r>
              <a:rPr sz="1250" spc="-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3B3434"/>
                </a:solidFill>
                <a:latin typeface="Verdana"/>
                <a:cs typeface="Verdana"/>
              </a:rPr>
              <a:t>on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b="1" spc="-45" dirty="0">
                <a:solidFill>
                  <a:srgbClr val="3B3434"/>
                </a:solidFill>
                <a:latin typeface="Verdana"/>
                <a:cs typeface="Verdana"/>
              </a:rPr>
              <a:t>reversible</a:t>
            </a:r>
            <a:r>
              <a:rPr sz="1250" b="1" spc="-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b="1" spc="-60" dirty="0">
                <a:solidFill>
                  <a:srgbClr val="3B3434"/>
                </a:solidFill>
                <a:latin typeface="Verdana"/>
                <a:cs typeface="Verdana"/>
              </a:rPr>
              <a:t>watermarking</a:t>
            </a:r>
            <a:r>
              <a:rPr sz="1250" b="1" spc="1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160" dirty="0">
                <a:solidFill>
                  <a:srgbClr val="3B3434"/>
                </a:solidFill>
                <a:latin typeface="Verdana"/>
                <a:cs typeface="Verdana"/>
              </a:rPr>
              <a:t>–</a:t>
            </a:r>
            <a:r>
              <a:rPr sz="1250" spc="-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enabling</a:t>
            </a:r>
            <a:r>
              <a:rPr sz="1250" spc="-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40" dirty="0">
                <a:solidFill>
                  <a:srgbClr val="3B3434"/>
                </a:solidFill>
                <a:latin typeface="Verdana"/>
                <a:cs typeface="Verdana"/>
              </a:rPr>
              <a:t>both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tamper</a:t>
            </a:r>
            <a:r>
              <a:rPr sz="1250" spc="-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3B3434"/>
                </a:solidFill>
                <a:latin typeface="Verdana"/>
                <a:cs typeface="Verdana"/>
              </a:rPr>
              <a:t>detection</a:t>
            </a:r>
            <a:r>
              <a:rPr sz="1250" spc="-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and</a:t>
            </a:r>
            <a:r>
              <a:rPr sz="1250" spc="-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original</a:t>
            </a:r>
            <a:r>
              <a:rPr sz="1250" spc="-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image</a:t>
            </a:r>
            <a:r>
              <a:rPr sz="1250" spc="-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B3434"/>
                </a:solidFill>
                <a:latin typeface="Verdana"/>
                <a:cs typeface="Verdana"/>
              </a:rPr>
              <a:t>recovery.</a:t>
            </a:r>
            <a:endParaRPr sz="1250">
              <a:latin typeface="Verdana"/>
              <a:cs typeface="Verdana"/>
            </a:endParaRPr>
          </a:p>
          <a:p>
            <a:pPr marL="273050" marR="5080">
              <a:lnSpc>
                <a:spcPct val="135000"/>
              </a:lnSpc>
              <a:spcBef>
                <a:spcPts val="525"/>
              </a:spcBef>
            </a:pPr>
            <a:r>
              <a:rPr sz="1250" spc="-50" dirty="0">
                <a:solidFill>
                  <a:srgbClr val="3B3434"/>
                </a:solidFill>
                <a:latin typeface="Verdana"/>
                <a:cs typeface="Verdana"/>
              </a:rPr>
              <a:t>It</a:t>
            </a:r>
            <a:r>
              <a:rPr sz="1250" spc="-7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utilizes</a:t>
            </a:r>
            <a:r>
              <a:rPr sz="1250" spc="-7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b="1" spc="-125" dirty="0">
                <a:solidFill>
                  <a:srgbClr val="3B3434"/>
                </a:solidFill>
                <a:latin typeface="Verdana"/>
                <a:cs typeface="Verdana"/>
              </a:rPr>
              <a:t>SIFT</a:t>
            </a:r>
            <a:r>
              <a:rPr sz="1250" b="1" spc="-9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b="1" spc="-50" dirty="0">
                <a:solidFill>
                  <a:srgbClr val="3B3434"/>
                </a:solidFill>
                <a:latin typeface="Verdana"/>
                <a:cs typeface="Verdana"/>
              </a:rPr>
              <a:t>(Scale-</a:t>
            </a:r>
            <a:r>
              <a:rPr sz="1250" b="1" spc="-90" dirty="0">
                <a:solidFill>
                  <a:srgbClr val="3B3434"/>
                </a:solidFill>
                <a:latin typeface="Verdana"/>
                <a:cs typeface="Verdana"/>
              </a:rPr>
              <a:t>Invariant</a:t>
            </a:r>
            <a:r>
              <a:rPr sz="1250" b="1" spc="-9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b="1" spc="-70" dirty="0">
                <a:solidFill>
                  <a:srgbClr val="3B3434"/>
                </a:solidFill>
                <a:latin typeface="Verdana"/>
                <a:cs typeface="Verdana"/>
              </a:rPr>
              <a:t>Feature</a:t>
            </a:r>
            <a:r>
              <a:rPr sz="1250" b="1" spc="-9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b="1" spc="-85" dirty="0">
                <a:solidFill>
                  <a:srgbClr val="3B3434"/>
                </a:solidFill>
                <a:latin typeface="Verdana"/>
                <a:cs typeface="Verdana"/>
              </a:rPr>
              <a:t>Transform)</a:t>
            </a:r>
            <a:r>
              <a:rPr sz="1250" b="1" spc="-5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for</a:t>
            </a:r>
            <a:r>
              <a:rPr sz="1250" spc="-7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B3434"/>
                </a:solidFill>
                <a:latin typeface="Verdana"/>
                <a:cs typeface="Verdana"/>
              </a:rPr>
              <a:t>robust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feature</a:t>
            </a:r>
            <a:r>
              <a:rPr sz="1250" spc="-5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3B3434"/>
                </a:solidFill>
                <a:latin typeface="Verdana"/>
                <a:cs typeface="Verdana"/>
              </a:rPr>
              <a:t>detection</a:t>
            </a:r>
            <a:r>
              <a:rPr sz="1250" spc="-5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against</a:t>
            </a:r>
            <a:r>
              <a:rPr sz="1250" spc="-5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attacks</a:t>
            </a:r>
            <a:r>
              <a:rPr sz="1250" spc="-5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like</a:t>
            </a:r>
            <a:r>
              <a:rPr sz="1250" spc="-5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scaling,</a:t>
            </a:r>
            <a:r>
              <a:rPr sz="1250" spc="-5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rotation,</a:t>
            </a:r>
            <a:r>
              <a:rPr sz="1250" spc="-5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and</a:t>
            </a:r>
            <a:r>
              <a:rPr sz="1250" spc="-5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B3434"/>
                </a:solidFill>
                <a:latin typeface="Verdana"/>
                <a:cs typeface="Verdana"/>
              </a:rPr>
              <a:t>noise.</a:t>
            </a:r>
            <a:endParaRPr sz="1250">
              <a:latin typeface="Verdana"/>
              <a:cs typeface="Verdana"/>
            </a:endParaRPr>
          </a:p>
          <a:p>
            <a:pPr marL="273050" marR="354330">
              <a:lnSpc>
                <a:spcPct val="140000"/>
              </a:lnSpc>
              <a:spcBef>
                <a:spcPts val="375"/>
              </a:spcBef>
            </a:pP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The</a:t>
            </a:r>
            <a:r>
              <a:rPr sz="1250" spc="2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B3434"/>
                </a:solidFill>
                <a:latin typeface="Verdana"/>
                <a:cs typeface="Verdana"/>
              </a:rPr>
              <a:t>watermark</a:t>
            </a:r>
            <a:r>
              <a:rPr sz="1250" spc="2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embeds</a:t>
            </a:r>
            <a:r>
              <a:rPr sz="1250" spc="2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authentication</a:t>
            </a:r>
            <a:r>
              <a:rPr sz="1250" spc="2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data</a:t>
            </a:r>
            <a:r>
              <a:rPr sz="1250" spc="2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derived</a:t>
            </a:r>
            <a:r>
              <a:rPr sz="1250" spc="2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from</a:t>
            </a:r>
            <a:r>
              <a:rPr sz="1250" spc="2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B3434"/>
                </a:solidFill>
                <a:latin typeface="Verdana"/>
                <a:cs typeface="Verdana"/>
              </a:rPr>
              <a:t>the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image</a:t>
            </a:r>
            <a:r>
              <a:rPr sz="1250" spc="2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B3434"/>
                </a:solidFill>
                <a:latin typeface="Verdana"/>
                <a:cs typeface="Verdana"/>
              </a:rPr>
              <a:t>itself,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enabling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precise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tamper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B3434"/>
                </a:solidFill>
                <a:latin typeface="Verdana"/>
                <a:cs typeface="Verdana"/>
              </a:rPr>
              <a:t>localization.</a:t>
            </a:r>
            <a:endParaRPr sz="1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253"/>
            <a:ext cx="4286250" cy="643864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7311" y="777875"/>
            <a:ext cx="501142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60" dirty="0"/>
              <a:t>How</a:t>
            </a:r>
            <a:r>
              <a:rPr spc="-40" dirty="0"/>
              <a:t> </a:t>
            </a:r>
            <a:r>
              <a:rPr spc="55" dirty="0"/>
              <a:t>the</a:t>
            </a:r>
            <a:r>
              <a:rPr spc="-40" dirty="0"/>
              <a:t> </a:t>
            </a:r>
            <a:r>
              <a:rPr dirty="0"/>
              <a:t>Project</a:t>
            </a:r>
            <a:r>
              <a:rPr spc="-40" dirty="0"/>
              <a:t> </a:t>
            </a:r>
            <a:r>
              <a:rPr spc="-10" dirty="0"/>
              <a:t>Works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566410" y="1576059"/>
            <a:ext cx="824865" cy="4064000"/>
            <a:chOff x="566410" y="1576059"/>
            <a:chExt cx="824865" cy="4064000"/>
          </a:xfrm>
        </p:grpSpPr>
        <p:sp>
          <p:nvSpPr>
            <p:cNvPr id="7" name="object 7"/>
            <p:cNvSpPr/>
            <p:nvPr/>
          </p:nvSpPr>
          <p:spPr>
            <a:xfrm>
              <a:off x="571500" y="1581149"/>
              <a:ext cx="814705" cy="4053840"/>
            </a:xfrm>
            <a:custGeom>
              <a:avLst/>
              <a:gdLst/>
              <a:ahLst/>
              <a:cxnLst/>
              <a:rect l="l" t="t" r="r" b="b"/>
              <a:pathLst>
                <a:path w="814705" h="4053840">
                  <a:moveTo>
                    <a:pt x="814387" y="0"/>
                  </a:moveTo>
                  <a:lnTo>
                    <a:pt x="407193" y="162877"/>
                  </a:lnTo>
                  <a:lnTo>
                    <a:pt x="0" y="0"/>
                  </a:lnTo>
                  <a:lnTo>
                    <a:pt x="0" y="3890606"/>
                  </a:lnTo>
                  <a:lnTo>
                    <a:pt x="407193" y="4053484"/>
                  </a:lnTo>
                  <a:lnTo>
                    <a:pt x="814387" y="3890606"/>
                  </a:lnTo>
                  <a:lnTo>
                    <a:pt x="814387" y="0"/>
                  </a:lnTo>
                  <a:close/>
                </a:path>
              </a:pathLst>
            </a:custGeom>
            <a:solidFill>
              <a:srgbClr val="D5DC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1500" y="1581149"/>
              <a:ext cx="814705" cy="4053840"/>
            </a:xfrm>
            <a:custGeom>
              <a:avLst/>
              <a:gdLst/>
              <a:ahLst/>
              <a:cxnLst/>
              <a:rect l="l" t="t" r="r" b="b"/>
              <a:pathLst>
                <a:path w="814705" h="4053840">
                  <a:moveTo>
                    <a:pt x="0" y="3890606"/>
                  </a:moveTo>
                  <a:lnTo>
                    <a:pt x="407193" y="4053484"/>
                  </a:lnTo>
                  <a:lnTo>
                    <a:pt x="814387" y="3890606"/>
                  </a:lnTo>
                  <a:lnTo>
                    <a:pt x="814387" y="0"/>
                  </a:lnTo>
                  <a:lnTo>
                    <a:pt x="407193" y="162877"/>
                  </a:lnTo>
                  <a:lnTo>
                    <a:pt x="0" y="0"/>
                  </a:lnTo>
                  <a:lnTo>
                    <a:pt x="0" y="3890606"/>
                  </a:lnTo>
                  <a:close/>
                </a:path>
              </a:pathLst>
            </a:custGeom>
            <a:ln w="10179">
              <a:solidFill>
                <a:srgbClr val="BAC2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1657350" y="184784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7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3B34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57350" y="242887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7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3B34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657350" y="32670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7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3B34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57350" y="35814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7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3B34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657350" y="39052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7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3B34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657350" y="44767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7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3B34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735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7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3B34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876374" y="1677225"/>
            <a:ext cx="4667885" cy="3759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90"/>
              </a:spcBef>
            </a:pPr>
            <a:r>
              <a:rPr sz="1250" spc="-10" dirty="0">
                <a:solidFill>
                  <a:srgbClr val="3B3434"/>
                </a:solidFill>
                <a:latin typeface="Verdana"/>
                <a:cs typeface="Verdana"/>
              </a:rPr>
              <a:t>Image</a:t>
            </a:r>
            <a:r>
              <a:rPr sz="1250" spc="-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is</a:t>
            </a:r>
            <a:r>
              <a:rPr sz="1250" spc="-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B3434"/>
                </a:solidFill>
                <a:latin typeface="Verdana"/>
                <a:cs typeface="Verdana"/>
              </a:rPr>
              <a:t>divided</a:t>
            </a:r>
            <a:r>
              <a:rPr sz="1250" spc="-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into</a:t>
            </a:r>
            <a:r>
              <a:rPr sz="1250" spc="-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blocks;</a:t>
            </a:r>
            <a:r>
              <a:rPr sz="1250" spc="-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each</a:t>
            </a:r>
            <a:r>
              <a:rPr sz="1250" spc="-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block's</a:t>
            </a:r>
            <a:r>
              <a:rPr sz="1250" spc="-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histogram</a:t>
            </a:r>
            <a:r>
              <a:rPr sz="1250" spc="-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B3434"/>
                </a:solidFill>
                <a:latin typeface="Verdana"/>
                <a:cs typeface="Verdana"/>
              </a:rPr>
              <a:t>data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is</a:t>
            </a:r>
            <a:r>
              <a:rPr sz="1250" spc="-6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used</a:t>
            </a:r>
            <a:r>
              <a:rPr sz="1250" spc="-6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65" dirty="0">
                <a:solidFill>
                  <a:srgbClr val="3B3434"/>
                </a:solidFill>
                <a:latin typeface="Verdana"/>
                <a:cs typeface="Verdana"/>
              </a:rPr>
              <a:t>to</a:t>
            </a:r>
            <a:r>
              <a:rPr sz="1250" spc="-6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generate</a:t>
            </a:r>
            <a:r>
              <a:rPr sz="1250" spc="-6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30" dirty="0">
                <a:solidFill>
                  <a:srgbClr val="3B3434"/>
                </a:solidFill>
                <a:latin typeface="Verdana"/>
                <a:cs typeface="Verdana"/>
              </a:rPr>
              <a:t>a</a:t>
            </a:r>
            <a:r>
              <a:rPr sz="1250" spc="-6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b="1" spc="-55" dirty="0">
                <a:solidFill>
                  <a:srgbClr val="3B3434"/>
                </a:solidFill>
                <a:latin typeface="Verdana"/>
                <a:cs typeface="Verdana"/>
              </a:rPr>
              <a:t>binary</a:t>
            </a:r>
            <a:r>
              <a:rPr sz="1250" b="1" spc="-8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b="1" spc="-45" dirty="0">
                <a:solidFill>
                  <a:srgbClr val="3B3434"/>
                </a:solidFill>
                <a:latin typeface="Verdana"/>
                <a:cs typeface="Verdana"/>
              </a:rPr>
              <a:t>authentication</a:t>
            </a:r>
            <a:r>
              <a:rPr sz="1250" b="1" spc="-8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b="1" spc="-10" dirty="0">
                <a:solidFill>
                  <a:srgbClr val="3B3434"/>
                </a:solidFill>
                <a:latin typeface="Verdana"/>
                <a:cs typeface="Verdana"/>
              </a:rPr>
              <a:t>watermark</a:t>
            </a:r>
            <a:r>
              <a:rPr sz="1250" spc="-10" dirty="0">
                <a:solidFill>
                  <a:srgbClr val="3B3434"/>
                </a:solidFill>
                <a:latin typeface="Verdana"/>
                <a:cs typeface="Verdana"/>
              </a:rPr>
              <a:t>.</a:t>
            </a:r>
            <a:endParaRPr sz="1250">
              <a:latin typeface="Verdana"/>
              <a:cs typeface="Verdana"/>
            </a:endParaRPr>
          </a:p>
          <a:p>
            <a:pPr marL="12700" marR="184785">
              <a:lnSpc>
                <a:spcPct val="137500"/>
              </a:lnSpc>
              <a:spcBef>
                <a:spcPts val="415"/>
              </a:spcBef>
            </a:pP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Feature</a:t>
            </a:r>
            <a:r>
              <a:rPr sz="1250" spc="-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B3434"/>
                </a:solidFill>
                <a:latin typeface="Verdana"/>
                <a:cs typeface="Verdana"/>
              </a:rPr>
              <a:t>points</a:t>
            </a:r>
            <a:r>
              <a:rPr sz="1250" spc="-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B3434"/>
                </a:solidFill>
                <a:latin typeface="Verdana"/>
                <a:cs typeface="Verdana"/>
              </a:rPr>
              <a:t>are</a:t>
            </a:r>
            <a:r>
              <a:rPr sz="1250" spc="-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extracted</a:t>
            </a:r>
            <a:r>
              <a:rPr sz="1250" spc="-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using</a:t>
            </a:r>
            <a:r>
              <a:rPr sz="1250" spc="-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b="1" spc="-125" dirty="0">
                <a:solidFill>
                  <a:srgbClr val="3B3434"/>
                </a:solidFill>
                <a:latin typeface="Verdana"/>
                <a:cs typeface="Verdana"/>
              </a:rPr>
              <a:t>SIFT</a:t>
            </a:r>
            <a:r>
              <a:rPr sz="1250" b="1" spc="-2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and</a:t>
            </a:r>
            <a:r>
              <a:rPr sz="1250" spc="-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mapped</a:t>
            </a:r>
            <a:r>
              <a:rPr sz="1250" spc="-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40" dirty="0">
                <a:solidFill>
                  <a:srgbClr val="3B3434"/>
                </a:solidFill>
                <a:latin typeface="Verdana"/>
                <a:cs typeface="Verdana"/>
              </a:rPr>
              <a:t>to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blocks</a:t>
            </a:r>
            <a:r>
              <a:rPr sz="1250" spc="-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using</a:t>
            </a:r>
            <a:r>
              <a:rPr sz="1250" spc="-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b="1" spc="-25" dirty="0">
                <a:solidFill>
                  <a:srgbClr val="3B3434"/>
                </a:solidFill>
                <a:latin typeface="Verdana"/>
                <a:cs typeface="Verdana"/>
              </a:rPr>
              <a:t>Logistic</a:t>
            </a:r>
            <a:r>
              <a:rPr sz="1250" b="1" spc="-5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b="1" spc="-35" dirty="0">
                <a:solidFill>
                  <a:srgbClr val="3B3434"/>
                </a:solidFill>
                <a:latin typeface="Verdana"/>
                <a:cs typeface="Verdana"/>
              </a:rPr>
              <a:t>mapping</a:t>
            </a:r>
            <a:r>
              <a:rPr sz="1250" b="1" spc="-1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65" dirty="0">
                <a:solidFill>
                  <a:srgbClr val="3B3434"/>
                </a:solidFill>
                <a:latin typeface="Verdana"/>
                <a:cs typeface="Verdana"/>
              </a:rPr>
              <a:t>to</a:t>
            </a:r>
            <a:r>
              <a:rPr sz="1250" spc="-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ensure</a:t>
            </a:r>
            <a:r>
              <a:rPr sz="1250" spc="-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security</a:t>
            </a:r>
            <a:r>
              <a:rPr sz="1250" spc="-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B3434"/>
                </a:solidFill>
                <a:latin typeface="Verdana"/>
                <a:cs typeface="Verdana"/>
              </a:rPr>
              <a:t>and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spatial</a:t>
            </a:r>
            <a:r>
              <a:rPr sz="1250" spc="1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B3434"/>
                </a:solidFill>
                <a:latin typeface="Verdana"/>
                <a:cs typeface="Verdana"/>
              </a:rPr>
              <a:t>independence.</a:t>
            </a:r>
            <a:endParaRPr sz="1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250" b="1" spc="-40" dirty="0">
                <a:solidFill>
                  <a:srgbClr val="3B3434"/>
                </a:solidFill>
                <a:latin typeface="Verdana"/>
                <a:cs typeface="Verdana"/>
              </a:rPr>
              <a:t>Reversible</a:t>
            </a:r>
            <a:r>
              <a:rPr sz="1250" b="1" spc="-7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b="1" spc="-20" dirty="0">
                <a:solidFill>
                  <a:srgbClr val="3B3434"/>
                </a:solidFill>
                <a:latin typeface="Verdana"/>
                <a:cs typeface="Verdana"/>
              </a:rPr>
              <a:t>embedding</a:t>
            </a:r>
            <a:r>
              <a:rPr sz="1250" b="1" spc="-2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is</a:t>
            </a:r>
            <a:r>
              <a:rPr sz="1250" spc="-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achieved</a:t>
            </a:r>
            <a:r>
              <a:rPr sz="1250" spc="-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B3434"/>
                </a:solidFill>
                <a:latin typeface="Verdana"/>
                <a:cs typeface="Verdana"/>
              </a:rPr>
              <a:t>using:</a:t>
            </a:r>
            <a:endParaRPr sz="1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250" b="1" spc="-55" dirty="0">
                <a:solidFill>
                  <a:srgbClr val="3B3434"/>
                </a:solidFill>
                <a:latin typeface="Verdana"/>
                <a:cs typeface="Verdana"/>
              </a:rPr>
              <a:t>Wavelet</a:t>
            </a:r>
            <a:r>
              <a:rPr sz="1250" b="1" spc="-7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b="1" spc="-70" dirty="0">
                <a:solidFill>
                  <a:srgbClr val="3B3434"/>
                </a:solidFill>
                <a:latin typeface="Verdana"/>
                <a:cs typeface="Verdana"/>
              </a:rPr>
              <a:t>Transform</a:t>
            </a:r>
            <a:r>
              <a:rPr sz="1250" b="1" spc="-7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b="1" spc="-110" dirty="0">
                <a:solidFill>
                  <a:srgbClr val="3B3434"/>
                </a:solidFill>
                <a:latin typeface="Verdana"/>
                <a:cs typeface="Verdana"/>
              </a:rPr>
              <a:t>(DWT)</a:t>
            </a:r>
            <a:r>
              <a:rPr sz="1250" b="1" spc="-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for</a:t>
            </a:r>
            <a:r>
              <a:rPr sz="1250" spc="-5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frequency</a:t>
            </a:r>
            <a:r>
              <a:rPr sz="1250" spc="-5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45" dirty="0">
                <a:solidFill>
                  <a:srgbClr val="3B3434"/>
                </a:solidFill>
                <a:latin typeface="Verdana"/>
                <a:cs typeface="Verdana"/>
              </a:rPr>
              <a:t>decomposition</a:t>
            </a:r>
            <a:endParaRPr sz="1250">
              <a:latin typeface="Verdana"/>
              <a:cs typeface="Verdana"/>
            </a:endParaRPr>
          </a:p>
          <a:p>
            <a:pPr marL="12700" marR="734060">
              <a:lnSpc>
                <a:spcPct val="135000"/>
              </a:lnSpc>
              <a:spcBef>
                <a:spcPts val="525"/>
              </a:spcBef>
            </a:pPr>
            <a:r>
              <a:rPr sz="1250" b="1" spc="-55" dirty="0">
                <a:solidFill>
                  <a:srgbClr val="3B3434"/>
                </a:solidFill>
                <a:latin typeface="Verdana"/>
                <a:cs typeface="Verdana"/>
              </a:rPr>
              <a:t>Singular</a:t>
            </a:r>
            <a:r>
              <a:rPr sz="1250" b="1" spc="-9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b="1" spc="-60" dirty="0">
                <a:solidFill>
                  <a:srgbClr val="3B3434"/>
                </a:solidFill>
                <a:latin typeface="Verdana"/>
                <a:cs typeface="Verdana"/>
              </a:rPr>
              <a:t>Value</a:t>
            </a:r>
            <a:r>
              <a:rPr sz="1250" b="1" spc="-9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b="1" spc="-25" dirty="0">
                <a:solidFill>
                  <a:srgbClr val="3B3434"/>
                </a:solidFill>
                <a:latin typeface="Verdana"/>
                <a:cs typeface="Verdana"/>
              </a:rPr>
              <a:t>Decomposition</a:t>
            </a:r>
            <a:r>
              <a:rPr sz="1250" b="1" spc="-8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b="1" spc="-114" dirty="0">
                <a:solidFill>
                  <a:srgbClr val="3B3434"/>
                </a:solidFill>
                <a:latin typeface="Verdana"/>
                <a:cs typeface="Verdana"/>
              </a:rPr>
              <a:t>(SVD)</a:t>
            </a:r>
            <a:r>
              <a:rPr sz="1250" b="1" spc="-5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for</a:t>
            </a:r>
            <a:r>
              <a:rPr sz="1250" spc="-6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B3434"/>
                </a:solidFill>
                <a:latin typeface="Verdana"/>
                <a:cs typeface="Verdana"/>
              </a:rPr>
              <a:t>robust watermark</a:t>
            </a:r>
            <a:r>
              <a:rPr sz="1250" spc="-10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40" dirty="0">
                <a:solidFill>
                  <a:srgbClr val="3B3434"/>
                </a:solidFill>
                <a:latin typeface="Verdana"/>
                <a:cs typeface="Verdana"/>
              </a:rPr>
              <a:t>embedding</a:t>
            </a:r>
            <a:endParaRPr sz="1250">
              <a:latin typeface="Verdana"/>
              <a:cs typeface="Verdana"/>
            </a:endParaRPr>
          </a:p>
          <a:p>
            <a:pPr marL="12700" marR="110489">
              <a:lnSpc>
                <a:spcPct val="140000"/>
              </a:lnSpc>
              <a:spcBef>
                <a:spcPts val="375"/>
              </a:spcBef>
            </a:pP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The</a:t>
            </a:r>
            <a:r>
              <a:rPr sz="1250" spc="-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watermarked</a:t>
            </a:r>
            <a:r>
              <a:rPr sz="1250" spc="-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image</a:t>
            </a:r>
            <a:r>
              <a:rPr sz="1250" spc="-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is</a:t>
            </a:r>
            <a:r>
              <a:rPr sz="1250" spc="-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then</a:t>
            </a:r>
            <a:r>
              <a:rPr sz="1250" spc="-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subjected</a:t>
            </a:r>
            <a:r>
              <a:rPr sz="1250" spc="-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65" dirty="0">
                <a:solidFill>
                  <a:srgbClr val="3B3434"/>
                </a:solidFill>
                <a:latin typeface="Verdana"/>
                <a:cs typeface="Verdana"/>
              </a:rPr>
              <a:t>to</a:t>
            </a:r>
            <a:r>
              <a:rPr sz="1250" spc="-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b="1" spc="-10" dirty="0">
                <a:solidFill>
                  <a:srgbClr val="3B3434"/>
                </a:solidFill>
                <a:latin typeface="Verdana"/>
                <a:cs typeface="Verdana"/>
              </a:rPr>
              <a:t>tampering </a:t>
            </a:r>
            <a:r>
              <a:rPr sz="1250" b="1" spc="-45" dirty="0">
                <a:solidFill>
                  <a:srgbClr val="3B3434"/>
                </a:solidFill>
                <a:latin typeface="Verdana"/>
                <a:cs typeface="Verdana"/>
              </a:rPr>
              <a:t>simulation</a:t>
            </a:r>
            <a:r>
              <a:rPr sz="1250" b="1" spc="-5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and</a:t>
            </a:r>
            <a:r>
              <a:rPr sz="1250" spc="-7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b="1" spc="-40" dirty="0">
                <a:solidFill>
                  <a:srgbClr val="3B3434"/>
                </a:solidFill>
                <a:latin typeface="Verdana"/>
                <a:cs typeface="Verdana"/>
              </a:rPr>
              <a:t>robustness</a:t>
            </a:r>
            <a:r>
              <a:rPr sz="1250" b="1" spc="-9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b="1" spc="-10" dirty="0">
                <a:solidFill>
                  <a:srgbClr val="3B3434"/>
                </a:solidFill>
                <a:latin typeface="Verdana"/>
                <a:cs typeface="Verdana"/>
              </a:rPr>
              <a:t>attacks</a:t>
            </a:r>
            <a:r>
              <a:rPr sz="1250" spc="-10" dirty="0">
                <a:solidFill>
                  <a:srgbClr val="3B3434"/>
                </a:solidFill>
                <a:latin typeface="Verdana"/>
                <a:cs typeface="Verdana"/>
              </a:rPr>
              <a:t>.</a:t>
            </a:r>
            <a:endParaRPr sz="1250">
              <a:latin typeface="Verdana"/>
              <a:cs typeface="Verdana"/>
            </a:endParaRPr>
          </a:p>
          <a:p>
            <a:pPr marL="12700" marR="239395">
              <a:lnSpc>
                <a:spcPct val="135000"/>
              </a:lnSpc>
              <a:spcBef>
                <a:spcPts val="450"/>
              </a:spcBef>
            </a:pPr>
            <a:r>
              <a:rPr sz="1250" b="1" spc="-50" dirty="0">
                <a:solidFill>
                  <a:srgbClr val="3B3434"/>
                </a:solidFill>
                <a:latin typeface="Verdana"/>
                <a:cs typeface="Verdana"/>
              </a:rPr>
              <a:t>Extraction</a:t>
            </a:r>
            <a:r>
              <a:rPr sz="1250" b="1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b="1" spc="-10" dirty="0">
                <a:solidFill>
                  <a:srgbClr val="3B3434"/>
                </a:solidFill>
                <a:latin typeface="Verdana"/>
                <a:cs typeface="Verdana"/>
              </a:rPr>
              <a:t>fi</a:t>
            </a:r>
            <a:r>
              <a:rPr sz="1250" b="1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b="1" spc="-20" dirty="0">
                <a:solidFill>
                  <a:srgbClr val="3B3434"/>
                </a:solidFill>
                <a:latin typeface="Verdana"/>
                <a:cs typeface="Verdana"/>
              </a:rPr>
              <a:t>detection</a:t>
            </a:r>
            <a:r>
              <a:rPr sz="1250" b="1" spc="5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processes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compare</a:t>
            </a:r>
            <a:r>
              <a:rPr sz="1250" spc="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original</a:t>
            </a:r>
            <a:r>
              <a:rPr sz="1250" spc="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B3434"/>
                </a:solidFill>
                <a:latin typeface="Verdana"/>
                <a:cs typeface="Verdana"/>
              </a:rPr>
              <a:t>vs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extracted</a:t>
            </a:r>
            <a:r>
              <a:rPr sz="1250" spc="1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B3434"/>
                </a:solidFill>
                <a:latin typeface="Verdana"/>
                <a:cs typeface="Verdana"/>
              </a:rPr>
              <a:t>watermarks</a:t>
            </a:r>
            <a:r>
              <a:rPr sz="1250" spc="1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65" dirty="0">
                <a:solidFill>
                  <a:srgbClr val="3B3434"/>
                </a:solidFill>
                <a:latin typeface="Verdana"/>
                <a:cs typeface="Verdana"/>
              </a:rPr>
              <a:t>to</a:t>
            </a:r>
            <a:r>
              <a:rPr sz="1250" spc="2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locate</a:t>
            </a:r>
            <a:r>
              <a:rPr sz="1250" spc="1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tampered</a:t>
            </a:r>
            <a:r>
              <a:rPr sz="1250" spc="2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B3434"/>
                </a:solidFill>
                <a:latin typeface="Verdana"/>
                <a:cs typeface="Verdana"/>
              </a:rPr>
              <a:t>regions.</a:t>
            </a:r>
            <a:endParaRPr sz="1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8300" rIns="0" bIns="0" rtlCol="0">
            <a:spAutoFit/>
          </a:bodyPr>
          <a:lstStyle/>
          <a:p>
            <a:pPr marL="4298950" marR="5080">
              <a:lnSpc>
                <a:spcPts val="4200"/>
              </a:lnSpc>
              <a:spcBef>
                <a:spcPts val="50"/>
              </a:spcBef>
            </a:pPr>
            <a:r>
              <a:rPr spc="55" dirty="0"/>
              <a:t>Modifications</a:t>
            </a:r>
            <a:r>
              <a:rPr spc="-25" dirty="0"/>
              <a:t> </a:t>
            </a:r>
            <a:r>
              <a:rPr spc="75" dirty="0"/>
              <a:t>and </a:t>
            </a:r>
            <a:r>
              <a:rPr spc="-10" dirty="0"/>
              <a:t>Improvements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857750" y="2219324"/>
            <a:ext cx="123825" cy="3152775"/>
            <a:chOff x="4857750" y="2219324"/>
            <a:chExt cx="123825" cy="3152775"/>
          </a:xfrm>
        </p:grpSpPr>
        <p:sp>
          <p:nvSpPr>
            <p:cNvPr id="5" name="object 5"/>
            <p:cNvSpPr/>
            <p:nvPr/>
          </p:nvSpPr>
          <p:spPr>
            <a:xfrm>
              <a:off x="4862512" y="2224087"/>
              <a:ext cx="114300" cy="3143250"/>
            </a:xfrm>
            <a:custGeom>
              <a:avLst/>
              <a:gdLst/>
              <a:ahLst/>
              <a:cxnLst/>
              <a:rect l="l" t="t" r="r" b="b"/>
              <a:pathLst>
                <a:path w="114300" h="3143250">
                  <a:moveTo>
                    <a:pt x="65481" y="0"/>
                  </a:moveTo>
                  <a:lnTo>
                    <a:pt x="48818" y="0"/>
                  </a:lnTo>
                  <a:lnTo>
                    <a:pt x="45415" y="330"/>
                  </a:lnTo>
                  <a:lnTo>
                    <a:pt x="10706" y="20370"/>
                  </a:lnTo>
                  <a:lnTo>
                    <a:pt x="0" y="48806"/>
                  </a:lnTo>
                  <a:lnTo>
                    <a:pt x="0" y="3091002"/>
                  </a:lnTo>
                  <a:lnTo>
                    <a:pt x="0" y="3094435"/>
                  </a:lnTo>
                  <a:lnTo>
                    <a:pt x="17729" y="3130372"/>
                  </a:lnTo>
                  <a:lnTo>
                    <a:pt x="48818" y="3143251"/>
                  </a:lnTo>
                  <a:lnTo>
                    <a:pt x="65481" y="3143251"/>
                  </a:lnTo>
                  <a:lnTo>
                    <a:pt x="101422" y="3125520"/>
                  </a:lnTo>
                  <a:lnTo>
                    <a:pt x="114300" y="3094435"/>
                  </a:lnTo>
                  <a:lnTo>
                    <a:pt x="114300" y="48806"/>
                  </a:lnTo>
                  <a:lnTo>
                    <a:pt x="96570" y="12877"/>
                  </a:lnTo>
                  <a:lnTo>
                    <a:pt x="68884" y="330"/>
                  </a:lnTo>
                  <a:lnTo>
                    <a:pt x="65481" y="0"/>
                  </a:lnTo>
                  <a:close/>
                </a:path>
              </a:pathLst>
            </a:custGeom>
            <a:solidFill>
              <a:srgbClr val="D5DC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62512" y="2224087"/>
              <a:ext cx="114300" cy="3143250"/>
            </a:xfrm>
            <a:custGeom>
              <a:avLst/>
              <a:gdLst/>
              <a:ahLst/>
              <a:cxnLst/>
              <a:rect l="l" t="t" r="r" b="b"/>
              <a:pathLst>
                <a:path w="114300" h="3143250">
                  <a:moveTo>
                    <a:pt x="0" y="3091002"/>
                  </a:moveTo>
                  <a:lnTo>
                    <a:pt x="0" y="52247"/>
                  </a:lnTo>
                  <a:lnTo>
                    <a:pt x="0" y="48806"/>
                  </a:lnTo>
                  <a:lnTo>
                    <a:pt x="330" y="45415"/>
                  </a:lnTo>
                  <a:lnTo>
                    <a:pt x="1003" y="42049"/>
                  </a:lnTo>
                  <a:lnTo>
                    <a:pt x="1676" y="38684"/>
                  </a:lnTo>
                  <a:lnTo>
                    <a:pt x="2667" y="35420"/>
                  </a:lnTo>
                  <a:lnTo>
                    <a:pt x="3975" y="32258"/>
                  </a:lnTo>
                  <a:lnTo>
                    <a:pt x="5283" y="29083"/>
                  </a:lnTo>
                  <a:lnTo>
                    <a:pt x="35420" y="2667"/>
                  </a:lnTo>
                  <a:lnTo>
                    <a:pt x="48818" y="0"/>
                  </a:lnTo>
                  <a:lnTo>
                    <a:pt x="52247" y="0"/>
                  </a:lnTo>
                  <a:lnTo>
                    <a:pt x="62052" y="0"/>
                  </a:lnTo>
                  <a:lnTo>
                    <a:pt x="65481" y="0"/>
                  </a:lnTo>
                  <a:lnTo>
                    <a:pt x="68884" y="330"/>
                  </a:lnTo>
                  <a:lnTo>
                    <a:pt x="91071" y="8801"/>
                  </a:lnTo>
                  <a:lnTo>
                    <a:pt x="93929" y="10706"/>
                  </a:lnTo>
                  <a:lnTo>
                    <a:pt x="110324" y="32258"/>
                  </a:lnTo>
                  <a:lnTo>
                    <a:pt x="111633" y="35420"/>
                  </a:lnTo>
                  <a:lnTo>
                    <a:pt x="112623" y="38684"/>
                  </a:lnTo>
                  <a:lnTo>
                    <a:pt x="113296" y="42049"/>
                  </a:lnTo>
                  <a:lnTo>
                    <a:pt x="113957" y="45415"/>
                  </a:lnTo>
                  <a:lnTo>
                    <a:pt x="114300" y="48806"/>
                  </a:lnTo>
                  <a:lnTo>
                    <a:pt x="114300" y="52247"/>
                  </a:lnTo>
                  <a:lnTo>
                    <a:pt x="114300" y="3091002"/>
                  </a:lnTo>
                  <a:lnTo>
                    <a:pt x="114300" y="3094435"/>
                  </a:lnTo>
                  <a:lnTo>
                    <a:pt x="113957" y="3097833"/>
                  </a:lnTo>
                  <a:lnTo>
                    <a:pt x="113296" y="3101196"/>
                  </a:lnTo>
                  <a:lnTo>
                    <a:pt x="112623" y="3104560"/>
                  </a:lnTo>
                  <a:lnTo>
                    <a:pt x="111633" y="3107829"/>
                  </a:lnTo>
                  <a:lnTo>
                    <a:pt x="110324" y="3110994"/>
                  </a:lnTo>
                  <a:lnTo>
                    <a:pt x="109016" y="3114164"/>
                  </a:lnTo>
                  <a:lnTo>
                    <a:pt x="107403" y="3117176"/>
                  </a:lnTo>
                  <a:lnTo>
                    <a:pt x="105498" y="3120029"/>
                  </a:lnTo>
                  <a:lnTo>
                    <a:pt x="103593" y="3122881"/>
                  </a:lnTo>
                  <a:lnTo>
                    <a:pt x="101422" y="3125520"/>
                  </a:lnTo>
                  <a:lnTo>
                    <a:pt x="98996" y="3127946"/>
                  </a:lnTo>
                  <a:lnTo>
                    <a:pt x="96570" y="3130372"/>
                  </a:lnTo>
                  <a:lnTo>
                    <a:pt x="93929" y="3132535"/>
                  </a:lnTo>
                  <a:lnTo>
                    <a:pt x="91071" y="3134445"/>
                  </a:lnTo>
                  <a:lnTo>
                    <a:pt x="88226" y="3136350"/>
                  </a:lnTo>
                  <a:lnTo>
                    <a:pt x="65481" y="3143251"/>
                  </a:lnTo>
                  <a:lnTo>
                    <a:pt x="62052" y="3143251"/>
                  </a:lnTo>
                  <a:lnTo>
                    <a:pt x="52247" y="3143251"/>
                  </a:lnTo>
                  <a:lnTo>
                    <a:pt x="48818" y="3143251"/>
                  </a:lnTo>
                  <a:lnTo>
                    <a:pt x="45415" y="3142913"/>
                  </a:lnTo>
                  <a:lnTo>
                    <a:pt x="15303" y="3127946"/>
                  </a:lnTo>
                  <a:lnTo>
                    <a:pt x="12877" y="3125520"/>
                  </a:lnTo>
                  <a:lnTo>
                    <a:pt x="10706" y="3122881"/>
                  </a:lnTo>
                  <a:lnTo>
                    <a:pt x="8801" y="3120029"/>
                  </a:lnTo>
                  <a:lnTo>
                    <a:pt x="6896" y="3117176"/>
                  </a:lnTo>
                  <a:lnTo>
                    <a:pt x="5283" y="3114164"/>
                  </a:lnTo>
                  <a:lnTo>
                    <a:pt x="3975" y="3110994"/>
                  </a:lnTo>
                  <a:lnTo>
                    <a:pt x="2667" y="3107829"/>
                  </a:lnTo>
                  <a:lnTo>
                    <a:pt x="1676" y="3104560"/>
                  </a:lnTo>
                  <a:lnTo>
                    <a:pt x="1003" y="3101196"/>
                  </a:lnTo>
                  <a:lnTo>
                    <a:pt x="330" y="3097833"/>
                  </a:lnTo>
                  <a:lnTo>
                    <a:pt x="0" y="3094435"/>
                  </a:lnTo>
                  <a:lnTo>
                    <a:pt x="0" y="3091002"/>
                  </a:lnTo>
                  <a:close/>
                </a:path>
              </a:pathLst>
            </a:custGeom>
            <a:ln w="9525">
              <a:solidFill>
                <a:srgbClr val="BAC2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5248275" y="232409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3B34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248275" y="290512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3B34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248275" y="34861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3B34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248275" y="38004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3B34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248275" y="43815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3B34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248275" y="49530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3B34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657860">
              <a:lnSpc>
                <a:spcPct val="140000"/>
              </a:lnSpc>
              <a:spcBef>
                <a:spcPts val="90"/>
              </a:spcBef>
            </a:pPr>
            <a:r>
              <a:rPr spc="-60" dirty="0"/>
              <a:t>Implemented</a:t>
            </a:r>
            <a:r>
              <a:rPr spc="-75" dirty="0"/>
              <a:t> </a:t>
            </a:r>
            <a:r>
              <a:rPr spc="-60" dirty="0"/>
              <a:t>DWT-</a:t>
            </a:r>
            <a:r>
              <a:rPr spc="-30" dirty="0"/>
              <a:t>SVD-based</a:t>
            </a:r>
            <a:r>
              <a:rPr spc="-70" dirty="0"/>
              <a:t> </a:t>
            </a:r>
            <a:r>
              <a:rPr spc="-45" dirty="0"/>
              <a:t>reversible</a:t>
            </a:r>
            <a:r>
              <a:rPr spc="-70" dirty="0"/>
              <a:t> </a:t>
            </a:r>
            <a:r>
              <a:rPr spc="-10" dirty="0"/>
              <a:t>watermark </a:t>
            </a:r>
            <a:r>
              <a:rPr spc="-20" dirty="0"/>
              <a:t>embedding</a:t>
            </a:r>
            <a:r>
              <a:rPr spc="60" dirty="0"/>
              <a:t> </a:t>
            </a:r>
            <a:r>
              <a:rPr b="0" spc="65" dirty="0">
                <a:latin typeface="Verdana"/>
                <a:cs typeface="Verdana"/>
              </a:rPr>
              <a:t>to</a:t>
            </a:r>
            <a:r>
              <a:rPr b="0" spc="50" dirty="0">
                <a:latin typeface="Verdana"/>
                <a:cs typeface="Verdana"/>
              </a:rPr>
              <a:t> </a:t>
            </a:r>
            <a:r>
              <a:rPr b="0" dirty="0">
                <a:latin typeface="Verdana"/>
                <a:cs typeface="Verdana"/>
              </a:rPr>
              <a:t>enhance</a:t>
            </a:r>
            <a:r>
              <a:rPr b="0" spc="50" dirty="0">
                <a:latin typeface="Verdana"/>
                <a:cs typeface="Verdana"/>
              </a:rPr>
              <a:t> </a:t>
            </a:r>
            <a:r>
              <a:rPr b="0" dirty="0">
                <a:latin typeface="Verdana"/>
                <a:cs typeface="Verdana"/>
              </a:rPr>
              <a:t>imperceptibility</a:t>
            </a:r>
            <a:r>
              <a:rPr b="0" spc="45" dirty="0">
                <a:latin typeface="Verdana"/>
                <a:cs typeface="Verdana"/>
              </a:rPr>
              <a:t> </a:t>
            </a:r>
            <a:r>
              <a:rPr b="0" dirty="0">
                <a:latin typeface="Verdana"/>
                <a:cs typeface="Verdana"/>
              </a:rPr>
              <a:t>and</a:t>
            </a:r>
            <a:r>
              <a:rPr b="0" spc="50" dirty="0">
                <a:latin typeface="Verdana"/>
                <a:cs typeface="Verdana"/>
              </a:rPr>
              <a:t> </a:t>
            </a:r>
            <a:r>
              <a:rPr b="0" spc="-10" dirty="0">
                <a:latin typeface="Verdana"/>
                <a:cs typeface="Verdana"/>
              </a:rPr>
              <a:t>robustness.</a:t>
            </a:r>
          </a:p>
          <a:p>
            <a:pPr marL="12700" marR="203835">
              <a:lnSpc>
                <a:spcPct val="135000"/>
              </a:lnSpc>
              <a:spcBef>
                <a:spcPts val="450"/>
              </a:spcBef>
            </a:pPr>
            <a:r>
              <a:rPr spc="-55" dirty="0"/>
              <a:t>Introduced</a:t>
            </a:r>
            <a:r>
              <a:rPr spc="-90" dirty="0"/>
              <a:t> </a:t>
            </a:r>
            <a:r>
              <a:rPr spc="-40" dirty="0"/>
              <a:t>histogram-</a:t>
            </a:r>
            <a:r>
              <a:rPr spc="-30" dirty="0"/>
              <a:t>based</a:t>
            </a:r>
            <a:r>
              <a:rPr spc="-85" dirty="0"/>
              <a:t> </a:t>
            </a:r>
            <a:r>
              <a:rPr spc="-55" dirty="0"/>
              <a:t>binary</a:t>
            </a:r>
            <a:r>
              <a:rPr spc="-85" dirty="0"/>
              <a:t> </a:t>
            </a:r>
            <a:r>
              <a:rPr spc="-70" dirty="0"/>
              <a:t>watermark</a:t>
            </a:r>
            <a:r>
              <a:rPr spc="-50" dirty="0"/>
              <a:t> </a:t>
            </a:r>
            <a:r>
              <a:rPr b="0" dirty="0">
                <a:latin typeface="Verdana"/>
                <a:cs typeface="Verdana"/>
              </a:rPr>
              <a:t>for</a:t>
            </a:r>
            <a:r>
              <a:rPr b="0" spc="-60" dirty="0">
                <a:latin typeface="Verdana"/>
                <a:cs typeface="Verdana"/>
              </a:rPr>
              <a:t> </a:t>
            </a:r>
            <a:r>
              <a:rPr b="0" spc="-10" dirty="0">
                <a:latin typeface="Verdana"/>
                <a:cs typeface="Verdana"/>
              </a:rPr>
              <a:t>simplicity </a:t>
            </a:r>
            <a:r>
              <a:rPr b="0" dirty="0">
                <a:latin typeface="Verdana"/>
                <a:cs typeface="Verdana"/>
              </a:rPr>
              <a:t>and effective</a:t>
            </a:r>
            <a:r>
              <a:rPr b="0" spc="5" dirty="0">
                <a:latin typeface="Verdana"/>
                <a:cs typeface="Verdana"/>
              </a:rPr>
              <a:t> </a:t>
            </a:r>
            <a:r>
              <a:rPr b="0" dirty="0">
                <a:latin typeface="Verdana"/>
                <a:cs typeface="Verdana"/>
              </a:rPr>
              <a:t>tamper</a:t>
            </a:r>
            <a:r>
              <a:rPr b="0" spc="5" dirty="0">
                <a:latin typeface="Verdana"/>
                <a:cs typeface="Verdana"/>
              </a:rPr>
              <a:t> </a:t>
            </a:r>
            <a:r>
              <a:rPr b="0" spc="-10" dirty="0">
                <a:latin typeface="Verdana"/>
                <a:cs typeface="Verdana"/>
              </a:rPr>
              <a:t>detection.</a:t>
            </a: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pc="-70" dirty="0"/>
              <a:t>Tamper</a:t>
            </a:r>
            <a:r>
              <a:rPr spc="-90" dirty="0"/>
              <a:t> </a:t>
            </a:r>
            <a:r>
              <a:rPr spc="-45" dirty="0"/>
              <a:t>simulation</a:t>
            </a:r>
            <a:r>
              <a:rPr spc="-85" dirty="0"/>
              <a:t> </a:t>
            </a:r>
            <a:r>
              <a:rPr spc="-10" dirty="0"/>
              <a:t>added</a:t>
            </a:r>
            <a:r>
              <a:rPr spc="-50" dirty="0"/>
              <a:t> </a:t>
            </a:r>
            <a:r>
              <a:rPr b="0" dirty="0">
                <a:latin typeface="Verdana"/>
                <a:cs typeface="Verdana"/>
              </a:rPr>
              <a:t>using</a:t>
            </a:r>
            <a:r>
              <a:rPr b="0" spc="-65" dirty="0">
                <a:latin typeface="Verdana"/>
                <a:cs typeface="Verdana"/>
              </a:rPr>
              <a:t> </a:t>
            </a:r>
            <a:r>
              <a:rPr b="0" dirty="0">
                <a:latin typeface="Verdana"/>
                <a:cs typeface="Verdana"/>
              </a:rPr>
              <a:t>random</a:t>
            </a:r>
            <a:r>
              <a:rPr b="0" spc="-65" dirty="0">
                <a:latin typeface="Verdana"/>
                <a:cs typeface="Verdana"/>
              </a:rPr>
              <a:t> </a:t>
            </a:r>
            <a:r>
              <a:rPr b="0" spc="50" dirty="0">
                <a:latin typeface="Verdana"/>
                <a:cs typeface="Verdana"/>
              </a:rPr>
              <a:t>block</a:t>
            </a:r>
            <a:r>
              <a:rPr b="0" spc="-65" dirty="0">
                <a:latin typeface="Verdana"/>
                <a:cs typeface="Verdana"/>
              </a:rPr>
              <a:t> </a:t>
            </a:r>
            <a:r>
              <a:rPr b="0" spc="-10" dirty="0">
                <a:latin typeface="Verdana"/>
                <a:cs typeface="Verdana"/>
              </a:rPr>
              <a:t>inversion.</a:t>
            </a:r>
          </a:p>
          <a:p>
            <a:pPr marL="12700" marR="95250">
              <a:lnSpc>
                <a:spcPct val="135000"/>
              </a:lnSpc>
              <a:spcBef>
                <a:spcPts val="450"/>
              </a:spcBef>
            </a:pPr>
            <a:r>
              <a:rPr spc="-70" dirty="0"/>
              <a:t>Integrated</a:t>
            </a:r>
            <a:r>
              <a:rPr spc="-100" dirty="0"/>
              <a:t> </a:t>
            </a:r>
            <a:r>
              <a:rPr spc="-35" dirty="0"/>
              <a:t>multiple</a:t>
            </a:r>
            <a:r>
              <a:rPr spc="-95" dirty="0"/>
              <a:t> </a:t>
            </a:r>
            <a:r>
              <a:rPr spc="-45" dirty="0"/>
              <a:t>attack</a:t>
            </a:r>
            <a:r>
              <a:rPr spc="-95" dirty="0"/>
              <a:t> </a:t>
            </a:r>
            <a:r>
              <a:rPr spc="-65" dirty="0"/>
              <a:t>modes</a:t>
            </a:r>
            <a:r>
              <a:rPr b="0" spc="-65" dirty="0">
                <a:latin typeface="Verdana"/>
                <a:cs typeface="Verdana"/>
              </a:rPr>
              <a:t>:</a:t>
            </a:r>
            <a:r>
              <a:rPr b="0" spc="-75" dirty="0">
                <a:latin typeface="Verdana"/>
                <a:cs typeface="Verdana"/>
              </a:rPr>
              <a:t> </a:t>
            </a:r>
            <a:r>
              <a:rPr b="0" dirty="0">
                <a:latin typeface="Verdana"/>
                <a:cs typeface="Verdana"/>
              </a:rPr>
              <a:t>Caussian</a:t>
            </a:r>
            <a:r>
              <a:rPr b="0" spc="-70" dirty="0">
                <a:latin typeface="Verdana"/>
                <a:cs typeface="Verdana"/>
              </a:rPr>
              <a:t> </a:t>
            </a:r>
            <a:r>
              <a:rPr b="0" spc="-30" dirty="0">
                <a:latin typeface="Verdana"/>
                <a:cs typeface="Verdana"/>
              </a:rPr>
              <a:t>blur,</a:t>
            </a:r>
            <a:r>
              <a:rPr b="0" spc="-75" dirty="0">
                <a:latin typeface="Verdana"/>
                <a:cs typeface="Verdana"/>
              </a:rPr>
              <a:t> </a:t>
            </a:r>
            <a:r>
              <a:rPr b="0" dirty="0">
                <a:latin typeface="Verdana"/>
                <a:cs typeface="Verdana"/>
              </a:rPr>
              <a:t>salt</a:t>
            </a:r>
            <a:r>
              <a:rPr b="0" spc="-75" dirty="0">
                <a:latin typeface="Verdana"/>
                <a:cs typeface="Verdana"/>
              </a:rPr>
              <a:t> </a:t>
            </a:r>
            <a:r>
              <a:rPr b="0" spc="60" dirty="0">
                <a:latin typeface="Verdana"/>
                <a:cs typeface="Verdana"/>
              </a:rPr>
              <a:t>€</a:t>
            </a:r>
            <a:r>
              <a:rPr b="0" spc="-75" dirty="0">
                <a:latin typeface="Verdana"/>
                <a:cs typeface="Verdana"/>
              </a:rPr>
              <a:t> </a:t>
            </a:r>
            <a:r>
              <a:rPr b="0" spc="-10" dirty="0">
                <a:latin typeface="Verdana"/>
                <a:cs typeface="Verdana"/>
              </a:rPr>
              <a:t>pepper, </a:t>
            </a:r>
            <a:r>
              <a:rPr b="0" spc="110" dirty="0">
                <a:latin typeface="Verdana"/>
                <a:cs typeface="Verdana"/>
              </a:rPr>
              <a:t>JPEC</a:t>
            </a:r>
            <a:r>
              <a:rPr b="0" spc="-55" dirty="0">
                <a:latin typeface="Verdana"/>
                <a:cs typeface="Verdana"/>
              </a:rPr>
              <a:t> </a:t>
            </a:r>
            <a:r>
              <a:rPr b="0" spc="10" dirty="0">
                <a:latin typeface="Verdana"/>
                <a:cs typeface="Verdana"/>
              </a:rPr>
              <a:t>compression,</a:t>
            </a:r>
            <a:r>
              <a:rPr b="0" spc="-55" dirty="0">
                <a:latin typeface="Verdana"/>
                <a:cs typeface="Verdana"/>
              </a:rPr>
              <a:t> </a:t>
            </a:r>
            <a:r>
              <a:rPr b="0" spc="10" dirty="0">
                <a:latin typeface="Verdana"/>
                <a:cs typeface="Verdana"/>
              </a:rPr>
              <a:t>scaling,</a:t>
            </a:r>
            <a:r>
              <a:rPr b="0" spc="-55" dirty="0">
                <a:latin typeface="Verdana"/>
                <a:cs typeface="Verdana"/>
              </a:rPr>
              <a:t> </a:t>
            </a:r>
            <a:r>
              <a:rPr b="0" spc="10" dirty="0">
                <a:latin typeface="Verdana"/>
                <a:cs typeface="Verdana"/>
              </a:rPr>
              <a:t>rotation,</a:t>
            </a:r>
            <a:r>
              <a:rPr b="0" spc="-55" dirty="0">
                <a:latin typeface="Verdana"/>
                <a:cs typeface="Verdana"/>
              </a:rPr>
              <a:t> </a:t>
            </a:r>
            <a:r>
              <a:rPr b="0" spc="-20" dirty="0">
                <a:latin typeface="Verdana"/>
                <a:cs typeface="Verdana"/>
              </a:rPr>
              <a:t>etc.</a:t>
            </a:r>
          </a:p>
          <a:p>
            <a:pPr marL="12700" marR="5080">
              <a:lnSpc>
                <a:spcPct val="135000"/>
              </a:lnSpc>
              <a:spcBef>
                <a:spcPts val="525"/>
              </a:spcBef>
            </a:pPr>
            <a:r>
              <a:rPr b="0" spc="45" dirty="0">
                <a:latin typeface="Verdana"/>
                <a:cs typeface="Verdana"/>
              </a:rPr>
              <a:t>Achieved</a:t>
            </a:r>
            <a:r>
              <a:rPr b="0" spc="-70" dirty="0">
                <a:latin typeface="Verdana"/>
                <a:cs typeface="Verdana"/>
              </a:rPr>
              <a:t> </a:t>
            </a:r>
            <a:r>
              <a:rPr spc="-35" dirty="0"/>
              <a:t>PSNR</a:t>
            </a:r>
            <a:r>
              <a:rPr spc="-90" dirty="0"/>
              <a:t> </a:t>
            </a:r>
            <a:r>
              <a:rPr spc="-330" dirty="0"/>
              <a:t>&gt;</a:t>
            </a:r>
            <a:r>
              <a:rPr spc="-85" dirty="0"/>
              <a:t> </a:t>
            </a:r>
            <a:r>
              <a:rPr spc="-80" dirty="0"/>
              <a:t>53</a:t>
            </a:r>
            <a:r>
              <a:rPr spc="-90" dirty="0"/>
              <a:t> </a:t>
            </a:r>
            <a:r>
              <a:rPr spc="-30" dirty="0"/>
              <a:t>dB</a:t>
            </a:r>
            <a:r>
              <a:rPr spc="-50" dirty="0"/>
              <a:t> </a:t>
            </a:r>
            <a:r>
              <a:rPr b="0" dirty="0">
                <a:latin typeface="Verdana"/>
                <a:cs typeface="Verdana"/>
              </a:rPr>
              <a:t>and</a:t>
            </a:r>
            <a:r>
              <a:rPr b="0" spc="-65" dirty="0">
                <a:latin typeface="Verdana"/>
                <a:cs typeface="Verdana"/>
              </a:rPr>
              <a:t> </a:t>
            </a:r>
            <a:r>
              <a:rPr spc="-85" dirty="0"/>
              <a:t>SSIM</a:t>
            </a:r>
            <a:r>
              <a:rPr spc="-90" dirty="0"/>
              <a:t> </a:t>
            </a:r>
            <a:r>
              <a:rPr spc="-330" dirty="0"/>
              <a:t>&gt;</a:t>
            </a:r>
            <a:r>
              <a:rPr spc="-90" dirty="0"/>
              <a:t> </a:t>
            </a:r>
            <a:r>
              <a:rPr spc="-45" dirty="0"/>
              <a:t>0.98</a:t>
            </a:r>
            <a:r>
              <a:rPr b="0" spc="-45" dirty="0">
                <a:latin typeface="Verdana"/>
                <a:cs typeface="Verdana"/>
              </a:rPr>
              <a:t>,</a:t>
            </a:r>
            <a:r>
              <a:rPr b="0" spc="-65" dirty="0">
                <a:latin typeface="Verdana"/>
                <a:cs typeface="Verdana"/>
              </a:rPr>
              <a:t> </a:t>
            </a:r>
            <a:r>
              <a:rPr b="0" dirty="0">
                <a:latin typeface="Verdana"/>
                <a:cs typeface="Verdana"/>
              </a:rPr>
              <a:t>showing</a:t>
            </a:r>
            <a:r>
              <a:rPr b="0" spc="-70" dirty="0">
                <a:latin typeface="Verdana"/>
                <a:cs typeface="Verdana"/>
              </a:rPr>
              <a:t> </a:t>
            </a:r>
            <a:r>
              <a:rPr b="0" dirty="0">
                <a:latin typeface="Verdana"/>
                <a:cs typeface="Verdana"/>
              </a:rPr>
              <a:t>high</a:t>
            </a:r>
            <a:r>
              <a:rPr b="0" spc="-65" dirty="0">
                <a:latin typeface="Verdana"/>
                <a:cs typeface="Verdana"/>
              </a:rPr>
              <a:t> </a:t>
            </a:r>
            <a:r>
              <a:rPr b="0" dirty="0">
                <a:latin typeface="Verdana"/>
                <a:cs typeface="Verdana"/>
              </a:rPr>
              <a:t>fidelity</a:t>
            </a:r>
            <a:r>
              <a:rPr b="0" spc="-65" dirty="0">
                <a:latin typeface="Verdana"/>
                <a:cs typeface="Verdana"/>
              </a:rPr>
              <a:t> </a:t>
            </a:r>
            <a:r>
              <a:rPr b="0" spc="35" dirty="0">
                <a:latin typeface="Verdana"/>
                <a:cs typeface="Verdana"/>
              </a:rPr>
              <a:t>of </a:t>
            </a:r>
            <a:r>
              <a:rPr b="0" dirty="0">
                <a:latin typeface="Verdana"/>
                <a:cs typeface="Verdana"/>
              </a:rPr>
              <a:t>the</a:t>
            </a:r>
            <a:r>
              <a:rPr b="0" spc="-70" dirty="0">
                <a:latin typeface="Verdana"/>
                <a:cs typeface="Verdana"/>
              </a:rPr>
              <a:t> </a:t>
            </a:r>
            <a:r>
              <a:rPr b="0" dirty="0">
                <a:latin typeface="Verdana"/>
                <a:cs typeface="Verdana"/>
              </a:rPr>
              <a:t>watermarked</a:t>
            </a:r>
            <a:r>
              <a:rPr b="0" spc="-70" dirty="0">
                <a:latin typeface="Verdana"/>
                <a:cs typeface="Verdana"/>
              </a:rPr>
              <a:t> </a:t>
            </a:r>
            <a:r>
              <a:rPr b="0" spc="-10" dirty="0">
                <a:latin typeface="Verdana"/>
                <a:cs typeface="Verdana"/>
              </a:rPr>
              <a:t>image.</a:t>
            </a:r>
          </a:p>
          <a:p>
            <a:pPr marL="12700" marR="379730">
              <a:lnSpc>
                <a:spcPct val="140000"/>
              </a:lnSpc>
              <a:spcBef>
                <a:spcPts val="375"/>
              </a:spcBef>
            </a:pPr>
            <a:r>
              <a:rPr b="0" spc="80" dirty="0">
                <a:latin typeface="Verdana"/>
                <a:cs typeface="Verdana"/>
              </a:rPr>
              <a:t>Added</a:t>
            </a:r>
            <a:r>
              <a:rPr b="0" spc="-85" dirty="0">
                <a:latin typeface="Verdana"/>
                <a:cs typeface="Verdana"/>
              </a:rPr>
              <a:t> </a:t>
            </a:r>
            <a:r>
              <a:rPr spc="-45" dirty="0"/>
              <a:t>heatmap-</a:t>
            </a:r>
            <a:r>
              <a:rPr spc="-30" dirty="0"/>
              <a:t>based</a:t>
            </a:r>
            <a:r>
              <a:rPr spc="-100" dirty="0"/>
              <a:t> </a:t>
            </a:r>
            <a:r>
              <a:rPr spc="-55" dirty="0"/>
              <a:t>tamper</a:t>
            </a:r>
            <a:r>
              <a:rPr spc="-105" dirty="0"/>
              <a:t> </a:t>
            </a:r>
            <a:r>
              <a:rPr spc="-50" dirty="0"/>
              <a:t>visualization</a:t>
            </a:r>
            <a:r>
              <a:rPr spc="-65" dirty="0"/>
              <a:t> </a:t>
            </a:r>
            <a:r>
              <a:rPr b="0" dirty="0">
                <a:latin typeface="Verdana"/>
                <a:cs typeface="Verdana"/>
              </a:rPr>
              <a:t>and</a:t>
            </a:r>
            <a:r>
              <a:rPr b="0" spc="-80" dirty="0">
                <a:latin typeface="Verdana"/>
                <a:cs typeface="Verdana"/>
              </a:rPr>
              <a:t> </a:t>
            </a:r>
            <a:r>
              <a:rPr spc="-45" dirty="0"/>
              <a:t>full</a:t>
            </a:r>
            <a:r>
              <a:rPr spc="-105" dirty="0"/>
              <a:t> </a:t>
            </a:r>
            <a:r>
              <a:rPr spc="-10" dirty="0"/>
              <a:t>image </a:t>
            </a:r>
            <a:r>
              <a:rPr spc="-50" dirty="0"/>
              <a:t>recovery</a:t>
            </a:r>
            <a:r>
              <a:rPr spc="-75" dirty="0"/>
              <a:t> </a:t>
            </a:r>
            <a:r>
              <a:rPr b="0" spc="-10" dirty="0">
                <a:latin typeface="Verdana"/>
                <a:cs typeface="Verdana"/>
              </a:rPr>
              <a:t>via</a:t>
            </a:r>
            <a:r>
              <a:rPr b="0" spc="-90" dirty="0">
                <a:latin typeface="Verdana"/>
                <a:cs typeface="Verdana"/>
              </a:rPr>
              <a:t> </a:t>
            </a:r>
            <a:r>
              <a:rPr b="0" spc="45" dirty="0">
                <a:latin typeface="Verdana"/>
                <a:cs typeface="Verdana"/>
              </a:rPr>
              <a:t>backed-</a:t>
            </a:r>
            <a:r>
              <a:rPr b="0" dirty="0">
                <a:latin typeface="Verdana"/>
                <a:cs typeface="Verdana"/>
              </a:rPr>
              <a:t>up</a:t>
            </a:r>
            <a:r>
              <a:rPr b="0" spc="-95" dirty="0">
                <a:latin typeface="Verdana"/>
                <a:cs typeface="Verdana"/>
              </a:rPr>
              <a:t> </a:t>
            </a:r>
            <a:r>
              <a:rPr b="0" spc="-10" dirty="0">
                <a:latin typeface="Verdana"/>
                <a:cs typeface="Verdana"/>
              </a:rPr>
              <a:t>coefficients.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906635" cy="6439535"/>
          </a:xfrm>
          <a:custGeom>
            <a:avLst/>
            <a:gdLst/>
            <a:ahLst/>
            <a:cxnLst/>
            <a:rect l="l" t="t" r="r" b="b"/>
            <a:pathLst>
              <a:path w="9906635" h="6439535">
                <a:moveTo>
                  <a:pt x="9906312" y="0"/>
                </a:moveTo>
                <a:lnTo>
                  <a:pt x="0" y="0"/>
                </a:lnTo>
                <a:lnTo>
                  <a:pt x="0" y="6439103"/>
                </a:lnTo>
                <a:lnTo>
                  <a:pt x="9906312" y="6439103"/>
                </a:lnTo>
                <a:lnTo>
                  <a:pt x="9906312" y="0"/>
                </a:lnTo>
                <a:close/>
              </a:path>
            </a:pathLst>
          </a:custGeom>
          <a:solidFill>
            <a:srgbClr val="FF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325" y="367041"/>
            <a:ext cx="5768340" cy="4718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00" dirty="0"/>
              <a:t>Project</a:t>
            </a:r>
            <a:r>
              <a:rPr sz="2900" spc="-40" dirty="0"/>
              <a:t> </a:t>
            </a:r>
            <a:r>
              <a:rPr sz="2900" dirty="0"/>
              <a:t>Results</a:t>
            </a:r>
            <a:r>
              <a:rPr sz="2900" spc="-35" dirty="0"/>
              <a:t> </a:t>
            </a:r>
            <a:r>
              <a:rPr sz="2900" spc="70" dirty="0"/>
              <a:t>on</a:t>
            </a:r>
            <a:r>
              <a:rPr sz="2900" spc="-40" dirty="0"/>
              <a:t> </a:t>
            </a:r>
            <a:r>
              <a:rPr sz="2900" spc="-20" dirty="0"/>
              <a:t>Test</a:t>
            </a:r>
            <a:r>
              <a:rPr sz="2900" spc="-35" dirty="0"/>
              <a:t> </a:t>
            </a:r>
            <a:r>
              <a:rPr sz="2900" spc="-10" dirty="0"/>
              <a:t>Images</a:t>
            </a:r>
            <a:endParaRPr sz="2900"/>
          </a:p>
        </p:txBody>
      </p:sp>
      <p:sp>
        <p:nvSpPr>
          <p:cNvPr id="4" name="object 4"/>
          <p:cNvSpPr txBox="1"/>
          <p:nvPr/>
        </p:nvSpPr>
        <p:spPr>
          <a:xfrm>
            <a:off x="481325" y="1048101"/>
            <a:ext cx="267081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b="1" dirty="0">
                <a:solidFill>
                  <a:srgbClr val="1F1E1E"/>
                </a:solidFill>
                <a:latin typeface="Tahoma"/>
                <a:cs typeface="Tahoma"/>
              </a:rPr>
              <a:t>Values</a:t>
            </a:r>
            <a:r>
              <a:rPr sz="1450" b="1" spc="45" dirty="0">
                <a:solidFill>
                  <a:srgbClr val="1F1E1E"/>
                </a:solidFill>
                <a:latin typeface="Tahoma"/>
                <a:cs typeface="Tahoma"/>
              </a:rPr>
              <a:t> </a:t>
            </a:r>
            <a:r>
              <a:rPr sz="1450" b="1" dirty="0">
                <a:solidFill>
                  <a:srgbClr val="1F1E1E"/>
                </a:solidFill>
                <a:latin typeface="Tahoma"/>
                <a:cs typeface="Tahoma"/>
              </a:rPr>
              <a:t>from</a:t>
            </a:r>
            <a:r>
              <a:rPr sz="1450" b="1" spc="45" dirty="0">
                <a:solidFill>
                  <a:srgbClr val="1F1E1E"/>
                </a:solidFill>
                <a:latin typeface="Tahoma"/>
                <a:cs typeface="Tahoma"/>
              </a:rPr>
              <a:t> </a:t>
            </a:r>
            <a:r>
              <a:rPr sz="1450" b="1" dirty="0">
                <a:solidFill>
                  <a:srgbClr val="1F1E1E"/>
                </a:solidFill>
                <a:latin typeface="Tahoma"/>
                <a:cs typeface="Tahoma"/>
              </a:rPr>
              <a:t>Research</a:t>
            </a:r>
            <a:r>
              <a:rPr sz="1450" b="1" spc="45" dirty="0">
                <a:solidFill>
                  <a:srgbClr val="1F1E1E"/>
                </a:solidFill>
                <a:latin typeface="Tahoma"/>
                <a:cs typeface="Tahoma"/>
              </a:rPr>
              <a:t> </a:t>
            </a:r>
            <a:r>
              <a:rPr sz="1450" b="1" spc="-10" dirty="0">
                <a:solidFill>
                  <a:srgbClr val="1F1E1E"/>
                </a:solidFill>
                <a:latin typeface="Tahoma"/>
                <a:cs typeface="Tahoma"/>
              </a:rPr>
              <a:t>Paper</a:t>
            </a:r>
            <a:endParaRPr sz="145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5315" y="1510712"/>
            <a:ext cx="2881630" cy="1940560"/>
            <a:chOff x="495315" y="1510712"/>
            <a:chExt cx="2881630" cy="1940560"/>
          </a:xfrm>
        </p:grpSpPr>
        <p:sp>
          <p:nvSpPr>
            <p:cNvPr id="6" name="object 6"/>
            <p:cNvSpPr/>
            <p:nvPr/>
          </p:nvSpPr>
          <p:spPr>
            <a:xfrm>
              <a:off x="499443" y="1514840"/>
              <a:ext cx="2873375" cy="1932305"/>
            </a:xfrm>
            <a:custGeom>
              <a:avLst/>
              <a:gdLst/>
              <a:ahLst/>
              <a:cxnLst/>
              <a:rect l="l" t="t" r="r" b="b"/>
              <a:pathLst>
                <a:path w="2873375" h="1932304">
                  <a:moveTo>
                    <a:pt x="2830519" y="0"/>
                  </a:moveTo>
                  <a:lnTo>
                    <a:pt x="42308" y="0"/>
                  </a:lnTo>
                  <a:lnTo>
                    <a:pt x="39363" y="286"/>
                  </a:lnTo>
                  <a:lnTo>
                    <a:pt x="5981" y="22597"/>
                  </a:lnTo>
                  <a:lnTo>
                    <a:pt x="0" y="42299"/>
                  </a:lnTo>
                  <a:lnTo>
                    <a:pt x="0" y="1886448"/>
                  </a:lnTo>
                  <a:lnTo>
                    <a:pt x="0" y="1889419"/>
                  </a:lnTo>
                  <a:lnTo>
                    <a:pt x="22594" y="1925754"/>
                  </a:lnTo>
                  <a:lnTo>
                    <a:pt x="42308" y="1931730"/>
                  </a:lnTo>
                  <a:lnTo>
                    <a:pt x="2830519" y="1931730"/>
                  </a:lnTo>
                  <a:lnTo>
                    <a:pt x="2866853" y="1909133"/>
                  </a:lnTo>
                  <a:lnTo>
                    <a:pt x="2872830" y="1889419"/>
                  </a:lnTo>
                  <a:lnTo>
                    <a:pt x="2872830" y="42299"/>
                  </a:lnTo>
                  <a:lnTo>
                    <a:pt x="2850233" y="5976"/>
                  </a:lnTo>
                  <a:lnTo>
                    <a:pt x="2833469" y="286"/>
                  </a:lnTo>
                  <a:lnTo>
                    <a:pt x="2830519" y="0"/>
                  </a:lnTo>
                  <a:close/>
                </a:path>
              </a:pathLst>
            </a:custGeom>
            <a:solidFill>
              <a:srgbClr val="D5DC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9443" y="1514840"/>
              <a:ext cx="2873375" cy="1932305"/>
            </a:xfrm>
            <a:custGeom>
              <a:avLst/>
              <a:gdLst/>
              <a:ahLst/>
              <a:cxnLst/>
              <a:rect l="l" t="t" r="r" b="b"/>
              <a:pathLst>
                <a:path w="2873375" h="1932304">
                  <a:moveTo>
                    <a:pt x="0" y="1886448"/>
                  </a:moveTo>
                  <a:lnTo>
                    <a:pt x="0" y="45282"/>
                  </a:lnTo>
                  <a:lnTo>
                    <a:pt x="0" y="42299"/>
                  </a:lnTo>
                  <a:lnTo>
                    <a:pt x="288" y="39361"/>
                  </a:lnTo>
                  <a:lnTo>
                    <a:pt x="868" y="36444"/>
                  </a:lnTo>
                  <a:lnTo>
                    <a:pt x="1448" y="33527"/>
                  </a:lnTo>
                  <a:lnTo>
                    <a:pt x="2309" y="30698"/>
                  </a:lnTo>
                  <a:lnTo>
                    <a:pt x="3448" y="27957"/>
                  </a:lnTo>
                  <a:lnTo>
                    <a:pt x="4583" y="25206"/>
                  </a:lnTo>
                  <a:lnTo>
                    <a:pt x="13264" y="13263"/>
                  </a:lnTo>
                  <a:lnTo>
                    <a:pt x="15362" y="11161"/>
                  </a:lnTo>
                  <a:lnTo>
                    <a:pt x="17649" y="9278"/>
                  </a:lnTo>
                  <a:lnTo>
                    <a:pt x="20121" y="7627"/>
                  </a:lnTo>
                  <a:lnTo>
                    <a:pt x="22594" y="5976"/>
                  </a:lnTo>
                  <a:lnTo>
                    <a:pt x="25203" y="4578"/>
                  </a:lnTo>
                  <a:lnTo>
                    <a:pt x="27952" y="3445"/>
                  </a:lnTo>
                  <a:lnTo>
                    <a:pt x="30699" y="2311"/>
                  </a:lnTo>
                  <a:lnTo>
                    <a:pt x="33528" y="1452"/>
                  </a:lnTo>
                  <a:lnTo>
                    <a:pt x="36447" y="869"/>
                  </a:lnTo>
                  <a:lnTo>
                    <a:pt x="39363" y="286"/>
                  </a:lnTo>
                  <a:lnTo>
                    <a:pt x="42308" y="0"/>
                  </a:lnTo>
                  <a:lnTo>
                    <a:pt x="45279" y="0"/>
                  </a:lnTo>
                  <a:lnTo>
                    <a:pt x="2827547" y="0"/>
                  </a:lnTo>
                  <a:lnTo>
                    <a:pt x="2830519" y="0"/>
                  </a:lnTo>
                  <a:lnTo>
                    <a:pt x="2833469" y="286"/>
                  </a:lnTo>
                  <a:lnTo>
                    <a:pt x="2836386" y="869"/>
                  </a:lnTo>
                  <a:lnTo>
                    <a:pt x="2839303" y="1452"/>
                  </a:lnTo>
                  <a:lnTo>
                    <a:pt x="2859567" y="13263"/>
                  </a:lnTo>
                  <a:lnTo>
                    <a:pt x="2861669" y="15365"/>
                  </a:lnTo>
                  <a:lnTo>
                    <a:pt x="2869385" y="27957"/>
                  </a:lnTo>
                  <a:lnTo>
                    <a:pt x="2870519" y="30698"/>
                  </a:lnTo>
                  <a:lnTo>
                    <a:pt x="2871377" y="33527"/>
                  </a:lnTo>
                  <a:lnTo>
                    <a:pt x="2871961" y="36444"/>
                  </a:lnTo>
                  <a:lnTo>
                    <a:pt x="2872533" y="39361"/>
                  </a:lnTo>
                  <a:lnTo>
                    <a:pt x="2872830" y="42299"/>
                  </a:lnTo>
                  <a:lnTo>
                    <a:pt x="2872830" y="45282"/>
                  </a:lnTo>
                  <a:lnTo>
                    <a:pt x="2872830" y="1886448"/>
                  </a:lnTo>
                  <a:lnTo>
                    <a:pt x="2872830" y="1889419"/>
                  </a:lnTo>
                  <a:lnTo>
                    <a:pt x="2872533" y="1892369"/>
                  </a:lnTo>
                  <a:lnTo>
                    <a:pt x="2871961" y="1895286"/>
                  </a:lnTo>
                  <a:lnTo>
                    <a:pt x="2871377" y="1898203"/>
                  </a:lnTo>
                  <a:lnTo>
                    <a:pt x="2870519" y="1901032"/>
                  </a:lnTo>
                  <a:lnTo>
                    <a:pt x="2869385" y="1903773"/>
                  </a:lnTo>
                  <a:lnTo>
                    <a:pt x="2868251" y="1906524"/>
                  </a:lnTo>
                  <a:lnTo>
                    <a:pt x="2859567" y="1918467"/>
                  </a:lnTo>
                  <a:lnTo>
                    <a:pt x="2857464" y="1920569"/>
                  </a:lnTo>
                  <a:lnTo>
                    <a:pt x="2830519" y="1931730"/>
                  </a:lnTo>
                  <a:lnTo>
                    <a:pt x="2827547" y="1931730"/>
                  </a:lnTo>
                  <a:lnTo>
                    <a:pt x="45279" y="1931730"/>
                  </a:lnTo>
                  <a:lnTo>
                    <a:pt x="42308" y="1931730"/>
                  </a:lnTo>
                  <a:lnTo>
                    <a:pt x="39363" y="1931444"/>
                  </a:lnTo>
                  <a:lnTo>
                    <a:pt x="36447" y="1930861"/>
                  </a:lnTo>
                  <a:lnTo>
                    <a:pt x="33528" y="1930278"/>
                  </a:lnTo>
                  <a:lnTo>
                    <a:pt x="20121" y="1924103"/>
                  </a:lnTo>
                  <a:lnTo>
                    <a:pt x="17649" y="1922452"/>
                  </a:lnTo>
                  <a:lnTo>
                    <a:pt x="15362" y="1920569"/>
                  </a:lnTo>
                  <a:lnTo>
                    <a:pt x="13264" y="1918467"/>
                  </a:lnTo>
                  <a:lnTo>
                    <a:pt x="11162" y="1916365"/>
                  </a:lnTo>
                  <a:lnTo>
                    <a:pt x="3448" y="1903773"/>
                  </a:lnTo>
                  <a:lnTo>
                    <a:pt x="2309" y="1901032"/>
                  </a:lnTo>
                  <a:lnTo>
                    <a:pt x="1448" y="1898203"/>
                  </a:lnTo>
                  <a:lnTo>
                    <a:pt x="868" y="1895286"/>
                  </a:lnTo>
                  <a:lnTo>
                    <a:pt x="288" y="1892369"/>
                  </a:lnTo>
                  <a:lnTo>
                    <a:pt x="0" y="1889419"/>
                  </a:lnTo>
                  <a:lnTo>
                    <a:pt x="0" y="1886448"/>
                  </a:lnTo>
                  <a:close/>
                </a:path>
              </a:pathLst>
            </a:custGeom>
            <a:ln w="8255">
              <a:solidFill>
                <a:srgbClr val="BAC2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60412" y="2063825"/>
              <a:ext cx="49530" cy="1156335"/>
            </a:xfrm>
            <a:custGeom>
              <a:avLst/>
              <a:gdLst/>
              <a:ahLst/>
              <a:cxnLst/>
              <a:rect l="l" t="t" r="r" b="b"/>
              <a:pathLst>
                <a:path w="49529" h="1156335">
                  <a:moveTo>
                    <a:pt x="49530" y="1127683"/>
                  </a:moveTo>
                  <a:lnTo>
                    <a:pt x="28054" y="1106195"/>
                  </a:lnTo>
                  <a:lnTo>
                    <a:pt x="21488" y="1106195"/>
                  </a:lnTo>
                  <a:lnTo>
                    <a:pt x="0" y="1127683"/>
                  </a:lnTo>
                  <a:lnTo>
                    <a:pt x="0" y="1134249"/>
                  </a:lnTo>
                  <a:lnTo>
                    <a:pt x="21488" y="1155725"/>
                  </a:lnTo>
                  <a:lnTo>
                    <a:pt x="28054" y="1155725"/>
                  </a:lnTo>
                  <a:lnTo>
                    <a:pt x="49530" y="1134249"/>
                  </a:lnTo>
                  <a:lnTo>
                    <a:pt x="49530" y="1130960"/>
                  </a:lnTo>
                  <a:lnTo>
                    <a:pt x="49530" y="1127683"/>
                  </a:lnTo>
                  <a:close/>
                </a:path>
                <a:path w="49529" h="1156335">
                  <a:moveTo>
                    <a:pt x="49530" y="847001"/>
                  </a:moveTo>
                  <a:lnTo>
                    <a:pt x="28054" y="825525"/>
                  </a:lnTo>
                  <a:lnTo>
                    <a:pt x="21488" y="825525"/>
                  </a:lnTo>
                  <a:lnTo>
                    <a:pt x="0" y="847001"/>
                  </a:lnTo>
                  <a:lnTo>
                    <a:pt x="0" y="853567"/>
                  </a:lnTo>
                  <a:lnTo>
                    <a:pt x="21488" y="875055"/>
                  </a:lnTo>
                  <a:lnTo>
                    <a:pt x="28054" y="875055"/>
                  </a:lnTo>
                  <a:lnTo>
                    <a:pt x="49530" y="853567"/>
                  </a:lnTo>
                  <a:lnTo>
                    <a:pt x="49530" y="850290"/>
                  </a:lnTo>
                  <a:lnTo>
                    <a:pt x="49530" y="847001"/>
                  </a:lnTo>
                  <a:close/>
                </a:path>
                <a:path w="49529" h="1156335">
                  <a:moveTo>
                    <a:pt x="49530" y="574586"/>
                  </a:moveTo>
                  <a:lnTo>
                    <a:pt x="28054" y="553097"/>
                  </a:lnTo>
                  <a:lnTo>
                    <a:pt x="21488" y="553097"/>
                  </a:lnTo>
                  <a:lnTo>
                    <a:pt x="0" y="574586"/>
                  </a:lnTo>
                  <a:lnTo>
                    <a:pt x="0" y="581152"/>
                  </a:lnTo>
                  <a:lnTo>
                    <a:pt x="21488" y="602627"/>
                  </a:lnTo>
                  <a:lnTo>
                    <a:pt x="28054" y="602627"/>
                  </a:lnTo>
                  <a:lnTo>
                    <a:pt x="49530" y="581152"/>
                  </a:lnTo>
                  <a:lnTo>
                    <a:pt x="49530" y="577862"/>
                  </a:lnTo>
                  <a:lnTo>
                    <a:pt x="49530" y="574586"/>
                  </a:lnTo>
                  <a:close/>
                </a:path>
                <a:path w="49529" h="1156335">
                  <a:moveTo>
                    <a:pt x="49530" y="302158"/>
                  </a:moveTo>
                  <a:lnTo>
                    <a:pt x="28054" y="280670"/>
                  </a:lnTo>
                  <a:lnTo>
                    <a:pt x="21488" y="280670"/>
                  </a:lnTo>
                  <a:lnTo>
                    <a:pt x="0" y="302158"/>
                  </a:lnTo>
                  <a:lnTo>
                    <a:pt x="0" y="308724"/>
                  </a:lnTo>
                  <a:lnTo>
                    <a:pt x="21488" y="330200"/>
                  </a:lnTo>
                  <a:lnTo>
                    <a:pt x="28054" y="330200"/>
                  </a:lnTo>
                  <a:lnTo>
                    <a:pt x="49530" y="308724"/>
                  </a:lnTo>
                  <a:lnTo>
                    <a:pt x="49530" y="305435"/>
                  </a:lnTo>
                  <a:lnTo>
                    <a:pt x="49530" y="302158"/>
                  </a:lnTo>
                  <a:close/>
                </a:path>
                <a:path w="49529" h="1156335">
                  <a:moveTo>
                    <a:pt x="49530" y="21475"/>
                  </a:moveTo>
                  <a:lnTo>
                    <a:pt x="28054" y="0"/>
                  </a:lnTo>
                  <a:lnTo>
                    <a:pt x="21488" y="0"/>
                  </a:lnTo>
                  <a:lnTo>
                    <a:pt x="0" y="21475"/>
                  </a:lnTo>
                  <a:lnTo>
                    <a:pt x="0" y="28041"/>
                  </a:lnTo>
                  <a:lnTo>
                    <a:pt x="21488" y="49530"/>
                  </a:lnTo>
                  <a:lnTo>
                    <a:pt x="28054" y="49530"/>
                  </a:lnTo>
                  <a:lnTo>
                    <a:pt x="49530" y="28041"/>
                  </a:lnTo>
                  <a:lnTo>
                    <a:pt x="49530" y="24765"/>
                  </a:lnTo>
                  <a:lnTo>
                    <a:pt x="49530" y="21475"/>
                  </a:lnTo>
                  <a:close/>
                </a:path>
              </a:pathLst>
            </a:custGeom>
            <a:solidFill>
              <a:srgbClr val="3B3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30694" y="1642479"/>
            <a:ext cx="1694814" cy="1635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b="1" dirty="0">
                <a:solidFill>
                  <a:srgbClr val="3B3434"/>
                </a:solidFill>
                <a:latin typeface="Tahoma"/>
                <a:cs typeface="Tahoma"/>
              </a:rPr>
              <a:t>Lena </a:t>
            </a:r>
            <a:r>
              <a:rPr sz="1450" b="1" spc="-10" dirty="0">
                <a:solidFill>
                  <a:srgbClr val="3B3434"/>
                </a:solidFill>
                <a:latin typeface="Tahoma"/>
                <a:cs typeface="Tahoma"/>
              </a:rPr>
              <a:t>Image</a:t>
            </a:r>
            <a:endParaRPr sz="1450">
              <a:latin typeface="Tahoma"/>
              <a:cs typeface="Tahoma"/>
            </a:endParaRPr>
          </a:p>
          <a:p>
            <a:pPr marL="238125">
              <a:lnSpc>
                <a:spcPct val="100000"/>
              </a:lnSpc>
              <a:spcBef>
                <a:spcPts val="885"/>
              </a:spcBef>
            </a:pP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PSNR:</a:t>
            </a:r>
            <a:r>
              <a:rPr sz="1100" spc="-9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45" dirty="0">
                <a:solidFill>
                  <a:srgbClr val="3B3434"/>
                </a:solidFill>
                <a:latin typeface="Verdana"/>
                <a:cs typeface="Verdana"/>
              </a:rPr>
              <a:t>55.36</a:t>
            </a:r>
            <a:r>
              <a:rPr sz="1100" spc="-8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dB</a:t>
            </a:r>
            <a:endParaRPr sz="1100">
              <a:latin typeface="Verdana"/>
              <a:cs typeface="Verdana"/>
            </a:endParaRPr>
          </a:p>
          <a:p>
            <a:pPr marL="238125">
              <a:lnSpc>
                <a:spcPct val="100000"/>
              </a:lnSpc>
              <a:spcBef>
                <a:spcPts val="890"/>
              </a:spcBef>
            </a:pPr>
            <a:r>
              <a:rPr sz="1100" spc="-55" dirty="0">
                <a:solidFill>
                  <a:srgbClr val="3B3434"/>
                </a:solidFill>
                <a:latin typeface="Verdana"/>
                <a:cs typeface="Verdana"/>
              </a:rPr>
              <a:t>SSIM:</a:t>
            </a:r>
            <a:r>
              <a:rPr sz="1100" spc="-9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0.992</a:t>
            </a:r>
            <a:endParaRPr sz="1100">
              <a:latin typeface="Verdana"/>
              <a:cs typeface="Verdana"/>
            </a:endParaRPr>
          </a:p>
          <a:p>
            <a:pPr marL="238125">
              <a:lnSpc>
                <a:spcPct val="100000"/>
              </a:lnSpc>
              <a:spcBef>
                <a:spcPts val="825"/>
              </a:spcBef>
            </a:pP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Caussian</a:t>
            </a:r>
            <a:r>
              <a:rPr sz="1100" spc="-6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65" dirty="0">
                <a:solidFill>
                  <a:srgbClr val="3B3434"/>
                </a:solidFill>
                <a:latin typeface="Verdana"/>
                <a:cs typeface="Verdana"/>
              </a:rPr>
              <a:t>Blur:</a:t>
            </a:r>
            <a:r>
              <a:rPr sz="1100" spc="-6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3B3434"/>
                </a:solidFill>
                <a:latin typeface="Verdana"/>
                <a:cs typeface="Verdana"/>
              </a:rPr>
              <a:t>0.966</a:t>
            </a:r>
            <a:endParaRPr sz="1100">
              <a:latin typeface="Verdana"/>
              <a:cs typeface="Verdana"/>
            </a:endParaRPr>
          </a:p>
          <a:p>
            <a:pPr marL="238125">
              <a:lnSpc>
                <a:spcPct val="100000"/>
              </a:lnSpc>
              <a:spcBef>
                <a:spcPts val="825"/>
              </a:spcBef>
            </a:pP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Salt-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Pepper:</a:t>
            </a:r>
            <a:r>
              <a:rPr sz="1100" spc="-9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3B3434"/>
                </a:solidFill>
                <a:latin typeface="Verdana"/>
                <a:cs typeface="Verdana"/>
              </a:rPr>
              <a:t>0.969</a:t>
            </a:r>
            <a:endParaRPr sz="1100">
              <a:latin typeface="Verdana"/>
              <a:cs typeface="Verdana"/>
            </a:endParaRPr>
          </a:p>
          <a:p>
            <a:pPr marL="238125">
              <a:lnSpc>
                <a:spcPct val="100000"/>
              </a:lnSpc>
              <a:spcBef>
                <a:spcPts val="890"/>
              </a:spcBef>
            </a:pP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JPEC20:</a:t>
            </a:r>
            <a:r>
              <a:rPr sz="1100" spc="7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3B3434"/>
                </a:solidFill>
                <a:latin typeface="Verdana"/>
                <a:cs typeface="Verdana"/>
              </a:rPr>
              <a:t>0.955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516740" y="1510712"/>
            <a:ext cx="2873375" cy="1940560"/>
            <a:chOff x="3516740" y="1510712"/>
            <a:chExt cx="2873375" cy="1940560"/>
          </a:xfrm>
        </p:grpSpPr>
        <p:sp>
          <p:nvSpPr>
            <p:cNvPr id="11" name="object 11"/>
            <p:cNvSpPr/>
            <p:nvPr/>
          </p:nvSpPr>
          <p:spPr>
            <a:xfrm>
              <a:off x="3520868" y="1514840"/>
              <a:ext cx="2865120" cy="1932305"/>
            </a:xfrm>
            <a:custGeom>
              <a:avLst/>
              <a:gdLst/>
              <a:ahLst/>
              <a:cxnLst/>
              <a:rect l="l" t="t" r="r" b="b"/>
              <a:pathLst>
                <a:path w="2865120" h="1932304">
                  <a:moveTo>
                    <a:pt x="2822264" y="0"/>
                  </a:moveTo>
                  <a:lnTo>
                    <a:pt x="42310" y="0"/>
                  </a:lnTo>
                  <a:lnTo>
                    <a:pt x="39361" y="286"/>
                  </a:lnTo>
                  <a:lnTo>
                    <a:pt x="5976" y="22597"/>
                  </a:lnTo>
                  <a:lnTo>
                    <a:pt x="0" y="42299"/>
                  </a:lnTo>
                  <a:lnTo>
                    <a:pt x="0" y="1886448"/>
                  </a:lnTo>
                  <a:lnTo>
                    <a:pt x="0" y="1889419"/>
                  </a:lnTo>
                  <a:lnTo>
                    <a:pt x="22597" y="1925754"/>
                  </a:lnTo>
                  <a:lnTo>
                    <a:pt x="42310" y="1931730"/>
                  </a:lnTo>
                  <a:lnTo>
                    <a:pt x="2822264" y="1931730"/>
                  </a:lnTo>
                  <a:lnTo>
                    <a:pt x="2858598" y="1909133"/>
                  </a:lnTo>
                  <a:lnTo>
                    <a:pt x="2864575" y="1889419"/>
                  </a:lnTo>
                  <a:lnTo>
                    <a:pt x="2864575" y="42299"/>
                  </a:lnTo>
                  <a:lnTo>
                    <a:pt x="2841977" y="5976"/>
                  </a:lnTo>
                  <a:lnTo>
                    <a:pt x="2825214" y="286"/>
                  </a:lnTo>
                  <a:lnTo>
                    <a:pt x="2822264" y="0"/>
                  </a:lnTo>
                  <a:close/>
                </a:path>
              </a:pathLst>
            </a:custGeom>
            <a:solidFill>
              <a:srgbClr val="D5DC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20868" y="1514840"/>
              <a:ext cx="2865120" cy="1932305"/>
            </a:xfrm>
            <a:custGeom>
              <a:avLst/>
              <a:gdLst/>
              <a:ahLst/>
              <a:cxnLst/>
              <a:rect l="l" t="t" r="r" b="b"/>
              <a:pathLst>
                <a:path w="2865120" h="1932304">
                  <a:moveTo>
                    <a:pt x="0" y="1886448"/>
                  </a:moveTo>
                  <a:lnTo>
                    <a:pt x="0" y="45282"/>
                  </a:lnTo>
                  <a:lnTo>
                    <a:pt x="0" y="42299"/>
                  </a:lnTo>
                  <a:lnTo>
                    <a:pt x="286" y="39361"/>
                  </a:lnTo>
                  <a:lnTo>
                    <a:pt x="869" y="36444"/>
                  </a:lnTo>
                  <a:lnTo>
                    <a:pt x="1452" y="33527"/>
                  </a:lnTo>
                  <a:lnTo>
                    <a:pt x="2311" y="30698"/>
                  </a:lnTo>
                  <a:lnTo>
                    <a:pt x="3445" y="27957"/>
                  </a:lnTo>
                  <a:lnTo>
                    <a:pt x="4578" y="25206"/>
                  </a:lnTo>
                  <a:lnTo>
                    <a:pt x="13263" y="13263"/>
                  </a:lnTo>
                  <a:lnTo>
                    <a:pt x="15365" y="11161"/>
                  </a:lnTo>
                  <a:lnTo>
                    <a:pt x="36444" y="869"/>
                  </a:lnTo>
                  <a:lnTo>
                    <a:pt x="39361" y="286"/>
                  </a:lnTo>
                  <a:lnTo>
                    <a:pt x="42310" y="0"/>
                  </a:lnTo>
                  <a:lnTo>
                    <a:pt x="45282" y="0"/>
                  </a:lnTo>
                  <a:lnTo>
                    <a:pt x="2819292" y="0"/>
                  </a:lnTo>
                  <a:lnTo>
                    <a:pt x="2822264" y="0"/>
                  </a:lnTo>
                  <a:lnTo>
                    <a:pt x="2825214" y="286"/>
                  </a:lnTo>
                  <a:lnTo>
                    <a:pt x="2844443" y="7627"/>
                  </a:lnTo>
                  <a:lnTo>
                    <a:pt x="2846920" y="9278"/>
                  </a:lnTo>
                  <a:lnTo>
                    <a:pt x="2849209" y="11161"/>
                  </a:lnTo>
                  <a:lnTo>
                    <a:pt x="2851311" y="13263"/>
                  </a:lnTo>
                  <a:lnTo>
                    <a:pt x="2853414" y="15365"/>
                  </a:lnTo>
                  <a:lnTo>
                    <a:pt x="2864575" y="42299"/>
                  </a:lnTo>
                  <a:lnTo>
                    <a:pt x="2864575" y="45282"/>
                  </a:lnTo>
                  <a:lnTo>
                    <a:pt x="2864575" y="1886448"/>
                  </a:lnTo>
                  <a:lnTo>
                    <a:pt x="2864575" y="1889419"/>
                  </a:lnTo>
                  <a:lnTo>
                    <a:pt x="2864278" y="1892369"/>
                  </a:lnTo>
                  <a:lnTo>
                    <a:pt x="2863705" y="1895286"/>
                  </a:lnTo>
                  <a:lnTo>
                    <a:pt x="2863122" y="1898203"/>
                  </a:lnTo>
                  <a:lnTo>
                    <a:pt x="2862263" y="1901032"/>
                  </a:lnTo>
                  <a:lnTo>
                    <a:pt x="2861130" y="1903773"/>
                  </a:lnTo>
                  <a:lnTo>
                    <a:pt x="2859996" y="1906524"/>
                  </a:lnTo>
                  <a:lnTo>
                    <a:pt x="2851311" y="1918467"/>
                  </a:lnTo>
                  <a:lnTo>
                    <a:pt x="2849209" y="1920569"/>
                  </a:lnTo>
                  <a:lnTo>
                    <a:pt x="2846920" y="1922452"/>
                  </a:lnTo>
                  <a:lnTo>
                    <a:pt x="2844443" y="1924103"/>
                  </a:lnTo>
                  <a:lnTo>
                    <a:pt x="2841977" y="1925754"/>
                  </a:lnTo>
                  <a:lnTo>
                    <a:pt x="2822264" y="1931730"/>
                  </a:lnTo>
                  <a:lnTo>
                    <a:pt x="2819292" y="1931730"/>
                  </a:lnTo>
                  <a:lnTo>
                    <a:pt x="45282" y="1931730"/>
                  </a:lnTo>
                  <a:lnTo>
                    <a:pt x="42310" y="1931730"/>
                  </a:lnTo>
                  <a:lnTo>
                    <a:pt x="39361" y="1931444"/>
                  </a:lnTo>
                  <a:lnTo>
                    <a:pt x="13263" y="1918467"/>
                  </a:lnTo>
                  <a:lnTo>
                    <a:pt x="11161" y="1916365"/>
                  </a:lnTo>
                  <a:lnTo>
                    <a:pt x="3445" y="1903773"/>
                  </a:lnTo>
                  <a:lnTo>
                    <a:pt x="2311" y="1901032"/>
                  </a:lnTo>
                  <a:lnTo>
                    <a:pt x="1452" y="1898203"/>
                  </a:lnTo>
                  <a:lnTo>
                    <a:pt x="869" y="1895286"/>
                  </a:lnTo>
                  <a:lnTo>
                    <a:pt x="286" y="1892369"/>
                  </a:lnTo>
                  <a:lnTo>
                    <a:pt x="0" y="1889419"/>
                  </a:lnTo>
                  <a:lnTo>
                    <a:pt x="0" y="1886448"/>
                  </a:lnTo>
                  <a:close/>
                </a:path>
              </a:pathLst>
            </a:custGeom>
            <a:ln w="8255">
              <a:solidFill>
                <a:srgbClr val="BAC2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81844" y="2063825"/>
              <a:ext cx="49530" cy="1156335"/>
            </a:xfrm>
            <a:custGeom>
              <a:avLst/>
              <a:gdLst/>
              <a:ahLst/>
              <a:cxnLst/>
              <a:rect l="l" t="t" r="r" b="b"/>
              <a:pathLst>
                <a:path w="49529" h="1156335">
                  <a:moveTo>
                    <a:pt x="49530" y="1127683"/>
                  </a:moveTo>
                  <a:lnTo>
                    <a:pt x="28041" y="1106195"/>
                  </a:lnTo>
                  <a:lnTo>
                    <a:pt x="21475" y="1106195"/>
                  </a:lnTo>
                  <a:lnTo>
                    <a:pt x="0" y="1127683"/>
                  </a:lnTo>
                  <a:lnTo>
                    <a:pt x="0" y="1134249"/>
                  </a:lnTo>
                  <a:lnTo>
                    <a:pt x="21475" y="1155725"/>
                  </a:lnTo>
                  <a:lnTo>
                    <a:pt x="28041" y="1155725"/>
                  </a:lnTo>
                  <a:lnTo>
                    <a:pt x="49530" y="1134249"/>
                  </a:lnTo>
                  <a:lnTo>
                    <a:pt x="49530" y="1130960"/>
                  </a:lnTo>
                  <a:lnTo>
                    <a:pt x="49530" y="1127683"/>
                  </a:lnTo>
                  <a:close/>
                </a:path>
                <a:path w="49529" h="1156335">
                  <a:moveTo>
                    <a:pt x="49530" y="847001"/>
                  </a:moveTo>
                  <a:lnTo>
                    <a:pt x="28041" y="825525"/>
                  </a:lnTo>
                  <a:lnTo>
                    <a:pt x="21475" y="825525"/>
                  </a:lnTo>
                  <a:lnTo>
                    <a:pt x="0" y="847001"/>
                  </a:lnTo>
                  <a:lnTo>
                    <a:pt x="0" y="853567"/>
                  </a:lnTo>
                  <a:lnTo>
                    <a:pt x="21475" y="875055"/>
                  </a:lnTo>
                  <a:lnTo>
                    <a:pt x="28041" y="875055"/>
                  </a:lnTo>
                  <a:lnTo>
                    <a:pt x="49530" y="853567"/>
                  </a:lnTo>
                  <a:lnTo>
                    <a:pt x="49530" y="850290"/>
                  </a:lnTo>
                  <a:lnTo>
                    <a:pt x="49530" y="847001"/>
                  </a:lnTo>
                  <a:close/>
                </a:path>
                <a:path w="49529" h="1156335">
                  <a:moveTo>
                    <a:pt x="49530" y="574586"/>
                  </a:moveTo>
                  <a:lnTo>
                    <a:pt x="28041" y="553097"/>
                  </a:lnTo>
                  <a:lnTo>
                    <a:pt x="21475" y="553097"/>
                  </a:lnTo>
                  <a:lnTo>
                    <a:pt x="0" y="574586"/>
                  </a:lnTo>
                  <a:lnTo>
                    <a:pt x="0" y="581152"/>
                  </a:lnTo>
                  <a:lnTo>
                    <a:pt x="21475" y="602627"/>
                  </a:lnTo>
                  <a:lnTo>
                    <a:pt x="28041" y="602627"/>
                  </a:lnTo>
                  <a:lnTo>
                    <a:pt x="49530" y="581152"/>
                  </a:lnTo>
                  <a:lnTo>
                    <a:pt x="49530" y="577862"/>
                  </a:lnTo>
                  <a:lnTo>
                    <a:pt x="49530" y="574586"/>
                  </a:lnTo>
                  <a:close/>
                </a:path>
                <a:path w="49529" h="1156335">
                  <a:moveTo>
                    <a:pt x="49530" y="302158"/>
                  </a:moveTo>
                  <a:lnTo>
                    <a:pt x="28041" y="280670"/>
                  </a:lnTo>
                  <a:lnTo>
                    <a:pt x="21475" y="280670"/>
                  </a:lnTo>
                  <a:lnTo>
                    <a:pt x="0" y="302158"/>
                  </a:lnTo>
                  <a:lnTo>
                    <a:pt x="0" y="308724"/>
                  </a:lnTo>
                  <a:lnTo>
                    <a:pt x="21475" y="330200"/>
                  </a:lnTo>
                  <a:lnTo>
                    <a:pt x="28041" y="330200"/>
                  </a:lnTo>
                  <a:lnTo>
                    <a:pt x="49530" y="308724"/>
                  </a:lnTo>
                  <a:lnTo>
                    <a:pt x="49530" y="305435"/>
                  </a:lnTo>
                  <a:lnTo>
                    <a:pt x="49530" y="302158"/>
                  </a:lnTo>
                  <a:close/>
                </a:path>
                <a:path w="49529" h="1156335">
                  <a:moveTo>
                    <a:pt x="49530" y="21475"/>
                  </a:moveTo>
                  <a:lnTo>
                    <a:pt x="28041" y="0"/>
                  </a:lnTo>
                  <a:lnTo>
                    <a:pt x="21475" y="0"/>
                  </a:lnTo>
                  <a:lnTo>
                    <a:pt x="0" y="21475"/>
                  </a:lnTo>
                  <a:lnTo>
                    <a:pt x="0" y="28041"/>
                  </a:lnTo>
                  <a:lnTo>
                    <a:pt x="21475" y="49530"/>
                  </a:lnTo>
                  <a:lnTo>
                    <a:pt x="28041" y="49530"/>
                  </a:lnTo>
                  <a:lnTo>
                    <a:pt x="49530" y="28041"/>
                  </a:lnTo>
                  <a:lnTo>
                    <a:pt x="49530" y="24765"/>
                  </a:lnTo>
                  <a:lnTo>
                    <a:pt x="49530" y="21475"/>
                  </a:lnTo>
                  <a:close/>
                </a:path>
              </a:pathLst>
            </a:custGeom>
            <a:solidFill>
              <a:srgbClr val="3B3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650445" y="1642479"/>
            <a:ext cx="1689735" cy="1635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b="1" dirty="0">
                <a:solidFill>
                  <a:srgbClr val="3B3434"/>
                </a:solidFill>
                <a:latin typeface="Tahoma"/>
                <a:cs typeface="Tahoma"/>
              </a:rPr>
              <a:t>Baboon</a:t>
            </a:r>
            <a:r>
              <a:rPr sz="1450" b="1" spc="190" dirty="0">
                <a:solidFill>
                  <a:srgbClr val="3B3434"/>
                </a:solidFill>
                <a:latin typeface="Tahoma"/>
                <a:cs typeface="Tahoma"/>
              </a:rPr>
              <a:t> </a:t>
            </a:r>
            <a:r>
              <a:rPr sz="1450" b="1" spc="-10" dirty="0">
                <a:solidFill>
                  <a:srgbClr val="3B3434"/>
                </a:solidFill>
                <a:latin typeface="Tahoma"/>
                <a:cs typeface="Tahoma"/>
              </a:rPr>
              <a:t>Image</a:t>
            </a:r>
            <a:endParaRPr sz="1450">
              <a:latin typeface="Tahoma"/>
              <a:cs typeface="Tahoma"/>
            </a:endParaRPr>
          </a:p>
          <a:p>
            <a:pPr marL="238125">
              <a:lnSpc>
                <a:spcPct val="100000"/>
              </a:lnSpc>
              <a:spcBef>
                <a:spcPts val="885"/>
              </a:spcBef>
            </a:pP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PSNR:</a:t>
            </a:r>
            <a:r>
              <a:rPr sz="1100" spc="-9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40" dirty="0">
                <a:solidFill>
                  <a:srgbClr val="3B3434"/>
                </a:solidFill>
                <a:latin typeface="Verdana"/>
                <a:cs typeface="Verdana"/>
              </a:rPr>
              <a:t>53.89</a:t>
            </a:r>
            <a:r>
              <a:rPr sz="1100" spc="-9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dB</a:t>
            </a:r>
            <a:endParaRPr sz="1100">
              <a:latin typeface="Verdana"/>
              <a:cs typeface="Verdana"/>
            </a:endParaRPr>
          </a:p>
          <a:p>
            <a:pPr marL="238125">
              <a:lnSpc>
                <a:spcPct val="100000"/>
              </a:lnSpc>
              <a:spcBef>
                <a:spcPts val="890"/>
              </a:spcBef>
            </a:pPr>
            <a:r>
              <a:rPr sz="1100" spc="-55" dirty="0">
                <a:solidFill>
                  <a:srgbClr val="3B3434"/>
                </a:solidFill>
                <a:latin typeface="Verdana"/>
                <a:cs typeface="Verdana"/>
              </a:rPr>
              <a:t>SSIM:</a:t>
            </a:r>
            <a:r>
              <a:rPr sz="1100" spc="-9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0.987</a:t>
            </a:r>
            <a:endParaRPr sz="1100">
              <a:latin typeface="Verdana"/>
              <a:cs typeface="Verdana"/>
            </a:endParaRPr>
          </a:p>
          <a:p>
            <a:pPr marL="238125">
              <a:lnSpc>
                <a:spcPct val="100000"/>
              </a:lnSpc>
              <a:spcBef>
                <a:spcPts val="825"/>
              </a:spcBef>
            </a:pP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Caussian</a:t>
            </a:r>
            <a:r>
              <a:rPr sz="1100" spc="-6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65" dirty="0">
                <a:solidFill>
                  <a:srgbClr val="3B3434"/>
                </a:solidFill>
                <a:latin typeface="Verdana"/>
                <a:cs typeface="Verdana"/>
              </a:rPr>
              <a:t>Blur:</a:t>
            </a:r>
            <a:r>
              <a:rPr sz="1100" spc="-6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3B3434"/>
                </a:solidFill>
                <a:latin typeface="Verdana"/>
                <a:cs typeface="Verdana"/>
              </a:rPr>
              <a:t>0.959</a:t>
            </a:r>
            <a:endParaRPr sz="1100">
              <a:latin typeface="Verdana"/>
              <a:cs typeface="Verdana"/>
            </a:endParaRPr>
          </a:p>
          <a:p>
            <a:pPr marL="238125">
              <a:lnSpc>
                <a:spcPct val="100000"/>
              </a:lnSpc>
              <a:spcBef>
                <a:spcPts val="825"/>
              </a:spcBef>
            </a:pP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Salt-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Pepper:</a:t>
            </a:r>
            <a:r>
              <a:rPr sz="1100" spc="-9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3B3434"/>
                </a:solidFill>
                <a:latin typeface="Verdana"/>
                <a:cs typeface="Verdana"/>
              </a:rPr>
              <a:t>0.963</a:t>
            </a:r>
            <a:endParaRPr sz="1100">
              <a:latin typeface="Verdana"/>
              <a:cs typeface="Verdana"/>
            </a:endParaRPr>
          </a:p>
          <a:p>
            <a:pPr marL="238125">
              <a:lnSpc>
                <a:spcPct val="100000"/>
              </a:lnSpc>
              <a:spcBef>
                <a:spcPts val="890"/>
              </a:spcBef>
            </a:pP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JPEC20:</a:t>
            </a:r>
            <a:r>
              <a:rPr sz="1100" spc="7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3B3434"/>
                </a:solidFill>
                <a:latin typeface="Verdana"/>
                <a:cs typeface="Verdana"/>
              </a:rPr>
              <a:t>0.952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529910" y="1510712"/>
            <a:ext cx="2881630" cy="1940560"/>
            <a:chOff x="6529910" y="1510712"/>
            <a:chExt cx="2881630" cy="1940560"/>
          </a:xfrm>
        </p:grpSpPr>
        <p:sp>
          <p:nvSpPr>
            <p:cNvPr id="16" name="object 16"/>
            <p:cNvSpPr/>
            <p:nvPr/>
          </p:nvSpPr>
          <p:spPr>
            <a:xfrm>
              <a:off x="6534038" y="1514840"/>
              <a:ext cx="2873375" cy="1932305"/>
            </a:xfrm>
            <a:custGeom>
              <a:avLst/>
              <a:gdLst/>
              <a:ahLst/>
              <a:cxnLst/>
              <a:rect l="l" t="t" r="r" b="b"/>
              <a:pathLst>
                <a:path w="2873375" h="1932304">
                  <a:moveTo>
                    <a:pt x="2830519" y="0"/>
                  </a:moveTo>
                  <a:lnTo>
                    <a:pt x="42310" y="0"/>
                  </a:lnTo>
                  <a:lnTo>
                    <a:pt x="39361" y="286"/>
                  </a:lnTo>
                  <a:lnTo>
                    <a:pt x="5976" y="22597"/>
                  </a:lnTo>
                  <a:lnTo>
                    <a:pt x="0" y="42299"/>
                  </a:lnTo>
                  <a:lnTo>
                    <a:pt x="0" y="1886448"/>
                  </a:lnTo>
                  <a:lnTo>
                    <a:pt x="0" y="1889419"/>
                  </a:lnTo>
                  <a:lnTo>
                    <a:pt x="22597" y="1925754"/>
                  </a:lnTo>
                  <a:lnTo>
                    <a:pt x="42310" y="1931730"/>
                  </a:lnTo>
                  <a:lnTo>
                    <a:pt x="2830519" y="1931730"/>
                  </a:lnTo>
                  <a:lnTo>
                    <a:pt x="2866853" y="1909133"/>
                  </a:lnTo>
                  <a:lnTo>
                    <a:pt x="2872830" y="1889419"/>
                  </a:lnTo>
                  <a:lnTo>
                    <a:pt x="2872830" y="42299"/>
                  </a:lnTo>
                  <a:lnTo>
                    <a:pt x="2850233" y="5976"/>
                  </a:lnTo>
                  <a:lnTo>
                    <a:pt x="2833469" y="286"/>
                  </a:lnTo>
                  <a:lnTo>
                    <a:pt x="2830519" y="0"/>
                  </a:lnTo>
                  <a:close/>
                </a:path>
              </a:pathLst>
            </a:custGeom>
            <a:solidFill>
              <a:srgbClr val="D5DC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34038" y="1514840"/>
              <a:ext cx="2873375" cy="1932305"/>
            </a:xfrm>
            <a:custGeom>
              <a:avLst/>
              <a:gdLst/>
              <a:ahLst/>
              <a:cxnLst/>
              <a:rect l="l" t="t" r="r" b="b"/>
              <a:pathLst>
                <a:path w="2873375" h="1932304">
                  <a:moveTo>
                    <a:pt x="0" y="1886448"/>
                  </a:moveTo>
                  <a:lnTo>
                    <a:pt x="0" y="45282"/>
                  </a:lnTo>
                  <a:lnTo>
                    <a:pt x="0" y="42299"/>
                  </a:lnTo>
                  <a:lnTo>
                    <a:pt x="286" y="39361"/>
                  </a:lnTo>
                  <a:lnTo>
                    <a:pt x="869" y="36444"/>
                  </a:lnTo>
                  <a:lnTo>
                    <a:pt x="1452" y="33527"/>
                  </a:lnTo>
                  <a:lnTo>
                    <a:pt x="2311" y="30698"/>
                  </a:lnTo>
                  <a:lnTo>
                    <a:pt x="3445" y="27957"/>
                  </a:lnTo>
                  <a:lnTo>
                    <a:pt x="4578" y="25206"/>
                  </a:lnTo>
                  <a:lnTo>
                    <a:pt x="5976" y="22597"/>
                  </a:lnTo>
                  <a:lnTo>
                    <a:pt x="7627" y="20120"/>
                  </a:lnTo>
                  <a:lnTo>
                    <a:pt x="9278" y="17655"/>
                  </a:lnTo>
                  <a:lnTo>
                    <a:pt x="11161" y="15365"/>
                  </a:lnTo>
                  <a:lnTo>
                    <a:pt x="13263" y="13263"/>
                  </a:lnTo>
                  <a:lnTo>
                    <a:pt x="15365" y="11161"/>
                  </a:lnTo>
                  <a:lnTo>
                    <a:pt x="36444" y="869"/>
                  </a:lnTo>
                  <a:lnTo>
                    <a:pt x="39361" y="286"/>
                  </a:lnTo>
                  <a:lnTo>
                    <a:pt x="42310" y="0"/>
                  </a:lnTo>
                  <a:lnTo>
                    <a:pt x="45282" y="0"/>
                  </a:lnTo>
                  <a:lnTo>
                    <a:pt x="2827547" y="0"/>
                  </a:lnTo>
                  <a:lnTo>
                    <a:pt x="2830519" y="0"/>
                  </a:lnTo>
                  <a:lnTo>
                    <a:pt x="2833469" y="286"/>
                  </a:lnTo>
                  <a:lnTo>
                    <a:pt x="2836386" y="869"/>
                  </a:lnTo>
                  <a:lnTo>
                    <a:pt x="2839303" y="1452"/>
                  </a:lnTo>
                  <a:lnTo>
                    <a:pt x="2859567" y="13263"/>
                  </a:lnTo>
                  <a:lnTo>
                    <a:pt x="2861669" y="15365"/>
                  </a:lnTo>
                  <a:lnTo>
                    <a:pt x="2872830" y="42299"/>
                  </a:lnTo>
                  <a:lnTo>
                    <a:pt x="2872830" y="45282"/>
                  </a:lnTo>
                  <a:lnTo>
                    <a:pt x="2872830" y="1886448"/>
                  </a:lnTo>
                  <a:lnTo>
                    <a:pt x="2872830" y="1889419"/>
                  </a:lnTo>
                  <a:lnTo>
                    <a:pt x="2872533" y="1892369"/>
                  </a:lnTo>
                  <a:lnTo>
                    <a:pt x="2852698" y="1924103"/>
                  </a:lnTo>
                  <a:lnTo>
                    <a:pt x="2850233" y="1925754"/>
                  </a:lnTo>
                  <a:lnTo>
                    <a:pt x="2836386" y="1930861"/>
                  </a:lnTo>
                  <a:lnTo>
                    <a:pt x="2833469" y="1931444"/>
                  </a:lnTo>
                  <a:lnTo>
                    <a:pt x="2830519" y="1931730"/>
                  </a:lnTo>
                  <a:lnTo>
                    <a:pt x="2827547" y="1931730"/>
                  </a:lnTo>
                  <a:lnTo>
                    <a:pt x="45282" y="1931730"/>
                  </a:lnTo>
                  <a:lnTo>
                    <a:pt x="42310" y="1931730"/>
                  </a:lnTo>
                  <a:lnTo>
                    <a:pt x="39361" y="1931444"/>
                  </a:lnTo>
                  <a:lnTo>
                    <a:pt x="13263" y="1918467"/>
                  </a:lnTo>
                  <a:lnTo>
                    <a:pt x="11161" y="1916365"/>
                  </a:lnTo>
                  <a:lnTo>
                    <a:pt x="3445" y="1903773"/>
                  </a:lnTo>
                  <a:lnTo>
                    <a:pt x="2311" y="1901032"/>
                  </a:lnTo>
                  <a:lnTo>
                    <a:pt x="1452" y="1898203"/>
                  </a:lnTo>
                  <a:lnTo>
                    <a:pt x="869" y="1895286"/>
                  </a:lnTo>
                  <a:lnTo>
                    <a:pt x="286" y="1892369"/>
                  </a:lnTo>
                  <a:lnTo>
                    <a:pt x="0" y="1889419"/>
                  </a:lnTo>
                  <a:lnTo>
                    <a:pt x="0" y="1886448"/>
                  </a:lnTo>
                  <a:close/>
                </a:path>
              </a:pathLst>
            </a:custGeom>
            <a:ln w="8255">
              <a:solidFill>
                <a:srgbClr val="BAC2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703263" y="2063825"/>
              <a:ext cx="49530" cy="1156335"/>
            </a:xfrm>
            <a:custGeom>
              <a:avLst/>
              <a:gdLst/>
              <a:ahLst/>
              <a:cxnLst/>
              <a:rect l="l" t="t" r="r" b="b"/>
              <a:pathLst>
                <a:path w="49529" h="1156335">
                  <a:moveTo>
                    <a:pt x="49530" y="1127683"/>
                  </a:moveTo>
                  <a:lnTo>
                    <a:pt x="28054" y="1106195"/>
                  </a:lnTo>
                  <a:lnTo>
                    <a:pt x="21488" y="1106195"/>
                  </a:lnTo>
                  <a:lnTo>
                    <a:pt x="0" y="1127683"/>
                  </a:lnTo>
                  <a:lnTo>
                    <a:pt x="0" y="1134249"/>
                  </a:lnTo>
                  <a:lnTo>
                    <a:pt x="21488" y="1155725"/>
                  </a:lnTo>
                  <a:lnTo>
                    <a:pt x="28054" y="1155725"/>
                  </a:lnTo>
                  <a:lnTo>
                    <a:pt x="49530" y="1134249"/>
                  </a:lnTo>
                  <a:lnTo>
                    <a:pt x="49530" y="1130960"/>
                  </a:lnTo>
                  <a:lnTo>
                    <a:pt x="49530" y="1127683"/>
                  </a:lnTo>
                  <a:close/>
                </a:path>
                <a:path w="49529" h="1156335">
                  <a:moveTo>
                    <a:pt x="49530" y="847001"/>
                  </a:moveTo>
                  <a:lnTo>
                    <a:pt x="28054" y="825525"/>
                  </a:lnTo>
                  <a:lnTo>
                    <a:pt x="21488" y="825525"/>
                  </a:lnTo>
                  <a:lnTo>
                    <a:pt x="0" y="847001"/>
                  </a:lnTo>
                  <a:lnTo>
                    <a:pt x="0" y="853567"/>
                  </a:lnTo>
                  <a:lnTo>
                    <a:pt x="21488" y="875055"/>
                  </a:lnTo>
                  <a:lnTo>
                    <a:pt x="28054" y="875055"/>
                  </a:lnTo>
                  <a:lnTo>
                    <a:pt x="49530" y="853567"/>
                  </a:lnTo>
                  <a:lnTo>
                    <a:pt x="49530" y="850290"/>
                  </a:lnTo>
                  <a:lnTo>
                    <a:pt x="49530" y="847001"/>
                  </a:lnTo>
                  <a:close/>
                </a:path>
                <a:path w="49529" h="1156335">
                  <a:moveTo>
                    <a:pt x="49530" y="574586"/>
                  </a:moveTo>
                  <a:lnTo>
                    <a:pt x="28054" y="553097"/>
                  </a:lnTo>
                  <a:lnTo>
                    <a:pt x="21488" y="553097"/>
                  </a:lnTo>
                  <a:lnTo>
                    <a:pt x="0" y="574586"/>
                  </a:lnTo>
                  <a:lnTo>
                    <a:pt x="0" y="581152"/>
                  </a:lnTo>
                  <a:lnTo>
                    <a:pt x="21488" y="602627"/>
                  </a:lnTo>
                  <a:lnTo>
                    <a:pt x="28054" y="602627"/>
                  </a:lnTo>
                  <a:lnTo>
                    <a:pt x="49530" y="581152"/>
                  </a:lnTo>
                  <a:lnTo>
                    <a:pt x="49530" y="577862"/>
                  </a:lnTo>
                  <a:lnTo>
                    <a:pt x="49530" y="574586"/>
                  </a:lnTo>
                  <a:close/>
                </a:path>
                <a:path w="49529" h="1156335">
                  <a:moveTo>
                    <a:pt x="49530" y="302158"/>
                  </a:moveTo>
                  <a:lnTo>
                    <a:pt x="28054" y="280670"/>
                  </a:lnTo>
                  <a:lnTo>
                    <a:pt x="21488" y="280670"/>
                  </a:lnTo>
                  <a:lnTo>
                    <a:pt x="0" y="302158"/>
                  </a:lnTo>
                  <a:lnTo>
                    <a:pt x="0" y="308724"/>
                  </a:lnTo>
                  <a:lnTo>
                    <a:pt x="21488" y="330200"/>
                  </a:lnTo>
                  <a:lnTo>
                    <a:pt x="28054" y="330200"/>
                  </a:lnTo>
                  <a:lnTo>
                    <a:pt x="49530" y="308724"/>
                  </a:lnTo>
                  <a:lnTo>
                    <a:pt x="49530" y="305435"/>
                  </a:lnTo>
                  <a:lnTo>
                    <a:pt x="49530" y="302158"/>
                  </a:lnTo>
                  <a:close/>
                </a:path>
                <a:path w="49529" h="1156335">
                  <a:moveTo>
                    <a:pt x="49530" y="21475"/>
                  </a:moveTo>
                  <a:lnTo>
                    <a:pt x="28054" y="0"/>
                  </a:lnTo>
                  <a:lnTo>
                    <a:pt x="21488" y="0"/>
                  </a:lnTo>
                  <a:lnTo>
                    <a:pt x="0" y="21475"/>
                  </a:lnTo>
                  <a:lnTo>
                    <a:pt x="0" y="28041"/>
                  </a:lnTo>
                  <a:lnTo>
                    <a:pt x="21488" y="49530"/>
                  </a:lnTo>
                  <a:lnTo>
                    <a:pt x="28054" y="49530"/>
                  </a:lnTo>
                  <a:lnTo>
                    <a:pt x="49530" y="28041"/>
                  </a:lnTo>
                  <a:lnTo>
                    <a:pt x="49530" y="24765"/>
                  </a:lnTo>
                  <a:lnTo>
                    <a:pt x="49530" y="21475"/>
                  </a:lnTo>
                  <a:close/>
                </a:path>
              </a:pathLst>
            </a:custGeom>
            <a:solidFill>
              <a:srgbClr val="3B3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670186" y="1642479"/>
            <a:ext cx="1688464" cy="1635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b="1" dirty="0">
                <a:solidFill>
                  <a:srgbClr val="3B3434"/>
                </a:solidFill>
                <a:latin typeface="Tahoma"/>
                <a:cs typeface="Tahoma"/>
              </a:rPr>
              <a:t>Plane</a:t>
            </a:r>
            <a:r>
              <a:rPr sz="1450" b="1" spc="90" dirty="0">
                <a:solidFill>
                  <a:srgbClr val="3B3434"/>
                </a:solidFill>
                <a:latin typeface="Tahoma"/>
                <a:cs typeface="Tahoma"/>
              </a:rPr>
              <a:t> </a:t>
            </a:r>
            <a:r>
              <a:rPr sz="1450" b="1" spc="-10" dirty="0">
                <a:solidFill>
                  <a:srgbClr val="3B3434"/>
                </a:solidFill>
                <a:latin typeface="Tahoma"/>
                <a:cs typeface="Tahoma"/>
              </a:rPr>
              <a:t>Image</a:t>
            </a:r>
            <a:endParaRPr sz="1450">
              <a:latin typeface="Tahoma"/>
              <a:cs typeface="Tahoma"/>
            </a:endParaRPr>
          </a:p>
          <a:p>
            <a:pPr marL="238125">
              <a:lnSpc>
                <a:spcPct val="100000"/>
              </a:lnSpc>
              <a:spcBef>
                <a:spcPts val="885"/>
              </a:spcBef>
            </a:pP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PSNR:</a:t>
            </a:r>
            <a:r>
              <a:rPr sz="1100" spc="-90" dirty="0">
                <a:solidFill>
                  <a:srgbClr val="3B3434"/>
                </a:solidFill>
                <a:latin typeface="Verdana"/>
                <a:cs typeface="Verdana"/>
              </a:rPr>
              <a:t> 54.51 </a:t>
            </a:r>
            <a:r>
              <a:rPr sz="1100" spc="-25" dirty="0">
                <a:solidFill>
                  <a:srgbClr val="3B3434"/>
                </a:solidFill>
                <a:latin typeface="Verdana"/>
                <a:cs typeface="Verdana"/>
              </a:rPr>
              <a:t>dB</a:t>
            </a:r>
            <a:endParaRPr sz="1100">
              <a:latin typeface="Verdana"/>
              <a:cs typeface="Verdana"/>
            </a:endParaRPr>
          </a:p>
          <a:p>
            <a:pPr marL="238125">
              <a:lnSpc>
                <a:spcPct val="100000"/>
              </a:lnSpc>
              <a:spcBef>
                <a:spcPts val="890"/>
              </a:spcBef>
            </a:pPr>
            <a:r>
              <a:rPr sz="1100" spc="-55" dirty="0">
                <a:solidFill>
                  <a:srgbClr val="3B3434"/>
                </a:solidFill>
                <a:latin typeface="Verdana"/>
                <a:cs typeface="Verdana"/>
              </a:rPr>
              <a:t>SSIM:</a:t>
            </a:r>
            <a:r>
              <a:rPr sz="1100" spc="-9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0.991</a:t>
            </a:r>
            <a:endParaRPr sz="1100">
              <a:latin typeface="Verdana"/>
              <a:cs typeface="Verdana"/>
            </a:endParaRPr>
          </a:p>
          <a:p>
            <a:pPr marL="238125">
              <a:lnSpc>
                <a:spcPct val="100000"/>
              </a:lnSpc>
              <a:spcBef>
                <a:spcPts val="825"/>
              </a:spcBef>
            </a:pP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Caussian</a:t>
            </a:r>
            <a:r>
              <a:rPr sz="1100" spc="-6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65" dirty="0">
                <a:solidFill>
                  <a:srgbClr val="3B3434"/>
                </a:solidFill>
                <a:latin typeface="Verdana"/>
                <a:cs typeface="Verdana"/>
              </a:rPr>
              <a:t>Blur:</a:t>
            </a:r>
            <a:r>
              <a:rPr sz="1100" spc="-6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3B3434"/>
                </a:solidFill>
                <a:latin typeface="Verdana"/>
                <a:cs typeface="Verdana"/>
              </a:rPr>
              <a:t>0.963</a:t>
            </a:r>
            <a:endParaRPr sz="1100">
              <a:latin typeface="Verdana"/>
              <a:cs typeface="Verdana"/>
            </a:endParaRPr>
          </a:p>
          <a:p>
            <a:pPr marL="238125">
              <a:lnSpc>
                <a:spcPct val="100000"/>
              </a:lnSpc>
              <a:spcBef>
                <a:spcPts val="825"/>
              </a:spcBef>
            </a:pP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Salt-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Pepper:</a:t>
            </a:r>
            <a:r>
              <a:rPr sz="1100" spc="-9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3B3434"/>
                </a:solidFill>
                <a:latin typeface="Verdana"/>
                <a:cs typeface="Verdana"/>
              </a:rPr>
              <a:t>0.968</a:t>
            </a:r>
            <a:endParaRPr sz="1100">
              <a:latin typeface="Verdana"/>
              <a:cs typeface="Verdana"/>
            </a:endParaRPr>
          </a:p>
          <a:p>
            <a:pPr marL="238125">
              <a:lnSpc>
                <a:spcPct val="100000"/>
              </a:lnSpc>
              <a:spcBef>
                <a:spcPts val="890"/>
              </a:spcBef>
            </a:pP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JPEC20:</a:t>
            </a:r>
            <a:r>
              <a:rPr sz="1100" spc="7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3B3434"/>
                </a:solidFill>
                <a:latin typeface="Verdana"/>
                <a:cs typeface="Verdana"/>
              </a:rPr>
              <a:t>0.955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1325" y="3648507"/>
            <a:ext cx="111633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b="1" dirty="0">
                <a:solidFill>
                  <a:srgbClr val="1F1E1E"/>
                </a:solidFill>
                <a:latin typeface="Tahoma"/>
                <a:cs typeface="Tahoma"/>
              </a:rPr>
              <a:t>Our</a:t>
            </a:r>
            <a:r>
              <a:rPr sz="1450" b="1" spc="45" dirty="0">
                <a:solidFill>
                  <a:srgbClr val="1F1E1E"/>
                </a:solidFill>
                <a:latin typeface="Tahoma"/>
                <a:cs typeface="Tahoma"/>
              </a:rPr>
              <a:t> </a:t>
            </a:r>
            <a:r>
              <a:rPr sz="1450" b="1" spc="-10" dirty="0">
                <a:solidFill>
                  <a:srgbClr val="1F1E1E"/>
                </a:solidFill>
                <a:latin typeface="Tahoma"/>
                <a:cs typeface="Tahoma"/>
              </a:rPr>
              <a:t>Results</a:t>
            </a:r>
            <a:endParaRPr sz="1450">
              <a:latin typeface="Tahoma"/>
              <a:cs typeface="Tahom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95315" y="4111119"/>
            <a:ext cx="2881630" cy="1940560"/>
            <a:chOff x="495315" y="4111119"/>
            <a:chExt cx="2881630" cy="1940560"/>
          </a:xfrm>
        </p:grpSpPr>
        <p:sp>
          <p:nvSpPr>
            <p:cNvPr id="22" name="object 22"/>
            <p:cNvSpPr/>
            <p:nvPr/>
          </p:nvSpPr>
          <p:spPr>
            <a:xfrm>
              <a:off x="499443" y="4115247"/>
              <a:ext cx="2873375" cy="1932305"/>
            </a:xfrm>
            <a:custGeom>
              <a:avLst/>
              <a:gdLst/>
              <a:ahLst/>
              <a:cxnLst/>
              <a:rect l="l" t="t" r="r" b="b"/>
              <a:pathLst>
                <a:path w="2873375" h="1932304">
                  <a:moveTo>
                    <a:pt x="2830519" y="0"/>
                  </a:moveTo>
                  <a:lnTo>
                    <a:pt x="42308" y="0"/>
                  </a:lnTo>
                  <a:lnTo>
                    <a:pt x="39363" y="286"/>
                  </a:lnTo>
                  <a:lnTo>
                    <a:pt x="5981" y="22597"/>
                  </a:lnTo>
                  <a:lnTo>
                    <a:pt x="0" y="42299"/>
                  </a:lnTo>
                  <a:lnTo>
                    <a:pt x="0" y="1886448"/>
                  </a:lnTo>
                  <a:lnTo>
                    <a:pt x="0" y="1889423"/>
                  </a:lnTo>
                  <a:lnTo>
                    <a:pt x="22594" y="1925750"/>
                  </a:lnTo>
                  <a:lnTo>
                    <a:pt x="42308" y="1931727"/>
                  </a:lnTo>
                  <a:lnTo>
                    <a:pt x="2830519" y="1931727"/>
                  </a:lnTo>
                  <a:lnTo>
                    <a:pt x="2866853" y="1909133"/>
                  </a:lnTo>
                  <a:lnTo>
                    <a:pt x="2872830" y="1889423"/>
                  </a:lnTo>
                  <a:lnTo>
                    <a:pt x="2872830" y="42299"/>
                  </a:lnTo>
                  <a:lnTo>
                    <a:pt x="2850233" y="5976"/>
                  </a:lnTo>
                  <a:lnTo>
                    <a:pt x="2833469" y="286"/>
                  </a:lnTo>
                  <a:lnTo>
                    <a:pt x="2830519" y="0"/>
                  </a:lnTo>
                  <a:close/>
                </a:path>
              </a:pathLst>
            </a:custGeom>
            <a:solidFill>
              <a:srgbClr val="D5DC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9443" y="4115247"/>
              <a:ext cx="2873375" cy="1932305"/>
            </a:xfrm>
            <a:custGeom>
              <a:avLst/>
              <a:gdLst/>
              <a:ahLst/>
              <a:cxnLst/>
              <a:rect l="l" t="t" r="r" b="b"/>
              <a:pathLst>
                <a:path w="2873375" h="1932304">
                  <a:moveTo>
                    <a:pt x="0" y="1886448"/>
                  </a:moveTo>
                  <a:lnTo>
                    <a:pt x="0" y="45282"/>
                  </a:lnTo>
                  <a:lnTo>
                    <a:pt x="0" y="42299"/>
                  </a:lnTo>
                  <a:lnTo>
                    <a:pt x="288" y="39361"/>
                  </a:lnTo>
                  <a:lnTo>
                    <a:pt x="868" y="36444"/>
                  </a:lnTo>
                  <a:lnTo>
                    <a:pt x="1448" y="33527"/>
                  </a:lnTo>
                  <a:lnTo>
                    <a:pt x="2309" y="30698"/>
                  </a:lnTo>
                  <a:lnTo>
                    <a:pt x="3448" y="27957"/>
                  </a:lnTo>
                  <a:lnTo>
                    <a:pt x="4583" y="25206"/>
                  </a:lnTo>
                  <a:lnTo>
                    <a:pt x="13264" y="13263"/>
                  </a:lnTo>
                  <a:lnTo>
                    <a:pt x="15362" y="11161"/>
                  </a:lnTo>
                  <a:lnTo>
                    <a:pt x="17649" y="9278"/>
                  </a:lnTo>
                  <a:lnTo>
                    <a:pt x="20121" y="7627"/>
                  </a:lnTo>
                  <a:lnTo>
                    <a:pt x="22594" y="5976"/>
                  </a:lnTo>
                  <a:lnTo>
                    <a:pt x="25203" y="4578"/>
                  </a:lnTo>
                  <a:lnTo>
                    <a:pt x="27952" y="3445"/>
                  </a:lnTo>
                  <a:lnTo>
                    <a:pt x="30699" y="2311"/>
                  </a:lnTo>
                  <a:lnTo>
                    <a:pt x="33528" y="1452"/>
                  </a:lnTo>
                  <a:lnTo>
                    <a:pt x="36447" y="869"/>
                  </a:lnTo>
                  <a:lnTo>
                    <a:pt x="39363" y="286"/>
                  </a:lnTo>
                  <a:lnTo>
                    <a:pt x="42308" y="0"/>
                  </a:lnTo>
                  <a:lnTo>
                    <a:pt x="45279" y="0"/>
                  </a:lnTo>
                  <a:lnTo>
                    <a:pt x="2827547" y="0"/>
                  </a:lnTo>
                  <a:lnTo>
                    <a:pt x="2830519" y="0"/>
                  </a:lnTo>
                  <a:lnTo>
                    <a:pt x="2833469" y="286"/>
                  </a:lnTo>
                  <a:lnTo>
                    <a:pt x="2836386" y="869"/>
                  </a:lnTo>
                  <a:lnTo>
                    <a:pt x="2839303" y="1452"/>
                  </a:lnTo>
                  <a:lnTo>
                    <a:pt x="2859567" y="13263"/>
                  </a:lnTo>
                  <a:lnTo>
                    <a:pt x="2861669" y="15365"/>
                  </a:lnTo>
                  <a:lnTo>
                    <a:pt x="2869385" y="27957"/>
                  </a:lnTo>
                  <a:lnTo>
                    <a:pt x="2870519" y="30698"/>
                  </a:lnTo>
                  <a:lnTo>
                    <a:pt x="2871377" y="33527"/>
                  </a:lnTo>
                  <a:lnTo>
                    <a:pt x="2871961" y="36444"/>
                  </a:lnTo>
                  <a:lnTo>
                    <a:pt x="2872533" y="39361"/>
                  </a:lnTo>
                  <a:lnTo>
                    <a:pt x="2872830" y="42299"/>
                  </a:lnTo>
                  <a:lnTo>
                    <a:pt x="2872830" y="45282"/>
                  </a:lnTo>
                  <a:lnTo>
                    <a:pt x="2872830" y="1886448"/>
                  </a:lnTo>
                  <a:lnTo>
                    <a:pt x="2872830" y="1889423"/>
                  </a:lnTo>
                  <a:lnTo>
                    <a:pt x="2872533" y="1892368"/>
                  </a:lnTo>
                  <a:lnTo>
                    <a:pt x="2871961" y="1895283"/>
                  </a:lnTo>
                  <a:lnTo>
                    <a:pt x="2871377" y="1898199"/>
                  </a:lnTo>
                  <a:lnTo>
                    <a:pt x="2870519" y="1901027"/>
                  </a:lnTo>
                  <a:lnTo>
                    <a:pt x="2869385" y="1903775"/>
                  </a:lnTo>
                  <a:lnTo>
                    <a:pt x="2868251" y="1906522"/>
                  </a:lnTo>
                  <a:lnTo>
                    <a:pt x="2866853" y="1909133"/>
                  </a:lnTo>
                  <a:lnTo>
                    <a:pt x="2865202" y="1911605"/>
                  </a:lnTo>
                  <a:lnTo>
                    <a:pt x="2863551" y="1914077"/>
                  </a:lnTo>
                  <a:lnTo>
                    <a:pt x="2861669" y="1916365"/>
                  </a:lnTo>
                  <a:lnTo>
                    <a:pt x="2859567" y="1918467"/>
                  </a:lnTo>
                  <a:lnTo>
                    <a:pt x="2857464" y="1920569"/>
                  </a:lnTo>
                  <a:lnTo>
                    <a:pt x="2827547" y="1931732"/>
                  </a:lnTo>
                  <a:lnTo>
                    <a:pt x="45279" y="1931732"/>
                  </a:lnTo>
                  <a:lnTo>
                    <a:pt x="20121" y="1924095"/>
                  </a:lnTo>
                  <a:lnTo>
                    <a:pt x="17649" y="1922444"/>
                  </a:lnTo>
                  <a:lnTo>
                    <a:pt x="15362" y="1920569"/>
                  </a:lnTo>
                  <a:lnTo>
                    <a:pt x="13264" y="1918467"/>
                  </a:lnTo>
                  <a:lnTo>
                    <a:pt x="11162" y="1916365"/>
                  </a:lnTo>
                  <a:lnTo>
                    <a:pt x="9283" y="1914077"/>
                  </a:lnTo>
                  <a:lnTo>
                    <a:pt x="7632" y="1911605"/>
                  </a:lnTo>
                  <a:lnTo>
                    <a:pt x="5981" y="1909133"/>
                  </a:lnTo>
                  <a:lnTo>
                    <a:pt x="4583" y="1906522"/>
                  </a:lnTo>
                  <a:lnTo>
                    <a:pt x="3448" y="1903775"/>
                  </a:lnTo>
                  <a:lnTo>
                    <a:pt x="2309" y="1901032"/>
                  </a:lnTo>
                  <a:lnTo>
                    <a:pt x="1448" y="1898199"/>
                  </a:lnTo>
                  <a:lnTo>
                    <a:pt x="868" y="1895283"/>
                  </a:lnTo>
                  <a:lnTo>
                    <a:pt x="288" y="1892368"/>
                  </a:lnTo>
                  <a:lnTo>
                    <a:pt x="0" y="1889423"/>
                  </a:lnTo>
                  <a:lnTo>
                    <a:pt x="0" y="1886448"/>
                  </a:lnTo>
                  <a:close/>
                </a:path>
              </a:pathLst>
            </a:custGeom>
            <a:ln w="8255">
              <a:solidFill>
                <a:srgbClr val="BAC2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60420" y="4664222"/>
              <a:ext cx="49530" cy="49530"/>
            </a:xfrm>
            <a:custGeom>
              <a:avLst/>
              <a:gdLst/>
              <a:ahLst/>
              <a:cxnLst/>
              <a:rect l="l" t="t" r="r" b="b"/>
              <a:pathLst>
                <a:path w="49529" h="49529">
                  <a:moveTo>
                    <a:pt x="28050" y="0"/>
                  </a:moveTo>
                  <a:lnTo>
                    <a:pt x="21481" y="0"/>
                  </a:lnTo>
                  <a:lnTo>
                    <a:pt x="18321" y="627"/>
                  </a:lnTo>
                  <a:lnTo>
                    <a:pt x="0" y="21485"/>
                  </a:lnTo>
                  <a:lnTo>
                    <a:pt x="0" y="28045"/>
                  </a:lnTo>
                  <a:lnTo>
                    <a:pt x="21481" y="49531"/>
                  </a:lnTo>
                  <a:lnTo>
                    <a:pt x="28050" y="49531"/>
                  </a:lnTo>
                  <a:lnTo>
                    <a:pt x="49531" y="28045"/>
                  </a:lnTo>
                  <a:lnTo>
                    <a:pt x="49531" y="24765"/>
                  </a:lnTo>
                  <a:lnTo>
                    <a:pt x="49531" y="21485"/>
                  </a:lnTo>
                  <a:lnTo>
                    <a:pt x="31210" y="627"/>
                  </a:lnTo>
                  <a:lnTo>
                    <a:pt x="28050" y="0"/>
                  </a:lnTo>
                  <a:close/>
                </a:path>
              </a:pathLst>
            </a:custGeom>
            <a:solidFill>
              <a:srgbClr val="1A2D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60412" y="4936654"/>
              <a:ext cx="49530" cy="875665"/>
            </a:xfrm>
            <a:custGeom>
              <a:avLst/>
              <a:gdLst/>
              <a:ahLst/>
              <a:cxnLst/>
              <a:rect l="l" t="t" r="r" b="b"/>
              <a:pathLst>
                <a:path w="49529" h="875664">
                  <a:moveTo>
                    <a:pt x="49530" y="847001"/>
                  </a:moveTo>
                  <a:lnTo>
                    <a:pt x="28054" y="825525"/>
                  </a:lnTo>
                  <a:lnTo>
                    <a:pt x="21488" y="825525"/>
                  </a:lnTo>
                  <a:lnTo>
                    <a:pt x="0" y="847001"/>
                  </a:lnTo>
                  <a:lnTo>
                    <a:pt x="0" y="853567"/>
                  </a:lnTo>
                  <a:lnTo>
                    <a:pt x="21488" y="875055"/>
                  </a:lnTo>
                  <a:lnTo>
                    <a:pt x="28054" y="875055"/>
                  </a:lnTo>
                  <a:lnTo>
                    <a:pt x="49530" y="853567"/>
                  </a:lnTo>
                  <a:lnTo>
                    <a:pt x="49530" y="850290"/>
                  </a:lnTo>
                  <a:lnTo>
                    <a:pt x="49530" y="847001"/>
                  </a:lnTo>
                  <a:close/>
                </a:path>
                <a:path w="49529" h="875664">
                  <a:moveTo>
                    <a:pt x="49530" y="574586"/>
                  </a:moveTo>
                  <a:lnTo>
                    <a:pt x="28054" y="553097"/>
                  </a:lnTo>
                  <a:lnTo>
                    <a:pt x="21488" y="553097"/>
                  </a:lnTo>
                  <a:lnTo>
                    <a:pt x="0" y="574586"/>
                  </a:lnTo>
                  <a:lnTo>
                    <a:pt x="0" y="581152"/>
                  </a:lnTo>
                  <a:lnTo>
                    <a:pt x="21488" y="602627"/>
                  </a:lnTo>
                  <a:lnTo>
                    <a:pt x="28054" y="602627"/>
                  </a:lnTo>
                  <a:lnTo>
                    <a:pt x="49530" y="581152"/>
                  </a:lnTo>
                  <a:lnTo>
                    <a:pt x="49530" y="577862"/>
                  </a:lnTo>
                  <a:lnTo>
                    <a:pt x="49530" y="574586"/>
                  </a:lnTo>
                  <a:close/>
                </a:path>
                <a:path w="49529" h="875664">
                  <a:moveTo>
                    <a:pt x="49530" y="302158"/>
                  </a:moveTo>
                  <a:lnTo>
                    <a:pt x="28054" y="280670"/>
                  </a:lnTo>
                  <a:lnTo>
                    <a:pt x="21488" y="280670"/>
                  </a:lnTo>
                  <a:lnTo>
                    <a:pt x="0" y="302158"/>
                  </a:lnTo>
                  <a:lnTo>
                    <a:pt x="0" y="308724"/>
                  </a:lnTo>
                  <a:lnTo>
                    <a:pt x="21488" y="330212"/>
                  </a:lnTo>
                  <a:lnTo>
                    <a:pt x="28054" y="330212"/>
                  </a:lnTo>
                  <a:lnTo>
                    <a:pt x="49530" y="308724"/>
                  </a:lnTo>
                  <a:lnTo>
                    <a:pt x="49530" y="305447"/>
                  </a:lnTo>
                  <a:lnTo>
                    <a:pt x="49530" y="302158"/>
                  </a:lnTo>
                  <a:close/>
                </a:path>
                <a:path w="49529" h="875664">
                  <a:moveTo>
                    <a:pt x="49530" y="21488"/>
                  </a:moveTo>
                  <a:lnTo>
                    <a:pt x="28054" y="0"/>
                  </a:lnTo>
                  <a:lnTo>
                    <a:pt x="21488" y="0"/>
                  </a:lnTo>
                  <a:lnTo>
                    <a:pt x="0" y="21488"/>
                  </a:lnTo>
                  <a:lnTo>
                    <a:pt x="0" y="28041"/>
                  </a:lnTo>
                  <a:lnTo>
                    <a:pt x="21488" y="49530"/>
                  </a:lnTo>
                  <a:lnTo>
                    <a:pt x="28054" y="49530"/>
                  </a:lnTo>
                  <a:lnTo>
                    <a:pt x="49530" y="28041"/>
                  </a:lnTo>
                  <a:lnTo>
                    <a:pt x="49530" y="24765"/>
                  </a:lnTo>
                  <a:lnTo>
                    <a:pt x="49530" y="21488"/>
                  </a:lnTo>
                  <a:close/>
                </a:path>
              </a:pathLst>
            </a:custGeom>
            <a:solidFill>
              <a:srgbClr val="3B3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30694" y="4242886"/>
            <a:ext cx="1753870" cy="16268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b="1" dirty="0">
                <a:solidFill>
                  <a:srgbClr val="3B3434"/>
                </a:solidFill>
                <a:latin typeface="Tahoma"/>
                <a:cs typeface="Tahoma"/>
              </a:rPr>
              <a:t>Lena </a:t>
            </a:r>
            <a:r>
              <a:rPr sz="1450" b="1" spc="-10" dirty="0">
                <a:solidFill>
                  <a:srgbClr val="3B3434"/>
                </a:solidFill>
                <a:latin typeface="Tahoma"/>
                <a:cs typeface="Tahoma"/>
              </a:rPr>
              <a:t>Image</a:t>
            </a:r>
            <a:endParaRPr sz="1450">
              <a:latin typeface="Tahoma"/>
              <a:cs typeface="Tahoma"/>
            </a:endParaRPr>
          </a:p>
          <a:p>
            <a:pPr marL="238125">
              <a:lnSpc>
                <a:spcPct val="100000"/>
              </a:lnSpc>
              <a:spcBef>
                <a:spcPts val="835"/>
              </a:spcBef>
            </a:pPr>
            <a:r>
              <a:rPr sz="1150" b="1" i="1" spc="-100" dirty="0">
                <a:solidFill>
                  <a:srgbClr val="1A2D7A"/>
                </a:solidFill>
                <a:latin typeface="Verdana"/>
                <a:cs typeface="Verdana"/>
              </a:rPr>
              <a:t>PSNR:</a:t>
            </a:r>
            <a:r>
              <a:rPr sz="1150" b="1" i="1" spc="-125" dirty="0">
                <a:solidFill>
                  <a:srgbClr val="1A2D7A"/>
                </a:solidFill>
                <a:latin typeface="Verdana"/>
                <a:cs typeface="Verdana"/>
              </a:rPr>
              <a:t> </a:t>
            </a:r>
            <a:r>
              <a:rPr sz="1150" b="1" i="1" spc="-150" dirty="0">
                <a:solidFill>
                  <a:srgbClr val="1A2D7A"/>
                </a:solidFill>
                <a:latin typeface="Verdana"/>
                <a:cs typeface="Verdana"/>
              </a:rPr>
              <a:t>70.17</a:t>
            </a:r>
            <a:r>
              <a:rPr sz="1150" b="1" i="1" spc="-120" dirty="0">
                <a:solidFill>
                  <a:srgbClr val="1A2D7A"/>
                </a:solidFill>
                <a:latin typeface="Verdana"/>
                <a:cs typeface="Verdana"/>
              </a:rPr>
              <a:t> </a:t>
            </a:r>
            <a:r>
              <a:rPr sz="1150" b="1" i="1" spc="-25" dirty="0">
                <a:solidFill>
                  <a:srgbClr val="1A2D7A"/>
                </a:solidFill>
                <a:latin typeface="Verdana"/>
                <a:cs typeface="Verdana"/>
              </a:rPr>
              <a:t>dB</a:t>
            </a:r>
            <a:endParaRPr sz="1150">
              <a:latin typeface="Verdana"/>
              <a:cs typeface="Verdana"/>
            </a:endParaRPr>
          </a:p>
          <a:p>
            <a:pPr marL="238125">
              <a:lnSpc>
                <a:spcPct val="100000"/>
              </a:lnSpc>
              <a:spcBef>
                <a:spcPts val="815"/>
              </a:spcBef>
            </a:pPr>
            <a:r>
              <a:rPr sz="1100" spc="-55" dirty="0">
                <a:solidFill>
                  <a:srgbClr val="3B3434"/>
                </a:solidFill>
                <a:latin typeface="Verdana"/>
                <a:cs typeface="Verdana"/>
              </a:rPr>
              <a:t>SSIM:</a:t>
            </a:r>
            <a:r>
              <a:rPr sz="1100" spc="-9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3B3434"/>
                </a:solidFill>
                <a:latin typeface="Verdana"/>
                <a:cs typeface="Verdana"/>
              </a:rPr>
              <a:t>1.00</a:t>
            </a:r>
            <a:endParaRPr sz="1100">
              <a:latin typeface="Verdana"/>
              <a:cs typeface="Verdana"/>
            </a:endParaRPr>
          </a:p>
          <a:p>
            <a:pPr marL="238125">
              <a:lnSpc>
                <a:spcPct val="100000"/>
              </a:lnSpc>
              <a:spcBef>
                <a:spcPts val="890"/>
              </a:spcBef>
            </a:pP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Caussian</a:t>
            </a:r>
            <a:r>
              <a:rPr sz="1100" spc="-6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65" dirty="0">
                <a:solidFill>
                  <a:srgbClr val="3B3434"/>
                </a:solidFill>
                <a:latin typeface="Verdana"/>
                <a:cs typeface="Verdana"/>
              </a:rPr>
              <a:t>Blur:</a:t>
            </a:r>
            <a:r>
              <a:rPr sz="1100" spc="-6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0.9991</a:t>
            </a:r>
            <a:endParaRPr sz="1100">
              <a:latin typeface="Verdana"/>
              <a:cs typeface="Verdana"/>
            </a:endParaRPr>
          </a:p>
          <a:p>
            <a:pPr marL="238125">
              <a:lnSpc>
                <a:spcPct val="100000"/>
              </a:lnSpc>
              <a:spcBef>
                <a:spcPts val="825"/>
              </a:spcBef>
            </a:pP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Salt-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Pepper:</a:t>
            </a:r>
            <a:r>
              <a:rPr sz="1100" spc="-9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0.9702</a:t>
            </a:r>
            <a:endParaRPr sz="1100">
              <a:latin typeface="Verdana"/>
              <a:cs typeface="Verdana"/>
            </a:endParaRPr>
          </a:p>
          <a:p>
            <a:pPr marL="238125">
              <a:lnSpc>
                <a:spcPct val="100000"/>
              </a:lnSpc>
              <a:spcBef>
                <a:spcPts val="825"/>
              </a:spcBef>
            </a:pP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JPEC20:</a:t>
            </a:r>
            <a:r>
              <a:rPr sz="1100" spc="7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0.9991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516740" y="4111119"/>
            <a:ext cx="2873375" cy="1940560"/>
            <a:chOff x="3516740" y="4111119"/>
            <a:chExt cx="2873375" cy="1940560"/>
          </a:xfrm>
        </p:grpSpPr>
        <p:sp>
          <p:nvSpPr>
            <p:cNvPr id="28" name="object 28"/>
            <p:cNvSpPr/>
            <p:nvPr/>
          </p:nvSpPr>
          <p:spPr>
            <a:xfrm>
              <a:off x="3520868" y="4115247"/>
              <a:ext cx="2865120" cy="1932305"/>
            </a:xfrm>
            <a:custGeom>
              <a:avLst/>
              <a:gdLst/>
              <a:ahLst/>
              <a:cxnLst/>
              <a:rect l="l" t="t" r="r" b="b"/>
              <a:pathLst>
                <a:path w="2865120" h="1932304">
                  <a:moveTo>
                    <a:pt x="2822264" y="0"/>
                  </a:moveTo>
                  <a:lnTo>
                    <a:pt x="42310" y="0"/>
                  </a:lnTo>
                  <a:lnTo>
                    <a:pt x="39361" y="286"/>
                  </a:lnTo>
                  <a:lnTo>
                    <a:pt x="5976" y="22597"/>
                  </a:lnTo>
                  <a:lnTo>
                    <a:pt x="0" y="42299"/>
                  </a:lnTo>
                  <a:lnTo>
                    <a:pt x="0" y="1886448"/>
                  </a:lnTo>
                  <a:lnTo>
                    <a:pt x="0" y="1889423"/>
                  </a:lnTo>
                  <a:lnTo>
                    <a:pt x="22597" y="1925750"/>
                  </a:lnTo>
                  <a:lnTo>
                    <a:pt x="42310" y="1931727"/>
                  </a:lnTo>
                  <a:lnTo>
                    <a:pt x="2822264" y="1931727"/>
                  </a:lnTo>
                  <a:lnTo>
                    <a:pt x="2858598" y="1909133"/>
                  </a:lnTo>
                  <a:lnTo>
                    <a:pt x="2864575" y="1889423"/>
                  </a:lnTo>
                  <a:lnTo>
                    <a:pt x="2864575" y="42299"/>
                  </a:lnTo>
                  <a:lnTo>
                    <a:pt x="2841977" y="5976"/>
                  </a:lnTo>
                  <a:lnTo>
                    <a:pt x="2825214" y="286"/>
                  </a:lnTo>
                  <a:lnTo>
                    <a:pt x="2822264" y="0"/>
                  </a:lnTo>
                  <a:close/>
                </a:path>
              </a:pathLst>
            </a:custGeom>
            <a:solidFill>
              <a:srgbClr val="D5DC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520868" y="4115247"/>
              <a:ext cx="2865120" cy="1932305"/>
            </a:xfrm>
            <a:custGeom>
              <a:avLst/>
              <a:gdLst/>
              <a:ahLst/>
              <a:cxnLst/>
              <a:rect l="l" t="t" r="r" b="b"/>
              <a:pathLst>
                <a:path w="2865120" h="1932304">
                  <a:moveTo>
                    <a:pt x="0" y="1886448"/>
                  </a:moveTo>
                  <a:lnTo>
                    <a:pt x="0" y="45282"/>
                  </a:lnTo>
                  <a:lnTo>
                    <a:pt x="0" y="42299"/>
                  </a:lnTo>
                  <a:lnTo>
                    <a:pt x="286" y="39361"/>
                  </a:lnTo>
                  <a:lnTo>
                    <a:pt x="869" y="36444"/>
                  </a:lnTo>
                  <a:lnTo>
                    <a:pt x="1452" y="33527"/>
                  </a:lnTo>
                  <a:lnTo>
                    <a:pt x="2311" y="30698"/>
                  </a:lnTo>
                  <a:lnTo>
                    <a:pt x="3445" y="27957"/>
                  </a:lnTo>
                  <a:lnTo>
                    <a:pt x="4578" y="25206"/>
                  </a:lnTo>
                  <a:lnTo>
                    <a:pt x="13263" y="13263"/>
                  </a:lnTo>
                  <a:lnTo>
                    <a:pt x="15365" y="11161"/>
                  </a:lnTo>
                  <a:lnTo>
                    <a:pt x="36444" y="869"/>
                  </a:lnTo>
                  <a:lnTo>
                    <a:pt x="39361" y="286"/>
                  </a:lnTo>
                  <a:lnTo>
                    <a:pt x="42310" y="0"/>
                  </a:lnTo>
                  <a:lnTo>
                    <a:pt x="45282" y="0"/>
                  </a:lnTo>
                  <a:lnTo>
                    <a:pt x="2819292" y="0"/>
                  </a:lnTo>
                  <a:lnTo>
                    <a:pt x="2822264" y="0"/>
                  </a:lnTo>
                  <a:lnTo>
                    <a:pt x="2825214" y="286"/>
                  </a:lnTo>
                  <a:lnTo>
                    <a:pt x="2828131" y="869"/>
                  </a:lnTo>
                  <a:lnTo>
                    <a:pt x="2831047" y="1452"/>
                  </a:lnTo>
                  <a:lnTo>
                    <a:pt x="2844443" y="7627"/>
                  </a:lnTo>
                  <a:lnTo>
                    <a:pt x="2846920" y="9278"/>
                  </a:lnTo>
                  <a:lnTo>
                    <a:pt x="2849209" y="11161"/>
                  </a:lnTo>
                  <a:lnTo>
                    <a:pt x="2851311" y="13263"/>
                  </a:lnTo>
                  <a:lnTo>
                    <a:pt x="2853414" y="15365"/>
                  </a:lnTo>
                  <a:lnTo>
                    <a:pt x="2864575" y="42299"/>
                  </a:lnTo>
                  <a:lnTo>
                    <a:pt x="2864575" y="45282"/>
                  </a:lnTo>
                  <a:lnTo>
                    <a:pt x="2864575" y="1886448"/>
                  </a:lnTo>
                  <a:lnTo>
                    <a:pt x="2864575" y="1889423"/>
                  </a:lnTo>
                  <a:lnTo>
                    <a:pt x="2864278" y="1892368"/>
                  </a:lnTo>
                  <a:lnTo>
                    <a:pt x="2856947" y="1911605"/>
                  </a:lnTo>
                  <a:lnTo>
                    <a:pt x="2855296" y="1914077"/>
                  </a:lnTo>
                  <a:lnTo>
                    <a:pt x="2853414" y="1916365"/>
                  </a:lnTo>
                  <a:lnTo>
                    <a:pt x="2851311" y="1918467"/>
                  </a:lnTo>
                  <a:lnTo>
                    <a:pt x="2849209" y="1920569"/>
                  </a:lnTo>
                  <a:lnTo>
                    <a:pt x="2846920" y="1922444"/>
                  </a:lnTo>
                  <a:lnTo>
                    <a:pt x="2844443" y="1924095"/>
                  </a:lnTo>
                  <a:lnTo>
                    <a:pt x="2841977" y="1925750"/>
                  </a:lnTo>
                  <a:lnTo>
                    <a:pt x="2819292" y="1931732"/>
                  </a:lnTo>
                  <a:lnTo>
                    <a:pt x="45282" y="1931732"/>
                  </a:lnTo>
                  <a:lnTo>
                    <a:pt x="13263" y="1918467"/>
                  </a:lnTo>
                  <a:lnTo>
                    <a:pt x="11161" y="1916365"/>
                  </a:lnTo>
                  <a:lnTo>
                    <a:pt x="9278" y="1914077"/>
                  </a:lnTo>
                  <a:lnTo>
                    <a:pt x="7627" y="1911605"/>
                  </a:lnTo>
                  <a:lnTo>
                    <a:pt x="5976" y="1909133"/>
                  </a:lnTo>
                  <a:lnTo>
                    <a:pt x="4578" y="1906522"/>
                  </a:lnTo>
                  <a:lnTo>
                    <a:pt x="3445" y="1903775"/>
                  </a:lnTo>
                  <a:lnTo>
                    <a:pt x="2311" y="1901032"/>
                  </a:lnTo>
                  <a:lnTo>
                    <a:pt x="1452" y="1898199"/>
                  </a:lnTo>
                  <a:lnTo>
                    <a:pt x="869" y="1895283"/>
                  </a:lnTo>
                  <a:lnTo>
                    <a:pt x="286" y="1892368"/>
                  </a:lnTo>
                  <a:lnTo>
                    <a:pt x="0" y="1889423"/>
                  </a:lnTo>
                  <a:lnTo>
                    <a:pt x="0" y="1886448"/>
                  </a:lnTo>
                  <a:close/>
                </a:path>
              </a:pathLst>
            </a:custGeom>
            <a:ln w="8255">
              <a:solidFill>
                <a:srgbClr val="BAC2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81845" y="4664222"/>
              <a:ext cx="49530" cy="49530"/>
            </a:xfrm>
            <a:custGeom>
              <a:avLst/>
              <a:gdLst/>
              <a:ahLst/>
              <a:cxnLst/>
              <a:rect l="l" t="t" r="r" b="b"/>
              <a:pathLst>
                <a:path w="49529" h="49529">
                  <a:moveTo>
                    <a:pt x="28045" y="0"/>
                  </a:moveTo>
                  <a:lnTo>
                    <a:pt x="21485" y="0"/>
                  </a:lnTo>
                  <a:lnTo>
                    <a:pt x="18315" y="627"/>
                  </a:lnTo>
                  <a:lnTo>
                    <a:pt x="0" y="21485"/>
                  </a:lnTo>
                  <a:lnTo>
                    <a:pt x="0" y="28045"/>
                  </a:lnTo>
                  <a:lnTo>
                    <a:pt x="21485" y="49531"/>
                  </a:lnTo>
                  <a:lnTo>
                    <a:pt x="28045" y="49531"/>
                  </a:lnTo>
                  <a:lnTo>
                    <a:pt x="49531" y="28045"/>
                  </a:lnTo>
                  <a:lnTo>
                    <a:pt x="49531" y="24765"/>
                  </a:lnTo>
                  <a:lnTo>
                    <a:pt x="49531" y="21485"/>
                  </a:lnTo>
                  <a:lnTo>
                    <a:pt x="31215" y="627"/>
                  </a:lnTo>
                  <a:lnTo>
                    <a:pt x="28045" y="0"/>
                  </a:lnTo>
                  <a:close/>
                </a:path>
              </a:pathLst>
            </a:custGeom>
            <a:solidFill>
              <a:srgbClr val="1A2D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81844" y="4936654"/>
              <a:ext cx="49530" cy="875665"/>
            </a:xfrm>
            <a:custGeom>
              <a:avLst/>
              <a:gdLst/>
              <a:ahLst/>
              <a:cxnLst/>
              <a:rect l="l" t="t" r="r" b="b"/>
              <a:pathLst>
                <a:path w="49529" h="875664">
                  <a:moveTo>
                    <a:pt x="49530" y="847001"/>
                  </a:moveTo>
                  <a:lnTo>
                    <a:pt x="28041" y="825525"/>
                  </a:lnTo>
                  <a:lnTo>
                    <a:pt x="21475" y="825525"/>
                  </a:lnTo>
                  <a:lnTo>
                    <a:pt x="0" y="847001"/>
                  </a:lnTo>
                  <a:lnTo>
                    <a:pt x="0" y="853567"/>
                  </a:lnTo>
                  <a:lnTo>
                    <a:pt x="21475" y="875055"/>
                  </a:lnTo>
                  <a:lnTo>
                    <a:pt x="28041" y="875055"/>
                  </a:lnTo>
                  <a:lnTo>
                    <a:pt x="49530" y="853567"/>
                  </a:lnTo>
                  <a:lnTo>
                    <a:pt x="49530" y="850290"/>
                  </a:lnTo>
                  <a:lnTo>
                    <a:pt x="49530" y="847001"/>
                  </a:lnTo>
                  <a:close/>
                </a:path>
                <a:path w="49529" h="875664">
                  <a:moveTo>
                    <a:pt x="49530" y="574586"/>
                  </a:moveTo>
                  <a:lnTo>
                    <a:pt x="28041" y="553097"/>
                  </a:lnTo>
                  <a:lnTo>
                    <a:pt x="21475" y="553097"/>
                  </a:lnTo>
                  <a:lnTo>
                    <a:pt x="0" y="574586"/>
                  </a:lnTo>
                  <a:lnTo>
                    <a:pt x="0" y="581152"/>
                  </a:lnTo>
                  <a:lnTo>
                    <a:pt x="21475" y="602627"/>
                  </a:lnTo>
                  <a:lnTo>
                    <a:pt x="28041" y="602627"/>
                  </a:lnTo>
                  <a:lnTo>
                    <a:pt x="49530" y="581152"/>
                  </a:lnTo>
                  <a:lnTo>
                    <a:pt x="49530" y="577862"/>
                  </a:lnTo>
                  <a:lnTo>
                    <a:pt x="49530" y="574586"/>
                  </a:lnTo>
                  <a:close/>
                </a:path>
                <a:path w="49529" h="875664">
                  <a:moveTo>
                    <a:pt x="49530" y="302158"/>
                  </a:moveTo>
                  <a:lnTo>
                    <a:pt x="28041" y="280670"/>
                  </a:lnTo>
                  <a:lnTo>
                    <a:pt x="21475" y="280670"/>
                  </a:lnTo>
                  <a:lnTo>
                    <a:pt x="0" y="302158"/>
                  </a:lnTo>
                  <a:lnTo>
                    <a:pt x="0" y="308724"/>
                  </a:lnTo>
                  <a:lnTo>
                    <a:pt x="21475" y="330212"/>
                  </a:lnTo>
                  <a:lnTo>
                    <a:pt x="28041" y="330212"/>
                  </a:lnTo>
                  <a:lnTo>
                    <a:pt x="49530" y="308724"/>
                  </a:lnTo>
                  <a:lnTo>
                    <a:pt x="49530" y="305447"/>
                  </a:lnTo>
                  <a:lnTo>
                    <a:pt x="49530" y="302158"/>
                  </a:lnTo>
                  <a:close/>
                </a:path>
                <a:path w="49529" h="875664">
                  <a:moveTo>
                    <a:pt x="49530" y="21488"/>
                  </a:moveTo>
                  <a:lnTo>
                    <a:pt x="28041" y="0"/>
                  </a:lnTo>
                  <a:lnTo>
                    <a:pt x="21475" y="0"/>
                  </a:lnTo>
                  <a:lnTo>
                    <a:pt x="0" y="21488"/>
                  </a:lnTo>
                  <a:lnTo>
                    <a:pt x="0" y="28041"/>
                  </a:lnTo>
                  <a:lnTo>
                    <a:pt x="21475" y="49530"/>
                  </a:lnTo>
                  <a:lnTo>
                    <a:pt x="28041" y="49530"/>
                  </a:lnTo>
                  <a:lnTo>
                    <a:pt x="49530" y="28041"/>
                  </a:lnTo>
                  <a:lnTo>
                    <a:pt x="49530" y="24765"/>
                  </a:lnTo>
                  <a:lnTo>
                    <a:pt x="49530" y="21488"/>
                  </a:lnTo>
                  <a:close/>
                </a:path>
              </a:pathLst>
            </a:custGeom>
            <a:solidFill>
              <a:srgbClr val="3B3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650445" y="4242886"/>
            <a:ext cx="1798955" cy="16268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b="1" dirty="0">
                <a:solidFill>
                  <a:srgbClr val="3B3434"/>
                </a:solidFill>
                <a:latin typeface="Tahoma"/>
                <a:cs typeface="Tahoma"/>
              </a:rPr>
              <a:t>Baboon</a:t>
            </a:r>
            <a:r>
              <a:rPr sz="1450" b="1" spc="190" dirty="0">
                <a:solidFill>
                  <a:srgbClr val="3B3434"/>
                </a:solidFill>
                <a:latin typeface="Tahoma"/>
                <a:cs typeface="Tahoma"/>
              </a:rPr>
              <a:t> </a:t>
            </a:r>
            <a:r>
              <a:rPr sz="1450" b="1" spc="-10" dirty="0">
                <a:solidFill>
                  <a:srgbClr val="3B3434"/>
                </a:solidFill>
                <a:latin typeface="Tahoma"/>
                <a:cs typeface="Tahoma"/>
              </a:rPr>
              <a:t>Image</a:t>
            </a:r>
            <a:endParaRPr sz="1450">
              <a:latin typeface="Tahoma"/>
              <a:cs typeface="Tahoma"/>
            </a:endParaRPr>
          </a:p>
          <a:p>
            <a:pPr marL="238125">
              <a:lnSpc>
                <a:spcPct val="100000"/>
              </a:lnSpc>
              <a:spcBef>
                <a:spcPts val="835"/>
              </a:spcBef>
            </a:pPr>
            <a:r>
              <a:rPr sz="1150" b="1" i="1" spc="-100" dirty="0">
                <a:solidFill>
                  <a:srgbClr val="1A2D7A"/>
                </a:solidFill>
                <a:latin typeface="Verdana"/>
                <a:cs typeface="Verdana"/>
              </a:rPr>
              <a:t>PSNR:</a:t>
            </a:r>
            <a:r>
              <a:rPr sz="1150" b="1" i="1" spc="-120" dirty="0">
                <a:solidFill>
                  <a:srgbClr val="1A2D7A"/>
                </a:solidFill>
                <a:latin typeface="Verdana"/>
                <a:cs typeface="Verdana"/>
              </a:rPr>
              <a:t> </a:t>
            </a:r>
            <a:r>
              <a:rPr sz="1150" b="1" i="1" spc="-165" dirty="0">
                <a:solidFill>
                  <a:srgbClr val="1A2D7A"/>
                </a:solidFill>
                <a:latin typeface="Verdana"/>
                <a:cs typeface="Verdana"/>
              </a:rPr>
              <a:t>61.72</a:t>
            </a:r>
            <a:r>
              <a:rPr sz="1150" b="1" i="1" spc="-114" dirty="0">
                <a:solidFill>
                  <a:srgbClr val="1A2D7A"/>
                </a:solidFill>
                <a:latin typeface="Verdana"/>
                <a:cs typeface="Verdana"/>
              </a:rPr>
              <a:t> </a:t>
            </a:r>
            <a:r>
              <a:rPr sz="1150" b="1" i="1" spc="-25" dirty="0">
                <a:solidFill>
                  <a:srgbClr val="1A2D7A"/>
                </a:solidFill>
                <a:latin typeface="Verdana"/>
                <a:cs typeface="Verdana"/>
              </a:rPr>
              <a:t>dB</a:t>
            </a:r>
            <a:endParaRPr sz="1150">
              <a:latin typeface="Verdana"/>
              <a:cs typeface="Verdana"/>
            </a:endParaRPr>
          </a:p>
          <a:p>
            <a:pPr marL="238125">
              <a:lnSpc>
                <a:spcPct val="100000"/>
              </a:lnSpc>
              <a:spcBef>
                <a:spcPts val="815"/>
              </a:spcBef>
            </a:pPr>
            <a:r>
              <a:rPr sz="1100" spc="-55" dirty="0">
                <a:solidFill>
                  <a:srgbClr val="3B3434"/>
                </a:solidFill>
                <a:latin typeface="Verdana"/>
                <a:cs typeface="Verdana"/>
              </a:rPr>
              <a:t>SSIM:</a:t>
            </a:r>
            <a:r>
              <a:rPr sz="1100" spc="-9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0.9999</a:t>
            </a:r>
            <a:endParaRPr sz="1100">
              <a:latin typeface="Verdana"/>
              <a:cs typeface="Verdana"/>
            </a:endParaRPr>
          </a:p>
          <a:p>
            <a:pPr marL="238125">
              <a:lnSpc>
                <a:spcPct val="100000"/>
              </a:lnSpc>
              <a:spcBef>
                <a:spcPts val="890"/>
              </a:spcBef>
            </a:pP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Caussian</a:t>
            </a:r>
            <a:r>
              <a:rPr sz="1100" spc="-6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65" dirty="0">
                <a:solidFill>
                  <a:srgbClr val="3B3434"/>
                </a:solidFill>
                <a:latin typeface="Verdana"/>
                <a:cs typeface="Verdana"/>
              </a:rPr>
              <a:t>Blur:</a:t>
            </a:r>
            <a:r>
              <a:rPr sz="1100" spc="-6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0.9909</a:t>
            </a:r>
            <a:endParaRPr sz="1100">
              <a:latin typeface="Verdana"/>
              <a:cs typeface="Verdana"/>
            </a:endParaRPr>
          </a:p>
          <a:p>
            <a:pPr marL="238125">
              <a:lnSpc>
                <a:spcPct val="100000"/>
              </a:lnSpc>
              <a:spcBef>
                <a:spcPts val="825"/>
              </a:spcBef>
            </a:pP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Salt-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Pepper:</a:t>
            </a:r>
            <a:r>
              <a:rPr sz="1100" spc="-9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0.9671</a:t>
            </a:r>
            <a:endParaRPr sz="1100">
              <a:latin typeface="Verdana"/>
              <a:cs typeface="Verdana"/>
            </a:endParaRPr>
          </a:p>
          <a:p>
            <a:pPr marL="238125">
              <a:lnSpc>
                <a:spcPct val="100000"/>
              </a:lnSpc>
              <a:spcBef>
                <a:spcPts val="825"/>
              </a:spcBef>
            </a:pP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JPEC20:</a:t>
            </a:r>
            <a:r>
              <a:rPr sz="1100" spc="7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0.9943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529910" y="4111119"/>
            <a:ext cx="2881630" cy="1940560"/>
            <a:chOff x="6529910" y="4111119"/>
            <a:chExt cx="2881630" cy="1940560"/>
          </a:xfrm>
        </p:grpSpPr>
        <p:sp>
          <p:nvSpPr>
            <p:cNvPr id="34" name="object 34"/>
            <p:cNvSpPr/>
            <p:nvPr/>
          </p:nvSpPr>
          <p:spPr>
            <a:xfrm>
              <a:off x="6534038" y="4115247"/>
              <a:ext cx="2873375" cy="1932305"/>
            </a:xfrm>
            <a:custGeom>
              <a:avLst/>
              <a:gdLst/>
              <a:ahLst/>
              <a:cxnLst/>
              <a:rect l="l" t="t" r="r" b="b"/>
              <a:pathLst>
                <a:path w="2873375" h="1932304">
                  <a:moveTo>
                    <a:pt x="2830519" y="0"/>
                  </a:moveTo>
                  <a:lnTo>
                    <a:pt x="42310" y="0"/>
                  </a:lnTo>
                  <a:lnTo>
                    <a:pt x="39361" y="286"/>
                  </a:lnTo>
                  <a:lnTo>
                    <a:pt x="5976" y="22597"/>
                  </a:lnTo>
                  <a:lnTo>
                    <a:pt x="0" y="42299"/>
                  </a:lnTo>
                  <a:lnTo>
                    <a:pt x="0" y="1886448"/>
                  </a:lnTo>
                  <a:lnTo>
                    <a:pt x="0" y="1889423"/>
                  </a:lnTo>
                  <a:lnTo>
                    <a:pt x="22597" y="1925750"/>
                  </a:lnTo>
                  <a:lnTo>
                    <a:pt x="42310" y="1931727"/>
                  </a:lnTo>
                  <a:lnTo>
                    <a:pt x="2830519" y="1931727"/>
                  </a:lnTo>
                  <a:lnTo>
                    <a:pt x="2866853" y="1909133"/>
                  </a:lnTo>
                  <a:lnTo>
                    <a:pt x="2872830" y="1889423"/>
                  </a:lnTo>
                  <a:lnTo>
                    <a:pt x="2872830" y="42299"/>
                  </a:lnTo>
                  <a:lnTo>
                    <a:pt x="2850233" y="5976"/>
                  </a:lnTo>
                  <a:lnTo>
                    <a:pt x="2833469" y="286"/>
                  </a:lnTo>
                  <a:lnTo>
                    <a:pt x="2830519" y="0"/>
                  </a:lnTo>
                  <a:close/>
                </a:path>
              </a:pathLst>
            </a:custGeom>
            <a:solidFill>
              <a:srgbClr val="D5DC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534038" y="4115247"/>
              <a:ext cx="2873375" cy="1932305"/>
            </a:xfrm>
            <a:custGeom>
              <a:avLst/>
              <a:gdLst/>
              <a:ahLst/>
              <a:cxnLst/>
              <a:rect l="l" t="t" r="r" b="b"/>
              <a:pathLst>
                <a:path w="2873375" h="1932304">
                  <a:moveTo>
                    <a:pt x="0" y="1886448"/>
                  </a:moveTo>
                  <a:lnTo>
                    <a:pt x="0" y="45282"/>
                  </a:lnTo>
                  <a:lnTo>
                    <a:pt x="0" y="42299"/>
                  </a:lnTo>
                  <a:lnTo>
                    <a:pt x="286" y="39361"/>
                  </a:lnTo>
                  <a:lnTo>
                    <a:pt x="869" y="36444"/>
                  </a:lnTo>
                  <a:lnTo>
                    <a:pt x="1452" y="33527"/>
                  </a:lnTo>
                  <a:lnTo>
                    <a:pt x="2311" y="30698"/>
                  </a:lnTo>
                  <a:lnTo>
                    <a:pt x="3445" y="27957"/>
                  </a:lnTo>
                  <a:lnTo>
                    <a:pt x="4578" y="25206"/>
                  </a:lnTo>
                  <a:lnTo>
                    <a:pt x="5976" y="22597"/>
                  </a:lnTo>
                  <a:lnTo>
                    <a:pt x="7627" y="20120"/>
                  </a:lnTo>
                  <a:lnTo>
                    <a:pt x="9278" y="17655"/>
                  </a:lnTo>
                  <a:lnTo>
                    <a:pt x="11161" y="15365"/>
                  </a:lnTo>
                  <a:lnTo>
                    <a:pt x="13263" y="13263"/>
                  </a:lnTo>
                  <a:lnTo>
                    <a:pt x="15365" y="11161"/>
                  </a:lnTo>
                  <a:lnTo>
                    <a:pt x="36444" y="869"/>
                  </a:lnTo>
                  <a:lnTo>
                    <a:pt x="39361" y="286"/>
                  </a:lnTo>
                  <a:lnTo>
                    <a:pt x="42310" y="0"/>
                  </a:lnTo>
                  <a:lnTo>
                    <a:pt x="45282" y="0"/>
                  </a:lnTo>
                  <a:lnTo>
                    <a:pt x="2827547" y="0"/>
                  </a:lnTo>
                  <a:lnTo>
                    <a:pt x="2830519" y="0"/>
                  </a:lnTo>
                  <a:lnTo>
                    <a:pt x="2833469" y="286"/>
                  </a:lnTo>
                  <a:lnTo>
                    <a:pt x="2836386" y="869"/>
                  </a:lnTo>
                  <a:lnTo>
                    <a:pt x="2839303" y="1452"/>
                  </a:lnTo>
                  <a:lnTo>
                    <a:pt x="2869385" y="27957"/>
                  </a:lnTo>
                  <a:lnTo>
                    <a:pt x="2872830" y="42299"/>
                  </a:lnTo>
                  <a:lnTo>
                    <a:pt x="2872830" y="45282"/>
                  </a:lnTo>
                  <a:lnTo>
                    <a:pt x="2872830" y="1886448"/>
                  </a:lnTo>
                  <a:lnTo>
                    <a:pt x="2872830" y="1889423"/>
                  </a:lnTo>
                  <a:lnTo>
                    <a:pt x="2872533" y="1892368"/>
                  </a:lnTo>
                  <a:lnTo>
                    <a:pt x="2865202" y="1911605"/>
                  </a:lnTo>
                  <a:lnTo>
                    <a:pt x="2863551" y="1914077"/>
                  </a:lnTo>
                  <a:lnTo>
                    <a:pt x="2852698" y="1924095"/>
                  </a:lnTo>
                  <a:lnTo>
                    <a:pt x="2850233" y="1925750"/>
                  </a:lnTo>
                  <a:lnTo>
                    <a:pt x="2827547" y="1931732"/>
                  </a:lnTo>
                  <a:lnTo>
                    <a:pt x="45282" y="1931732"/>
                  </a:lnTo>
                  <a:lnTo>
                    <a:pt x="13263" y="1918467"/>
                  </a:lnTo>
                  <a:lnTo>
                    <a:pt x="11161" y="1916365"/>
                  </a:lnTo>
                  <a:lnTo>
                    <a:pt x="9278" y="1914077"/>
                  </a:lnTo>
                  <a:lnTo>
                    <a:pt x="7627" y="1911605"/>
                  </a:lnTo>
                  <a:lnTo>
                    <a:pt x="5976" y="1909133"/>
                  </a:lnTo>
                  <a:lnTo>
                    <a:pt x="4578" y="1906522"/>
                  </a:lnTo>
                  <a:lnTo>
                    <a:pt x="3445" y="1903775"/>
                  </a:lnTo>
                  <a:lnTo>
                    <a:pt x="2311" y="1901032"/>
                  </a:lnTo>
                  <a:lnTo>
                    <a:pt x="1452" y="1898199"/>
                  </a:lnTo>
                  <a:lnTo>
                    <a:pt x="869" y="1895283"/>
                  </a:lnTo>
                  <a:lnTo>
                    <a:pt x="286" y="1892368"/>
                  </a:lnTo>
                  <a:lnTo>
                    <a:pt x="0" y="1889423"/>
                  </a:lnTo>
                  <a:lnTo>
                    <a:pt x="0" y="1886448"/>
                  </a:lnTo>
                  <a:close/>
                </a:path>
              </a:pathLst>
            </a:custGeom>
            <a:ln w="8255">
              <a:solidFill>
                <a:srgbClr val="BAC2D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703271" y="4664222"/>
              <a:ext cx="49530" cy="49530"/>
            </a:xfrm>
            <a:custGeom>
              <a:avLst/>
              <a:gdLst/>
              <a:ahLst/>
              <a:cxnLst/>
              <a:rect l="l" t="t" r="r" b="b"/>
              <a:pathLst>
                <a:path w="49529" h="49529">
                  <a:moveTo>
                    <a:pt x="28045" y="0"/>
                  </a:moveTo>
                  <a:lnTo>
                    <a:pt x="21485" y="0"/>
                  </a:lnTo>
                  <a:lnTo>
                    <a:pt x="18315" y="627"/>
                  </a:lnTo>
                  <a:lnTo>
                    <a:pt x="0" y="21485"/>
                  </a:lnTo>
                  <a:lnTo>
                    <a:pt x="0" y="28045"/>
                  </a:lnTo>
                  <a:lnTo>
                    <a:pt x="21485" y="49531"/>
                  </a:lnTo>
                  <a:lnTo>
                    <a:pt x="28045" y="49531"/>
                  </a:lnTo>
                  <a:lnTo>
                    <a:pt x="49531" y="28045"/>
                  </a:lnTo>
                  <a:lnTo>
                    <a:pt x="49531" y="24765"/>
                  </a:lnTo>
                  <a:lnTo>
                    <a:pt x="49531" y="21485"/>
                  </a:lnTo>
                  <a:lnTo>
                    <a:pt x="31204" y="627"/>
                  </a:lnTo>
                  <a:lnTo>
                    <a:pt x="28045" y="0"/>
                  </a:lnTo>
                  <a:close/>
                </a:path>
              </a:pathLst>
            </a:custGeom>
            <a:solidFill>
              <a:srgbClr val="1A2D7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703263" y="4936655"/>
              <a:ext cx="49530" cy="875665"/>
            </a:xfrm>
            <a:custGeom>
              <a:avLst/>
              <a:gdLst/>
              <a:ahLst/>
              <a:cxnLst/>
              <a:rect l="l" t="t" r="r" b="b"/>
              <a:pathLst>
                <a:path w="49529" h="875664">
                  <a:moveTo>
                    <a:pt x="49530" y="847001"/>
                  </a:moveTo>
                  <a:lnTo>
                    <a:pt x="28054" y="825525"/>
                  </a:lnTo>
                  <a:lnTo>
                    <a:pt x="21488" y="825525"/>
                  </a:lnTo>
                  <a:lnTo>
                    <a:pt x="0" y="847001"/>
                  </a:lnTo>
                  <a:lnTo>
                    <a:pt x="0" y="853567"/>
                  </a:lnTo>
                  <a:lnTo>
                    <a:pt x="21488" y="875055"/>
                  </a:lnTo>
                  <a:lnTo>
                    <a:pt x="28054" y="875055"/>
                  </a:lnTo>
                  <a:lnTo>
                    <a:pt x="49530" y="853567"/>
                  </a:lnTo>
                  <a:lnTo>
                    <a:pt x="49530" y="850290"/>
                  </a:lnTo>
                  <a:lnTo>
                    <a:pt x="49530" y="847001"/>
                  </a:lnTo>
                  <a:close/>
                </a:path>
                <a:path w="49529" h="875664">
                  <a:moveTo>
                    <a:pt x="49530" y="574586"/>
                  </a:moveTo>
                  <a:lnTo>
                    <a:pt x="28054" y="553097"/>
                  </a:lnTo>
                  <a:lnTo>
                    <a:pt x="21488" y="553097"/>
                  </a:lnTo>
                  <a:lnTo>
                    <a:pt x="0" y="574586"/>
                  </a:lnTo>
                  <a:lnTo>
                    <a:pt x="0" y="581152"/>
                  </a:lnTo>
                  <a:lnTo>
                    <a:pt x="21488" y="602627"/>
                  </a:lnTo>
                  <a:lnTo>
                    <a:pt x="28054" y="602627"/>
                  </a:lnTo>
                  <a:lnTo>
                    <a:pt x="49530" y="581152"/>
                  </a:lnTo>
                  <a:lnTo>
                    <a:pt x="49530" y="577862"/>
                  </a:lnTo>
                  <a:lnTo>
                    <a:pt x="49530" y="574586"/>
                  </a:lnTo>
                  <a:close/>
                </a:path>
                <a:path w="49529" h="875664">
                  <a:moveTo>
                    <a:pt x="49530" y="302158"/>
                  </a:moveTo>
                  <a:lnTo>
                    <a:pt x="28054" y="280670"/>
                  </a:lnTo>
                  <a:lnTo>
                    <a:pt x="21488" y="280670"/>
                  </a:lnTo>
                  <a:lnTo>
                    <a:pt x="0" y="302158"/>
                  </a:lnTo>
                  <a:lnTo>
                    <a:pt x="0" y="308724"/>
                  </a:lnTo>
                  <a:lnTo>
                    <a:pt x="21488" y="330212"/>
                  </a:lnTo>
                  <a:lnTo>
                    <a:pt x="28054" y="330212"/>
                  </a:lnTo>
                  <a:lnTo>
                    <a:pt x="49530" y="308724"/>
                  </a:lnTo>
                  <a:lnTo>
                    <a:pt x="49530" y="305447"/>
                  </a:lnTo>
                  <a:lnTo>
                    <a:pt x="49530" y="302158"/>
                  </a:lnTo>
                  <a:close/>
                </a:path>
                <a:path w="49529" h="875664">
                  <a:moveTo>
                    <a:pt x="49530" y="21488"/>
                  </a:moveTo>
                  <a:lnTo>
                    <a:pt x="28054" y="0"/>
                  </a:lnTo>
                  <a:lnTo>
                    <a:pt x="21488" y="0"/>
                  </a:lnTo>
                  <a:lnTo>
                    <a:pt x="0" y="21488"/>
                  </a:lnTo>
                  <a:lnTo>
                    <a:pt x="0" y="28041"/>
                  </a:lnTo>
                  <a:lnTo>
                    <a:pt x="21488" y="49530"/>
                  </a:lnTo>
                  <a:lnTo>
                    <a:pt x="28054" y="49530"/>
                  </a:lnTo>
                  <a:lnTo>
                    <a:pt x="49530" y="28041"/>
                  </a:lnTo>
                  <a:lnTo>
                    <a:pt x="49530" y="24765"/>
                  </a:lnTo>
                  <a:lnTo>
                    <a:pt x="49530" y="21488"/>
                  </a:lnTo>
                  <a:close/>
                </a:path>
              </a:pathLst>
            </a:custGeom>
            <a:solidFill>
              <a:srgbClr val="3B34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670186" y="4242886"/>
            <a:ext cx="1753870" cy="16268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b="1" dirty="0">
                <a:solidFill>
                  <a:srgbClr val="3B3434"/>
                </a:solidFill>
                <a:latin typeface="Tahoma"/>
                <a:cs typeface="Tahoma"/>
              </a:rPr>
              <a:t>Plane</a:t>
            </a:r>
            <a:r>
              <a:rPr sz="1450" b="1" spc="90" dirty="0">
                <a:solidFill>
                  <a:srgbClr val="3B3434"/>
                </a:solidFill>
                <a:latin typeface="Tahoma"/>
                <a:cs typeface="Tahoma"/>
              </a:rPr>
              <a:t> </a:t>
            </a:r>
            <a:r>
              <a:rPr sz="1450" b="1" spc="-10" dirty="0">
                <a:solidFill>
                  <a:srgbClr val="3B3434"/>
                </a:solidFill>
                <a:latin typeface="Tahoma"/>
                <a:cs typeface="Tahoma"/>
              </a:rPr>
              <a:t>Image</a:t>
            </a:r>
            <a:endParaRPr sz="1450">
              <a:latin typeface="Tahoma"/>
              <a:cs typeface="Tahoma"/>
            </a:endParaRPr>
          </a:p>
          <a:p>
            <a:pPr marL="238125">
              <a:lnSpc>
                <a:spcPct val="100000"/>
              </a:lnSpc>
              <a:spcBef>
                <a:spcPts val="835"/>
              </a:spcBef>
            </a:pPr>
            <a:r>
              <a:rPr sz="1150" b="1" i="1" spc="-100" dirty="0">
                <a:solidFill>
                  <a:srgbClr val="1A2D7A"/>
                </a:solidFill>
                <a:latin typeface="Verdana"/>
                <a:cs typeface="Verdana"/>
              </a:rPr>
              <a:t>PSNR:</a:t>
            </a:r>
            <a:r>
              <a:rPr sz="1150" b="1" i="1" spc="-120" dirty="0">
                <a:solidFill>
                  <a:srgbClr val="1A2D7A"/>
                </a:solidFill>
                <a:latin typeface="Verdana"/>
                <a:cs typeface="Verdana"/>
              </a:rPr>
              <a:t> </a:t>
            </a:r>
            <a:r>
              <a:rPr sz="1150" b="1" i="1" spc="-90" dirty="0">
                <a:solidFill>
                  <a:srgbClr val="1A2D7A"/>
                </a:solidFill>
                <a:latin typeface="Verdana"/>
                <a:cs typeface="Verdana"/>
              </a:rPr>
              <a:t>67.30</a:t>
            </a:r>
            <a:r>
              <a:rPr sz="1150" b="1" i="1" spc="-114" dirty="0">
                <a:solidFill>
                  <a:srgbClr val="1A2D7A"/>
                </a:solidFill>
                <a:latin typeface="Verdana"/>
                <a:cs typeface="Verdana"/>
              </a:rPr>
              <a:t> </a:t>
            </a:r>
            <a:r>
              <a:rPr sz="1150" b="1" i="1" spc="-25" dirty="0">
                <a:solidFill>
                  <a:srgbClr val="1A2D7A"/>
                </a:solidFill>
                <a:latin typeface="Verdana"/>
                <a:cs typeface="Verdana"/>
              </a:rPr>
              <a:t>dB</a:t>
            </a:r>
            <a:endParaRPr sz="1150">
              <a:latin typeface="Verdana"/>
              <a:cs typeface="Verdana"/>
            </a:endParaRPr>
          </a:p>
          <a:p>
            <a:pPr marL="238125">
              <a:lnSpc>
                <a:spcPct val="100000"/>
              </a:lnSpc>
              <a:spcBef>
                <a:spcPts val="815"/>
              </a:spcBef>
            </a:pPr>
            <a:r>
              <a:rPr sz="1100" spc="-55" dirty="0">
                <a:solidFill>
                  <a:srgbClr val="3B3434"/>
                </a:solidFill>
                <a:latin typeface="Verdana"/>
                <a:cs typeface="Verdana"/>
              </a:rPr>
              <a:t>SSIM:</a:t>
            </a:r>
            <a:r>
              <a:rPr sz="1100" spc="-9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20" dirty="0">
                <a:solidFill>
                  <a:srgbClr val="3B3434"/>
                </a:solidFill>
                <a:latin typeface="Verdana"/>
                <a:cs typeface="Verdana"/>
              </a:rPr>
              <a:t>1.00</a:t>
            </a:r>
            <a:endParaRPr sz="1100">
              <a:latin typeface="Verdana"/>
              <a:cs typeface="Verdana"/>
            </a:endParaRPr>
          </a:p>
          <a:p>
            <a:pPr marL="238125">
              <a:lnSpc>
                <a:spcPct val="100000"/>
              </a:lnSpc>
              <a:spcBef>
                <a:spcPts val="890"/>
              </a:spcBef>
            </a:pP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Caussian</a:t>
            </a:r>
            <a:r>
              <a:rPr sz="1100" spc="-6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65" dirty="0">
                <a:solidFill>
                  <a:srgbClr val="3B3434"/>
                </a:solidFill>
                <a:latin typeface="Verdana"/>
                <a:cs typeface="Verdana"/>
              </a:rPr>
              <a:t>Blur:</a:t>
            </a:r>
            <a:r>
              <a:rPr sz="1100" spc="-6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0.9991</a:t>
            </a:r>
            <a:endParaRPr sz="1100">
              <a:latin typeface="Verdana"/>
              <a:cs typeface="Verdana"/>
            </a:endParaRPr>
          </a:p>
          <a:p>
            <a:pPr marL="238125">
              <a:lnSpc>
                <a:spcPct val="100000"/>
              </a:lnSpc>
              <a:spcBef>
                <a:spcPts val="825"/>
              </a:spcBef>
            </a:pP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Salt-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Pepper:</a:t>
            </a:r>
            <a:r>
              <a:rPr sz="1100" spc="-9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0.9814</a:t>
            </a:r>
            <a:endParaRPr sz="1100">
              <a:latin typeface="Verdana"/>
              <a:cs typeface="Verdana"/>
            </a:endParaRPr>
          </a:p>
          <a:p>
            <a:pPr marL="238125">
              <a:lnSpc>
                <a:spcPct val="100000"/>
              </a:lnSpc>
              <a:spcBef>
                <a:spcPts val="825"/>
              </a:spcBef>
            </a:pPr>
            <a:r>
              <a:rPr sz="1100" dirty="0">
                <a:solidFill>
                  <a:srgbClr val="3B3434"/>
                </a:solidFill>
                <a:latin typeface="Verdana"/>
                <a:cs typeface="Verdana"/>
              </a:rPr>
              <a:t>JPEC20:</a:t>
            </a:r>
            <a:r>
              <a:rPr sz="1100" spc="7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100" spc="-10" dirty="0">
                <a:solidFill>
                  <a:srgbClr val="3B3434"/>
                </a:solidFill>
                <a:latin typeface="Verdana"/>
                <a:cs typeface="Verdana"/>
              </a:rPr>
              <a:t>0.9995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311" y="1673225"/>
            <a:ext cx="243649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4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7311" y="2572575"/>
            <a:ext cx="4652010" cy="796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90"/>
              </a:spcBef>
            </a:pP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Our</a:t>
            </a:r>
            <a:r>
              <a:rPr sz="1250" spc="5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approach</a:t>
            </a:r>
            <a:r>
              <a:rPr sz="1250" spc="6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successfully</a:t>
            </a:r>
            <a:r>
              <a:rPr sz="1250" spc="6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integrates</a:t>
            </a:r>
            <a:r>
              <a:rPr sz="1250" spc="6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b="1" spc="-125" dirty="0">
                <a:solidFill>
                  <a:srgbClr val="3B3434"/>
                </a:solidFill>
                <a:latin typeface="Verdana"/>
                <a:cs typeface="Verdana"/>
              </a:rPr>
              <a:t>SIFT</a:t>
            </a:r>
            <a:r>
              <a:rPr sz="1250" b="1" spc="2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b="1" spc="-10" dirty="0">
                <a:solidFill>
                  <a:srgbClr val="3B3434"/>
                </a:solidFill>
                <a:latin typeface="Verdana"/>
                <a:cs typeface="Verdana"/>
              </a:rPr>
              <a:t>feature </a:t>
            </a:r>
            <a:r>
              <a:rPr sz="1250" b="1" spc="-40" dirty="0">
                <a:solidFill>
                  <a:srgbClr val="3B3434"/>
                </a:solidFill>
                <a:latin typeface="Verdana"/>
                <a:cs typeface="Verdana"/>
              </a:rPr>
              <a:t>localization</a:t>
            </a:r>
            <a:r>
              <a:rPr sz="1250" b="1" spc="-7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with</a:t>
            </a:r>
            <a:r>
              <a:rPr sz="1250" spc="-8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b="1" spc="-45" dirty="0">
                <a:solidFill>
                  <a:srgbClr val="3B3434"/>
                </a:solidFill>
                <a:latin typeface="Verdana"/>
                <a:cs typeface="Verdana"/>
              </a:rPr>
              <a:t>reversible</a:t>
            </a:r>
            <a:r>
              <a:rPr sz="1250" b="1" spc="-10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b="1" spc="-60" dirty="0">
                <a:solidFill>
                  <a:srgbClr val="3B3434"/>
                </a:solidFill>
                <a:latin typeface="Verdana"/>
                <a:cs typeface="Verdana"/>
              </a:rPr>
              <a:t>watermarking</a:t>
            </a:r>
            <a:r>
              <a:rPr sz="1250" b="1" spc="-6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65" dirty="0">
                <a:solidFill>
                  <a:srgbClr val="3B3434"/>
                </a:solidFill>
                <a:latin typeface="Verdana"/>
                <a:cs typeface="Verdana"/>
              </a:rPr>
              <a:t>to</a:t>
            </a:r>
            <a:r>
              <a:rPr sz="1250" spc="-8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3B3434"/>
                </a:solidFill>
                <a:latin typeface="Verdana"/>
                <a:cs typeface="Verdana"/>
              </a:rPr>
              <a:t>detect</a:t>
            </a:r>
            <a:r>
              <a:rPr sz="1250" spc="-8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B3434"/>
                </a:solidFill>
                <a:latin typeface="Verdana"/>
                <a:cs typeface="Verdana"/>
              </a:rPr>
              <a:t>and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localize</a:t>
            </a:r>
            <a:r>
              <a:rPr sz="1250" spc="6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B3434"/>
                </a:solidFill>
                <a:latin typeface="Verdana"/>
                <a:cs typeface="Verdana"/>
              </a:rPr>
              <a:t>tampering.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7317" y="3496500"/>
            <a:ext cx="4556760" cy="539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90"/>
              </a:spcBef>
            </a:pPr>
            <a:r>
              <a:rPr sz="1250" spc="55" dirty="0">
                <a:solidFill>
                  <a:srgbClr val="3B3434"/>
                </a:solidFill>
                <a:latin typeface="Verdana"/>
                <a:cs typeface="Verdana"/>
              </a:rPr>
              <a:t>High</a:t>
            </a:r>
            <a:r>
              <a:rPr sz="1250" spc="4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imperceptibility</a:t>
            </a:r>
            <a:r>
              <a:rPr sz="1250" spc="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and</a:t>
            </a:r>
            <a:r>
              <a:rPr sz="1250" spc="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reversible</a:t>
            </a:r>
            <a:r>
              <a:rPr sz="1250" spc="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watermarking</a:t>
            </a:r>
            <a:r>
              <a:rPr sz="1250" spc="4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B3434"/>
                </a:solidFill>
                <a:latin typeface="Verdana"/>
                <a:cs typeface="Verdana"/>
              </a:rPr>
              <a:t>were </a:t>
            </a:r>
            <a:r>
              <a:rPr sz="1250" spc="-10" dirty="0">
                <a:solidFill>
                  <a:srgbClr val="3B3434"/>
                </a:solidFill>
                <a:latin typeface="Verdana"/>
                <a:cs typeface="Verdana"/>
              </a:rPr>
              <a:t>achieved.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10520" y="2572575"/>
            <a:ext cx="4855210" cy="7969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90"/>
              </a:spcBef>
            </a:pP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Enhancements</a:t>
            </a:r>
            <a:r>
              <a:rPr sz="1250" spc="-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through</a:t>
            </a:r>
            <a:r>
              <a:rPr sz="1250" spc="-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b="1" spc="-55" dirty="0">
                <a:solidFill>
                  <a:srgbClr val="3B3434"/>
                </a:solidFill>
                <a:latin typeface="Verdana"/>
                <a:cs typeface="Verdana"/>
              </a:rPr>
              <a:t>wavelet </a:t>
            </a:r>
            <a:r>
              <a:rPr sz="1250" b="1" spc="-60" dirty="0">
                <a:solidFill>
                  <a:srgbClr val="3B3434"/>
                </a:solidFill>
                <a:latin typeface="Verdana"/>
                <a:cs typeface="Verdana"/>
              </a:rPr>
              <a:t>transforms </a:t>
            </a:r>
            <a:r>
              <a:rPr sz="1250" b="1" spc="-50" dirty="0">
                <a:solidFill>
                  <a:srgbClr val="3B3434"/>
                </a:solidFill>
                <a:latin typeface="Verdana"/>
                <a:cs typeface="Verdana"/>
              </a:rPr>
              <a:t>and</a:t>
            </a:r>
            <a:r>
              <a:rPr sz="1250" b="1" spc="-5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b="1" spc="-50" dirty="0">
                <a:solidFill>
                  <a:srgbClr val="3B3434"/>
                </a:solidFill>
                <a:latin typeface="Verdana"/>
                <a:cs typeface="Verdana"/>
              </a:rPr>
              <a:t>SVD</a:t>
            </a:r>
            <a:r>
              <a:rPr sz="1250" b="1" spc="-1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45" dirty="0">
                <a:solidFill>
                  <a:srgbClr val="3B3434"/>
                </a:solidFill>
                <a:latin typeface="Verdana"/>
                <a:cs typeface="Verdana"/>
              </a:rPr>
              <a:t>boost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robustness,</a:t>
            </a:r>
            <a:r>
              <a:rPr sz="1250" spc="8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while</a:t>
            </a:r>
            <a:r>
              <a:rPr sz="1250" spc="8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histogram-based</a:t>
            </a:r>
            <a:r>
              <a:rPr sz="1250" spc="8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watermarking</a:t>
            </a:r>
            <a:r>
              <a:rPr sz="1250" spc="8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B3434"/>
                </a:solidFill>
                <a:latin typeface="Verdana"/>
                <a:cs typeface="Verdana"/>
              </a:rPr>
              <a:t>ensures simplicity.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10520" y="3496500"/>
            <a:ext cx="4889500" cy="106362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-635">
              <a:lnSpc>
                <a:spcPct val="136700"/>
              </a:lnSpc>
              <a:spcBef>
                <a:spcPts val="65"/>
              </a:spcBef>
            </a:pP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The</a:t>
            </a:r>
            <a:r>
              <a:rPr sz="1250" spc="-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project demonstrates </a:t>
            </a:r>
            <a:r>
              <a:rPr sz="1250" b="1" spc="-40" dirty="0">
                <a:solidFill>
                  <a:srgbClr val="3B3434"/>
                </a:solidFill>
                <a:latin typeface="Verdana"/>
                <a:cs typeface="Verdana"/>
              </a:rPr>
              <a:t>high</a:t>
            </a:r>
            <a:r>
              <a:rPr sz="1250" b="1" spc="-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b="1" spc="-55" dirty="0">
                <a:solidFill>
                  <a:srgbClr val="3B3434"/>
                </a:solidFill>
                <a:latin typeface="Verdana"/>
                <a:cs typeface="Verdana"/>
              </a:rPr>
              <a:t>visual</a:t>
            </a:r>
            <a:r>
              <a:rPr sz="1250" b="1" spc="-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b="1" spc="-60" dirty="0">
                <a:solidFill>
                  <a:srgbClr val="3B3434"/>
                </a:solidFill>
                <a:latin typeface="Verdana"/>
                <a:cs typeface="Verdana"/>
              </a:rPr>
              <a:t>quality</a:t>
            </a:r>
            <a:r>
              <a:rPr sz="1250" spc="-60" dirty="0">
                <a:solidFill>
                  <a:srgbClr val="3B3434"/>
                </a:solidFill>
                <a:latin typeface="Verdana"/>
                <a:cs typeface="Verdana"/>
              </a:rPr>
              <a:t>,</a:t>
            </a:r>
            <a:r>
              <a:rPr sz="1250" spc="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b="1" spc="-10" dirty="0">
                <a:solidFill>
                  <a:srgbClr val="3B3434"/>
                </a:solidFill>
                <a:latin typeface="Verdana"/>
                <a:cs typeface="Verdana"/>
              </a:rPr>
              <a:t>accurate </a:t>
            </a:r>
            <a:r>
              <a:rPr sz="1250" b="1" spc="-55" dirty="0">
                <a:solidFill>
                  <a:srgbClr val="3B3434"/>
                </a:solidFill>
                <a:latin typeface="Verdana"/>
                <a:cs typeface="Verdana"/>
              </a:rPr>
              <a:t>tamper</a:t>
            </a:r>
            <a:r>
              <a:rPr sz="1250" b="1" spc="-114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b="1" spc="-30" dirty="0">
                <a:solidFill>
                  <a:srgbClr val="3B3434"/>
                </a:solidFill>
                <a:latin typeface="Verdana"/>
                <a:cs typeface="Verdana"/>
              </a:rPr>
              <a:t>detection</a:t>
            </a:r>
            <a:r>
              <a:rPr sz="1250" spc="-30" dirty="0">
                <a:solidFill>
                  <a:srgbClr val="3B3434"/>
                </a:solidFill>
                <a:latin typeface="Verdana"/>
                <a:cs typeface="Verdana"/>
              </a:rPr>
              <a:t>,</a:t>
            </a:r>
            <a:r>
              <a:rPr sz="1250" spc="-9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and</a:t>
            </a:r>
            <a:r>
              <a:rPr sz="1250" spc="-10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b="1" spc="-20" dirty="0">
                <a:solidFill>
                  <a:srgbClr val="3B3434"/>
                </a:solidFill>
                <a:latin typeface="Verdana"/>
                <a:cs typeface="Verdana"/>
              </a:rPr>
              <a:t>complete</a:t>
            </a:r>
            <a:r>
              <a:rPr sz="1250" b="1" spc="-11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b="1" spc="-45" dirty="0">
                <a:solidFill>
                  <a:srgbClr val="3B3434"/>
                </a:solidFill>
                <a:latin typeface="Verdana"/>
                <a:cs typeface="Verdana"/>
              </a:rPr>
              <a:t>image</a:t>
            </a:r>
            <a:r>
              <a:rPr sz="1250" b="1" spc="-114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b="1" spc="-50" dirty="0">
                <a:solidFill>
                  <a:srgbClr val="3B3434"/>
                </a:solidFill>
                <a:latin typeface="Verdana"/>
                <a:cs typeface="Verdana"/>
              </a:rPr>
              <a:t>recovery</a:t>
            </a:r>
            <a:r>
              <a:rPr sz="1250" b="1" spc="-8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340" dirty="0">
                <a:solidFill>
                  <a:srgbClr val="3B3434"/>
                </a:solidFill>
                <a:latin typeface="Verdana"/>
                <a:cs typeface="Verdana"/>
              </a:rPr>
              <a:t>4</a:t>
            </a:r>
            <a:r>
              <a:rPr sz="1250" spc="-9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B3434"/>
                </a:solidFill>
                <a:latin typeface="Verdana"/>
                <a:cs typeface="Verdana"/>
              </a:rPr>
              <a:t>making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it</a:t>
            </a:r>
            <a:r>
              <a:rPr sz="1250" spc="-3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suitable</a:t>
            </a:r>
            <a:r>
              <a:rPr sz="1250" spc="-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for</a:t>
            </a:r>
            <a:r>
              <a:rPr sz="1250" spc="-2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b="1" spc="-40" dirty="0">
                <a:solidFill>
                  <a:srgbClr val="3B3434"/>
                </a:solidFill>
                <a:latin typeface="Verdana"/>
                <a:cs typeface="Verdana"/>
              </a:rPr>
              <a:t>security-sensitive</a:t>
            </a:r>
            <a:r>
              <a:rPr sz="1250" b="1" spc="-5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b="1" spc="-30" dirty="0">
                <a:solidFill>
                  <a:srgbClr val="3B3434"/>
                </a:solidFill>
                <a:latin typeface="Verdana"/>
                <a:cs typeface="Verdana"/>
              </a:rPr>
              <a:t>applications</a:t>
            </a:r>
            <a:r>
              <a:rPr sz="1250" b="1" spc="-1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like</a:t>
            </a:r>
            <a:r>
              <a:rPr sz="1250" spc="-3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B3434"/>
                </a:solidFill>
                <a:latin typeface="Verdana"/>
                <a:cs typeface="Verdana"/>
              </a:rPr>
              <a:t>medical</a:t>
            </a:r>
            <a:r>
              <a:rPr sz="1250" spc="500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or</a:t>
            </a:r>
            <a:r>
              <a:rPr sz="1250" spc="-6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B3434"/>
                </a:solidFill>
                <a:latin typeface="Verdana"/>
                <a:cs typeface="Verdana"/>
              </a:rPr>
              <a:t>legal</a:t>
            </a:r>
            <a:r>
              <a:rPr sz="1250" spc="-65" dirty="0">
                <a:solidFill>
                  <a:srgbClr val="3B3434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B3434"/>
                </a:solidFill>
                <a:latin typeface="Verdana"/>
                <a:cs typeface="Verdana"/>
              </a:rPr>
              <a:t>imaging.</a:t>
            </a:r>
            <a:endParaRPr sz="12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500</Words>
  <Application>Microsoft Office PowerPoint</Application>
  <PresentationFormat>Custom</PresentationFormat>
  <Paragraphs>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Tahoma</vt:lpstr>
      <vt:lpstr>Verdana</vt:lpstr>
      <vt:lpstr>Office Theme</vt:lpstr>
      <vt:lpstr>A reversible image watermarking algorithm for tamper detection based on SIFT</vt:lpstr>
      <vt:lpstr>Introduction to Digital Watermarking</vt:lpstr>
      <vt:lpstr>How the Project Works</vt:lpstr>
      <vt:lpstr>Modifications and Improvements</vt:lpstr>
      <vt:lpstr>Project Results on Test Images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cp:lastModifiedBy>Paloju Akash 22BCS179</cp:lastModifiedBy>
  <cp:revision>1</cp:revision>
  <dcterms:created xsi:type="dcterms:W3CDTF">2025-04-18T17:18:37Z</dcterms:created>
  <dcterms:modified xsi:type="dcterms:W3CDTF">2025-04-18T17:19:33Z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2025-04-18T00:00:00Z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2025-04-18T00:00:00Z</vt:filetime>
  </property>
  <property fmtid="{D5CDD505-2E9C-101B-9397-08002B2CF9AE}" pid="5" name="Producer">
    <vt:lpwstr>GPL Ghostscript 9.56.1</vt:lpwstr>
  </property>
</Properties>
</file>