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firstSlideNum="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987425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Taejoon Park"/>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6-03T09:05:48.559">
    <p:pos x="1911" y="806"/>
    <p:text>わかりにくいのと後々必要になってくるから以下のものを追加
- 座標系がどこか
- 使うマッチングアルゴリズムは？
- 式</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2"/>
            <a:ext cx="4278842" cy="34409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593123" y="2"/>
            <a:ext cx="4278842" cy="344091"/>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879725"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87425" y="3300412"/>
            <a:ext cx="7899400" cy="2700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6513910"/>
            <a:ext cx="4278842" cy="34409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593123" y="6513910"/>
            <a:ext cx="4278842" cy="34409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ad78903dd_0_9:notes"/>
          <p:cNvSpPr/>
          <p:nvPr>
            <p:ph idx="2" type="sldImg"/>
          </p:nvPr>
        </p:nvSpPr>
        <p:spPr>
          <a:xfrm>
            <a:off x="2879725"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90" name="Google Shape;90;g5ad78903dd_0_9:notes"/>
          <p:cNvSpPr txBox="1"/>
          <p:nvPr>
            <p:ph idx="1" type="body"/>
          </p:nvPr>
        </p:nvSpPr>
        <p:spPr>
          <a:xfrm>
            <a:off x="987425" y="3300412"/>
            <a:ext cx="78993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5ad78903dd_0_9:notes"/>
          <p:cNvSpPr txBox="1"/>
          <p:nvPr>
            <p:ph idx="12" type="sldNum"/>
          </p:nvPr>
        </p:nvSpPr>
        <p:spPr>
          <a:xfrm>
            <a:off x="5593123" y="6513910"/>
            <a:ext cx="42789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afb46ee9a_1_7:notes"/>
          <p:cNvSpPr/>
          <p:nvPr>
            <p:ph idx="2" type="sldImg"/>
          </p:nvPr>
        </p:nvSpPr>
        <p:spPr>
          <a:xfrm>
            <a:off x="2879725"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98" name="Google Shape;98;g5afb46ee9a_1_7:notes"/>
          <p:cNvSpPr txBox="1"/>
          <p:nvPr>
            <p:ph idx="1" type="body"/>
          </p:nvPr>
        </p:nvSpPr>
        <p:spPr>
          <a:xfrm>
            <a:off x="987425" y="3300412"/>
            <a:ext cx="78993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5afb46ee9a_1_7:notes"/>
          <p:cNvSpPr txBox="1"/>
          <p:nvPr>
            <p:ph idx="12" type="sldNum"/>
          </p:nvPr>
        </p:nvSpPr>
        <p:spPr>
          <a:xfrm>
            <a:off x="5593123" y="6513910"/>
            <a:ext cx="42789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afb46ee9a_1_14:notes"/>
          <p:cNvSpPr/>
          <p:nvPr>
            <p:ph idx="2" type="sldImg"/>
          </p:nvPr>
        </p:nvSpPr>
        <p:spPr>
          <a:xfrm>
            <a:off x="2879725"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afb46ee9a_1_14:notes"/>
          <p:cNvSpPr txBox="1"/>
          <p:nvPr>
            <p:ph idx="1" type="body"/>
          </p:nvPr>
        </p:nvSpPr>
        <p:spPr>
          <a:xfrm>
            <a:off x="987425" y="3300412"/>
            <a:ext cx="78993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5afb46ee9a_1_14:notes"/>
          <p:cNvSpPr txBox="1"/>
          <p:nvPr>
            <p:ph idx="12" type="sldNum"/>
          </p:nvPr>
        </p:nvSpPr>
        <p:spPr>
          <a:xfrm>
            <a:off x="5593123" y="6513910"/>
            <a:ext cx="42789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ad78903dd_0_16:notes"/>
          <p:cNvSpPr/>
          <p:nvPr>
            <p:ph idx="2" type="sldImg"/>
          </p:nvPr>
        </p:nvSpPr>
        <p:spPr>
          <a:xfrm>
            <a:off x="2879725"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ad78903dd_0_16:notes"/>
          <p:cNvSpPr txBox="1"/>
          <p:nvPr>
            <p:ph idx="1" type="body"/>
          </p:nvPr>
        </p:nvSpPr>
        <p:spPr>
          <a:xfrm>
            <a:off x="987425" y="3300412"/>
            <a:ext cx="78993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5ad78903dd_0_16:notes"/>
          <p:cNvSpPr txBox="1"/>
          <p:nvPr>
            <p:ph idx="12" type="sldNum"/>
          </p:nvPr>
        </p:nvSpPr>
        <p:spPr>
          <a:xfrm>
            <a:off x="5593123" y="6513910"/>
            <a:ext cx="42789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ad6320b8b_0_2:notes"/>
          <p:cNvSpPr/>
          <p:nvPr>
            <p:ph idx="2" type="sldImg"/>
          </p:nvPr>
        </p:nvSpPr>
        <p:spPr>
          <a:xfrm>
            <a:off x="2879725"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ad6320b8b_0_2:notes"/>
          <p:cNvSpPr txBox="1"/>
          <p:nvPr>
            <p:ph idx="1" type="body"/>
          </p:nvPr>
        </p:nvSpPr>
        <p:spPr>
          <a:xfrm>
            <a:off x="987425" y="3300412"/>
            <a:ext cx="78993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5ad6320b8b_0_2:notes"/>
          <p:cNvSpPr txBox="1"/>
          <p:nvPr>
            <p:ph idx="12" type="sldNum"/>
          </p:nvPr>
        </p:nvSpPr>
        <p:spPr>
          <a:xfrm>
            <a:off x="5593123" y="6513910"/>
            <a:ext cx="42789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ad78903dd_0_1:notes"/>
          <p:cNvSpPr/>
          <p:nvPr>
            <p:ph idx="2" type="sldImg"/>
          </p:nvPr>
        </p:nvSpPr>
        <p:spPr>
          <a:xfrm>
            <a:off x="2879725"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ad78903dd_0_1:notes"/>
          <p:cNvSpPr txBox="1"/>
          <p:nvPr>
            <p:ph idx="1" type="body"/>
          </p:nvPr>
        </p:nvSpPr>
        <p:spPr>
          <a:xfrm>
            <a:off x="987425" y="3300412"/>
            <a:ext cx="78993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5ad78903dd_0_1:notes"/>
          <p:cNvSpPr txBox="1"/>
          <p:nvPr>
            <p:ph idx="12" type="sldNum"/>
          </p:nvPr>
        </p:nvSpPr>
        <p:spPr>
          <a:xfrm>
            <a:off x="5593123" y="6513910"/>
            <a:ext cx="42789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ad78903dd_1_1:notes"/>
          <p:cNvSpPr/>
          <p:nvPr>
            <p:ph idx="2" type="sldImg"/>
          </p:nvPr>
        </p:nvSpPr>
        <p:spPr>
          <a:xfrm>
            <a:off x="2879725"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ad78903dd_1_1:notes"/>
          <p:cNvSpPr txBox="1"/>
          <p:nvPr>
            <p:ph idx="1" type="body"/>
          </p:nvPr>
        </p:nvSpPr>
        <p:spPr>
          <a:xfrm>
            <a:off x="987425" y="3300412"/>
            <a:ext cx="78993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5ad78903dd_1_1:notes"/>
          <p:cNvSpPr txBox="1"/>
          <p:nvPr>
            <p:ph idx="12" type="sldNum"/>
          </p:nvPr>
        </p:nvSpPr>
        <p:spPr>
          <a:xfrm>
            <a:off x="5593123" y="6513910"/>
            <a:ext cx="42789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 スライド" type="title">
  <p:cSld name="TITLE">
    <p:spTree>
      <p:nvGrpSpPr>
        <p:cNvPr id="20" name="Shape 20"/>
        <p:cNvGrpSpPr/>
        <p:nvPr/>
      </p:nvGrpSpPr>
      <p:grpSpPr>
        <a:xfrm>
          <a:off x="0" y="0"/>
          <a:ext cx="0" cy="0"/>
          <a:chOff x="0" y="0"/>
          <a:chExt cx="0" cy="0"/>
        </a:xfrm>
      </p:grpSpPr>
      <p:sp>
        <p:nvSpPr>
          <p:cNvPr id="21" name="Google Shape;21;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2"/>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8610600" y="6451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縦書きテキスト"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1039090" y="365126"/>
            <a:ext cx="7466735" cy="720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rot="5400000">
            <a:off x="3676592" y="-1500245"/>
            <a:ext cx="4838817"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1"/>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8610600" y="649707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縦書きタイトルと&#10;縦書きテキスト"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2"/>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8610600" y="649707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コンテンツ"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1039090" y="365126"/>
            <a:ext cx="10314710" cy="720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838200" y="1338146"/>
            <a:ext cx="10515600" cy="483881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
          <p:cNvSpPr txBox="1"/>
          <p:nvPr>
            <p:ph idx="10" type="dt"/>
          </p:nvPr>
        </p:nvSpPr>
        <p:spPr>
          <a:xfrm>
            <a:off x="838200" y="6429984"/>
            <a:ext cx="2743200" cy="43221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8610600" y="6429984"/>
            <a:ext cx="2743200" cy="4322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800" u="none" cap="none" strike="noStrike">
                <a:solidFill>
                  <a:schemeClr val="dk1"/>
                </a:solidFill>
                <a:latin typeface="Arial"/>
                <a:ea typeface="Arial"/>
                <a:cs typeface="Arial"/>
                <a:sym typeface="Arial"/>
              </a:defRPr>
            </a:lvl1pPr>
            <a:lvl2pPr indent="0" lvl="1" marL="0" algn="r">
              <a:spcBef>
                <a:spcPts val="0"/>
              </a:spcBef>
              <a:buNone/>
              <a:defRPr b="0" i="0" sz="1800" u="none" cap="none" strike="noStrike">
                <a:solidFill>
                  <a:schemeClr val="dk1"/>
                </a:solidFill>
                <a:latin typeface="Arial"/>
                <a:ea typeface="Arial"/>
                <a:cs typeface="Arial"/>
                <a:sym typeface="Arial"/>
              </a:defRPr>
            </a:lvl2pPr>
            <a:lvl3pPr indent="0" lvl="2" marL="0" algn="r">
              <a:spcBef>
                <a:spcPts val="0"/>
              </a:spcBef>
              <a:buNone/>
              <a:defRPr b="0" i="0" sz="1800" u="none" cap="none" strike="noStrike">
                <a:solidFill>
                  <a:schemeClr val="dk1"/>
                </a:solidFill>
                <a:latin typeface="Arial"/>
                <a:ea typeface="Arial"/>
                <a:cs typeface="Arial"/>
                <a:sym typeface="Arial"/>
              </a:defRPr>
            </a:lvl3pPr>
            <a:lvl4pPr indent="0" lvl="3" marL="0" algn="r">
              <a:spcBef>
                <a:spcPts val="0"/>
              </a:spcBef>
              <a:buNone/>
              <a:defRPr b="0" i="0" sz="1800" u="none" cap="none" strike="noStrike">
                <a:solidFill>
                  <a:schemeClr val="dk1"/>
                </a:solidFill>
                <a:latin typeface="Arial"/>
                <a:ea typeface="Arial"/>
                <a:cs typeface="Arial"/>
                <a:sym typeface="Arial"/>
              </a:defRPr>
            </a:lvl4pPr>
            <a:lvl5pPr indent="0" lvl="4" marL="0" algn="r">
              <a:spcBef>
                <a:spcPts val="0"/>
              </a:spcBef>
              <a:buNone/>
              <a:defRPr b="0" i="0" sz="1800" u="none" cap="none" strike="noStrike">
                <a:solidFill>
                  <a:schemeClr val="dk1"/>
                </a:solidFill>
                <a:latin typeface="Arial"/>
                <a:ea typeface="Arial"/>
                <a:cs typeface="Arial"/>
                <a:sym typeface="Arial"/>
              </a:defRPr>
            </a:lvl5pPr>
            <a:lvl6pPr indent="0" lvl="5" marL="0" algn="r">
              <a:spcBef>
                <a:spcPts val="0"/>
              </a:spcBef>
              <a:buNone/>
              <a:defRPr b="0" i="0" sz="1800" u="none" cap="none" strike="noStrike">
                <a:solidFill>
                  <a:schemeClr val="dk1"/>
                </a:solidFill>
                <a:latin typeface="Arial"/>
                <a:ea typeface="Arial"/>
                <a:cs typeface="Arial"/>
                <a:sym typeface="Arial"/>
              </a:defRPr>
            </a:lvl6pPr>
            <a:lvl7pPr indent="0" lvl="6" marL="0" algn="r">
              <a:spcBef>
                <a:spcPts val="0"/>
              </a:spcBef>
              <a:buNone/>
              <a:defRPr b="0" i="0" sz="1800" u="none" cap="none" strike="noStrike">
                <a:solidFill>
                  <a:schemeClr val="dk1"/>
                </a:solidFill>
                <a:latin typeface="Arial"/>
                <a:ea typeface="Arial"/>
                <a:cs typeface="Arial"/>
                <a:sym typeface="Arial"/>
              </a:defRPr>
            </a:lvl7pPr>
            <a:lvl8pPr indent="0" lvl="7" marL="0" algn="r">
              <a:spcBef>
                <a:spcPts val="0"/>
              </a:spcBef>
              <a:buNone/>
              <a:defRPr b="0" i="0" sz="1800" u="none" cap="none" strike="noStrike">
                <a:solidFill>
                  <a:schemeClr val="dk1"/>
                </a:solidFill>
                <a:latin typeface="Arial"/>
                <a:ea typeface="Arial"/>
                <a:cs typeface="Arial"/>
                <a:sym typeface="Arial"/>
              </a:defRPr>
            </a:lvl8pPr>
            <a:lvl9pPr indent="0" lvl="8" marL="0" algn="r">
              <a:spcBef>
                <a:spcPts val="0"/>
              </a:spcBef>
              <a:buNone/>
              <a:defRPr b="0" i="0" sz="1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較" type="twoTxTwoObj">
  <p:cSld name="TWO_OBJECTS_WITH_TEXT">
    <p:spTree>
      <p:nvGrpSpPr>
        <p:cNvPr id="31" name="Shape 31"/>
        <p:cNvGrpSpPr/>
        <p:nvPr/>
      </p:nvGrpSpPr>
      <p:grpSpPr>
        <a:xfrm>
          <a:off x="0" y="0"/>
          <a:ext cx="0" cy="0"/>
          <a:chOff x="0" y="0"/>
          <a:chExt cx="0" cy="0"/>
        </a:xfrm>
      </p:grpSpPr>
      <p:sp>
        <p:nvSpPr>
          <p:cNvPr id="32" name="Google Shape;32;p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 name="Google Shape;34;p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8610600" y="649707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セクション見出し" type="secHead">
  <p:cSld name="SECTION_HEADER">
    <p:spTree>
      <p:nvGrpSpPr>
        <p:cNvPr id="40" name="Shape 40"/>
        <p:cNvGrpSpPr/>
        <p:nvPr/>
      </p:nvGrpSpPr>
      <p:grpSpPr>
        <a:xfrm>
          <a:off x="0" y="0"/>
          <a:ext cx="0" cy="0"/>
          <a:chOff x="0" y="0"/>
          <a:chExt cx="0" cy="0"/>
        </a:xfrm>
      </p:grpSpPr>
      <p:sp>
        <p:nvSpPr>
          <p:cNvPr id="41" name="Google Shape;4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5"/>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8610600" y="649707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つのコンテンツ" type="twoObj">
  <p:cSld name="TWO_OBJECTS">
    <p:spTree>
      <p:nvGrpSpPr>
        <p:cNvPr id="46" name="Shape 46"/>
        <p:cNvGrpSpPr/>
        <p:nvPr/>
      </p:nvGrpSpPr>
      <p:grpSpPr>
        <a:xfrm>
          <a:off x="0" y="0"/>
          <a:ext cx="0" cy="0"/>
          <a:chOff x="0" y="0"/>
          <a:chExt cx="0" cy="0"/>
        </a:xfrm>
      </p:grpSpPr>
      <p:sp>
        <p:nvSpPr>
          <p:cNvPr id="47" name="Google Shape;47;p6"/>
          <p:cNvSpPr txBox="1"/>
          <p:nvPr>
            <p:ph type="title"/>
          </p:nvPr>
        </p:nvSpPr>
        <p:spPr>
          <a:xfrm>
            <a:off x="1039090" y="365126"/>
            <a:ext cx="7466735" cy="720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8610600" y="649707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のみ" type="titleOnly">
  <p:cSld name="TITLE_ONLY">
    <p:spTree>
      <p:nvGrpSpPr>
        <p:cNvPr id="53" name="Shape 53"/>
        <p:cNvGrpSpPr/>
        <p:nvPr/>
      </p:nvGrpSpPr>
      <p:grpSpPr>
        <a:xfrm>
          <a:off x="0" y="0"/>
          <a:ext cx="0" cy="0"/>
          <a:chOff x="0" y="0"/>
          <a:chExt cx="0" cy="0"/>
        </a:xfrm>
      </p:grpSpPr>
      <p:sp>
        <p:nvSpPr>
          <p:cNvPr id="54" name="Google Shape;54;p7"/>
          <p:cNvSpPr txBox="1"/>
          <p:nvPr>
            <p:ph type="title"/>
          </p:nvPr>
        </p:nvSpPr>
        <p:spPr>
          <a:xfrm>
            <a:off x="1039090" y="365126"/>
            <a:ext cx="7466735" cy="720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8610600" y="649707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白紙" type="blank">
  <p:cSld name="BLANK">
    <p:spTree>
      <p:nvGrpSpPr>
        <p:cNvPr id="58" name="Shape 58"/>
        <p:cNvGrpSpPr/>
        <p:nvPr/>
      </p:nvGrpSpPr>
      <p:grpSpPr>
        <a:xfrm>
          <a:off x="0" y="0"/>
          <a:ext cx="0" cy="0"/>
          <a:chOff x="0" y="0"/>
          <a:chExt cx="0" cy="0"/>
        </a:xfrm>
      </p:grpSpPr>
      <p:sp>
        <p:nvSpPr>
          <p:cNvPr id="59" name="Google Shape;59;p8"/>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8610600" y="649707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付きのコンテンツ"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9"/>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8610600" y="649707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付きの図"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2" name="Google Shape;72;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0"/>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8610600" y="649707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451350"/>
            <a:ext cx="12192000" cy="40665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
          <p:cNvSpPr/>
          <p:nvPr/>
        </p:nvSpPr>
        <p:spPr>
          <a:xfrm>
            <a:off x="0" y="0"/>
            <a:ext cx="12192000" cy="1158759"/>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1"/>
          <p:cNvSpPr txBox="1"/>
          <p:nvPr>
            <p:ph type="title"/>
          </p:nvPr>
        </p:nvSpPr>
        <p:spPr>
          <a:xfrm>
            <a:off x="1039090" y="365126"/>
            <a:ext cx="7466735" cy="7200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838200" y="1338146"/>
            <a:ext cx="10515600" cy="4838817"/>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49707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400" u="none" cap="none" strike="noStrike">
                <a:solidFill>
                  <a:schemeClr val="dk1"/>
                </a:solidFill>
                <a:latin typeface="Arial"/>
                <a:ea typeface="Arial"/>
                <a:cs typeface="Arial"/>
                <a:sym typeface="Arial"/>
              </a:defRPr>
            </a:lvl1pPr>
            <a:lvl2pPr indent="0" lvl="1" marL="0" marR="0" rtl="0" algn="r">
              <a:spcBef>
                <a:spcPts val="0"/>
              </a:spcBef>
              <a:buNone/>
              <a:defRPr b="0" i="0" sz="2400" u="none" cap="none" strike="noStrike">
                <a:solidFill>
                  <a:schemeClr val="dk1"/>
                </a:solidFill>
                <a:latin typeface="Arial"/>
                <a:ea typeface="Arial"/>
                <a:cs typeface="Arial"/>
                <a:sym typeface="Arial"/>
              </a:defRPr>
            </a:lvl2pPr>
            <a:lvl3pPr indent="0" lvl="2" marL="0" marR="0" rtl="0" algn="r">
              <a:spcBef>
                <a:spcPts val="0"/>
              </a:spcBef>
              <a:buNone/>
              <a:defRPr b="0" i="0" sz="2400" u="none" cap="none" strike="noStrike">
                <a:solidFill>
                  <a:schemeClr val="dk1"/>
                </a:solidFill>
                <a:latin typeface="Arial"/>
                <a:ea typeface="Arial"/>
                <a:cs typeface="Arial"/>
                <a:sym typeface="Arial"/>
              </a:defRPr>
            </a:lvl3pPr>
            <a:lvl4pPr indent="0" lvl="3" marL="0" marR="0" rtl="0" algn="r">
              <a:spcBef>
                <a:spcPts val="0"/>
              </a:spcBef>
              <a:buNone/>
              <a:defRPr b="0" i="0" sz="2400" u="none" cap="none" strike="noStrike">
                <a:solidFill>
                  <a:schemeClr val="dk1"/>
                </a:solidFill>
                <a:latin typeface="Arial"/>
                <a:ea typeface="Arial"/>
                <a:cs typeface="Arial"/>
                <a:sym typeface="Arial"/>
              </a:defRPr>
            </a:lvl4pPr>
            <a:lvl5pPr indent="0" lvl="4" marL="0" marR="0" rtl="0" algn="r">
              <a:spcBef>
                <a:spcPts val="0"/>
              </a:spcBef>
              <a:buNone/>
              <a:defRPr b="0" i="0" sz="2400" u="none" cap="none" strike="noStrike">
                <a:solidFill>
                  <a:schemeClr val="dk1"/>
                </a:solidFill>
                <a:latin typeface="Arial"/>
                <a:ea typeface="Arial"/>
                <a:cs typeface="Arial"/>
                <a:sym typeface="Arial"/>
              </a:defRPr>
            </a:lvl5pPr>
            <a:lvl6pPr indent="0" lvl="5" marL="0" marR="0" rtl="0" algn="r">
              <a:spcBef>
                <a:spcPts val="0"/>
              </a:spcBef>
              <a:buNone/>
              <a:defRPr b="0" i="0" sz="2400" u="none" cap="none" strike="noStrike">
                <a:solidFill>
                  <a:schemeClr val="dk1"/>
                </a:solidFill>
                <a:latin typeface="Arial"/>
                <a:ea typeface="Arial"/>
                <a:cs typeface="Arial"/>
                <a:sym typeface="Arial"/>
              </a:defRPr>
            </a:lvl6pPr>
            <a:lvl7pPr indent="0" lvl="6" marL="0" marR="0" rtl="0" algn="r">
              <a:spcBef>
                <a:spcPts val="0"/>
              </a:spcBef>
              <a:buNone/>
              <a:defRPr b="0" i="0" sz="2400" u="none" cap="none" strike="noStrike">
                <a:solidFill>
                  <a:schemeClr val="dk1"/>
                </a:solidFill>
                <a:latin typeface="Arial"/>
                <a:ea typeface="Arial"/>
                <a:cs typeface="Arial"/>
                <a:sym typeface="Arial"/>
              </a:defRPr>
            </a:lvl7pPr>
            <a:lvl8pPr indent="0" lvl="7" marL="0" marR="0" rtl="0" algn="r">
              <a:spcBef>
                <a:spcPts val="0"/>
              </a:spcBef>
              <a:buNone/>
              <a:defRPr b="0" i="0" sz="2400" u="none" cap="none" strike="noStrike">
                <a:solidFill>
                  <a:schemeClr val="dk1"/>
                </a:solidFill>
                <a:latin typeface="Arial"/>
                <a:ea typeface="Arial"/>
                <a:cs typeface="Arial"/>
                <a:sym typeface="Arial"/>
              </a:defRPr>
            </a:lvl8pPr>
            <a:lvl9pPr indent="0" lvl="8" marL="0" marR="0" rtl="0" algn="r">
              <a:spcBef>
                <a:spcPts val="0"/>
              </a:spcBef>
              <a:buNone/>
              <a:defRPr b="0" i="0" sz="2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
        <p:nvSpPr>
          <p:cNvPr id="17" name="Google Shape;17;p1"/>
          <p:cNvSpPr/>
          <p:nvPr/>
        </p:nvSpPr>
        <p:spPr>
          <a:xfrm flipH="1" rot="10800000">
            <a:off x="263236" y="0"/>
            <a:ext cx="512618" cy="1454728"/>
          </a:xfrm>
          <a:custGeom>
            <a:rect b="b" l="l" r="r" t="t"/>
            <a:pathLst>
              <a:path extrusionOk="0" h="914400" w="928254">
                <a:moveTo>
                  <a:pt x="0" y="0"/>
                </a:moveTo>
                <a:lnTo>
                  <a:pt x="928254" y="148183"/>
                </a:lnTo>
                <a:lnTo>
                  <a:pt x="914400" y="914400"/>
                </a:lnTo>
                <a:lnTo>
                  <a:pt x="0" y="914400"/>
                </a:lnTo>
                <a:lnTo>
                  <a:pt x="0" y="0"/>
                </a:lnTo>
                <a:close/>
              </a:path>
            </a:pathLst>
          </a:custGeom>
          <a:solidFill>
            <a:srgbClr val="703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8" name="Google Shape;18;p1"/>
          <p:cNvPicPr preferRelativeResize="0"/>
          <p:nvPr/>
        </p:nvPicPr>
        <p:blipFill rotWithShape="1">
          <a:blip r:embed="rId1">
            <a:alphaModFix/>
          </a:blip>
          <a:srcRect b="0" l="0" r="0" t="0"/>
          <a:stretch/>
        </p:blipFill>
        <p:spPr>
          <a:xfrm>
            <a:off x="10188530" y="222605"/>
            <a:ext cx="1799938" cy="728454"/>
          </a:xfrm>
          <a:prstGeom prst="rect">
            <a:avLst/>
          </a:prstGeom>
          <a:noFill/>
          <a:ln>
            <a:noFill/>
          </a:ln>
        </p:spPr>
      </p:pic>
      <p:pic>
        <p:nvPicPr>
          <p:cNvPr id="19" name="Google Shape;19;p1"/>
          <p:cNvPicPr preferRelativeResize="0"/>
          <p:nvPr/>
        </p:nvPicPr>
        <p:blipFill rotWithShape="1">
          <a:blip r:embed="rId2">
            <a:alphaModFix/>
          </a:blip>
          <a:srcRect b="0" l="0" r="0" t="0"/>
          <a:stretch/>
        </p:blipFill>
        <p:spPr>
          <a:xfrm>
            <a:off x="5607194" y="6529514"/>
            <a:ext cx="986487" cy="30023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3"/>
          <p:cNvSpPr txBox="1"/>
          <p:nvPr>
            <p:ph type="ctrTitle"/>
          </p:nvPr>
        </p:nvSpPr>
        <p:spPr>
          <a:xfrm>
            <a:off x="1524000" y="1122363"/>
            <a:ext cx="9144000" cy="238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ja-JP"/>
              <a:t>進捗報告</a:t>
            </a:r>
            <a:endParaRPr/>
          </a:p>
        </p:txBody>
      </p:sp>
      <p:sp>
        <p:nvSpPr>
          <p:cNvPr id="94" name="Google Shape;94;p13"/>
          <p:cNvSpPr txBox="1"/>
          <p:nvPr>
            <p:ph idx="1" type="subTitle"/>
          </p:nvPr>
        </p:nvSpPr>
        <p:spPr>
          <a:xfrm>
            <a:off x="1524000" y="3602038"/>
            <a:ext cx="9144000" cy="16557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ja-JP"/>
              <a:t>PARK TAEJOON</a:t>
            </a:r>
            <a:endParaRPr/>
          </a:p>
        </p:txBody>
      </p:sp>
      <p:sp>
        <p:nvSpPr>
          <p:cNvPr id="95" name="Google Shape;95;p13"/>
          <p:cNvSpPr txBox="1"/>
          <p:nvPr>
            <p:ph idx="12" type="sldNum"/>
          </p:nvPr>
        </p:nvSpPr>
        <p:spPr>
          <a:xfrm>
            <a:off x="8610600" y="6451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sz="2400"/>
              <a:t>‹#›</a:t>
            </a:fld>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1039090" y="365126"/>
            <a:ext cx="10314600" cy="72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MS PGothic"/>
                <a:ea typeface="MS PGothic"/>
                <a:cs typeface="MS PGothic"/>
                <a:sym typeface="MS PGothic"/>
              </a:rPr>
              <a:t>研究背景</a:t>
            </a:r>
            <a:endParaRPr>
              <a:latin typeface="MS PGothic"/>
              <a:ea typeface="MS PGothic"/>
              <a:cs typeface="MS PGothic"/>
              <a:sym typeface="MS PGothic"/>
            </a:endParaRPr>
          </a:p>
        </p:txBody>
      </p:sp>
      <p:sp>
        <p:nvSpPr>
          <p:cNvPr id="102" name="Google Shape;102;p14"/>
          <p:cNvSpPr txBox="1"/>
          <p:nvPr>
            <p:ph idx="12" type="sldNum"/>
          </p:nvPr>
        </p:nvSpPr>
        <p:spPr>
          <a:xfrm>
            <a:off x="8610600" y="6429984"/>
            <a:ext cx="2743200" cy="432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sz="1800"/>
              <a:t>‹#›</a:t>
            </a:fld>
            <a:endParaRPr sz="1800"/>
          </a:p>
        </p:txBody>
      </p:sp>
      <p:sp>
        <p:nvSpPr>
          <p:cNvPr id="103" name="Google Shape;103;p14"/>
          <p:cNvSpPr txBox="1"/>
          <p:nvPr/>
        </p:nvSpPr>
        <p:spPr>
          <a:xfrm>
            <a:off x="827450" y="1442500"/>
            <a:ext cx="5245200" cy="32256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20000"/>
              </a:lnSpc>
              <a:spcBef>
                <a:spcPts val="1000"/>
              </a:spcBef>
              <a:spcAft>
                <a:spcPts val="0"/>
              </a:spcAft>
              <a:buSzPts val="1800"/>
              <a:buFont typeface="MS PGothic"/>
              <a:buChar char="●"/>
            </a:pPr>
            <a:r>
              <a:rPr lang="ja-JP" sz="1800">
                <a:solidFill>
                  <a:schemeClr val="dk1"/>
                </a:solidFill>
                <a:latin typeface="MS PGothic"/>
                <a:ea typeface="MS PGothic"/>
                <a:cs typeface="MS PGothic"/>
                <a:sym typeface="MS PGothic"/>
              </a:rPr>
              <a:t>コンクリート壁のひび割れ幅は</a:t>
            </a:r>
            <a:r>
              <a:rPr lang="ja-JP" sz="1800">
                <a:solidFill>
                  <a:srgbClr val="7030A0"/>
                </a:solidFill>
                <a:latin typeface="MS PGothic"/>
                <a:ea typeface="MS PGothic"/>
                <a:cs typeface="MS PGothic"/>
                <a:sym typeface="MS PGothic"/>
              </a:rPr>
              <a:t>0.1mmより小さい</a:t>
            </a:r>
            <a:r>
              <a:rPr lang="ja-JP" sz="1800">
                <a:solidFill>
                  <a:schemeClr val="dk1"/>
                </a:solidFill>
                <a:latin typeface="MS PGothic"/>
                <a:ea typeface="MS PGothic"/>
                <a:cs typeface="MS PGothic"/>
                <a:sym typeface="MS PGothic"/>
              </a:rPr>
              <a:t>ものが過半数</a:t>
            </a:r>
            <a:r>
              <a:rPr lang="ja-JP" sz="1800">
                <a:solidFill>
                  <a:schemeClr val="dk1"/>
                </a:solidFill>
                <a:latin typeface="MS PGothic"/>
                <a:ea typeface="MS PGothic"/>
                <a:cs typeface="MS PGothic"/>
                <a:sym typeface="MS PGothic"/>
              </a:rPr>
              <a:t>であるが，検査対象は0.2mm以上のものが一般的．</a:t>
            </a:r>
            <a:endParaRPr sz="1800">
              <a:solidFill>
                <a:schemeClr val="dk1"/>
              </a:solidFill>
              <a:latin typeface="MS PGothic"/>
              <a:ea typeface="MS PGothic"/>
              <a:cs typeface="MS PGothic"/>
              <a:sym typeface="MS PGothic"/>
            </a:endParaRPr>
          </a:p>
          <a:p>
            <a:pPr indent="-342900" lvl="0" marL="457200" rtl="0" algn="l">
              <a:lnSpc>
                <a:spcPct val="120000"/>
              </a:lnSpc>
              <a:spcBef>
                <a:spcPts val="0"/>
              </a:spcBef>
              <a:spcAft>
                <a:spcPts val="0"/>
              </a:spcAft>
              <a:buSzPts val="1800"/>
              <a:buFont typeface="MS PGothic"/>
              <a:buChar char="●"/>
            </a:pPr>
            <a:r>
              <a:rPr lang="ja-JP" sz="1800">
                <a:solidFill>
                  <a:schemeClr val="dk1"/>
                </a:solidFill>
                <a:latin typeface="MS PGothic"/>
                <a:ea typeface="MS PGothic"/>
                <a:cs typeface="MS PGothic"/>
                <a:sym typeface="MS PGothic"/>
              </a:rPr>
              <a:t>しかし，</a:t>
            </a:r>
            <a:r>
              <a:rPr lang="ja-JP" sz="1800">
                <a:solidFill>
                  <a:schemeClr val="dk1"/>
                </a:solidFill>
                <a:latin typeface="MS PGothic"/>
                <a:ea typeface="MS PGothic"/>
                <a:cs typeface="MS PGothic"/>
                <a:sym typeface="MS PGothic"/>
              </a:rPr>
              <a:t>小さな</a:t>
            </a:r>
            <a:r>
              <a:rPr lang="ja-JP" sz="1800">
                <a:solidFill>
                  <a:srgbClr val="7030A0"/>
                </a:solidFill>
                <a:latin typeface="MS PGothic"/>
                <a:ea typeface="MS PGothic"/>
                <a:cs typeface="MS PGothic"/>
                <a:sym typeface="MS PGothic"/>
              </a:rPr>
              <a:t>ひび割れ</a:t>
            </a:r>
            <a:r>
              <a:rPr lang="ja-JP" sz="1800">
                <a:solidFill>
                  <a:schemeClr val="dk1"/>
                </a:solidFill>
                <a:latin typeface="MS PGothic"/>
                <a:ea typeface="MS PGothic"/>
                <a:cs typeface="MS PGothic"/>
                <a:sym typeface="MS PGothic"/>
              </a:rPr>
              <a:t>でも</a:t>
            </a:r>
            <a:r>
              <a:rPr lang="ja-JP" sz="1800">
                <a:solidFill>
                  <a:schemeClr val="dk1"/>
                </a:solidFill>
                <a:latin typeface="MS PGothic"/>
                <a:ea typeface="MS PGothic"/>
                <a:cs typeface="MS PGothic"/>
                <a:sym typeface="MS PGothic"/>
              </a:rPr>
              <a:t>将来的には広がり，</a:t>
            </a:r>
            <a:r>
              <a:rPr lang="ja-JP" sz="1800">
                <a:solidFill>
                  <a:schemeClr val="dk1"/>
                </a:solidFill>
                <a:latin typeface="MS PGothic"/>
                <a:ea typeface="MS PGothic"/>
                <a:cs typeface="MS PGothic"/>
                <a:sym typeface="MS PGothic"/>
              </a:rPr>
              <a:t>コンクリート</a:t>
            </a:r>
            <a:r>
              <a:rPr lang="ja-JP" sz="1800">
                <a:solidFill>
                  <a:srgbClr val="7030A0"/>
                </a:solidFill>
                <a:latin typeface="MS PGothic"/>
                <a:ea typeface="MS PGothic"/>
                <a:cs typeface="MS PGothic"/>
                <a:sym typeface="MS PGothic"/>
              </a:rPr>
              <a:t>破壊の原因</a:t>
            </a:r>
            <a:r>
              <a:rPr lang="ja-JP" sz="1800">
                <a:solidFill>
                  <a:schemeClr val="dk1"/>
                </a:solidFill>
                <a:latin typeface="MS PGothic"/>
                <a:ea typeface="MS PGothic"/>
                <a:cs typeface="MS PGothic"/>
                <a:sym typeface="MS PGothic"/>
              </a:rPr>
              <a:t>になる．</a:t>
            </a:r>
            <a:endParaRPr sz="1800">
              <a:solidFill>
                <a:schemeClr val="dk1"/>
              </a:solidFill>
              <a:latin typeface="MS PGothic"/>
              <a:ea typeface="MS PGothic"/>
              <a:cs typeface="MS PGothic"/>
              <a:sym typeface="MS PGothic"/>
            </a:endParaRPr>
          </a:p>
          <a:p>
            <a:pPr indent="-342900" lvl="0" marL="457200" rtl="0" algn="l">
              <a:lnSpc>
                <a:spcPct val="120000"/>
              </a:lnSpc>
              <a:spcBef>
                <a:spcPts val="0"/>
              </a:spcBef>
              <a:spcAft>
                <a:spcPts val="0"/>
              </a:spcAft>
              <a:buClr>
                <a:schemeClr val="dk1"/>
              </a:buClr>
              <a:buSzPts val="1800"/>
              <a:buFont typeface="MS PGothic"/>
              <a:buChar char="●"/>
            </a:pPr>
            <a:r>
              <a:rPr lang="ja-JP" sz="1800">
                <a:solidFill>
                  <a:schemeClr val="dk1"/>
                </a:solidFill>
                <a:latin typeface="MS PGothic"/>
                <a:ea typeface="MS PGothic"/>
                <a:cs typeface="MS PGothic"/>
                <a:sym typeface="MS PGothic"/>
              </a:rPr>
              <a:t>ここで，</a:t>
            </a:r>
            <a:r>
              <a:rPr lang="ja-JP" sz="1800">
                <a:solidFill>
                  <a:schemeClr val="dk1"/>
                </a:solidFill>
                <a:latin typeface="MS PGothic"/>
                <a:ea typeface="MS PGothic"/>
                <a:cs typeface="MS PGothic"/>
                <a:sym typeface="MS PGothic"/>
              </a:rPr>
              <a:t>日本人の平均視力では1m距離で</a:t>
            </a:r>
            <a:r>
              <a:rPr lang="ja-JP" sz="1800">
                <a:solidFill>
                  <a:schemeClr val="dk1"/>
                </a:solidFill>
                <a:latin typeface="MS PGothic"/>
                <a:ea typeface="MS PGothic"/>
                <a:cs typeface="MS PGothic"/>
                <a:sym typeface="MS PGothic"/>
              </a:rPr>
              <a:t>最大で</a:t>
            </a:r>
            <a:r>
              <a:rPr lang="ja-JP" sz="1800">
                <a:solidFill>
                  <a:schemeClr val="dk1"/>
                </a:solidFill>
                <a:latin typeface="MS PGothic"/>
                <a:ea typeface="MS PGothic"/>
                <a:cs typeface="MS PGothic"/>
                <a:sym typeface="MS PGothic"/>
              </a:rPr>
              <a:t>約0.1mm間の点まで区別可能. (視力の定義)</a:t>
            </a:r>
            <a:endParaRPr sz="1800">
              <a:solidFill>
                <a:schemeClr val="dk1"/>
              </a:solidFill>
              <a:latin typeface="MS PGothic"/>
              <a:ea typeface="MS PGothic"/>
              <a:cs typeface="MS PGothic"/>
              <a:sym typeface="MS PGothic"/>
            </a:endParaRPr>
          </a:p>
          <a:p>
            <a:pPr indent="-342900" lvl="0" marL="457200" rtl="0" algn="l">
              <a:lnSpc>
                <a:spcPct val="120000"/>
              </a:lnSpc>
              <a:spcBef>
                <a:spcPts val="0"/>
              </a:spcBef>
              <a:spcAft>
                <a:spcPts val="0"/>
              </a:spcAft>
              <a:buSzPts val="1800"/>
              <a:buFont typeface="MS PGothic"/>
              <a:buChar char="●"/>
            </a:pPr>
            <a:r>
              <a:rPr lang="ja-JP" sz="1800">
                <a:solidFill>
                  <a:schemeClr val="dk1"/>
                </a:solidFill>
                <a:latin typeface="MS PGothic"/>
                <a:ea typeface="MS PGothic"/>
                <a:cs typeface="MS PGothic"/>
                <a:sym typeface="MS PGothic"/>
              </a:rPr>
              <a:t>肉眼で観測し難いひび割れを</a:t>
            </a:r>
            <a:r>
              <a:rPr lang="ja-JP" sz="1800">
                <a:solidFill>
                  <a:srgbClr val="7030A0"/>
                </a:solidFill>
                <a:latin typeface="MS PGothic"/>
                <a:ea typeface="MS PGothic"/>
                <a:cs typeface="MS PGothic"/>
                <a:sym typeface="MS PGothic"/>
              </a:rPr>
              <a:t>検出</a:t>
            </a:r>
            <a:r>
              <a:rPr lang="ja-JP" sz="1800">
                <a:solidFill>
                  <a:schemeClr val="dk1"/>
                </a:solidFill>
                <a:latin typeface="MS PGothic"/>
                <a:ea typeface="MS PGothic"/>
                <a:cs typeface="MS PGothic"/>
                <a:sym typeface="MS PGothic"/>
              </a:rPr>
              <a:t>し，人が</a:t>
            </a:r>
            <a:r>
              <a:rPr lang="ja-JP" sz="1800">
                <a:solidFill>
                  <a:srgbClr val="7030A0"/>
                </a:solidFill>
                <a:latin typeface="MS PGothic"/>
                <a:ea typeface="MS PGothic"/>
                <a:cs typeface="MS PGothic"/>
                <a:sym typeface="MS PGothic"/>
              </a:rPr>
              <a:t>観測</a:t>
            </a:r>
            <a:r>
              <a:rPr lang="ja-JP" sz="1800">
                <a:solidFill>
                  <a:schemeClr val="dk1"/>
                </a:solidFill>
                <a:latin typeface="MS PGothic"/>
                <a:ea typeface="MS PGothic"/>
                <a:cs typeface="MS PGothic"/>
                <a:sym typeface="MS PGothic"/>
              </a:rPr>
              <a:t>できる形にする必要がある．</a:t>
            </a:r>
            <a:endParaRPr sz="1800">
              <a:solidFill>
                <a:schemeClr val="dk1"/>
              </a:solidFill>
              <a:latin typeface="MS PGothic"/>
              <a:ea typeface="MS PGothic"/>
              <a:cs typeface="MS PGothic"/>
              <a:sym typeface="MS PGothic"/>
            </a:endParaRPr>
          </a:p>
        </p:txBody>
      </p:sp>
      <p:sp>
        <p:nvSpPr>
          <p:cNvPr id="104" name="Google Shape;104;p14"/>
          <p:cNvSpPr txBox="1"/>
          <p:nvPr/>
        </p:nvSpPr>
        <p:spPr>
          <a:xfrm>
            <a:off x="827450" y="5380225"/>
            <a:ext cx="5245200" cy="7200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ja-JP" sz="1700">
                <a:solidFill>
                  <a:schemeClr val="dk1"/>
                </a:solidFill>
                <a:latin typeface="MS PGothic"/>
                <a:ea typeface="MS PGothic"/>
                <a:cs typeface="MS PGothic"/>
                <a:sym typeface="MS PGothic"/>
              </a:rPr>
              <a:t>小さい</a:t>
            </a:r>
            <a:r>
              <a:rPr lang="ja-JP" sz="1700">
                <a:solidFill>
                  <a:schemeClr val="dk1"/>
                </a:solidFill>
                <a:latin typeface="MS PGothic"/>
                <a:ea typeface="MS PGothic"/>
                <a:cs typeface="MS PGothic"/>
                <a:sym typeface="MS PGothic"/>
              </a:rPr>
              <a:t>ひび割れの</a:t>
            </a:r>
            <a:r>
              <a:rPr lang="ja-JP" sz="1700">
                <a:solidFill>
                  <a:schemeClr val="dk1"/>
                </a:solidFill>
                <a:latin typeface="MS PGothic"/>
                <a:ea typeface="MS PGothic"/>
                <a:cs typeface="MS PGothic"/>
                <a:sym typeface="MS PGothic"/>
              </a:rPr>
              <a:t>検出・確認が容易な</a:t>
            </a:r>
            <a:r>
              <a:rPr lang="ja-JP" sz="1700">
                <a:solidFill>
                  <a:schemeClr val="dk1"/>
                </a:solidFill>
                <a:latin typeface="MS PGothic"/>
                <a:ea typeface="MS PGothic"/>
                <a:cs typeface="MS PGothic"/>
                <a:sym typeface="MS PGothic"/>
              </a:rPr>
              <a:t>システムの必要．</a:t>
            </a:r>
            <a:endParaRPr sz="1700">
              <a:solidFill>
                <a:schemeClr val="dk1"/>
              </a:solidFill>
              <a:latin typeface="MS PGothic"/>
              <a:ea typeface="MS PGothic"/>
              <a:cs typeface="MS PGothic"/>
              <a:sym typeface="MS PGothic"/>
            </a:endParaRPr>
          </a:p>
        </p:txBody>
      </p:sp>
      <p:pic>
        <p:nvPicPr>
          <p:cNvPr id="105" name="Google Shape;105;p14"/>
          <p:cNvPicPr preferRelativeResize="0"/>
          <p:nvPr/>
        </p:nvPicPr>
        <p:blipFill>
          <a:blip r:embed="rId3">
            <a:alphaModFix/>
          </a:blip>
          <a:stretch>
            <a:fillRect/>
          </a:stretch>
        </p:blipFill>
        <p:spPr>
          <a:xfrm>
            <a:off x="3288125" y="4800314"/>
            <a:ext cx="323850" cy="447675"/>
          </a:xfrm>
          <a:prstGeom prst="rect">
            <a:avLst/>
          </a:prstGeom>
          <a:noFill/>
          <a:ln>
            <a:noFill/>
          </a:ln>
        </p:spPr>
      </p:pic>
      <p:pic>
        <p:nvPicPr>
          <p:cNvPr id="106" name="Google Shape;106;p14"/>
          <p:cNvPicPr preferRelativeResize="0"/>
          <p:nvPr/>
        </p:nvPicPr>
        <p:blipFill>
          <a:blip r:embed="rId4">
            <a:alphaModFix/>
          </a:blip>
          <a:stretch>
            <a:fillRect/>
          </a:stretch>
        </p:blipFill>
        <p:spPr>
          <a:xfrm>
            <a:off x="6323225" y="1442501"/>
            <a:ext cx="5305425" cy="4657725"/>
          </a:xfrm>
          <a:prstGeom prst="rect">
            <a:avLst/>
          </a:prstGeom>
          <a:noFill/>
          <a:ln>
            <a:noFill/>
          </a:ln>
        </p:spPr>
      </p:pic>
      <p:cxnSp>
        <p:nvCxnSpPr>
          <p:cNvPr id="107" name="Google Shape;107;p14"/>
          <p:cNvCxnSpPr/>
          <p:nvPr/>
        </p:nvCxnSpPr>
        <p:spPr>
          <a:xfrm>
            <a:off x="9003750" y="2243925"/>
            <a:ext cx="0" cy="2398200"/>
          </a:xfrm>
          <a:prstGeom prst="straightConnector1">
            <a:avLst/>
          </a:prstGeom>
          <a:noFill/>
          <a:ln cap="flat" cmpd="sng" w="19050">
            <a:solidFill>
              <a:srgbClr val="000000"/>
            </a:solidFill>
            <a:prstDash val="solid"/>
            <a:round/>
            <a:headEnd len="med" w="med" type="none"/>
            <a:tailEnd len="med" w="med" type="none"/>
          </a:ln>
        </p:spPr>
      </p:cxnSp>
      <p:sp>
        <p:nvSpPr>
          <p:cNvPr id="108" name="Google Shape;108;p14"/>
          <p:cNvSpPr/>
          <p:nvPr/>
        </p:nvSpPr>
        <p:spPr>
          <a:xfrm>
            <a:off x="8570538" y="2390275"/>
            <a:ext cx="866400" cy="321600"/>
          </a:xfrm>
          <a:prstGeom prst="rightArrow">
            <a:avLst>
              <a:gd fmla="val 50000" name="adj1"/>
              <a:gd fmla="val 5000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9606775" y="1997050"/>
            <a:ext cx="1846500" cy="476400"/>
          </a:xfrm>
          <a:prstGeom prst="wedgeRectCallout">
            <a:avLst>
              <a:gd fmla="val -57304" name="adj1"/>
              <a:gd fmla="val 36487"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JP">
                <a:latin typeface="MS PGothic"/>
                <a:ea typeface="MS PGothic"/>
                <a:cs typeface="MS PGothic"/>
                <a:sym typeface="MS PGothic"/>
              </a:rPr>
              <a:t>将来的に幅は広がる</a:t>
            </a:r>
            <a:endParaRPr>
              <a:latin typeface="MS PGothic"/>
              <a:ea typeface="MS PGothic"/>
              <a:cs typeface="MS PGothic"/>
              <a:sym typeface="MS P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1039090" y="365126"/>
            <a:ext cx="10314600" cy="72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MS PGothic"/>
                <a:ea typeface="MS PGothic"/>
                <a:cs typeface="MS PGothic"/>
                <a:sym typeface="MS PGothic"/>
              </a:rPr>
              <a:t>先行研究</a:t>
            </a:r>
            <a:endParaRPr>
              <a:latin typeface="MS PGothic"/>
              <a:ea typeface="MS PGothic"/>
              <a:cs typeface="MS PGothic"/>
              <a:sym typeface="MS PGothic"/>
            </a:endParaRPr>
          </a:p>
        </p:txBody>
      </p:sp>
      <p:sp>
        <p:nvSpPr>
          <p:cNvPr id="116" name="Google Shape;116;p15"/>
          <p:cNvSpPr txBox="1"/>
          <p:nvPr>
            <p:ph idx="1" type="body"/>
          </p:nvPr>
        </p:nvSpPr>
        <p:spPr>
          <a:xfrm>
            <a:off x="2838325" y="1338200"/>
            <a:ext cx="8515500" cy="4838700"/>
          </a:xfrm>
          <a:prstGeom prst="rect">
            <a:avLst/>
          </a:prstGeom>
        </p:spPr>
        <p:txBody>
          <a:bodyPr anchorCtr="0" anchor="t" bIns="45700" lIns="91425" spcFirstLastPara="1" rIns="91425" wrap="square" tIns="45700">
            <a:noAutofit/>
          </a:bodyPr>
          <a:lstStyle/>
          <a:p>
            <a:pPr indent="-323850" lvl="0" marL="457200" rtl="0" algn="l">
              <a:spcBef>
                <a:spcPts val="1000"/>
              </a:spcBef>
              <a:spcAft>
                <a:spcPts val="0"/>
              </a:spcAft>
              <a:buSzPts val="1500"/>
              <a:buFont typeface="MS PGothic"/>
              <a:buChar char="•"/>
            </a:pPr>
            <a:r>
              <a:rPr lang="ja-JP" sz="1500">
                <a:latin typeface="MS PGothic"/>
                <a:ea typeface="MS PGothic"/>
                <a:cs typeface="MS PGothic"/>
                <a:sym typeface="MS PGothic"/>
              </a:rPr>
              <a:t>高速ひび割れ検出よう画像処理アルゴリズム．</a:t>
            </a:r>
            <a:endParaRPr sz="1500">
              <a:latin typeface="MS PGothic"/>
              <a:ea typeface="MS PGothic"/>
              <a:cs typeface="MS PGothic"/>
              <a:sym typeface="MS PGothic"/>
            </a:endParaRPr>
          </a:p>
          <a:p>
            <a:pPr indent="0" lvl="0" marL="457200" rtl="0" algn="l">
              <a:spcBef>
                <a:spcPts val="500"/>
              </a:spcBef>
              <a:spcAft>
                <a:spcPts val="0"/>
              </a:spcAft>
              <a:buNone/>
            </a:pPr>
            <a:r>
              <a:rPr lang="ja-JP" sz="1200">
                <a:latin typeface="MS PGothic"/>
                <a:ea typeface="MS PGothic"/>
                <a:cs typeface="MS PGothic"/>
                <a:sym typeface="MS PGothic"/>
              </a:rPr>
              <a:t>T. Yamaguchi, S. Hashimoto, </a:t>
            </a:r>
            <a:r>
              <a:rPr b="1" lang="ja-JP" sz="1200">
                <a:latin typeface="MS PGothic"/>
                <a:ea typeface="MS PGothic"/>
                <a:cs typeface="MS PGothic"/>
                <a:sym typeface="MS PGothic"/>
              </a:rPr>
              <a:t>“Fast crack detection method for large-size concrete surface images using percolation-based image processing”</a:t>
            </a:r>
            <a:r>
              <a:rPr lang="ja-JP" sz="1200">
                <a:latin typeface="MS PGothic"/>
                <a:ea typeface="MS PGothic"/>
                <a:cs typeface="MS PGothic"/>
                <a:sym typeface="MS PGothic"/>
              </a:rPr>
              <a:t>, Machine Vision and Applications, Feb. 2009.</a:t>
            </a:r>
            <a:endParaRPr sz="1200">
              <a:latin typeface="MS PGothic"/>
              <a:ea typeface="MS PGothic"/>
              <a:cs typeface="MS PGothic"/>
              <a:sym typeface="MS PGothic"/>
            </a:endParaRPr>
          </a:p>
          <a:p>
            <a:pPr indent="0" lvl="0" marL="457200" rtl="0" algn="l">
              <a:spcBef>
                <a:spcPts val="500"/>
              </a:spcBef>
              <a:spcAft>
                <a:spcPts val="0"/>
              </a:spcAft>
              <a:buClr>
                <a:schemeClr val="dk1"/>
              </a:buClr>
              <a:buSzPts val="1100"/>
              <a:buFont typeface="Arial"/>
              <a:buNone/>
            </a:pPr>
            <a:r>
              <a:t/>
            </a:r>
            <a:endParaRPr sz="1200">
              <a:latin typeface="MS PGothic"/>
              <a:ea typeface="MS PGothic"/>
              <a:cs typeface="MS PGothic"/>
              <a:sym typeface="MS PGothic"/>
            </a:endParaRPr>
          </a:p>
          <a:p>
            <a:pPr indent="-323850" lvl="0" marL="457200" rtl="0" algn="l">
              <a:spcBef>
                <a:spcPts val="1000"/>
              </a:spcBef>
              <a:spcAft>
                <a:spcPts val="0"/>
              </a:spcAft>
              <a:buSzPts val="1500"/>
              <a:buFont typeface="MS PGothic"/>
              <a:buChar char="•"/>
            </a:pPr>
            <a:r>
              <a:rPr lang="ja-JP" sz="1500">
                <a:latin typeface="MS PGothic"/>
                <a:ea typeface="MS PGothic"/>
                <a:cs typeface="MS PGothic"/>
                <a:sym typeface="MS PGothic"/>
              </a:rPr>
              <a:t>撮影した画像をPCで処理してMRHMDを使って壁にひび割れ画像を投影する検査支援システ</a:t>
            </a:r>
            <a:r>
              <a:rPr lang="ja-JP" sz="1500">
                <a:latin typeface="MS PGothic"/>
                <a:ea typeface="MS PGothic"/>
                <a:cs typeface="MS PGothic"/>
                <a:sym typeface="MS PGothic"/>
              </a:rPr>
              <a:t>ム．</a:t>
            </a:r>
            <a:endParaRPr sz="1500">
              <a:latin typeface="MS PGothic"/>
              <a:ea typeface="MS PGothic"/>
              <a:cs typeface="MS PGothic"/>
              <a:sym typeface="MS PGothic"/>
            </a:endParaRPr>
          </a:p>
          <a:p>
            <a:pPr indent="-323850" lvl="0" marL="457200" rtl="0" algn="l">
              <a:spcBef>
                <a:spcPts val="0"/>
              </a:spcBef>
              <a:spcAft>
                <a:spcPts val="0"/>
              </a:spcAft>
              <a:buSzPts val="1500"/>
              <a:buFont typeface="MS PGothic"/>
              <a:buChar char="•"/>
            </a:pPr>
            <a:r>
              <a:rPr lang="ja-JP" sz="1500">
                <a:latin typeface="MS PGothic"/>
                <a:ea typeface="MS PGothic"/>
                <a:cs typeface="MS PGothic"/>
                <a:sym typeface="MS PGothic"/>
              </a:rPr>
              <a:t>作業タスクが複雑．</a:t>
            </a:r>
            <a:endParaRPr sz="1500">
              <a:latin typeface="MS PGothic"/>
              <a:ea typeface="MS PGothic"/>
              <a:cs typeface="MS PGothic"/>
              <a:sym typeface="MS PGothic"/>
            </a:endParaRPr>
          </a:p>
          <a:p>
            <a:pPr indent="0" lvl="0" marL="457200" rtl="0" algn="l">
              <a:spcBef>
                <a:spcPts val="500"/>
              </a:spcBef>
              <a:spcAft>
                <a:spcPts val="0"/>
              </a:spcAft>
              <a:buNone/>
            </a:pPr>
            <a:r>
              <a:rPr lang="ja-JP" sz="1200">
                <a:latin typeface="MS PGothic"/>
                <a:ea typeface="MS PGothic"/>
                <a:cs typeface="MS PGothic"/>
                <a:sym typeface="MS PGothic"/>
              </a:rPr>
              <a:t>還田匡, 山口友之, </a:t>
            </a:r>
            <a:r>
              <a:rPr b="1" lang="ja-JP" sz="1200">
                <a:latin typeface="MS PGothic"/>
                <a:ea typeface="MS PGothic"/>
                <a:cs typeface="MS PGothic"/>
                <a:sym typeface="MS PGothic"/>
              </a:rPr>
              <a:t>"MRHMDを用いたひび割れ検査支援システムの試作"</a:t>
            </a:r>
            <a:r>
              <a:rPr lang="ja-JP" sz="1200">
                <a:latin typeface="MS PGothic"/>
                <a:ea typeface="MS PGothic"/>
                <a:cs typeface="MS PGothic"/>
                <a:sym typeface="MS PGothic"/>
              </a:rPr>
              <a:t>, 電子情報通信学会大会講演論文集, pp.208, Mar.19-Mar.22, 東京, 2019.</a:t>
            </a:r>
            <a:r>
              <a:rPr lang="ja-JP" sz="1800">
                <a:latin typeface="MS PGothic"/>
                <a:ea typeface="MS PGothic"/>
                <a:cs typeface="MS PGothic"/>
                <a:sym typeface="MS PGothic"/>
              </a:rPr>
              <a:t>•</a:t>
            </a:r>
            <a:endParaRPr sz="1800">
              <a:latin typeface="MS PGothic"/>
              <a:ea typeface="MS PGothic"/>
              <a:cs typeface="MS PGothic"/>
              <a:sym typeface="MS PGothic"/>
            </a:endParaRPr>
          </a:p>
          <a:p>
            <a:pPr indent="0" lvl="0" marL="457200" rtl="0" algn="l">
              <a:spcBef>
                <a:spcPts val="500"/>
              </a:spcBef>
              <a:spcAft>
                <a:spcPts val="0"/>
              </a:spcAft>
              <a:buClr>
                <a:schemeClr val="dk1"/>
              </a:buClr>
              <a:buSzPts val="1100"/>
              <a:buFont typeface="Arial"/>
              <a:buNone/>
            </a:pPr>
            <a:r>
              <a:t/>
            </a:r>
            <a:endParaRPr sz="1200">
              <a:latin typeface="MS PGothic"/>
              <a:ea typeface="MS PGothic"/>
              <a:cs typeface="MS PGothic"/>
              <a:sym typeface="MS PGothic"/>
            </a:endParaRPr>
          </a:p>
          <a:p>
            <a:pPr indent="-323850" lvl="0" marL="457200" rtl="0" algn="l">
              <a:spcBef>
                <a:spcPts val="1000"/>
              </a:spcBef>
              <a:spcAft>
                <a:spcPts val="0"/>
              </a:spcAft>
              <a:buSzPts val="1500"/>
              <a:buFont typeface="MS PGothic"/>
              <a:buChar char="•"/>
            </a:pPr>
            <a:r>
              <a:rPr lang="ja-JP" sz="1500">
                <a:latin typeface="MS PGothic"/>
                <a:ea typeface="MS PGothic"/>
                <a:cs typeface="MS PGothic"/>
                <a:sym typeface="MS PGothic"/>
              </a:rPr>
              <a:t>MRHMD内臓カメラを用いたリ欠陥検査支援システム．</a:t>
            </a:r>
            <a:endParaRPr sz="1500">
              <a:latin typeface="MS PGothic"/>
              <a:ea typeface="MS PGothic"/>
              <a:cs typeface="MS PGothic"/>
              <a:sym typeface="MS PGothic"/>
            </a:endParaRPr>
          </a:p>
          <a:p>
            <a:pPr indent="-323850" lvl="0" marL="457200" rtl="0" algn="l">
              <a:spcBef>
                <a:spcPts val="0"/>
              </a:spcBef>
              <a:spcAft>
                <a:spcPts val="0"/>
              </a:spcAft>
              <a:buSzPts val="1500"/>
              <a:buFont typeface="MS PGothic"/>
              <a:buChar char="•"/>
            </a:pPr>
            <a:r>
              <a:rPr lang="ja-JP" sz="1500">
                <a:latin typeface="MS PGothic"/>
                <a:ea typeface="MS PGothic"/>
                <a:cs typeface="MS PGothic"/>
                <a:sym typeface="MS PGothic"/>
              </a:rPr>
              <a:t>小さなひび割れを検出できない．</a:t>
            </a:r>
            <a:endParaRPr sz="1500">
              <a:latin typeface="MS PGothic"/>
              <a:ea typeface="MS PGothic"/>
              <a:cs typeface="MS PGothic"/>
              <a:sym typeface="MS PGothic"/>
            </a:endParaRPr>
          </a:p>
          <a:p>
            <a:pPr indent="0" lvl="0" marL="457200" rtl="0" algn="l">
              <a:spcBef>
                <a:spcPts val="500"/>
              </a:spcBef>
              <a:spcAft>
                <a:spcPts val="0"/>
              </a:spcAft>
              <a:buNone/>
            </a:pPr>
            <a:r>
              <a:rPr lang="ja-JP" sz="1200">
                <a:latin typeface="MS PGothic"/>
                <a:ea typeface="MS PGothic"/>
                <a:cs typeface="MS PGothic"/>
                <a:sym typeface="MS PGothic"/>
              </a:rPr>
              <a:t>Enes Karaaslan, Ulas Bagci, F. Necati Catbas, </a:t>
            </a:r>
            <a:r>
              <a:rPr b="1" lang="ja-JP" sz="1200">
                <a:latin typeface="MS PGothic"/>
                <a:ea typeface="MS PGothic"/>
                <a:cs typeface="MS PGothic"/>
                <a:sym typeface="MS PGothic"/>
              </a:rPr>
              <a:t>“Artificial Intelligence Assisted Infrastructure Assessment Using Mixed Reality”</a:t>
            </a:r>
            <a:r>
              <a:rPr lang="ja-JP" sz="1200">
                <a:latin typeface="MS PGothic"/>
                <a:ea typeface="MS PGothic"/>
                <a:cs typeface="MS PGothic"/>
                <a:sym typeface="MS PGothic"/>
              </a:rPr>
              <a:t>, Transportation Research Record: Journal of the Transportation Research Board, 2019.</a:t>
            </a:r>
            <a:endParaRPr sz="1200">
              <a:latin typeface="MS PGothic"/>
              <a:ea typeface="MS PGothic"/>
              <a:cs typeface="MS PGothic"/>
              <a:sym typeface="MS PGothic"/>
            </a:endParaRPr>
          </a:p>
          <a:p>
            <a:pPr indent="0" lvl="0" marL="457200" rtl="0" algn="l">
              <a:spcBef>
                <a:spcPts val="500"/>
              </a:spcBef>
              <a:spcAft>
                <a:spcPts val="0"/>
              </a:spcAft>
              <a:buClr>
                <a:schemeClr val="dk1"/>
              </a:buClr>
              <a:buSzPts val="1100"/>
              <a:buFont typeface="Arial"/>
              <a:buNone/>
            </a:pPr>
            <a:r>
              <a:t/>
            </a:r>
            <a:endParaRPr sz="1200">
              <a:latin typeface="MS PGothic"/>
              <a:ea typeface="MS PGothic"/>
              <a:cs typeface="MS PGothic"/>
              <a:sym typeface="MS PGothic"/>
            </a:endParaRPr>
          </a:p>
          <a:p>
            <a:pPr indent="-323850" lvl="0" marL="457200" rtl="0" algn="l">
              <a:spcBef>
                <a:spcPts val="1000"/>
              </a:spcBef>
              <a:spcAft>
                <a:spcPts val="0"/>
              </a:spcAft>
              <a:buSzPts val="1500"/>
              <a:buFont typeface="MS PGothic"/>
              <a:buChar char="•"/>
            </a:pPr>
            <a:r>
              <a:rPr lang="ja-JP" sz="1500">
                <a:latin typeface="MS PGothic"/>
                <a:ea typeface="MS PGothic"/>
                <a:cs typeface="MS PGothic"/>
                <a:sym typeface="MS PGothic"/>
              </a:rPr>
              <a:t>撮影した画像をPCで処理して3次元空間上に表示するひび割れ検査支援システム．</a:t>
            </a:r>
            <a:endParaRPr sz="1500">
              <a:latin typeface="MS PGothic"/>
              <a:ea typeface="MS PGothic"/>
              <a:cs typeface="MS PGothic"/>
              <a:sym typeface="MS PGothic"/>
            </a:endParaRPr>
          </a:p>
          <a:p>
            <a:pPr indent="-323850" lvl="0" marL="457200" rtl="0" algn="l">
              <a:spcBef>
                <a:spcPts val="0"/>
              </a:spcBef>
              <a:spcAft>
                <a:spcPts val="0"/>
              </a:spcAft>
              <a:buSzPts val="1500"/>
              <a:buFont typeface="MS PGothic"/>
              <a:buChar char="•"/>
            </a:pPr>
            <a:r>
              <a:rPr lang="ja-JP" sz="1500">
                <a:latin typeface="MS PGothic"/>
                <a:ea typeface="MS PGothic"/>
                <a:cs typeface="MS PGothic"/>
                <a:sym typeface="MS PGothic"/>
              </a:rPr>
              <a:t>実際の作業現場で幅広く使われている．</a:t>
            </a:r>
            <a:endParaRPr sz="1500">
              <a:latin typeface="MS PGothic"/>
              <a:ea typeface="MS PGothic"/>
              <a:cs typeface="MS PGothic"/>
              <a:sym typeface="MS PGothic"/>
            </a:endParaRPr>
          </a:p>
          <a:p>
            <a:pPr indent="0" lvl="0" marL="457200" rtl="0" algn="l">
              <a:spcBef>
                <a:spcPts val="500"/>
              </a:spcBef>
              <a:spcAft>
                <a:spcPts val="0"/>
              </a:spcAft>
              <a:buNone/>
            </a:pPr>
            <a:r>
              <a:rPr lang="ja-JP" sz="1200">
                <a:latin typeface="MS PGothic"/>
                <a:ea typeface="MS PGothic"/>
                <a:cs typeface="MS PGothic"/>
                <a:sym typeface="MS PGothic"/>
              </a:rPr>
              <a:t>株式会社東設土木コンサルタント, </a:t>
            </a:r>
            <a:r>
              <a:rPr b="1" lang="ja-JP" sz="1200">
                <a:latin typeface="MS PGothic"/>
                <a:ea typeface="MS PGothic"/>
                <a:cs typeface="MS PGothic"/>
                <a:sym typeface="MS PGothic"/>
              </a:rPr>
              <a:t>「CrackDraw21」 コンクリート構造物等の劣化変状展開図作成・管理支援システム</a:t>
            </a:r>
            <a:r>
              <a:rPr lang="ja-JP" sz="1200">
                <a:latin typeface="MS PGothic"/>
                <a:ea typeface="MS PGothic"/>
                <a:cs typeface="MS PGothic"/>
                <a:sym typeface="MS PGothic"/>
              </a:rPr>
              <a:t>, NETIS登録番号　HR-030010.</a:t>
            </a:r>
            <a:endParaRPr sz="1200">
              <a:latin typeface="MS PGothic"/>
              <a:ea typeface="MS PGothic"/>
              <a:cs typeface="MS PGothic"/>
              <a:sym typeface="MS PGothic"/>
            </a:endParaRPr>
          </a:p>
          <a:p>
            <a:pPr indent="0" lvl="0" marL="0" rtl="0" algn="l">
              <a:spcBef>
                <a:spcPts val="500"/>
              </a:spcBef>
              <a:spcAft>
                <a:spcPts val="0"/>
              </a:spcAft>
              <a:buClr>
                <a:schemeClr val="dk1"/>
              </a:buClr>
              <a:buSzPts val="1100"/>
              <a:buFont typeface="Arial"/>
              <a:buNone/>
            </a:pPr>
            <a:r>
              <a:t/>
            </a:r>
            <a:endParaRPr sz="1200">
              <a:latin typeface="MS PGothic"/>
              <a:ea typeface="MS PGothic"/>
              <a:cs typeface="MS PGothic"/>
              <a:sym typeface="MS PGothic"/>
            </a:endParaRPr>
          </a:p>
        </p:txBody>
      </p:sp>
      <p:sp>
        <p:nvSpPr>
          <p:cNvPr id="117" name="Google Shape;117;p15"/>
          <p:cNvSpPr txBox="1"/>
          <p:nvPr>
            <p:ph idx="12" type="sldNum"/>
          </p:nvPr>
        </p:nvSpPr>
        <p:spPr>
          <a:xfrm>
            <a:off x="8610600" y="6429984"/>
            <a:ext cx="2743200" cy="432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sz="1800"/>
              <a:t>‹#›</a:t>
            </a:fld>
            <a:endParaRPr sz="1800"/>
          </a:p>
        </p:txBody>
      </p:sp>
      <p:pic>
        <p:nvPicPr>
          <p:cNvPr id="118" name="Google Shape;118;p15"/>
          <p:cNvPicPr preferRelativeResize="0"/>
          <p:nvPr/>
        </p:nvPicPr>
        <p:blipFill>
          <a:blip r:embed="rId3">
            <a:alphaModFix/>
          </a:blip>
          <a:stretch>
            <a:fillRect/>
          </a:stretch>
        </p:blipFill>
        <p:spPr>
          <a:xfrm>
            <a:off x="1428625" y="1447901"/>
            <a:ext cx="1409700" cy="1343025"/>
          </a:xfrm>
          <a:prstGeom prst="rect">
            <a:avLst/>
          </a:prstGeom>
          <a:noFill/>
          <a:ln>
            <a:noFill/>
          </a:ln>
        </p:spPr>
      </p:pic>
      <p:pic>
        <p:nvPicPr>
          <p:cNvPr id="119" name="Google Shape;119;p15"/>
          <p:cNvPicPr preferRelativeResize="0"/>
          <p:nvPr/>
        </p:nvPicPr>
        <p:blipFill>
          <a:blip r:embed="rId4">
            <a:alphaModFix/>
          </a:blip>
          <a:stretch>
            <a:fillRect/>
          </a:stretch>
        </p:blipFill>
        <p:spPr>
          <a:xfrm>
            <a:off x="1457200" y="2732951"/>
            <a:ext cx="1352550" cy="1200150"/>
          </a:xfrm>
          <a:prstGeom prst="rect">
            <a:avLst/>
          </a:prstGeom>
          <a:noFill/>
          <a:ln>
            <a:noFill/>
          </a:ln>
        </p:spPr>
      </p:pic>
      <p:pic>
        <p:nvPicPr>
          <p:cNvPr id="120" name="Google Shape;120;p15"/>
          <p:cNvPicPr preferRelativeResize="0"/>
          <p:nvPr/>
        </p:nvPicPr>
        <p:blipFill>
          <a:blip r:embed="rId5">
            <a:alphaModFix/>
          </a:blip>
          <a:stretch>
            <a:fillRect/>
          </a:stretch>
        </p:blipFill>
        <p:spPr>
          <a:xfrm>
            <a:off x="1457200" y="3933101"/>
            <a:ext cx="1352550" cy="1076325"/>
          </a:xfrm>
          <a:prstGeom prst="rect">
            <a:avLst/>
          </a:prstGeom>
          <a:noFill/>
          <a:ln>
            <a:noFill/>
          </a:ln>
        </p:spPr>
      </p:pic>
      <p:pic>
        <p:nvPicPr>
          <p:cNvPr id="121" name="Google Shape;121;p15"/>
          <p:cNvPicPr preferRelativeResize="0"/>
          <p:nvPr/>
        </p:nvPicPr>
        <p:blipFill>
          <a:blip r:embed="rId6">
            <a:alphaModFix/>
          </a:blip>
          <a:stretch>
            <a:fillRect/>
          </a:stretch>
        </p:blipFill>
        <p:spPr>
          <a:xfrm>
            <a:off x="1457198" y="5009425"/>
            <a:ext cx="1352550" cy="12001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1039090" y="365126"/>
            <a:ext cx="10314600" cy="72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MS PGothic"/>
                <a:ea typeface="MS PGothic"/>
                <a:cs typeface="MS PGothic"/>
                <a:sym typeface="MS PGothic"/>
              </a:rPr>
              <a:t>システム概要図</a:t>
            </a:r>
            <a:endParaRPr>
              <a:latin typeface="MS PGothic"/>
              <a:ea typeface="MS PGothic"/>
              <a:cs typeface="MS PGothic"/>
              <a:sym typeface="MS PGothic"/>
            </a:endParaRPr>
          </a:p>
        </p:txBody>
      </p:sp>
      <p:sp>
        <p:nvSpPr>
          <p:cNvPr id="128" name="Google Shape;128;p16"/>
          <p:cNvSpPr txBox="1"/>
          <p:nvPr>
            <p:ph idx="12" type="sldNum"/>
          </p:nvPr>
        </p:nvSpPr>
        <p:spPr>
          <a:xfrm>
            <a:off x="8610600" y="6429984"/>
            <a:ext cx="2743200" cy="432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pic>
        <p:nvPicPr>
          <p:cNvPr id="129" name="Google Shape;129;p16"/>
          <p:cNvPicPr preferRelativeResize="0"/>
          <p:nvPr/>
        </p:nvPicPr>
        <p:blipFill>
          <a:blip r:embed="rId4">
            <a:alphaModFix/>
          </a:blip>
          <a:stretch>
            <a:fillRect/>
          </a:stretch>
        </p:blipFill>
        <p:spPr>
          <a:xfrm>
            <a:off x="3033975" y="1280762"/>
            <a:ext cx="6124050" cy="4953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1039090" y="365126"/>
            <a:ext cx="10314600" cy="72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MS PGothic"/>
                <a:ea typeface="MS PGothic"/>
                <a:cs typeface="MS PGothic"/>
                <a:sym typeface="MS PGothic"/>
              </a:rPr>
              <a:t>提案手法 ①</a:t>
            </a:r>
            <a:endParaRPr>
              <a:latin typeface="MS PGothic"/>
              <a:ea typeface="MS PGothic"/>
              <a:cs typeface="MS PGothic"/>
              <a:sym typeface="MS PGothic"/>
            </a:endParaRPr>
          </a:p>
        </p:txBody>
      </p:sp>
      <p:sp>
        <p:nvSpPr>
          <p:cNvPr id="136" name="Google Shape;136;p17"/>
          <p:cNvSpPr txBox="1"/>
          <p:nvPr>
            <p:ph idx="1" type="body"/>
          </p:nvPr>
        </p:nvSpPr>
        <p:spPr>
          <a:xfrm>
            <a:off x="838200" y="1338146"/>
            <a:ext cx="10515600" cy="4838700"/>
          </a:xfrm>
          <a:prstGeom prst="rect">
            <a:avLst/>
          </a:prstGeom>
        </p:spPr>
        <p:txBody>
          <a:bodyPr anchorCtr="0" anchor="t" bIns="45700" lIns="91425" spcFirstLastPara="1" rIns="91425" wrap="square" tIns="45700">
            <a:noAutofit/>
          </a:bodyPr>
          <a:lstStyle/>
          <a:p>
            <a:pPr indent="-336550" lvl="0" marL="457200" rtl="0" algn="l">
              <a:spcBef>
                <a:spcPts val="1000"/>
              </a:spcBef>
              <a:spcAft>
                <a:spcPts val="0"/>
              </a:spcAft>
              <a:buSzPts val="1700"/>
              <a:buFont typeface="MS PGothic"/>
              <a:buAutoNum type="arabicPeriod"/>
            </a:pPr>
            <a:r>
              <a:rPr lang="ja-JP" sz="1700">
                <a:latin typeface="MS PGothic"/>
                <a:ea typeface="MS PGothic"/>
                <a:cs typeface="MS PGothic"/>
                <a:sym typeface="MS PGothic"/>
              </a:rPr>
              <a:t>事前に撮影した壁画像を実空間内の壁上に投影する．(環田先輩の研究を参考)</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Hololensのカメラ画像を</a:t>
            </a:r>
            <a:r>
              <a:rPr b="1" lang="ja-JP" sz="1700">
                <a:latin typeface="MS PGothic"/>
                <a:ea typeface="MS PGothic"/>
                <a:cs typeface="MS PGothic"/>
                <a:sym typeface="MS PGothic"/>
              </a:rPr>
              <a:t>Image1</a:t>
            </a:r>
            <a:r>
              <a:rPr lang="ja-JP" sz="1700">
                <a:latin typeface="MS PGothic"/>
                <a:ea typeface="MS PGothic"/>
                <a:cs typeface="MS PGothic"/>
                <a:sym typeface="MS PGothic"/>
              </a:rPr>
              <a:t>, 外部カメラ画像を</a:t>
            </a:r>
            <a:r>
              <a:rPr b="1" lang="ja-JP" sz="1700">
                <a:latin typeface="MS PGothic"/>
                <a:ea typeface="MS PGothic"/>
                <a:cs typeface="MS PGothic"/>
                <a:sym typeface="MS PGothic"/>
              </a:rPr>
              <a:t>Image2</a:t>
            </a:r>
            <a:r>
              <a:rPr lang="ja-JP" sz="1700">
                <a:latin typeface="MS PGothic"/>
                <a:ea typeface="MS PGothic"/>
                <a:cs typeface="MS PGothic"/>
                <a:sym typeface="MS PGothic"/>
              </a:rPr>
              <a:t>, Image2から生成されたひび割れ画像を</a:t>
            </a:r>
            <a:r>
              <a:rPr b="1" lang="ja-JP" sz="1700">
                <a:latin typeface="MS PGothic"/>
                <a:ea typeface="MS PGothic"/>
                <a:cs typeface="MS PGothic"/>
                <a:sym typeface="MS PGothic"/>
              </a:rPr>
              <a:t>Image3</a:t>
            </a:r>
            <a:r>
              <a:rPr lang="ja-JP" sz="1700">
                <a:latin typeface="MS PGothic"/>
                <a:ea typeface="MS PGothic"/>
                <a:cs typeface="MS PGothic"/>
                <a:sym typeface="MS PGothic"/>
              </a:rPr>
              <a:t>とする．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b="1" lang="ja-JP" sz="1700">
                <a:latin typeface="MS PGothic"/>
                <a:ea typeface="MS PGothic"/>
                <a:cs typeface="MS PGothic"/>
                <a:sym typeface="MS PGothic"/>
              </a:rPr>
              <a:t>Image1</a:t>
            </a:r>
            <a:r>
              <a:rPr lang="ja-JP" sz="1700">
                <a:latin typeface="MS PGothic"/>
                <a:ea typeface="MS PGothic"/>
                <a:cs typeface="MS PGothic"/>
                <a:sym typeface="MS PGothic"/>
              </a:rPr>
              <a:t>, </a:t>
            </a:r>
            <a:r>
              <a:rPr b="1" lang="ja-JP" sz="1700">
                <a:latin typeface="MS PGothic"/>
                <a:ea typeface="MS PGothic"/>
                <a:cs typeface="MS PGothic"/>
                <a:sym typeface="MS PGothic"/>
              </a:rPr>
              <a:t>Image2</a:t>
            </a:r>
            <a:r>
              <a:rPr lang="ja-JP" sz="1700">
                <a:latin typeface="MS PGothic"/>
                <a:ea typeface="MS PGothic"/>
                <a:cs typeface="MS PGothic"/>
                <a:sym typeface="MS PGothic"/>
              </a:rPr>
              <a:t>でOpenCVのイメージマッチングを行う．</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i="1" lang="ja-JP" sz="1700">
                <a:latin typeface="MS PGothic"/>
                <a:ea typeface="MS PGothic"/>
                <a:cs typeface="MS PGothic"/>
                <a:sym typeface="MS PGothic"/>
              </a:rPr>
              <a:t>過程1.2.</a:t>
            </a:r>
            <a:r>
              <a:rPr lang="ja-JP" sz="1700">
                <a:latin typeface="MS PGothic"/>
                <a:ea typeface="MS PGothic"/>
                <a:cs typeface="MS PGothic"/>
                <a:sym typeface="MS PGothic"/>
              </a:rPr>
              <a:t> で得られたImage2からImage1への</a:t>
            </a:r>
            <a:r>
              <a:rPr b="1" lang="ja-JP" sz="1700">
                <a:latin typeface="MS PGothic"/>
                <a:ea typeface="MS PGothic"/>
                <a:cs typeface="MS PGothic"/>
                <a:sym typeface="MS PGothic"/>
              </a:rPr>
              <a:t>ホモグラフィ変換行列</a:t>
            </a:r>
            <a:r>
              <a:rPr lang="ja-JP" sz="1700">
                <a:latin typeface="MS PGothic"/>
                <a:ea typeface="MS PGothic"/>
                <a:cs typeface="MS PGothic"/>
                <a:sym typeface="MS PGothic"/>
              </a:rPr>
              <a:t>から</a:t>
            </a:r>
            <a:r>
              <a:rPr b="1" lang="ja-JP" sz="1700">
                <a:latin typeface="MS PGothic"/>
                <a:ea typeface="MS PGothic"/>
                <a:cs typeface="MS PGothic"/>
                <a:sym typeface="MS PGothic"/>
              </a:rPr>
              <a:t>移動・スケール・回転を逆算</a:t>
            </a:r>
            <a:r>
              <a:rPr lang="ja-JP" sz="1700">
                <a:latin typeface="MS PGothic"/>
                <a:ea typeface="MS PGothic"/>
                <a:cs typeface="MS PGothic"/>
                <a:sym typeface="MS PGothic"/>
              </a:rPr>
              <a:t>する．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i="1" lang="ja-JP" sz="1700">
                <a:latin typeface="MS PGothic"/>
                <a:ea typeface="MS PGothic"/>
                <a:cs typeface="MS PGothic"/>
                <a:sym typeface="MS PGothic"/>
              </a:rPr>
              <a:t>過程1.3.</a:t>
            </a:r>
            <a:r>
              <a:rPr lang="ja-JP" sz="1700">
                <a:latin typeface="MS PGothic"/>
                <a:ea typeface="MS PGothic"/>
                <a:cs typeface="MS PGothic"/>
                <a:sym typeface="MS PGothic"/>
              </a:rPr>
              <a:t> で得られた情報を基にImage3をAR空間上に貼り付ける．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i="1" lang="ja-JP" sz="1700">
                <a:latin typeface="MS PGothic"/>
                <a:ea typeface="MS PGothic"/>
                <a:cs typeface="MS PGothic"/>
                <a:sym typeface="MS PGothic"/>
              </a:rPr>
              <a:t>過程1.2.</a:t>
            </a:r>
            <a:r>
              <a:rPr lang="ja-JP" sz="1700">
                <a:latin typeface="MS PGothic"/>
                <a:ea typeface="MS PGothic"/>
                <a:cs typeface="MS PGothic"/>
                <a:sym typeface="MS PGothic"/>
              </a:rPr>
              <a:t> のマッチングアルゴリズムを色々変えながら最適のアルゴリズムを探る．</a:t>
            </a:r>
            <a:endParaRPr sz="1700">
              <a:latin typeface="MS PGothic"/>
              <a:ea typeface="MS PGothic"/>
              <a:cs typeface="MS PGothic"/>
              <a:sym typeface="MS PGothic"/>
            </a:endParaRPr>
          </a:p>
          <a:p>
            <a:pPr indent="-336550" lvl="0" marL="457200" rtl="0" algn="l">
              <a:spcBef>
                <a:spcPts val="0"/>
              </a:spcBef>
              <a:spcAft>
                <a:spcPts val="0"/>
              </a:spcAft>
              <a:buSzPts val="1700"/>
              <a:buFont typeface="MS PGothic"/>
              <a:buAutoNum type="arabicPeriod"/>
            </a:pPr>
            <a:r>
              <a:rPr lang="ja-JP" sz="1700">
                <a:latin typeface="MS PGothic"/>
                <a:ea typeface="MS PGothic"/>
                <a:cs typeface="MS PGothic"/>
                <a:sym typeface="MS PGothic"/>
              </a:rPr>
              <a:t>投影した座標を記録し，実空間マッシュデータと一緒に書き込み，VR上で確認できる形にする．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HoloLensでスキャンした実空間マッシュデータを</a:t>
            </a:r>
            <a:r>
              <a:rPr b="1" lang="ja-JP" sz="1700">
                <a:latin typeface="MS PGothic"/>
                <a:ea typeface="MS PGothic"/>
                <a:cs typeface="MS PGothic"/>
                <a:sym typeface="MS PGothic"/>
              </a:rPr>
              <a:t>.obj拡張子</a:t>
            </a:r>
            <a:r>
              <a:rPr lang="ja-JP" sz="1700">
                <a:latin typeface="MS PGothic"/>
                <a:ea typeface="MS PGothic"/>
                <a:cs typeface="MS PGothic"/>
                <a:sym typeface="MS PGothic"/>
              </a:rPr>
              <a:t>へ変換の3Dファイル形式でエクスポート．</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i="1" lang="ja-JP" sz="1700">
                <a:latin typeface="MS PGothic"/>
                <a:ea typeface="MS PGothic"/>
                <a:cs typeface="MS PGothic"/>
                <a:sym typeface="MS PGothic"/>
              </a:rPr>
              <a:t>過程2.1.</a:t>
            </a:r>
            <a:r>
              <a:rPr lang="ja-JP" sz="1700">
                <a:latin typeface="MS PGothic"/>
                <a:ea typeface="MS PGothic"/>
                <a:cs typeface="MS PGothic"/>
                <a:sym typeface="MS PGothic"/>
              </a:rPr>
              <a:t> のファイル, </a:t>
            </a:r>
            <a:r>
              <a:rPr i="1" lang="ja-JP" sz="1700">
                <a:latin typeface="MS PGothic"/>
                <a:ea typeface="MS PGothic"/>
                <a:cs typeface="MS PGothic"/>
                <a:sym typeface="MS PGothic"/>
              </a:rPr>
              <a:t>過程1.3.</a:t>
            </a:r>
            <a:r>
              <a:rPr lang="ja-JP" sz="1700">
                <a:latin typeface="MS PGothic"/>
                <a:ea typeface="MS PGothic"/>
                <a:cs typeface="MS PGothic"/>
                <a:sym typeface="MS PGothic"/>
              </a:rPr>
              <a:t> の情報, Image 1, 2, 3をPCに保存する．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i="1" lang="ja-JP" sz="1700">
                <a:latin typeface="MS PGothic"/>
                <a:ea typeface="MS PGothic"/>
                <a:cs typeface="MS PGothic"/>
                <a:sym typeface="MS PGothic"/>
              </a:rPr>
              <a:t>過程2.2. </a:t>
            </a:r>
            <a:r>
              <a:rPr lang="ja-JP" sz="1700">
                <a:latin typeface="MS PGothic"/>
                <a:ea typeface="MS PGothic"/>
                <a:cs typeface="MS PGothic"/>
                <a:sym typeface="MS PGothic"/>
              </a:rPr>
              <a:t>で保存されたデータを</a:t>
            </a:r>
            <a:r>
              <a:rPr b="1" lang="ja-JP" sz="1700">
                <a:latin typeface="MS PGothic"/>
                <a:ea typeface="MS PGothic"/>
                <a:cs typeface="MS PGothic"/>
                <a:sym typeface="MS PGothic"/>
              </a:rPr>
              <a:t>専用ビューア</a:t>
            </a:r>
            <a:r>
              <a:rPr lang="ja-JP" sz="1700">
                <a:latin typeface="MS PGothic"/>
                <a:ea typeface="MS PGothic"/>
                <a:cs typeface="MS PGothic"/>
                <a:sym typeface="MS PGothic"/>
              </a:rPr>
              <a:t>を利用してVR上で再現できるようにする．</a:t>
            </a:r>
            <a:endParaRPr sz="1700">
              <a:latin typeface="MS PGothic"/>
              <a:ea typeface="MS PGothic"/>
              <a:cs typeface="MS PGothic"/>
              <a:sym typeface="MS PGothic"/>
            </a:endParaRPr>
          </a:p>
          <a:p>
            <a:pPr indent="-336550" lvl="0" marL="457200" rtl="0" algn="l">
              <a:spcBef>
                <a:spcPts val="0"/>
              </a:spcBef>
              <a:spcAft>
                <a:spcPts val="0"/>
              </a:spcAft>
              <a:buSzPts val="1700"/>
              <a:buFont typeface="MS PGothic"/>
              <a:buAutoNum type="arabicPeriod"/>
            </a:pPr>
            <a:r>
              <a:rPr lang="ja-JP" sz="1700">
                <a:latin typeface="MS PGothic"/>
                <a:ea typeface="MS PGothic"/>
                <a:cs typeface="MS PGothic"/>
                <a:sym typeface="MS PGothic"/>
              </a:rPr>
              <a:t>上記の作業をネットワーク上で動作できるようにする．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PC上でImage2からImage3の生成を行う．</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Image2, 3の低画質画像</a:t>
            </a:r>
            <a:r>
              <a:rPr b="1" lang="ja-JP" sz="1700">
                <a:latin typeface="MS PGothic"/>
                <a:ea typeface="MS PGothic"/>
                <a:cs typeface="MS PGothic"/>
                <a:sym typeface="MS PGothic"/>
              </a:rPr>
              <a:t>Image2’, 3’</a:t>
            </a:r>
            <a:r>
              <a:rPr lang="ja-JP" sz="1700">
                <a:latin typeface="MS PGothic"/>
                <a:ea typeface="MS PGothic"/>
                <a:cs typeface="MS PGothic"/>
                <a:sym typeface="MS PGothic"/>
              </a:rPr>
              <a:t>を生成し，</a:t>
            </a:r>
            <a:r>
              <a:rPr i="1" lang="ja-JP" sz="1700">
                <a:latin typeface="MS PGothic"/>
                <a:ea typeface="MS PGothic"/>
                <a:cs typeface="MS PGothic"/>
                <a:sym typeface="MS PGothic"/>
              </a:rPr>
              <a:t>過程1.</a:t>
            </a:r>
            <a:r>
              <a:rPr lang="ja-JP" sz="1700">
                <a:latin typeface="MS PGothic"/>
                <a:ea typeface="MS PGothic"/>
                <a:cs typeface="MS PGothic"/>
                <a:sym typeface="MS PGothic"/>
              </a:rPr>
              <a:t> のImage2, 3の代わりにする．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HololensにImage2’, 3’をダウンロードする．</a:t>
            </a:r>
            <a:endParaRPr sz="1700">
              <a:latin typeface="MS PGothic"/>
              <a:ea typeface="MS PGothic"/>
              <a:cs typeface="MS PGothic"/>
              <a:sym typeface="MS PGothic"/>
            </a:endParaRPr>
          </a:p>
        </p:txBody>
      </p:sp>
      <p:sp>
        <p:nvSpPr>
          <p:cNvPr id="137" name="Google Shape;137;p17"/>
          <p:cNvSpPr txBox="1"/>
          <p:nvPr>
            <p:ph idx="12" type="sldNum"/>
          </p:nvPr>
        </p:nvSpPr>
        <p:spPr>
          <a:xfrm>
            <a:off x="8610600" y="6429984"/>
            <a:ext cx="2743200" cy="432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1039090" y="365126"/>
            <a:ext cx="10314600" cy="72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MS PGothic"/>
                <a:ea typeface="MS PGothic"/>
                <a:cs typeface="MS PGothic"/>
                <a:sym typeface="MS PGothic"/>
              </a:rPr>
              <a:t>提案手法 ②</a:t>
            </a:r>
            <a:endParaRPr>
              <a:latin typeface="MS PGothic"/>
              <a:ea typeface="MS PGothic"/>
              <a:cs typeface="MS PGothic"/>
              <a:sym typeface="MS PGothic"/>
            </a:endParaRPr>
          </a:p>
        </p:txBody>
      </p:sp>
      <p:sp>
        <p:nvSpPr>
          <p:cNvPr id="144" name="Google Shape;144;p18"/>
          <p:cNvSpPr txBox="1"/>
          <p:nvPr>
            <p:ph idx="1" type="body"/>
          </p:nvPr>
        </p:nvSpPr>
        <p:spPr>
          <a:xfrm>
            <a:off x="838200" y="1338146"/>
            <a:ext cx="10515600" cy="4838700"/>
          </a:xfrm>
          <a:prstGeom prst="rect">
            <a:avLst/>
          </a:prstGeom>
        </p:spPr>
        <p:txBody>
          <a:bodyPr anchorCtr="0" anchor="t" bIns="45700" lIns="91425" spcFirstLastPara="1" rIns="91425" wrap="square" tIns="45700">
            <a:noAutofit/>
          </a:bodyPr>
          <a:lstStyle/>
          <a:p>
            <a:pPr indent="-336550" lvl="0" marL="457200" rtl="0" algn="l">
              <a:spcBef>
                <a:spcPts val="1000"/>
              </a:spcBef>
              <a:spcAft>
                <a:spcPts val="0"/>
              </a:spcAft>
              <a:buSzPts val="1700"/>
              <a:buFont typeface="MS PGothic"/>
              <a:buAutoNum type="arabicPeriod" startAt="4"/>
            </a:pPr>
            <a:r>
              <a:rPr lang="ja-JP" sz="1700">
                <a:latin typeface="MS PGothic"/>
                <a:ea typeface="MS PGothic"/>
                <a:cs typeface="MS PGothic"/>
                <a:sym typeface="MS PGothic"/>
              </a:rPr>
              <a:t> .</a:t>
            </a:r>
            <a:r>
              <a:rPr lang="ja-JP" sz="1700">
                <a:latin typeface="MS PGothic"/>
                <a:ea typeface="MS PGothic"/>
                <a:cs typeface="MS PGothic"/>
                <a:sym typeface="MS PGothic"/>
              </a:rPr>
              <a:t>カメラにネットワーク装備を付け，上記の過程を行う．</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カメラとHololensを</a:t>
            </a:r>
            <a:r>
              <a:rPr lang="ja-JP" sz="1700">
                <a:latin typeface="MS PGothic"/>
                <a:ea typeface="MS PGothic"/>
                <a:cs typeface="MS PGothic"/>
                <a:sym typeface="MS PGothic"/>
              </a:rPr>
              <a:t>ネットワーク上で</a:t>
            </a:r>
            <a:r>
              <a:rPr lang="ja-JP" sz="1700">
                <a:latin typeface="MS PGothic"/>
                <a:ea typeface="MS PGothic"/>
                <a:cs typeface="MS PGothic"/>
                <a:sym typeface="MS PGothic"/>
              </a:rPr>
              <a:t>連動させ、HololensからカメラにImage2の</a:t>
            </a:r>
            <a:r>
              <a:rPr b="1" lang="ja-JP" sz="1700">
                <a:latin typeface="MS PGothic"/>
                <a:ea typeface="MS PGothic"/>
                <a:cs typeface="MS PGothic"/>
                <a:sym typeface="MS PGothic"/>
              </a:rPr>
              <a:t>撮影命令</a:t>
            </a:r>
            <a:r>
              <a:rPr lang="ja-JP" sz="1700">
                <a:latin typeface="MS PGothic"/>
                <a:ea typeface="MS PGothic"/>
                <a:cs typeface="MS PGothic"/>
                <a:sym typeface="MS PGothic"/>
              </a:rPr>
              <a:t>を送る．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PCとカメラはケーブルで繋がっており，Image2を</a:t>
            </a:r>
            <a:r>
              <a:rPr b="1" lang="ja-JP" sz="1700">
                <a:latin typeface="MS PGothic"/>
                <a:ea typeface="MS PGothic"/>
                <a:cs typeface="MS PGothic"/>
                <a:sym typeface="MS PGothic"/>
              </a:rPr>
              <a:t>PCにアップロード</a:t>
            </a:r>
            <a:r>
              <a:rPr lang="ja-JP" sz="1700">
                <a:latin typeface="MS PGothic"/>
                <a:ea typeface="MS PGothic"/>
                <a:cs typeface="MS PGothic"/>
                <a:sym typeface="MS PGothic"/>
              </a:rPr>
              <a:t>する．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Hololens上で撮影をやり直すし，再撮影できるようにする．</a:t>
            </a:r>
            <a:endParaRPr sz="1700">
              <a:latin typeface="MS PGothic"/>
              <a:ea typeface="MS PGothic"/>
              <a:cs typeface="MS PGothic"/>
              <a:sym typeface="MS PGothic"/>
            </a:endParaRPr>
          </a:p>
          <a:p>
            <a:pPr indent="-336550" lvl="0" marL="457200" rtl="0" algn="l">
              <a:spcBef>
                <a:spcPts val="0"/>
              </a:spcBef>
              <a:spcAft>
                <a:spcPts val="0"/>
              </a:spcAft>
              <a:buSzPts val="1700"/>
              <a:buFont typeface="MS PGothic"/>
              <a:buAutoNum type="arabicPeriod" startAt="4"/>
            </a:pPr>
            <a:r>
              <a:rPr lang="ja-JP" sz="1700">
                <a:latin typeface="MS PGothic"/>
                <a:ea typeface="MS PGothic"/>
                <a:cs typeface="MS PGothic"/>
                <a:sym typeface="MS PGothic"/>
              </a:rPr>
              <a:t>カメラにステッピングモータを付け，希望の位置を撮影・処理可能にする．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カメラの角度を可能な範囲内で調整しながら各画像間で重複する領域が30%以上になるように</a:t>
            </a:r>
            <a:r>
              <a:rPr b="1" lang="ja-JP" sz="1700">
                <a:latin typeface="MS PGothic"/>
                <a:ea typeface="MS PGothic"/>
                <a:cs typeface="MS PGothic"/>
                <a:sym typeface="MS PGothic"/>
              </a:rPr>
              <a:t>複数のImage2’[] </a:t>
            </a:r>
            <a:r>
              <a:rPr lang="ja-JP" sz="1700">
                <a:latin typeface="MS PGothic"/>
                <a:ea typeface="MS PGothic"/>
                <a:cs typeface="MS PGothic"/>
                <a:sym typeface="MS PGothic"/>
              </a:rPr>
              <a:t>を撮影する．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以上の撮影データを</a:t>
            </a:r>
            <a:r>
              <a:rPr i="1" lang="ja-JP" sz="1700">
                <a:latin typeface="MS PGothic"/>
                <a:ea typeface="MS PGothic"/>
                <a:cs typeface="MS PGothic"/>
                <a:sym typeface="MS PGothic"/>
              </a:rPr>
              <a:t>過程3.</a:t>
            </a:r>
            <a:r>
              <a:rPr lang="ja-JP" sz="1700">
                <a:latin typeface="MS PGothic"/>
                <a:ea typeface="MS PGothic"/>
                <a:cs typeface="MS PGothic"/>
                <a:sym typeface="MS PGothic"/>
              </a:rPr>
              <a:t> で用いる．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i="1" lang="ja-JP" sz="1700">
                <a:latin typeface="MS PGothic"/>
                <a:ea typeface="MS PGothic"/>
                <a:cs typeface="MS PGothic"/>
                <a:sym typeface="MS PGothic"/>
              </a:rPr>
              <a:t>過程1.2.</a:t>
            </a:r>
            <a:r>
              <a:rPr lang="ja-JP" sz="1700">
                <a:latin typeface="MS PGothic"/>
                <a:ea typeface="MS PGothic"/>
                <a:cs typeface="MS PGothic"/>
                <a:sym typeface="MS PGothic"/>
              </a:rPr>
              <a:t> を</a:t>
            </a:r>
            <a:r>
              <a:rPr b="1" lang="ja-JP" sz="1700">
                <a:latin typeface="MS PGothic"/>
                <a:ea typeface="MS PGothic"/>
                <a:cs typeface="MS PGothic"/>
                <a:sym typeface="MS PGothic"/>
              </a:rPr>
              <a:t>複数のImage2’[] </a:t>
            </a:r>
            <a:r>
              <a:rPr lang="ja-JP" sz="1700">
                <a:latin typeface="MS PGothic"/>
                <a:ea typeface="MS PGothic"/>
                <a:cs typeface="MS PGothic"/>
                <a:sym typeface="MS PGothic"/>
              </a:rPr>
              <a:t>を対象に行い、一番一致している画像を検出する．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Hololens上で撮影をやり直すとき，現在の視線にある画像の撮影角度のみを再撮影する．</a:t>
            </a:r>
            <a:endParaRPr sz="1700">
              <a:latin typeface="MS PGothic"/>
              <a:ea typeface="MS PGothic"/>
              <a:cs typeface="MS PGothic"/>
              <a:sym typeface="MS PGothic"/>
            </a:endParaRPr>
          </a:p>
          <a:p>
            <a:pPr indent="0" lvl="0" marL="0" rtl="0" algn="l">
              <a:spcBef>
                <a:spcPts val="1000"/>
              </a:spcBef>
              <a:spcAft>
                <a:spcPts val="0"/>
              </a:spcAft>
              <a:buNone/>
            </a:pPr>
            <a:r>
              <a:t/>
            </a:r>
            <a:endParaRPr sz="800">
              <a:latin typeface="MS PGothic"/>
              <a:ea typeface="MS PGothic"/>
              <a:cs typeface="MS PGothic"/>
              <a:sym typeface="MS PGothic"/>
            </a:endParaRPr>
          </a:p>
          <a:p>
            <a:pPr indent="0" lvl="0" marL="0" rtl="0" algn="l">
              <a:spcBef>
                <a:spcPts val="1000"/>
              </a:spcBef>
              <a:spcAft>
                <a:spcPts val="0"/>
              </a:spcAft>
              <a:buNone/>
            </a:pPr>
            <a:r>
              <a:rPr lang="ja-JP" sz="1700">
                <a:latin typeface="MS PGothic"/>
                <a:ea typeface="MS PGothic"/>
                <a:cs typeface="MS PGothic"/>
                <a:sym typeface="MS PGothic"/>
              </a:rPr>
              <a:t>問題点: 空間全体にひび割れ検出画像を出すためには、</a:t>
            </a:r>
            <a:br>
              <a:rPr lang="ja-JP" sz="1700">
                <a:latin typeface="MS PGothic"/>
                <a:ea typeface="MS PGothic"/>
                <a:cs typeface="MS PGothic"/>
                <a:sym typeface="MS PGothic"/>
              </a:rPr>
            </a:br>
            <a:r>
              <a:rPr lang="ja-JP" sz="1700">
                <a:latin typeface="MS PGothic"/>
                <a:ea typeface="MS PGothic"/>
                <a:cs typeface="MS PGothic"/>
                <a:sym typeface="MS PGothic"/>
              </a:rPr>
              <a:t>	　　各撮影角度に対して利用者が操作し，マッチングさせなければならない．</a:t>
            </a:r>
            <a:endParaRPr sz="1700">
              <a:latin typeface="MS PGothic"/>
              <a:ea typeface="MS PGothic"/>
              <a:cs typeface="MS PGothic"/>
              <a:sym typeface="MS PGothic"/>
            </a:endParaRPr>
          </a:p>
          <a:p>
            <a:pPr indent="0" lvl="0" marL="0" rtl="0" algn="l">
              <a:spcBef>
                <a:spcPts val="1000"/>
              </a:spcBef>
              <a:spcAft>
                <a:spcPts val="0"/>
              </a:spcAft>
              <a:buNone/>
            </a:pPr>
            <a:r>
              <a:rPr lang="ja-JP" sz="1700">
                <a:latin typeface="MS PGothic"/>
                <a:ea typeface="MS PGothic"/>
                <a:cs typeface="MS PGothic"/>
                <a:sym typeface="MS PGothic"/>
              </a:rPr>
              <a:t>ポイント: 壁全体で小さなひび割れを検出・確認可能．結果補正のための再撮影が可能．</a:t>
            </a:r>
            <a:endParaRPr sz="1700">
              <a:latin typeface="MS PGothic"/>
              <a:ea typeface="MS PGothic"/>
              <a:cs typeface="MS PGothic"/>
              <a:sym typeface="MS PGothic"/>
            </a:endParaRPr>
          </a:p>
        </p:txBody>
      </p:sp>
      <p:sp>
        <p:nvSpPr>
          <p:cNvPr id="145" name="Google Shape;145;p18"/>
          <p:cNvSpPr txBox="1"/>
          <p:nvPr>
            <p:ph idx="12" type="sldNum"/>
          </p:nvPr>
        </p:nvSpPr>
        <p:spPr>
          <a:xfrm>
            <a:off x="8610600" y="6429984"/>
            <a:ext cx="2743200" cy="432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1039090" y="365126"/>
            <a:ext cx="10314600" cy="72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MS PGothic"/>
                <a:ea typeface="MS PGothic"/>
                <a:cs typeface="MS PGothic"/>
                <a:sym typeface="MS PGothic"/>
              </a:rPr>
              <a:t>進捗状況</a:t>
            </a:r>
            <a:endParaRPr>
              <a:latin typeface="MS PGothic"/>
              <a:ea typeface="MS PGothic"/>
              <a:cs typeface="MS PGothic"/>
              <a:sym typeface="MS PGothic"/>
            </a:endParaRPr>
          </a:p>
        </p:txBody>
      </p:sp>
      <p:sp>
        <p:nvSpPr>
          <p:cNvPr id="152" name="Google Shape;152;p19"/>
          <p:cNvSpPr txBox="1"/>
          <p:nvPr>
            <p:ph idx="1" type="body"/>
          </p:nvPr>
        </p:nvSpPr>
        <p:spPr>
          <a:xfrm>
            <a:off x="838200" y="1338146"/>
            <a:ext cx="10515600" cy="4838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ja-JP">
                <a:latin typeface="MS PGothic"/>
                <a:ea typeface="MS PGothic"/>
                <a:cs typeface="MS PGothic"/>
                <a:sym typeface="MS PGothic"/>
              </a:rPr>
              <a:t>TO</a:t>
            </a:r>
            <a:r>
              <a:rPr lang="ja-JP">
                <a:latin typeface="MS PGothic"/>
                <a:ea typeface="MS PGothic"/>
                <a:cs typeface="MS PGothic"/>
                <a:sym typeface="MS PGothic"/>
              </a:rPr>
              <a:t>EI</a:t>
            </a:r>
            <a:r>
              <a:rPr lang="ja-JP">
                <a:latin typeface="MS PGothic"/>
                <a:ea typeface="MS PGothic"/>
                <a:cs typeface="MS PGothic"/>
                <a:sym typeface="MS PGothic"/>
              </a:rPr>
              <a:t>C</a:t>
            </a:r>
            <a:r>
              <a:rPr lang="ja-JP">
                <a:latin typeface="MS PGothic"/>
                <a:ea typeface="MS PGothic"/>
                <a:cs typeface="MS PGothic"/>
                <a:sym typeface="MS PGothic"/>
              </a:rPr>
              <a:t>受けました．</a:t>
            </a:r>
            <a:endParaRPr>
              <a:latin typeface="MS PGothic"/>
              <a:ea typeface="MS PGothic"/>
              <a:cs typeface="MS PGothic"/>
              <a:sym typeface="MS PGothic"/>
            </a:endParaRPr>
          </a:p>
          <a:p>
            <a:pPr indent="0" lvl="0" marL="0" rtl="0" algn="l">
              <a:spcBef>
                <a:spcPts val="1000"/>
              </a:spcBef>
              <a:spcAft>
                <a:spcPts val="0"/>
              </a:spcAft>
              <a:buNone/>
            </a:pPr>
            <a:r>
              <a:t/>
            </a:r>
            <a:endParaRPr>
              <a:latin typeface="MS PGothic"/>
              <a:ea typeface="MS PGothic"/>
              <a:cs typeface="MS PGothic"/>
              <a:sym typeface="MS PGothic"/>
            </a:endParaRPr>
          </a:p>
          <a:p>
            <a:pPr indent="0" lvl="0" marL="0" rtl="0" algn="l">
              <a:spcBef>
                <a:spcPts val="1000"/>
              </a:spcBef>
              <a:spcAft>
                <a:spcPts val="0"/>
              </a:spcAft>
              <a:buNone/>
            </a:pPr>
            <a:r>
              <a:rPr lang="ja-JP">
                <a:latin typeface="MS PGothic"/>
                <a:ea typeface="MS PGothic"/>
                <a:cs typeface="MS PGothic"/>
                <a:sym typeface="MS PGothic"/>
              </a:rPr>
              <a:t>Hololens, PC間のネットワーク通信ライブラリーの作成，イメージ転送に成功．</a:t>
            </a:r>
            <a:endParaRPr>
              <a:latin typeface="MS PGothic"/>
              <a:ea typeface="MS PGothic"/>
              <a:cs typeface="MS PGothic"/>
              <a:sym typeface="MS PGothic"/>
            </a:endParaRPr>
          </a:p>
          <a:p>
            <a:pPr indent="0" lvl="0" marL="0" rtl="0" algn="l">
              <a:spcBef>
                <a:spcPts val="1000"/>
              </a:spcBef>
              <a:spcAft>
                <a:spcPts val="0"/>
              </a:spcAft>
              <a:buNone/>
            </a:pPr>
            <a:r>
              <a:rPr lang="ja-JP">
                <a:latin typeface="MS PGothic"/>
                <a:ea typeface="MS PGothic"/>
                <a:cs typeface="MS PGothic"/>
                <a:sym typeface="MS PGothic"/>
              </a:rPr>
              <a:t>OpenCV for Unityの導入，学習中．</a:t>
            </a:r>
            <a:endParaRPr>
              <a:latin typeface="MS PGothic"/>
              <a:ea typeface="MS PGothic"/>
              <a:cs typeface="MS PGothic"/>
              <a:sym typeface="MS PGothic"/>
            </a:endParaRPr>
          </a:p>
          <a:p>
            <a:pPr indent="0" lvl="0" marL="0" rtl="0" algn="l">
              <a:spcBef>
                <a:spcPts val="1000"/>
              </a:spcBef>
              <a:spcAft>
                <a:spcPts val="0"/>
              </a:spcAft>
              <a:buNone/>
            </a:pPr>
            <a:r>
              <a:rPr lang="ja-JP">
                <a:latin typeface="MS PGothic"/>
                <a:ea typeface="MS PGothic"/>
                <a:cs typeface="MS PGothic"/>
                <a:sym typeface="MS PGothic"/>
              </a:rPr>
              <a:t>研究計画書の準備．</a:t>
            </a:r>
            <a:endParaRPr>
              <a:latin typeface="MS PGothic"/>
              <a:ea typeface="MS PGothic"/>
              <a:cs typeface="MS PGothic"/>
              <a:sym typeface="MS PGothic"/>
            </a:endParaRPr>
          </a:p>
          <a:p>
            <a:pPr indent="0" lvl="0" marL="0" rtl="0" algn="l">
              <a:spcBef>
                <a:spcPts val="1000"/>
              </a:spcBef>
              <a:spcAft>
                <a:spcPts val="0"/>
              </a:spcAft>
              <a:buNone/>
            </a:pPr>
            <a:r>
              <a:rPr lang="ja-JP">
                <a:latin typeface="MS PGothic"/>
                <a:ea typeface="MS PGothic"/>
                <a:cs typeface="MS PGothic"/>
                <a:sym typeface="MS PGothic"/>
              </a:rPr>
              <a:t>数学勉強の準備．</a:t>
            </a:r>
            <a:endParaRPr>
              <a:latin typeface="MS PGothic"/>
              <a:ea typeface="MS PGothic"/>
              <a:cs typeface="MS PGothic"/>
              <a:sym typeface="MS PGothic"/>
            </a:endParaRPr>
          </a:p>
          <a:p>
            <a:pPr indent="0" lvl="0" marL="0" rtl="0" algn="l">
              <a:spcBef>
                <a:spcPts val="1000"/>
              </a:spcBef>
              <a:spcAft>
                <a:spcPts val="0"/>
              </a:spcAft>
              <a:buNone/>
            </a:pPr>
            <a:r>
              <a:t/>
            </a:r>
            <a:endParaRPr>
              <a:latin typeface="MS PGothic"/>
              <a:ea typeface="MS PGothic"/>
              <a:cs typeface="MS PGothic"/>
              <a:sym typeface="MS PGothic"/>
            </a:endParaRPr>
          </a:p>
          <a:p>
            <a:pPr indent="0" lvl="0" marL="0" rtl="0" algn="l">
              <a:spcBef>
                <a:spcPts val="1000"/>
              </a:spcBef>
              <a:spcAft>
                <a:spcPts val="0"/>
              </a:spcAft>
              <a:buNone/>
            </a:pPr>
            <a:r>
              <a:rPr lang="ja-JP">
                <a:latin typeface="MS PGothic"/>
                <a:ea typeface="MS PGothic"/>
                <a:cs typeface="MS PGothic"/>
                <a:sym typeface="MS PGothic"/>
              </a:rPr>
              <a:t>7/4			期末テスト．</a:t>
            </a:r>
            <a:endParaRPr>
              <a:latin typeface="MS PGothic"/>
              <a:ea typeface="MS PGothic"/>
              <a:cs typeface="MS PGothic"/>
              <a:sym typeface="MS PGothic"/>
            </a:endParaRPr>
          </a:p>
          <a:p>
            <a:pPr indent="0" lvl="0" marL="0" rtl="0" algn="l">
              <a:spcBef>
                <a:spcPts val="1000"/>
              </a:spcBef>
              <a:spcAft>
                <a:spcPts val="0"/>
              </a:spcAft>
              <a:buClr>
                <a:schemeClr val="dk1"/>
              </a:buClr>
              <a:buSzPts val="1100"/>
              <a:buFont typeface="Arial"/>
              <a:buNone/>
            </a:pPr>
            <a:r>
              <a:rPr lang="ja-JP">
                <a:latin typeface="MS PGothic"/>
                <a:ea typeface="MS PGothic"/>
                <a:cs typeface="MS PGothic"/>
                <a:sym typeface="MS PGothic"/>
              </a:rPr>
              <a:t>7/11～7/16	帰国</a:t>
            </a:r>
            <a:endParaRPr>
              <a:latin typeface="MS PGothic"/>
              <a:ea typeface="MS PGothic"/>
              <a:cs typeface="MS PGothic"/>
              <a:sym typeface="MS PGothic"/>
            </a:endParaRPr>
          </a:p>
          <a:p>
            <a:pPr indent="0" lvl="0" marL="0" rtl="0" algn="l">
              <a:spcBef>
                <a:spcPts val="1000"/>
              </a:spcBef>
              <a:spcAft>
                <a:spcPts val="0"/>
              </a:spcAft>
              <a:buNone/>
            </a:pPr>
            <a:r>
              <a:rPr lang="ja-JP">
                <a:latin typeface="MS PGothic"/>
                <a:ea typeface="MS PGothic"/>
                <a:cs typeface="MS PGothic"/>
                <a:sym typeface="MS PGothic"/>
              </a:rPr>
              <a:t>7/23			IIT書類提出の〆切．</a:t>
            </a:r>
            <a:endParaRPr>
              <a:latin typeface="MS PGothic"/>
              <a:ea typeface="MS PGothic"/>
              <a:cs typeface="MS PGothic"/>
              <a:sym typeface="MS PGothic"/>
            </a:endParaRPr>
          </a:p>
          <a:p>
            <a:pPr indent="0" lvl="0" marL="0" rtl="0" algn="l">
              <a:spcBef>
                <a:spcPts val="1000"/>
              </a:spcBef>
              <a:spcAft>
                <a:spcPts val="0"/>
              </a:spcAft>
              <a:buClr>
                <a:schemeClr val="dk1"/>
              </a:buClr>
              <a:buSzPts val="1100"/>
              <a:buFont typeface="Arial"/>
              <a:buNone/>
            </a:pPr>
            <a:r>
              <a:t/>
            </a:r>
            <a:endParaRPr>
              <a:latin typeface="MS PGothic"/>
              <a:ea typeface="MS PGothic"/>
              <a:cs typeface="MS PGothic"/>
              <a:sym typeface="MS PGothic"/>
            </a:endParaRPr>
          </a:p>
        </p:txBody>
      </p:sp>
      <p:sp>
        <p:nvSpPr>
          <p:cNvPr id="153" name="Google Shape;153;p19"/>
          <p:cNvSpPr txBox="1"/>
          <p:nvPr>
            <p:ph idx="12" type="sldNum"/>
          </p:nvPr>
        </p:nvSpPr>
        <p:spPr>
          <a:xfrm>
            <a:off x="8610600" y="6429984"/>
            <a:ext cx="2743200" cy="432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