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firstSlideNum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987425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2"/>
            <a:ext cx="4278842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593123" y="2"/>
            <a:ext cx="4278842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79725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87425" y="3300412"/>
            <a:ext cx="78994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910"/>
            <a:ext cx="4278842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593123" y="6513910"/>
            <a:ext cx="4278842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ja-JP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8148757a7_0_14:notes"/>
          <p:cNvSpPr/>
          <p:nvPr>
            <p:ph idx="2" type="sldImg"/>
          </p:nvPr>
        </p:nvSpPr>
        <p:spPr>
          <a:xfrm>
            <a:off x="2879725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8148757a7_0_14:notes"/>
          <p:cNvSpPr txBox="1"/>
          <p:nvPr>
            <p:ph idx="1" type="body"/>
          </p:nvPr>
        </p:nvSpPr>
        <p:spPr>
          <a:xfrm>
            <a:off x="987425" y="3300412"/>
            <a:ext cx="78993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58148757a7_0_14:notes"/>
          <p:cNvSpPr txBox="1"/>
          <p:nvPr>
            <p:ph idx="12" type="sldNum"/>
          </p:nvPr>
        </p:nvSpPr>
        <p:spPr>
          <a:xfrm>
            <a:off x="5593123" y="6513910"/>
            <a:ext cx="4278900" cy="344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247c92adf_2_30:notes"/>
          <p:cNvSpPr/>
          <p:nvPr>
            <p:ph idx="2" type="sldImg"/>
          </p:nvPr>
        </p:nvSpPr>
        <p:spPr>
          <a:xfrm>
            <a:off x="2879725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247c92adf_2_30:notes"/>
          <p:cNvSpPr txBox="1"/>
          <p:nvPr>
            <p:ph idx="1" type="body"/>
          </p:nvPr>
        </p:nvSpPr>
        <p:spPr>
          <a:xfrm>
            <a:off x="987425" y="3300412"/>
            <a:ext cx="78993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6247c92adf_2_30:notes"/>
          <p:cNvSpPr txBox="1"/>
          <p:nvPr>
            <p:ph idx="12" type="sldNum"/>
          </p:nvPr>
        </p:nvSpPr>
        <p:spPr>
          <a:xfrm>
            <a:off x="5593123" y="6513910"/>
            <a:ext cx="4278900" cy="344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247c92adf_2_38:notes"/>
          <p:cNvSpPr/>
          <p:nvPr>
            <p:ph idx="2" type="sldImg"/>
          </p:nvPr>
        </p:nvSpPr>
        <p:spPr>
          <a:xfrm>
            <a:off x="2879725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247c92adf_2_38:notes"/>
          <p:cNvSpPr txBox="1"/>
          <p:nvPr>
            <p:ph idx="1" type="body"/>
          </p:nvPr>
        </p:nvSpPr>
        <p:spPr>
          <a:xfrm>
            <a:off x="987425" y="3300412"/>
            <a:ext cx="78993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6247c92adf_2_38:notes"/>
          <p:cNvSpPr txBox="1"/>
          <p:nvPr>
            <p:ph idx="12" type="sldNum"/>
          </p:nvPr>
        </p:nvSpPr>
        <p:spPr>
          <a:xfrm>
            <a:off x="5593123" y="6513910"/>
            <a:ext cx="4278900" cy="344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タイトル スライド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" name="Google Shape;23;p2"/>
          <p:cNvSpPr txBox="1"/>
          <p:nvPr>
            <p:ph idx="10" type="dt"/>
          </p:nvPr>
        </p:nvSpPr>
        <p:spPr>
          <a:xfrm>
            <a:off x="838200" y="64970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8610600" y="6451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タイトルと縦書きテキスト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1039090" y="365126"/>
            <a:ext cx="7466735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3676592" y="-1500245"/>
            <a:ext cx="4838817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838200" y="64970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4038600" y="561334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610600" y="64970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縦書きタイトルと&#10;縦書きテキスト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838200" y="64970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4038600" y="561334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8610600" y="64970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タイトルとコンテンツ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1039090" y="365126"/>
            <a:ext cx="1031471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838200" y="1338146"/>
            <a:ext cx="10515600" cy="48388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838200" y="6429984"/>
            <a:ext cx="2743200" cy="432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4038600" y="561334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8610600" y="6429984"/>
            <a:ext cx="2743200" cy="432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較" type="twoTxTwoObj">
  <p:cSld name="TWO_OBJECTS_WITH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4" name="Google Shape;34;p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6" name="Google Shape;36;p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0" type="dt"/>
          </p:nvPr>
        </p:nvSpPr>
        <p:spPr>
          <a:xfrm>
            <a:off x="838200" y="64970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1" type="ftr"/>
          </p:nvPr>
        </p:nvSpPr>
        <p:spPr>
          <a:xfrm>
            <a:off x="4038600" y="561334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8610600" y="64970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セクション見出し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838200" y="64970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4038600" y="561334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8610600" y="64970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つのコンテンツ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1039090" y="365126"/>
            <a:ext cx="7466735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838200" y="64970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4038600" y="561334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8610600" y="64970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タイトルのみ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1039090" y="365126"/>
            <a:ext cx="7466735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838200" y="64970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4038600" y="561334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610600" y="64970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白紙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idx="10" type="dt"/>
          </p:nvPr>
        </p:nvSpPr>
        <p:spPr>
          <a:xfrm>
            <a:off x="838200" y="64970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4038600" y="561334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8610600" y="64970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タイトル付きのコンテンツ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838200" y="64970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4038600" y="561334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8610600" y="64970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タイトル付きの図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838200" y="64970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4038600" y="561334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8610600" y="64970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451350"/>
            <a:ext cx="12192000" cy="4066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0" y="0"/>
            <a:ext cx="12192000" cy="115875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1039090" y="365126"/>
            <a:ext cx="7466735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838200" y="1338146"/>
            <a:ext cx="10515600" cy="48388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838200" y="64970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4038600" y="561334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8610600" y="64970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17" name="Google Shape;17;p1"/>
          <p:cNvSpPr/>
          <p:nvPr/>
        </p:nvSpPr>
        <p:spPr>
          <a:xfrm flipH="1" rot="10800000">
            <a:off x="263236" y="0"/>
            <a:ext cx="512618" cy="1454728"/>
          </a:xfrm>
          <a:custGeom>
            <a:rect b="b" l="l" r="r" t="t"/>
            <a:pathLst>
              <a:path extrusionOk="0" h="914400" w="928254">
                <a:moveTo>
                  <a:pt x="0" y="0"/>
                </a:moveTo>
                <a:lnTo>
                  <a:pt x="928254" y="148183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188530" y="222605"/>
            <a:ext cx="1799938" cy="728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07194" y="6529514"/>
            <a:ext cx="986487" cy="30023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5.jpg"/><Relationship Id="rId6" Type="http://schemas.openxmlformats.org/officeDocument/2006/relationships/image" Target="../media/image6.jpg"/><Relationship Id="rId7" Type="http://schemas.openxmlformats.org/officeDocument/2006/relationships/image" Target="../media/image8.png"/><Relationship Id="rId8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進捗報告</a:t>
            </a:r>
            <a:endParaRPr/>
          </a:p>
        </p:txBody>
      </p:sp>
      <p:sp>
        <p:nvSpPr>
          <p:cNvPr id="94" name="Google Shape;94;p13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/>
              <a:t>PARK TAEJOON</a:t>
            </a:r>
            <a:endParaRPr sz="1800"/>
          </a:p>
        </p:txBody>
      </p:sp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8610600" y="6451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ja-JP" sz="1800"/>
              <a:t>‹#›</a:t>
            </a:fld>
            <a:endParaRPr sz="1800"/>
          </a:p>
        </p:txBody>
      </p:sp>
      <p:sp>
        <p:nvSpPr>
          <p:cNvPr id="96" name="Google Shape;96;p13"/>
          <p:cNvSpPr txBox="1"/>
          <p:nvPr/>
        </p:nvSpPr>
        <p:spPr>
          <a:xfrm>
            <a:off x="6280200" y="5779650"/>
            <a:ext cx="59118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2019-11-14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type="title"/>
          </p:nvPr>
        </p:nvSpPr>
        <p:spPr>
          <a:xfrm>
            <a:off x="1039090" y="365126"/>
            <a:ext cx="10314600" cy="72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進捗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103" name="Google Shape;103;p14"/>
          <p:cNvSpPr txBox="1"/>
          <p:nvPr>
            <p:ph idx="1" type="body"/>
          </p:nvPr>
        </p:nvSpPr>
        <p:spPr>
          <a:xfrm>
            <a:off x="838200" y="1185746"/>
            <a:ext cx="10515600" cy="483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ja-JP" sz="1800">
                <a:latin typeface="MS PGothic"/>
                <a:ea typeface="MS PGothic"/>
                <a:cs typeface="MS PGothic"/>
                <a:sym typeface="MS PGothic"/>
              </a:rPr>
              <a:t>ひび割れ検出</a:t>
            </a:r>
            <a:endParaRPr sz="1800">
              <a:latin typeface="MS PGothic"/>
              <a:ea typeface="MS PGothic"/>
              <a:cs typeface="MS PGothic"/>
              <a:sym typeface="MS PGothic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MS PGothic"/>
              <a:buAutoNum type="arabicPeriod"/>
            </a:pPr>
            <a:r>
              <a:rPr lang="ja-JP" sz="1800">
                <a:latin typeface="MS PGothic"/>
                <a:ea typeface="MS PGothic"/>
                <a:cs typeface="MS PGothic"/>
                <a:sym typeface="MS PGothic"/>
              </a:rPr>
              <a:t>カメラより高</a:t>
            </a:r>
            <a:r>
              <a:rPr lang="ja-JP" sz="1800">
                <a:latin typeface="MS PGothic"/>
                <a:ea typeface="MS PGothic"/>
                <a:cs typeface="MS PGothic"/>
                <a:sym typeface="MS PGothic"/>
              </a:rPr>
              <a:t>解像度</a:t>
            </a:r>
            <a:r>
              <a:rPr lang="ja-JP" sz="1800">
                <a:latin typeface="MS PGothic"/>
                <a:ea typeface="MS PGothic"/>
                <a:cs typeface="MS PGothic"/>
                <a:sym typeface="MS PGothic"/>
              </a:rPr>
              <a:t>イメージをキャプチャー</a:t>
            </a:r>
            <a:endParaRPr sz="1800">
              <a:latin typeface="MS PGothic"/>
              <a:ea typeface="MS PGothic"/>
              <a:cs typeface="MS PGothic"/>
              <a:sym typeface="MS P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S PGothic"/>
              <a:buAutoNum type="arabicPeriod"/>
            </a:pPr>
            <a:r>
              <a:rPr lang="ja-JP" sz="1800">
                <a:latin typeface="MS PGothic"/>
                <a:ea typeface="MS PGothic"/>
                <a:cs typeface="MS PGothic"/>
                <a:sym typeface="MS PGothic"/>
              </a:rPr>
              <a:t>イメージを小さくCropする</a:t>
            </a:r>
            <a:endParaRPr sz="1800">
              <a:latin typeface="MS PGothic"/>
              <a:ea typeface="MS PGothic"/>
              <a:cs typeface="MS PGothic"/>
              <a:sym typeface="MS P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S PGothic"/>
              <a:buAutoNum type="arabicPeriod"/>
            </a:pPr>
            <a:r>
              <a:rPr lang="ja-JP" sz="1800">
                <a:latin typeface="MS PGothic"/>
                <a:ea typeface="MS PGothic"/>
                <a:cs typeface="MS PGothic"/>
                <a:sym typeface="MS PGothic"/>
              </a:rPr>
              <a:t>Ｃｒｏｐされたイメージからひび割れ検出（ＦＣＮ）</a:t>
            </a:r>
            <a:endParaRPr sz="1800">
              <a:latin typeface="MS PGothic"/>
              <a:ea typeface="MS PGothic"/>
              <a:cs typeface="MS PGothic"/>
              <a:sym typeface="MS P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S PGothic"/>
              <a:buAutoNum type="arabicPeriod"/>
            </a:pPr>
            <a:r>
              <a:rPr lang="ja-JP" sz="1800">
                <a:latin typeface="MS PGothic"/>
                <a:ea typeface="MS PGothic"/>
                <a:cs typeface="MS PGothic"/>
                <a:sym typeface="MS PGothic"/>
              </a:rPr>
              <a:t>ひび割れイメージを完成</a:t>
            </a:r>
            <a:endParaRPr sz="18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ja-JP" sz="1800">
                <a:latin typeface="MS PGothic"/>
                <a:ea typeface="MS PGothic"/>
                <a:cs typeface="MS PGothic"/>
                <a:sym typeface="MS PGothic"/>
              </a:rPr>
              <a:t>Hololens撮影</a:t>
            </a:r>
            <a:endParaRPr sz="1800">
              <a:latin typeface="MS PGothic"/>
              <a:ea typeface="MS PGothic"/>
              <a:cs typeface="MS PGothic"/>
              <a:sym typeface="MS PGothic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MS PGothic"/>
              <a:buAutoNum type="arabicPeriod"/>
            </a:pPr>
            <a:r>
              <a:rPr lang="ja-JP" sz="1800">
                <a:latin typeface="MS PGothic"/>
                <a:ea typeface="MS PGothic"/>
                <a:cs typeface="MS PGothic"/>
                <a:sym typeface="MS PGothic"/>
              </a:rPr>
              <a:t>空間マッピング</a:t>
            </a:r>
            <a:endParaRPr sz="1800">
              <a:latin typeface="MS PGothic"/>
              <a:ea typeface="MS PGothic"/>
              <a:cs typeface="MS PGothic"/>
              <a:sym typeface="MS P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S PGothic"/>
              <a:buAutoNum type="arabicPeriod"/>
            </a:pPr>
            <a:r>
              <a:rPr lang="ja-JP" sz="1800">
                <a:latin typeface="MS PGothic"/>
                <a:ea typeface="MS PGothic"/>
                <a:cs typeface="MS PGothic"/>
                <a:sym typeface="MS PGothic"/>
              </a:rPr>
              <a:t>撮影およびサーバーへのイメージ送信</a:t>
            </a:r>
            <a:endParaRPr sz="18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ja-JP" sz="1800">
                <a:latin typeface="MS PGothic"/>
                <a:ea typeface="MS PGothic"/>
                <a:cs typeface="MS PGothic"/>
                <a:sym typeface="MS PGothic"/>
              </a:rPr>
              <a:t>Feature Matching</a:t>
            </a:r>
            <a:endParaRPr sz="1800">
              <a:latin typeface="MS PGothic"/>
              <a:ea typeface="MS PGothic"/>
              <a:cs typeface="MS PGothic"/>
              <a:sym typeface="MS PGothic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MS PGothic"/>
              <a:buAutoNum type="arabicPeriod"/>
            </a:pPr>
            <a:r>
              <a:rPr lang="ja-JP" sz="1800">
                <a:latin typeface="MS PGothic"/>
                <a:ea typeface="MS PGothic"/>
                <a:cs typeface="MS PGothic"/>
                <a:sym typeface="MS PGothic"/>
              </a:rPr>
              <a:t>高解像度イメージとHololensイメージを比較</a:t>
            </a:r>
            <a:endParaRPr sz="1800">
              <a:latin typeface="MS PGothic"/>
              <a:ea typeface="MS PGothic"/>
              <a:cs typeface="MS PGothic"/>
              <a:sym typeface="MS P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S PGothic"/>
              <a:buAutoNum type="arabicPeriod"/>
            </a:pPr>
            <a:r>
              <a:rPr lang="ja-JP" sz="1800">
                <a:latin typeface="MS PGothic"/>
                <a:ea typeface="MS PGothic"/>
                <a:cs typeface="MS PGothic"/>
                <a:sym typeface="MS PGothic"/>
              </a:rPr>
              <a:t>高解像度イメージからHololensイメージ</a:t>
            </a:r>
            <a:br>
              <a:rPr lang="ja-JP" sz="1800">
                <a:latin typeface="MS PGothic"/>
                <a:ea typeface="MS PGothic"/>
                <a:cs typeface="MS PGothic"/>
                <a:sym typeface="MS PGothic"/>
              </a:rPr>
            </a:br>
            <a:r>
              <a:rPr lang="ja-JP" sz="1800">
                <a:latin typeface="MS PGothic"/>
                <a:ea typeface="MS PGothic"/>
                <a:cs typeface="MS PGothic"/>
                <a:sym typeface="MS PGothic"/>
              </a:rPr>
              <a:t>へのHomographyを計算</a:t>
            </a:r>
            <a:endParaRPr sz="1800">
              <a:latin typeface="MS PGothic"/>
              <a:ea typeface="MS PGothic"/>
              <a:cs typeface="MS PGothic"/>
              <a:sym typeface="MS P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S PGothic"/>
              <a:buAutoNum type="arabicPeriod"/>
            </a:pPr>
            <a:r>
              <a:rPr lang="ja-JP" sz="1800">
                <a:latin typeface="MS PGothic"/>
                <a:ea typeface="MS PGothic"/>
                <a:cs typeface="MS PGothic"/>
                <a:sym typeface="MS PGothic"/>
              </a:rPr>
              <a:t>ひび割れ画像に、Homography変換を適用</a:t>
            </a:r>
            <a:endParaRPr sz="1800">
              <a:latin typeface="MS PGothic"/>
              <a:ea typeface="MS PGothic"/>
              <a:cs typeface="MS PGothic"/>
              <a:sym typeface="MS P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S PGothic"/>
              <a:buAutoNum type="arabicPeriod"/>
            </a:pPr>
            <a:r>
              <a:rPr lang="ja-JP" sz="1800">
                <a:latin typeface="MS PGothic"/>
                <a:ea typeface="MS PGothic"/>
                <a:cs typeface="MS PGothic"/>
                <a:sym typeface="MS PGothic"/>
              </a:rPr>
              <a:t>Hololens側に変換されたひび割れ画像を送信</a:t>
            </a:r>
            <a:endParaRPr sz="18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ja-JP" sz="1800">
                <a:latin typeface="MS PGothic"/>
                <a:ea typeface="MS PGothic"/>
                <a:cs typeface="MS PGothic"/>
                <a:sym typeface="MS PGothic"/>
              </a:rPr>
              <a:t>Projection Mapping</a:t>
            </a:r>
            <a:endParaRPr sz="1800">
              <a:latin typeface="MS PGothic"/>
              <a:ea typeface="MS PGothic"/>
              <a:cs typeface="MS PGothic"/>
              <a:sym typeface="MS PGothic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MS PGothic"/>
              <a:buAutoNum type="arabicPeriod"/>
            </a:pPr>
            <a:r>
              <a:rPr lang="ja-JP" sz="1800">
                <a:latin typeface="MS PGothic"/>
                <a:ea typeface="MS PGothic"/>
                <a:cs typeface="MS PGothic"/>
                <a:sym typeface="MS PGothic"/>
              </a:rPr>
              <a:t>撮影された位置を基準にProjection Mappingを行う</a:t>
            </a:r>
            <a:endParaRPr sz="1800"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104" name="Google Shape;104;p14"/>
          <p:cNvSpPr txBox="1"/>
          <p:nvPr>
            <p:ph idx="12" type="sldNum"/>
          </p:nvPr>
        </p:nvSpPr>
        <p:spPr>
          <a:xfrm>
            <a:off x="8610600" y="6429984"/>
            <a:ext cx="2743200" cy="432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pic>
        <p:nvPicPr>
          <p:cNvPr id="105" name="Google Shape;10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9953" y="1284775"/>
            <a:ext cx="1813972" cy="1698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9950" y="3889522"/>
            <a:ext cx="1813972" cy="1698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00125" y="1125800"/>
            <a:ext cx="3391874" cy="2714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00125" y="3715188"/>
            <a:ext cx="3391874" cy="2714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108175" y="1125800"/>
            <a:ext cx="2935324" cy="293532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4"/>
          <p:cNvSpPr/>
          <p:nvPr/>
        </p:nvSpPr>
        <p:spPr>
          <a:xfrm>
            <a:off x="9985600" y="1721050"/>
            <a:ext cx="288300" cy="279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1" name="Google Shape;111;p14"/>
          <p:cNvCxnSpPr>
            <a:stCxn id="110" idx="1"/>
            <a:endCxn id="105" idx="3"/>
          </p:cNvCxnSpPr>
          <p:nvPr/>
        </p:nvCxnSpPr>
        <p:spPr>
          <a:xfrm flipH="1">
            <a:off x="8134000" y="1860850"/>
            <a:ext cx="1851600" cy="273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14"/>
          <p:cNvSpPr/>
          <p:nvPr/>
        </p:nvSpPr>
        <p:spPr>
          <a:xfrm>
            <a:off x="6319950" y="1284775"/>
            <a:ext cx="1814100" cy="1698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7096800" y="3222250"/>
            <a:ext cx="288300" cy="501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090703" y="3715200"/>
            <a:ext cx="2949026" cy="2949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4"/>
          <p:cNvSpPr/>
          <p:nvPr/>
        </p:nvSpPr>
        <p:spPr>
          <a:xfrm>
            <a:off x="9985600" y="4323275"/>
            <a:ext cx="288300" cy="279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" name="Google Shape;116;p14"/>
          <p:cNvCxnSpPr>
            <a:stCxn id="115" idx="1"/>
            <a:endCxn id="117" idx="3"/>
          </p:cNvCxnSpPr>
          <p:nvPr/>
        </p:nvCxnSpPr>
        <p:spPr>
          <a:xfrm flipH="1">
            <a:off x="8134000" y="4463075"/>
            <a:ext cx="1851600" cy="273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14"/>
          <p:cNvSpPr/>
          <p:nvPr/>
        </p:nvSpPr>
        <p:spPr>
          <a:xfrm>
            <a:off x="6319950" y="3887000"/>
            <a:ext cx="1814100" cy="1698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type="title"/>
          </p:nvPr>
        </p:nvSpPr>
        <p:spPr>
          <a:xfrm>
            <a:off x="1039090" y="365126"/>
            <a:ext cx="10314600" cy="72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計画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124" name="Google Shape;124;p15"/>
          <p:cNvSpPr txBox="1"/>
          <p:nvPr>
            <p:ph idx="1" type="body"/>
          </p:nvPr>
        </p:nvSpPr>
        <p:spPr>
          <a:xfrm>
            <a:off x="838200" y="1338146"/>
            <a:ext cx="10515600" cy="483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ja-JP" sz="1800">
                <a:latin typeface="MS PGothic"/>
                <a:ea typeface="MS PGothic"/>
                <a:cs typeface="MS PGothic"/>
                <a:sym typeface="MS PGothic"/>
              </a:rPr>
              <a:t>フィードバックシステムを作る</a:t>
            </a:r>
            <a:endParaRPr sz="1800">
              <a:latin typeface="MS PGothic"/>
              <a:ea typeface="MS PGothic"/>
              <a:cs typeface="MS PGothic"/>
              <a:sym typeface="MS PGothic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MS PGothic"/>
              <a:buAutoNum type="arabicPeriod"/>
            </a:pPr>
            <a:r>
              <a:rPr lang="ja-JP" sz="1800">
                <a:latin typeface="MS PGothic"/>
                <a:ea typeface="MS PGothic"/>
                <a:cs typeface="MS PGothic"/>
                <a:sym typeface="MS PGothic"/>
              </a:rPr>
              <a:t>ひび割れ検出結果の補正が必要な場合、サーバー側で新しくGround Truthを描く。</a:t>
            </a:r>
            <a:endParaRPr sz="1800">
              <a:latin typeface="MS PGothic"/>
              <a:ea typeface="MS PGothic"/>
              <a:cs typeface="MS PGothic"/>
              <a:sym typeface="MS P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S PGothic"/>
              <a:buAutoNum type="arabicPeriod"/>
            </a:pPr>
            <a:r>
              <a:rPr lang="ja-JP" sz="1800">
                <a:latin typeface="MS PGothic"/>
                <a:ea typeface="MS PGothic"/>
                <a:cs typeface="MS PGothic"/>
                <a:sym typeface="MS PGothic"/>
              </a:rPr>
              <a:t>１から得られたデータを用いて学習。しかし、</a:t>
            </a:r>
            <a:r>
              <a:rPr lang="ja-JP" sz="1800">
                <a:latin typeface="MS PGothic"/>
                <a:ea typeface="MS PGothic"/>
                <a:cs typeface="MS PGothic"/>
                <a:sym typeface="MS PGothic"/>
              </a:rPr>
              <a:t>リアルタイムは難しい。（４ｋ基準、およそ100個のデータ）</a:t>
            </a:r>
            <a:endParaRPr sz="1800">
              <a:latin typeface="MS PGothic"/>
              <a:ea typeface="MS PGothic"/>
              <a:cs typeface="MS PGothic"/>
              <a:sym typeface="MS P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S PGothic"/>
              <a:buAutoNum type="arabicPeriod"/>
            </a:pPr>
            <a:r>
              <a:rPr lang="ja-JP" sz="1800">
                <a:latin typeface="MS PGothic"/>
                <a:ea typeface="MS PGothic"/>
                <a:cs typeface="MS PGothic"/>
                <a:sym typeface="MS PGothic"/>
              </a:rPr>
              <a:t>ひび割れの再検出（仮説：以降、同じ壁面・環境で撮影したイメージ対して、検出性能が向上される）</a:t>
            </a:r>
            <a:endParaRPr sz="18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ja-JP" sz="1800">
                <a:latin typeface="MS PGothic"/>
                <a:ea typeface="MS PGothic"/>
                <a:cs typeface="MS PGothic"/>
                <a:sym typeface="MS PGothic"/>
              </a:rPr>
              <a:t>12月中</a:t>
            </a:r>
            <a:endParaRPr sz="18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ja-JP" sz="1800">
                <a:latin typeface="MS PGothic"/>
                <a:ea typeface="MS PGothic"/>
                <a:cs typeface="MS PGothic"/>
                <a:sym typeface="MS PGothic"/>
              </a:rPr>
              <a:t>全体的にシステムを完成させて、実際に使えるようにする。</a:t>
            </a:r>
            <a:endParaRPr sz="18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ja-JP" sz="1800">
                <a:latin typeface="MS PGothic"/>
                <a:ea typeface="MS PGothic"/>
                <a:cs typeface="MS PGothic"/>
                <a:sym typeface="MS PGothic"/>
              </a:rPr>
              <a:t>実験を行う。</a:t>
            </a:r>
            <a:endParaRPr sz="18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ja-JP" sz="1800">
                <a:latin typeface="MS PGothic"/>
                <a:ea typeface="MS PGothic"/>
                <a:cs typeface="MS PGothic"/>
                <a:sym typeface="MS PGothic"/>
              </a:rPr>
              <a:t>	Feature Matchingアルゴリズムの比較。</a:t>
            </a:r>
            <a:endParaRPr sz="18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ja-JP" sz="1800">
                <a:latin typeface="MS PGothic"/>
                <a:ea typeface="MS PGothic"/>
                <a:cs typeface="MS PGothic"/>
                <a:sym typeface="MS PGothic"/>
              </a:rPr>
              <a:t>	Projection Mappingの精度確認。</a:t>
            </a:r>
            <a:endParaRPr sz="18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ja-JP" sz="1800">
                <a:latin typeface="MS PGothic"/>
                <a:ea typeface="MS PGothic"/>
                <a:cs typeface="MS PGothic"/>
                <a:sym typeface="MS PGothic"/>
              </a:rPr>
              <a:t>	フィードバックシステムの仮説の確認。</a:t>
            </a:r>
            <a:endParaRPr sz="18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ja-JP" sz="1800">
                <a:latin typeface="MS PGothic"/>
                <a:ea typeface="MS PGothic"/>
                <a:cs typeface="MS PGothic"/>
                <a:sym typeface="MS PGothic"/>
              </a:rPr>
              <a:t>1月中</a:t>
            </a:r>
            <a:endParaRPr sz="18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ja-JP" sz="1800">
                <a:latin typeface="MS PGothic"/>
                <a:ea typeface="MS PGothic"/>
                <a:cs typeface="MS PGothic"/>
                <a:sym typeface="MS PGothic"/>
              </a:rPr>
              <a:t>	論文を書く</a:t>
            </a:r>
            <a:endParaRPr sz="1800"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125" name="Google Shape;125;p15"/>
          <p:cNvSpPr txBox="1"/>
          <p:nvPr>
            <p:ph idx="12" type="sldNum"/>
          </p:nvPr>
        </p:nvSpPr>
        <p:spPr>
          <a:xfrm>
            <a:off x="8610600" y="6429984"/>
            <a:ext cx="2743200" cy="432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