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3c99f7f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3c99f7f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e9b30d5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e9b30d5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e9b30d5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e9b30d5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e9b30d5e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e9b30d5e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e9b30d5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e9b30d5e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e9b30d5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e9b30d5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Management System</a:t>
            </a:r>
            <a:endParaRPr/>
          </a:p>
        </p:txBody>
      </p:sp>
      <p:sp>
        <p:nvSpPr>
          <p:cNvPr id="87" name="Google Shape;87;p13"/>
          <p:cNvSpPr txBox="1"/>
          <p:nvPr>
            <p:ph idx="1" type="subTitle"/>
          </p:nvPr>
        </p:nvSpPr>
        <p:spPr>
          <a:xfrm>
            <a:off x="2136750" y="2834339"/>
            <a:ext cx="48705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Urusa Qureshi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empId : 206591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81750" y="328926"/>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Add Employee (INSERT) for admin</a:t>
            </a:r>
            <a:endParaRPr b="1"/>
          </a:p>
        </p:txBody>
      </p:sp>
      <p:sp>
        <p:nvSpPr>
          <p:cNvPr id="147" name="Google Shape;147;p22"/>
          <p:cNvSpPr txBox="1"/>
          <p:nvPr/>
        </p:nvSpPr>
        <p:spPr>
          <a:xfrm>
            <a:off x="781750" y="1094100"/>
            <a:ext cx="3665100" cy="29553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add_employee</a:t>
            </a:r>
            <a:r>
              <a:rPr lang="en" sz="1000">
                <a:solidFill>
                  <a:srgbClr val="BCBEC4"/>
                </a:solidFill>
                <a:highlight>
                  <a:srgbClr val="1E1F22"/>
                </a:highlight>
                <a:latin typeface="Courier New"/>
                <a:ea typeface="Courier New"/>
                <a:cs typeface="Courier New"/>
                <a:sym typeface="Courier New"/>
              </a:rPr>
              <a:t>(cursor, connection):</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fname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FIRST NAME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lname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LAST NAME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emailId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"EMAIL ID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doj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"DATE OF JOINING (DOJ)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Role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"ROLE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insert_query = </a:t>
            </a:r>
            <a:r>
              <a:rPr lang="en" sz="1000">
                <a:solidFill>
                  <a:srgbClr val="6AAB73"/>
                </a:solidFill>
                <a:highlight>
                  <a:srgbClr val="1E1F22"/>
                </a:highlight>
                <a:latin typeface="Courier New"/>
                <a:ea typeface="Courier New"/>
                <a:cs typeface="Courier New"/>
                <a:sym typeface="Courier New"/>
              </a:rPr>
              <a:t>"INSERT INTO EMPLOYEE(first_name, last_name, email, DOJ, emp_role) VALUES(%s, %s,%s,%s,%s)"</a:t>
            </a:r>
            <a:endParaRPr sz="1000">
              <a:solidFill>
                <a:srgbClr val="6AAB73"/>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6AAB73"/>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values = (fname, lname, emailId, doj, Role)</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cursor.execute(insert_query, values)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connection.commit()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added successfully."</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p:txBody>
      </p:sp>
      <p:pic>
        <p:nvPicPr>
          <p:cNvPr id="148" name="Google Shape;148;p22"/>
          <p:cNvPicPr preferRelativeResize="0"/>
          <p:nvPr/>
        </p:nvPicPr>
        <p:blipFill>
          <a:blip r:embed="rId3">
            <a:alphaModFix/>
          </a:blip>
          <a:stretch>
            <a:fillRect/>
          </a:stretch>
        </p:blipFill>
        <p:spPr>
          <a:xfrm>
            <a:off x="4685650" y="1585776"/>
            <a:ext cx="3876675" cy="20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599300" y="438376"/>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Update Employee Data (Admin &amp; Employee)</a:t>
            </a:r>
            <a:endParaRPr b="1"/>
          </a:p>
        </p:txBody>
      </p:sp>
      <p:pic>
        <p:nvPicPr>
          <p:cNvPr id="154" name="Google Shape;154;p23"/>
          <p:cNvPicPr preferRelativeResize="0"/>
          <p:nvPr/>
        </p:nvPicPr>
        <p:blipFill>
          <a:blip r:embed="rId3">
            <a:alphaModFix/>
          </a:blip>
          <a:stretch>
            <a:fillRect/>
          </a:stretch>
        </p:blipFill>
        <p:spPr>
          <a:xfrm>
            <a:off x="4752400" y="1170050"/>
            <a:ext cx="4137551" cy="3326450"/>
          </a:xfrm>
          <a:prstGeom prst="rect">
            <a:avLst/>
          </a:prstGeom>
          <a:noFill/>
          <a:ln>
            <a:noFill/>
          </a:ln>
        </p:spPr>
      </p:pic>
      <p:pic>
        <p:nvPicPr>
          <p:cNvPr id="155" name="Google Shape;155;p23"/>
          <p:cNvPicPr preferRelativeResize="0"/>
          <p:nvPr/>
        </p:nvPicPr>
        <p:blipFill>
          <a:blip r:embed="rId4">
            <a:alphaModFix/>
          </a:blip>
          <a:stretch>
            <a:fillRect/>
          </a:stretch>
        </p:blipFill>
        <p:spPr>
          <a:xfrm>
            <a:off x="152400" y="1051276"/>
            <a:ext cx="4447598" cy="35639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1" type="body"/>
          </p:nvPr>
        </p:nvSpPr>
        <p:spPr>
          <a:xfrm>
            <a:off x="442250" y="38340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View all Employee Data (Admin)</a:t>
            </a:r>
            <a:endParaRPr b="1"/>
          </a:p>
        </p:txBody>
      </p:sp>
      <p:pic>
        <p:nvPicPr>
          <p:cNvPr id="161" name="Google Shape;161;p24"/>
          <p:cNvPicPr preferRelativeResize="0"/>
          <p:nvPr/>
        </p:nvPicPr>
        <p:blipFill rotWithShape="1">
          <a:blip r:embed="rId3">
            <a:alphaModFix/>
          </a:blip>
          <a:srcRect b="0" l="5428" r="0" t="0"/>
          <a:stretch/>
        </p:blipFill>
        <p:spPr>
          <a:xfrm>
            <a:off x="565400" y="953050"/>
            <a:ext cx="4562401" cy="3607575"/>
          </a:xfrm>
          <a:prstGeom prst="rect">
            <a:avLst/>
          </a:prstGeom>
          <a:noFill/>
          <a:ln>
            <a:noFill/>
          </a:ln>
        </p:spPr>
      </p:pic>
      <p:pic>
        <p:nvPicPr>
          <p:cNvPr id="162" name="Google Shape;162;p24"/>
          <p:cNvPicPr preferRelativeResize="0"/>
          <p:nvPr/>
        </p:nvPicPr>
        <p:blipFill>
          <a:blip r:embed="rId4">
            <a:alphaModFix/>
          </a:blip>
          <a:stretch>
            <a:fillRect/>
          </a:stretch>
        </p:blipFill>
        <p:spPr>
          <a:xfrm>
            <a:off x="5374425" y="953051"/>
            <a:ext cx="3467975" cy="2162964"/>
          </a:xfrm>
          <a:prstGeom prst="rect">
            <a:avLst/>
          </a:prstGeom>
          <a:noFill/>
          <a:ln>
            <a:noFill/>
          </a:ln>
        </p:spPr>
      </p:pic>
      <p:pic>
        <p:nvPicPr>
          <p:cNvPr id="163" name="Google Shape;163;p24"/>
          <p:cNvPicPr preferRelativeResize="0"/>
          <p:nvPr/>
        </p:nvPicPr>
        <p:blipFill>
          <a:blip r:embed="rId5">
            <a:alphaModFix/>
          </a:blip>
          <a:stretch>
            <a:fillRect/>
          </a:stretch>
        </p:blipFill>
        <p:spPr>
          <a:xfrm>
            <a:off x="5269600" y="3357625"/>
            <a:ext cx="3753126" cy="109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662125" y="281326"/>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Delete Employee (Admin)</a:t>
            </a:r>
            <a:endParaRPr b="1"/>
          </a:p>
        </p:txBody>
      </p:sp>
      <p:pic>
        <p:nvPicPr>
          <p:cNvPr id="169" name="Google Shape;169;p25"/>
          <p:cNvPicPr preferRelativeResize="0"/>
          <p:nvPr/>
        </p:nvPicPr>
        <p:blipFill rotWithShape="1">
          <a:blip r:embed="rId3">
            <a:alphaModFix/>
          </a:blip>
          <a:srcRect b="0" l="4915" r="0" t="0"/>
          <a:stretch/>
        </p:blipFill>
        <p:spPr>
          <a:xfrm>
            <a:off x="746000" y="2954900"/>
            <a:ext cx="6379200" cy="1964300"/>
          </a:xfrm>
          <a:prstGeom prst="rect">
            <a:avLst/>
          </a:prstGeom>
          <a:noFill/>
          <a:ln>
            <a:noFill/>
          </a:ln>
        </p:spPr>
      </p:pic>
      <p:pic>
        <p:nvPicPr>
          <p:cNvPr id="170" name="Google Shape;170;p25"/>
          <p:cNvPicPr preferRelativeResize="0"/>
          <p:nvPr/>
        </p:nvPicPr>
        <p:blipFill>
          <a:blip r:embed="rId4">
            <a:alphaModFix/>
          </a:blip>
          <a:stretch>
            <a:fillRect/>
          </a:stretch>
        </p:blipFill>
        <p:spPr>
          <a:xfrm>
            <a:off x="950175" y="781975"/>
            <a:ext cx="5708900" cy="209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Employee Management System</a:t>
            </a:r>
            <a:r>
              <a:rPr lang="en" sz="1100">
                <a:solidFill>
                  <a:srgbClr val="000000"/>
                </a:solidFill>
                <a:latin typeface="Arial"/>
                <a:ea typeface="Arial"/>
                <a:cs typeface="Arial"/>
                <a:sym typeface="Arial"/>
              </a:rPr>
              <a:t> is a straightforward Python-based tool that allows us to handle employee data using basic CRUD operations (Create, Read, Update, Delete). With this system, you can easily add new employees, view or search for existing ones, update their information, and delete records when necessary.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It takes the hassle out of managing employee details manually, making things faster and more organized. The system uses employee IDs to keep everything accurate and easy to track.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Overall, it simplifies the daily HR tasks, helping keep everything in order while leaving room for future improvements like reporting or performance tracking if needed.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4294967295" type="title"/>
          </p:nvPr>
        </p:nvSpPr>
        <p:spPr>
          <a:xfrm>
            <a:off x="2205725" y="1412875"/>
            <a:ext cx="5175900" cy="16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7040"/>
              <a:t>Questions ?</a:t>
            </a:r>
            <a:endParaRPr sz="70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58775" y="0"/>
            <a:ext cx="7021200" cy="187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93" name="Google Shape;93;p14"/>
          <p:cNvSpPr txBox="1"/>
          <p:nvPr/>
        </p:nvSpPr>
        <p:spPr>
          <a:xfrm>
            <a:off x="910900" y="1790400"/>
            <a:ext cx="2921100" cy="22224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INTRODUCTION</a:t>
            </a:r>
            <a:endParaRPr sz="1300">
              <a:solidFill>
                <a:schemeClr val="lt1"/>
              </a:solidFill>
              <a:latin typeface="Lato"/>
              <a:ea typeface="Lato"/>
              <a:cs typeface="Lato"/>
              <a:sym typeface="Lato"/>
            </a:endParaRPr>
          </a:p>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SYSTEM OVERVIEW</a:t>
            </a:r>
            <a:endParaRPr sz="1300">
              <a:solidFill>
                <a:schemeClr val="lt1"/>
              </a:solidFill>
              <a:latin typeface="Lato"/>
              <a:ea typeface="Lato"/>
              <a:cs typeface="Lato"/>
              <a:sym typeface="Lato"/>
            </a:endParaRPr>
          </a:p>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TECH STACK</a:t>
            </a:r>
            <a:endParaRPr sz="1300">
              <a:solidFill>
                <a:schemeClr val="lt1"/>
              </a:solidFill>
              <a:latin typeface="Lato"/>
              <a:ea typeface="Lato"/>
              <a:cs typeface="Lato"/>
              <a:sym typeface="Lato"/>
            </a:endParaRPr>
          </a:p>
          <a:p>
            <a:pPr indent="0" lvl="0" marL="0" rtl="0" algn="l">
              <a:lnSpc>
                <a:spcPct val="200000"/>
              </a:lnSpc>
              <a:spcBef>
                <a:spcPts val="0"/>
              </a:spcBef>
              <a:spcAft>
                <a:spcPts val="0"/>
              </a:spcAft>
              <a:buNone/>
            </a:pPr>
            <a:r>
              <a:t/>
            </a:r>
            <a:endParaRPr sz="1300">
              <a:solidFill>
                <a:schemeClr val="lt1"/>
              </a:solidFill>
              <a:latin typeface="Lato"/>
              <a:ea typeface="Lato"/>
              <a:cs typeface="Lato"/>
              <a:sym typeface="Lato"/>
            </a:endParaRPr>
          </a:p>
        </p:txBody>
      </p:sp>
      <p:sp>
        <p:nvSpPr>
          <p:cNvPr id="94" name="Google Shape;94;p14"/>
          <p:cNvSpPr txBox="1"/>
          <p:nvPr/>
        </p:nvSpPr>
        <p:spPr>
          <a:xfrm>
            <a:off x="4264000" y="1813975"/>
            <a:ext cx="3211800" cy="22224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FUNCTIONALITIES</a:t>
            </a:r>
            <a:endParaRPr sz="1300">
              <a:solidFill>
                <a:schemeClr val="lt1"/>
              </a:solidFill>
              <a:latin typeface="Lato"/>
              <a:ea typeface="Lato"/>
              <a:cs typeface="Lato"/>
              <a:sym typeface="Lato"/>
            </a:endParaRPr>
          </a:p>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CODE SNIPPETS &amp; OUTPUTS</a:t>
            </a:r>
            <a:endParaRPr sz="1300">
              <a:solidFill>
                <a:schemeClr val="lt1"/>
              </a:solidFill>
              <a:latin typeface="Lato"/>
              <a:ea typeface="Lato"/>
              <a:cs typeface="Lato"/>
              <a:sym typeface="Lato"/>
            </a:endParaRPr>
          </a:p>
          <a:p>
            <a:pPr indent="-311150" lvl="0" marL="457200" rtl="0" algn="l">
              <a:lnSpc>
                <a:spcPct val="20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CONCLUSION</a:t>
            </a:r>
            <a:endParaRPr sz="1300">
              <a:solidFill>
                <a:schemeClr val="lt1"/>
              </a:solidFill>
              <a:latin typeface="Lato"/>
              <a:ea typeface="Lato"/>
              <a:cs typeface="Lato"/>
              <a:sym typeface="Lato"/>
            </a:endParaRPr>
          </a:p>
          <a:p>
            <a:pPr indent="0" lvl="0" marL="0" rtl="0" algn="l">
              <a:lnSpc>
                <a:spcPct val="200000"/>
              </a:lnSpc>
              <a:spcBef>
                <a:spcPts val="0"/>
              </a:spcBef>
              <a:spcAft>
                <a:spcPts val="0"/>
              </a:spcAft>
              <a:buNone/>
            </a:pPr>
            <a:r>
              <a:t/>
            </a:r>
            <a:endParaRPr sz="1300">
              <a:solidFill>
                <a:schemeClr val="lt1"/>
              </a:solidFill>
              <a:latin typeface="Lato"/>
              <a:ea typeface="Lato"/>
              <a:cs typeface="Lato"/>
              <a:sym typeface="Lato"/>
            </a:endParaRPr>
          </a:p>
          <a:p>
            <a:pPr indent="0" lvl="0" marL="0" rtl="0" algn="l">
              <a:lnSpc>
                <a:spcPct val="200000"/>
              </a:lnSpc>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0" name="Google Shape;100;p15"/>
          <p:cNvSpPr txBox="1"/>
          <p:nvPr/>
        </p:nvSpPr>
        <p:spPr>
          <a:xfrm>
            <a:off x="887350" y="2462675"/>
            <a:ext cx="3965700" cy="1785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This is a console based application designed to make managing employee records both easy and efficient. </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For administrators, it simplifies the process of handling employee data, manage all employee data, while employees can update their personal details and view their profiles.</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Overview</a:t>
            </a:r>
            <a:endParaRPr/>
          </a:p>
        </p:txBody>
      </p:sp>
      <p:sp>
        <p:nvSpPr>
          <p:cNvPr id="106" name="Google Shape;106;p1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4726550" y="214488"/>
            <a:ext cx="4372175" cy="47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113" name="Google Shape;113;p17"/>
          <p:cNvSpPr txBox="1"/>
          <p:nvPr>
            <p:ph idx="1" type="body"/>
          </p:nvPr>
        </p:nvSpPr>
        <p:spPr>
          <a:xfrm>
            <a:off x="729325" y="2078875"/>
            <a:ext cx="4445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Language : Python</a:t>
            </a:r>
            <a:endParaRPr sz="1600"/>
          </a:p>
          <a:p>
            <a:pPr indent="0" lvl="0" marL="0" rtl="0" algn="l">
              <a:spcBef>
                <a:spcPts val="1200"/>
              </a:spcBef>
              <a:spcAft>
                <a:spcPts val="0"/>
              </a:spcAft>
              <a:buNone/>
            </a:pPr>
            <a:r>
              <a:rPr lang="en" sz="1600"/>
              <a:t>Database: MySQL</a:t>
            </a:r>
            <a:endParaRPr sz="1600"/>
          </a:p>
          <a:p>
            <a:pPr indent="0" lvl="0" marL="0" rtl="0" algn="l">
              <a:spcBef>
                <a:spcPts val="1200"/>
              </a:spcBef>
              <a:spcAft>
                <a:spcPts val="1200"/>
              </a:spcAft>
              <a:buNone/>
            </a:pPr>
            <a:r>
              <a:rPr lang="en" sz="1600"/>
              <a:t> </a:t>
            </a:r>
            <a:r>
              <a:rPr b="1" lang="en" sz="1400"/>
              <a:t>Schema </a:t>
            </a:r>
            <a:r>
              <a:rPr lang="en" sz="1400"/>
              <a:t>: Employee(id,First </a:t>
            </a:r>
            <a:r>
              <a:rPr lang="en" sz="1400"/>
              <a:t>Name,Last Name,   email , DOJ , Role, pass</a:t>
            </a:r>
            <a:r>
              <a:rPr lang="en" sz="1400"/>
              <a:t>word)</a:t>
            </a:r>
            <a:endParaRPr sz="1400"/>
          </a:p>
        </p:txBody>
      </p:sp>
      <p:pic>
        <p:nvPicPr>
          <p:cNvPr id="114" name="Google Shape;114;p17"/>
          <p:cNvPicPr preferRelativeResize="0"/>
          <p:nvPr/>
        </p:nvPicPr>
        <p:blipFill>
          <a:blip r:embed="rId3">
            <a:alphaModFix/>
          </a:blip>
          <a:stretch>
            <a:fillRect/>
          </a:stretch>
        </p:blipFill>
        <p:spPr>
          <a:xfrm>
            <a:off x="5870538" y="670425"/>
            <a:ext cx="2038350" cy="2238375"/>
          </a:xfrm>
          <a:prstGeom prst="rect">
            <a:avLst/>
          </a:prstGeom>
          <a:noFill/>
          <a:ln>
            <a:noFill/>
          </a:ln>
        </p:spPr>
      </p:pic>
      <p:pic>
        <p:nvPicPr>
          <p:cNvPr id="115" name="Google Shape;115;p17"/>
          <p:cNvPicPr preferRelativeResize="0"/>
          <p:nvPr/>
        </p:nvPicPr>
        <p:blipFill>
          <a:blip r:embed="rId4">
            <a:alphaModFix/>
          </a:blip>
          <a:stretch>
            <a:fillRect/>
          </a:stretch>
        </p:blipFill>
        <p:spPr>
          <a:xfrm>
            <a:off x="5670700" y="2930738"/>
            <a:ext cx="2466975"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800" y="4582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Functionalities</a:t>
            </a:r>
            <a:endParaRPr/>
          </a:p>
        </p:txBody>
      </p:sp>
      <p:sp>
        <p:nvSpPr>
          <p:cNvPr id="121" name="Google Shape;121;p18"/>
          <p:cNvSpPr txBox="1"/>
          <p:nvPr/>
        </p:nvSpPr>
        <p:spPr>
          <a:xfrm>
            <a:off x="853675" y="1734275"/>
            <a:ext cx="5292600" cy="16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solidFill>
                  <a:schemeClr val="lt1"/>
                </a:solidFill>
              </a:rPr>
              <a:t>Authentication </a:t>
            </a:r>
            <a:endParaRPr b="1" u="sng">
              <a:solidFill>
                <a:schemeClr val="lt1"/>
              </a:solidFill>
            </a:endParaRPr>
          </a:p>
          <a:p>
            <a:pPr indent="-298450" lvl="0" marL="457200" rtl="0" algn="l">
              <a:lnSpc>
                <a:spcPct val="150000"/>
              </a:lnSpc>
              <a:spcBef>
                <a:spcPts val="1200"/>
              </a:spcBef>
              <a:spcAft>
                <a:spcPts val="0"/>
              </a:spcAft>
              <a:buClr>
                <a:schemeClr val="lt1"/>
              </a:buClr>
              <a:buSzPts val="1100"/>
              <a:buAutoNum type="arabicPeriod"/>
            </a:pPr>
            <a:r>
              <a:rPr b="1" lang="en" sz="1100">
                <a:solidFill>
                  <a:schemeClr val="lt1"/>
                </a:solidFill>
              </a:rPr>
              <a:t>Login</a:t>
            </a:r>
            <a:endParaRPr b="1" sz="1100">
              <a:solidFill>
                <a:schemeClr val="lt1"/>
              </a:solidFill>
            </a:endParaRPr>
          </a:p>
          <a:p>
            <a:pPr indent="-298450" lvl="0" marL="914400" rtl="0" algn="l">
              <a:lnSpc>
                <a:spcPct val="150000"/>
              </a:lnSpc>
              <a:spcBef>
                <a:spcPts val="0"/>
              </a:spcBef>
              <a:spcAft>
                <a:spcPts val="0"/>
              </a:spcAft>
              <a:buClr>
                <a:schemeClr val="lt1"/>
              </a:buClr>
              <a:buSzPts val="1100"/>
              <a:buChar char="●"/>
            </a:pPr>
            <a:r>
              <a:rPr lang="en" sz="1100">
                <a:solidFill>
                  <a:schemeClr val="lt1"/>
                </a:solidFill>
              </a:rPr>
              <a:t>Admin login</a:t>
            </a:r>
            <a:endParaRPr sz="1100">
              <a:solidFill>
                <a:schemeClr val="lt1"/>
              </a:solidFill>
            </a:endParaRPr>
          </a:p>
          <a:p>
            <a:pPr indent="-298450" lvl="0" marL="914400" rtl="0" algn="l">
              <a:lnSpc>
                <a:spcPct val="150000"/>
              </a:lnSpc>
              <a:spcBef>
                <a:spcPts val="0"/>
              </a:spcBef>
              <a:spcAft>
                <a:spcPts val="0"/>
              </a:spcAft>
              <a:buClr>
                <a:schemeClr val="lt1"/>
              </a:buClr>
              <a:buSzPts val="1100"/>
              <a:buChar char="●"/>
            </a:pPr>
            <a:r>
              <a:rPr lang="en" sz="1100">
                <a:solidFill>
                  <a:schemeClr val="lt1"/>
                </a:solidFill>
              </a:rPr>
              <a:t>Employee login</a:t>
            </a:r>
            <a:endParaRPr sz="1100">
              <a:solidFill>
                <a:schemeClr val="lt1"/>
              </a:solidFill>
            </a:endParaRPr>
          </a:p>
          <a:p>
            <a:pPr indent="-298450" lvl="0" marL="914400" rtl="0" algn="l">
              <a:lnSpc>
                <a:spcPct val="150000"/>
              </a:lnSpc>
              <a:spcBef>
                <a:spcPts val="0"/>
              </a:spcBef>
              <a:spcAft>
                <a:spcPts val="0"/>
              </a:spcAft>
              <a:buClr>
                <a:schemeClr val="lt1"/>
              </a:buClr>
              <a:buSzPts val="1100"/>
              <a:buChar char="●"/>
            </a:pPr>
            <a:r>
              <a:rPr lang="en" sz="1100">
                <a:solidFill>
                  <a:schemeClr val="lt1"/>
                </a:solidFill>
              </a:rPr>
              <a:t>Register</a:t>
            </a:r>
            <a:endParaRPr sz="1100">
              <a:solidFill>
                <a:schemeClr val="lt1"/>
              </a:solidFill>
            </a:endParaRPr>
          </a:p>
          <a:p>
            <a:pPr indent="0" lvl="0" marL="457200" rtl="0" algn="l">
              <a:lnSpc>
                <a:spcPct val="115000"/>
              </a:lnSpc>
              <a:spcBef>
                <a:spcPts val="1200"/>
              </a:spcBef>
              <a:spcAft>
                <a:spcPts val="0"/>
              </a:spcAft>
              <a:buNone/>
            </a:pPr>
            <a:r>
              <a:t/>
            </a:r>
            <a:endParaRPr b="1" sz="1100" u="sng">
              <a:solidFill>
                <a:schemeClr val="lt1"/>
              </a:solidFill>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122" name="Google Shape;122;p18"/>
          <p:cNvPicPr preferRelativeResize="0"/>
          <p:nvPr/>
        </p:nvPicPr>
        <p:blipFill>
          <a:blip r:embed="rId3">
            <a:alphaModFix/>
          </a:blip>
          <a:stretch>
            <a:fillRect/>
          </a:stretch>
        </p:blipFill>
        <p:spPr>
          <a:xfrm>
            <a:off x="79050" y="3325000"/>
            <a:ext cx="8985876" cy="158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853675" y="602050"/>
            <a:ext cx="4645800" cy="34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u="sng">
                <a:solidFill>
                  <a:schemeClr val="lt1"/>
                </a:solidFill>
              </a:rPr>
              <a:t>Admin Capabilities</a:t>
            </a:r>
            <a:endParaRPr u="sng">
              <a:solidFill>
                <a:schemeClr val="lt1"/>
              </a:solidFill>
            </a:endParaRPr>
          </a:p>
          <a:p>
            <a:pPr indent="-298450" lvl="0" marL="457200" rtl="0" algn="l">
              <a:lnSpc>
                <a:spcPct val="150000"/>
              </a:lnSpc>
              <a:spcBef>
                <a:spcPts val="1200"/>
              </a:spcBef>
              <a:spcAft>
                <a:spcPts val="0"/>
              </a:spcAft>
              <a:buClr>
                <a:schemeClr val="lt1"/>
              </a:buClr>
              <a:buSzPts val="1100"/>
              <a:buAutoNum type="arabicPeriod"/>
            </a:pPr>
            <a:r>
              <a:rPr b="1" lang="en" sz="1100">
                <a:solidFill>
                  <a:schemeClr val="lt1"/>
                </a:solidFill>
              </a:rPr>
              <a:t>Login</a:t>
            </a:r>
            <a:r>
              <a:rPr lang="en" sz="1100">
                <a:solidFill>
                  <a:schemeClr val="lt1"/>
                </a:solidFill>
              </a:rPr>
              <a:t>:</a:t>
            </a:r>
            <a:br>
              <a:rPr lang="en" sz="1100">
                <a:solidFill>
                  <a:schemeClr val="lt1"/>
                </a:solidFill>
              </a:rPr>
            </a:br>
            <a:r>
              <a:rPr lang="en" sz="1100">
                <a:solidFill>
                  <a:schemeClr val="lt1"/>
                </a:solidFill>
              </a:rPr>
              <a:t>Authenticate admin credentials to access admin features.</a:t>
            </a:r>
            <a:endParaRPr sz="1100">
              <a:solidFill>
                <a:schemeClr val="lt1"/>
              </a:solidFill>
            </a:endParaRPr>
          </a:p>
          <a:p>
            <a:pPr indent="-298450" lvl="0" marL="457200" rtl="0" algn="l">
              <a:lnSpc>
                <a:spcPct val="150000"/>
              </a:lnSpc>
              <a:spcBef>
                <a:spcPts val="0"/>
              </a:spcBef>
              <a:spcAft>
                <a:spcPts val="0"/>
              </a:spcAft>
              <a:buClr>
                <a:schemeClr val="lt1"/>
              </a:buClr>
              <a:buSzPts val="1100"/>
              <a:buAutoNum type="arabicPeriod"/>
            </a:pPr>
            <a:r>
              <a:rPr b="1" lang="en" sz="1100">
                <a:solidFill>
                  <a:schemeClr val="lt1"/>
                </a:solidFill>
              </a:rPr>
              <a:t>Add Employee</a:t>
            </a:r>
            <a:r>
              <a:rPr lang="en" sz="1100">
                <a:solidFill>
                  <a:schemeClr val="lt1"/>
                </a:solidFill>
              </a:rPr>
              <a:t>:</a:t>
            </a:r>
            <a:br>
              <a:rPr lang="en" sz="1100">
                <a:solidFill>
                  <a:schemeClr val="lt1"/>
                </a:solidFill>
              </a:rPr>
            </a:br>
            <a:r>
              <a:rPr lang="en" sz="1100">
                <a:solidFill>
                  <a:schemeClr val="lt1"/>
                </a:solidFill>
              </a:rPr>
              <a:t>Insert new employee records into the database.</a:t>
            </a:r>
            <a:endParaRPr sz="1100">
              <a:solidFill>
                <a:schemeClr val="lt1"/>
              </a:solidFill>
            </a:endParaRPr>
          </a:p>
          <a:p>
            <a:pPr indent="-298450" lvl="0" marL="457200" rtl="0" algn="l">
              <a:lnSpc>
                <a:spcPct val="150000"/>
              </a:lnSpc>
              <a:spcBef>
                <a:spcPts val="0"/>
              </a:spcBef>
              <a:spcAft>
                <a:spcPts val="0"/>
              </a:spcAft>
              <a:buClr>
                <a:schemeClr val="lt1"/>
              </a:buClr>
              <a:buSzPts val="1100"/>
              <a:buAutoNum type="arabicPeriod"/>
            </a:pPr>
            <a:r>
              <a:rPr b="1" lang="en" sz="1100">
                <a:solidFill>
                  <a:schemeClr val="lt1"/>
                </a:solidFill>
              </a:rPr>
              <a:t>Update Employee</a:t>
            </a:r>
            <a:r>
              <a:rPr lang="en" sz="1100">
                <a:solidFill>
                  <a:schemeClr val="lt1"/>
                </a:solidFill>
              </a:rPr>
              <a:t>:</a:t>
            </a:r>
            <a:br>
              <a:rPr lang="en" sz="1100">
                <a:solidFill>
                  <a:schemeClr val="lt1"/>
                </a:solidFill>
              </a:rPr>
            </a:br>
            <a:r>
              <a:rPr lang="en" sz="1100">
                <a:solidFill>
                  <a:schemeClr val="lt1"/>
                </a:solidFill>
              </a:rPr>
              <a:t>Modify existing employee details.</a:t>
            </a:r>
            <a:endParaRPr sz="1100">
              <a:solidFill>
                <a:schemeClr val="lt1"/>
              </a:solidFill>
            </a:endParaRPr>
          </a:p>
          <a:p>
            <a:pPr indent="-298450" lvl="0" marL="457200" rtl="0" algn="l">
              <a:lnSpc>
                <a:spcPct val="150000"/>
              </a:lnSpc>
              <a:spcBef>
                <a:spcPts val="0"/>
              </a:spcBef>
              <a:spcAft>
                <a:spcPts val="0"/>
              </a:spcAft>
              <a:buClr>
                <a:schemeClr val="lt1"/>
              </a:buClr>
              <a:buSzPts val="1100"/>
              <a:buAutoNum type="arabicPeriod"/>
            </a:pPr>
            <a:r>
              <a:rPr b="1" lang="en" sz="1100">
                <a:solidFill>
                  <a:schemeClr val="lt1"/>
                </a:solidFill>
              </a:rPr>
              <a:t>Delete Employee</a:t>
            </a:r>
            <a:r>
              <a:rPr lang="en" sz="1100">
                <a:solidFill>
                  <a:schemeClr val="lt1"/>
                </a:solidFill>
              </a:rPr>
              <a:t>:</a:t>
            </a:r>
            <a:br>
              <a:rPr lang="en" sz="1100">
                <a:solidFill>
                  <a:schemeClr val="lt1"/>
                </a:solidFill>
              </a:rPr>
            </a:br>
            <a:r>
              <a:rPr lang="en" sz="1100">
                <a:solidFill>
                  <a:schemeClr val="lt1"/>
                </a:solidFill>
              </a:rPr>
              <a:t>Remove employee records from the system.</a:t>
            </a:r>
            <a:endParaRPr sz="1100">
              <a:solidFill>
                <a:schemeClr val="lt1"/>
              </a:solidFill>
            </a:endParaRPr>
          </a:p>
          <a:p>
            <a:pPr indent="-298450" lvl="0" marL="457200" rtl="0" algn="l">
              <a:lnSpc>
                <a:spcPct val="150000"/>
              </a:lnSpc>
              <a:spcBef>
                <a:spcPts val="0"/>
              </a:spcBef>
              <a:spcAft>
                <a:spcPts val="0"/>
              </a:spcAft>
              <a:buClr>
                <a:schemeClr val="lt1"/>
              </a:buClr>
              <a:buSzPts val="1100"/>
              <a:buAutoNum type="arabicPeriod"/>
            </a:pPr>
            <a:r>
              <a:rPr b="1" lang="en" sz="1100">
                <a:solidFill>
                  <a:schemeClr val="lt1"/>
                </a:solidFill>
              </a:rPr>
              <a:t>View Employees</a:t>
            </a:r>
            <a:r>
              <a:rPr lang="en" sz="1100">
                <a:solidFill>
                  <a:schemeClr val="lt1"/>
                </a:solidFill>
              </a:rPr>
              <a:t>:</a:t>
            </a:r>
            <a:br>
              <a:rPr lang="en" sz="1100">
                <a:solidFill>
                  <a:schemeClr val="lt1"/>
                </a:solidFill>
              </a:rPr>
            </a:br>
            <a:r>
              <a:rPr lang="en" sz="1100">
                <a:solidFill>
                  <a:schemeClr val="lt1"/>
                </a:solidFill>
              </a:rPr>
              <a:t>List all employees and their details.</a:t>
            </a:r>
            <a:endParaRPr sz="1100">
              <a:solidFill>
                <a:schemeClr val="lt1"/>
              </a:solidFill>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128" name="Google Shape;128;p19"/>
          <p:cNvPicPr preferRelativeResize="0"/>
          <p:nvPr/>
        </p:nvPicPr>
        <p:blipFill rotWithShape="1">
          <a:blip r:embed="rId3">
            <a:alphaModFix/>
          </a:blip>
          <a:srcRect b="0" l="0" r="41034" t="0"/>
          <a:stretch/>
        </p:blipFill>
        <p:spPr>
          <a:xfrm>
            <a:off x="4965700" y="909638"/>
            <a:ext cx="3970926" cy="271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00625" y="1457350"/>
            <a:ext cx="4635000" cy="298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300">
                <a:latin typeface="Arial"/>
                <a:ea typeface="Arial"/>
                <a:cs typeface="Arial"/>
                <a:sym typeface="Arial"/>
              </a:rPr>
              <a:t>Employee Capabilities</a:t>
            </a:r>
            <a:r>
              <a:rPr b="0" lang="en" sz="1300">
                <a:latin typeface="Arial"/>
                <a:ea typeface="Arial"/>
                <a:cs typeface="Arial"/>
                <a:sym typeface="Arial"/>
              </a:rPr>
              <a:t>:</a:t>
            </a:r>
            <a:endParaRPr b="0" sz="1300">
              <a:latin typeface="Arial"/>
              <a:ea typeface="Arial"/>
              <a:cs typeface="Arial"/>
              <a:sym typeface="Arial"/>
            </a:endParaRPr>
          </a:p>
          <a:p>
            <a:pPr indent="-304164" lvl="0" marL="457200" rtl="0" algn="l">
              <a:lnSpc>
                <a:spcPct val="150000"/>
              </a:lnSpc>
              <a:spcBef>
                <a:spcPts val="1200"/>
              </a:spcBef>
              <a:spcAft>
                <a:spcPts val="0"/>
              </a:spcAft>
              <a:buSzPct val="100000"/>
              <a:buFont typeface="Arial"/>
              <a:buAutoNum type="arabicPeriod"/>
            </a:pPr>
            <a:r>
              <a:rPr lang="en" sz="1322">
                <a:latin typeface="Arial"/>
                <a:ea typeface="Arial"/>
                <a:cs typeface="Arial"/>
                <a:sym typeface="Arial"/>
              </a:rPr>
              <a:t>Login</a:t>
            </a:r>
            <a:r>
              <a:rPr b="0" lang="en" sz="1322">
                <a:latin typeface="Arial"/>
                <a:ea typeface="Arial"/>
                <a:cs typeface="Arial"/>
                <a:sym typeface="Arial"/>
              </a:rPr>
              <a:t>:</a:t>
            </a:r>
            <a:br>
              <a:rPr b="0" lang="en" sz="1322">
                <a:latin typeface="Arial"/>
                <a:ea typeface="Arial"/>
                <a:cs typeface="Arial"/>
                <a:sym typeface="Arial"/>
              </a:rPr>
            </a:br>
            <a:r>
              <a:rPr b="0" lang="en" sz="1322">
                <a:latin typeface="Arial"/>
                <a:ea typeface="Arial"/>
                <a:cs typeface="Arial"/>
                <a:sym typeface="Arial"/>
              </a:rPr>
              <a:t>Authenticate employee credentials to access their features.</a:t>
            </a:r>
            <a:endParaRPr b="0" sz="1322">
              <a:latin typeface="Arial"/>
              <a:ea typeface="Arial"/>
              <a:cs typeface="Arial"/>
              <a:sym typeface="Arial"/>
            </a:endParaRPr>
          </a:p>
          <a:p>
            <a:pPr indent="-304164" lvl="0" marL="457200" rtl="0" algn="l">
              <a:lnSpc>
                <a:spcPct val="150000"/>
              </a:lnSpc>
              <a:spcBef>
                <a:spcPts val="0"/>
              </a:spcBef>
              <a:spcAft>
                <a:spcPts val="0"/>
              </a:spcAft>
              <a:buSzPct val="100000"/>
              <a:buFont typeface="Arial"/>
              <a:buAutoNum type="arabicPeriod"/>
            </a:pPr>
            <a:r>
              <a:rPr lang="en" sz="1322">
                <a:latin typeface="Arial"/>
                <a:ea typeface="Arial"/>
                <a:cs typeface="Arial"/>
                <a:sym typeface="Arial"/>
              </a:rPr>
              <a:t>Register</a:t>
            </a:r>
            <a:r>
              <a:rPr b="0" lang="en" sz="1322">
                <a:latin typeface="Arial"/>
                <a:ea typeface="Arial"/>
                <a:cs typeface="Arial"/>
                <a:sym typeface="Arial"/>
              </a:rPr>
              <a:t>:</a:t>
            </a:r>
            <a:br>
              <a:rPr b="0" lang="en" sz="1322">
                <a:latin typeface="Arial"/>
                <a:ea typeface="Arial"/>
                <a:cs typeface="Arial"/>
                <a:sym typeface="Arial"/>
              </a:rPr>
            </a:br>
            <a:r>
              <a:rPr b="0" lang="en" sz="1322">
                <a:latin typeface="Arial"/>
                <a:ea typeface="Arial"/>
                <a:cs typeface="Arial"/>
                <a:sym typeface="Arial"/>
              </a:rPr>
              <a:t>Create a new employee account (for new hires).</a:t>
            </a:r>
            <a:endParaRPr b="0" sz="1322">
              <a:latin typeface="Arial"/>
              <a:ea typeface="Arial"/>
              <a:cs typeface="Arial"/>
              <a:sym typeface="Arial"/>
            </a:endParaRPr>
          </a:p>
          <a:p>
            <a:pPr indent="-304164" lvl="0" marL="457200" rtl="0" algn="l">
              <a:lnSpc>
                <a:spcPct val="150000"/>
              </a:lnSpc>
              <a:spcBef>
                <a:spcPts val="0"/>
              </a:spcBef>
              <a:spcAft>
                <a:spcPts val="0"/>
              </a:spcAft>
              <a:buSzPct val="100000"/>
              <a:buFont typeface="Arial"/>
              <a:buAutoNum type="arabicPeriod"/>
            </a:pPr>
            <a:r>
              <a:rPr lang="en" sz="1322">
                <a:latin typeface="Arial"/>
                <a:ea typeface="Arial"/>
                <a:cs typeface="Arial"/>
                <a:sym typeface="Arial"/>
              </a:rPr>
              <a:t>Update Profile</a:t>
            </a:r>
            <a:r>
              <a:rPr b="0" lang="en" sz="1322">
                <a:latin typeface="Arial"/>
                <a:ea typeface="Arial"/>
                <a:cs typeface="Arial"/>
                <a:sym typeface="Arial"/>
              </a:rPr>
              <a:t>:</a:t>
            </a:r>
            <a:br>
              <a:rPr b="0" lang="en" sz="1322">
                <a:latin typeface="Arial"/>
                <a:ea typeface="Arial"/>
                <a:cs typeface="Arial"/>
                <a:sym typeface="Arial"/>
              </a:rPr>
            </a:br>
            <a:r>
              <a:rPr b="0" lang="en" sz="1322">
                <a:latin typeface="Arial"/>
                <a:ea typeface="Arial"/>
                <a:cs typeface="Arial"/>
                <a:sym typeface="Arial"/>
              </a:rPr>
              <a:t>Modify personal details such as name, email, and position.</a:t>
            </a:r>
            <a:endParaRPr b="0" sz="1322">
              <a:latin typeface="Arial"/>
              <a:ea typeface="Arial"/>
              <a:cs typeface="Arial"/>
              <a:sym typeface="Arial"/>
            </a:endParaRPr>
          </a:p>
          <a:p>
            <a:pPr indent="-304164" lvl="0" marL="457200" rtl="0" algn="l">
              <a:lnSpc>
                <a:spcPct val="150000"/>
              </a:lnSpc>
              <a:spcBef>
                <a:spcPts val="0"/>
              </a:spcBef>
              <a:spcAft>
                <a:spcPts val="0"/>
              </a:spcAft>
              <a:buSzPct val="100000"/>
              <a:buFont typeface="Arial"/>
              <a:buAutoNum type="arabicPeriod"/>
            </a:pPr>
            <a:r>
              <a:rPr lang="en" sz="1322">
                <a:latin typeface="Arial"/>
                <a:ea typeface="Arial"/>
                <a:cs typeface="Arial"/>
                <a:sym typeface="Arial"/>
              </a:rPr>
              <a:t>View Profile</a:t>
            </a:r>
            <a:r>
              <a:rPr b="0" lang="en" sz="1322">
                <a:latin typeface="Arial"/>
                <a:ea typeface="Arial"/>
                <a:cs typeface="Arial"/>
                <a:sym typeface="Arial"/>
              </a:rPr>
              <a:t>:</a:t>
            </a:r>
            <a:br>
              <a:rPr b="0" lang="en" sz="1322">
                <a:latin typeface="Arial"/>
                <a:ea typeface="Arial"/>
                <a:cs typeface="Arial"/>
                <a:sym typeface="Arial"/>
              </a:rPr>
            </a:br>
            <a:r>
              <a:rPr b="0" lang="en" sz="1322">
                <a:latin typeface="Arial"/>
                <a:ea typeface="Arial"/>
                <a:cs typeface="Arial"/>
                <a:sym typeface="Arial"/>
              </a:rPr>
              <a:t>View their own profile details.</a:t>
            </a:r>
            <a:endParaRPr b="0" sz="1322">
              <a:latin typeface="Arial"/>
              <a:ea typeface="Arial"/>
              <a:cs typeface="Arial"/>
              <a:sym typeface="Arial"/>
            </a:endParaRPr>
          </a:p>
          <a:p>
            <a:pPr indent="0" lvl="0" marL="0" rtl="0" algn="l">
              <a:spcBef>
                <a:spcPts val="120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5259425" y="2060325"/>
            <a:ext cx="3700900" cy="192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599150" y="634426"/>
            <a:ext cx="7697400" cy="460500"/>
          </a:xfrm>
          <a:prstGeom prst="rect">
            <a:avLst/>
          </a:prstGeom>
          <a:solidFill>
            <a:schemeClr val="lt1"/>
          </a:solidFill>
        </p:spPr>
        <p:txBody>
          <a:bodyPr anchorCtr="0" anchor="ctr" bIns="91425" lIns="91425" spcFirstLastPara="1" rIns="91425" wrap="square" tIns="91425">
            <a:normAutofit/>
          </a:bodyPr>
          <a:lstStyle/>
          <a:p>
            <a:pPr indent="0" lvl="0" marL="0" rtl="0" algn="l">
              <a:spcBef>
                <a:spcPts val="0"/>
              </a:spcBef>
              <a:spcAft>
                <a:spcPts val="0"/>
              </a:spcAft>
              <a:buNone/>
            </a:pPr>
            <a:r>
              <a:rPr b="1" lang="en" sz="1400"/>
              <a:t>Register  (INSERT) for Employee</a:t>
            </a:r>
            <a:endParaRPr b="1" sz="1400"/>
          </a:p>
        </p:txBody>
      </p:sp>
      <p:sp>
        <p:nvSpPr>
          <p:cNvPr id="140" name="Google Shape;140;p21"/>
          <p:cNvSpPr txBox="1"/>
          <p:nvPr/>
        </p:nvSpPr>
        <p:spPr>
          <a:xfrm>
            <a:off x="282875" y="1355375"/>
            <a:ext cx="5172000" cy="3109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register_employee</a:t>
            </a:r>
            <a:r>
              <a:rPr lang="en" sz="1000">
                <a:solidFill>
                  <a:srgbClr val="BCBEC4"/>
                </a:solidFill>
                <a:highlight>
                  <a:srgbClr val="1E1F22"/>
                </a:highlight>
                <a:latin typeface="Courier New"/>
                <a:ea typeface="Courier New"/>
                <a:cs typeface="Courier New"/>
                <a:sym typeface="Courier New"/>
              </a:rPr>
              <a:t>(cursor, connection):</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fname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First name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lname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Last name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email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employee email: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doj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DOJ :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role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employee position: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insert_query = </a:t>
            </a:r>
            <a:r>
              <a:rPr lang="en" sz="1000">
                <a:solidFill>
                  <a:srgbClr val="6AAB73"/>
                </a:solidFill>
                <a:highlight>
                  <a:srgbClr val="1E1F22"/>
                </a:highlight>
                <a:latin typeface="Courier New"/>
                <a:ea typeface="Courier New"/>
                <a:cs typeface="Courier New"/>
                <a:sym typeface="Courier New"/>
              </a:rPr>
              <a:t>"INSERT INTO EMPLOYEE(first_name, last_name, email, DOJ, emp_role) VALUES(%s,%s,%s,%s,%s)"</a:t>
            </a:r>
            <a:endParaRPr sz="1000">
              <a:solidFill>
                <a:srgbClr val="6AAB73"/>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6AAB73"/>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values = (fname, lname, email, doj, role)</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cursor.execute(insert_query,values)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connection.commit()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"Employee registered successfully."</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"set password for %s"</a:t>
            </a:r>
            <a:r>
              <a:rPr lang="en" sz="1000">
                <a:solidFill>
                  <a:srgbClr val="BCBEC4"/>
                </a:solidFill>
                <a:highlight>
                  <a:srgbClr val="1E1F22"/>
                </a:highlight>
                <a:latin typeface="Courier New"/>
                <a:ea typeface="Courier New"/>
                <a:cs typeface="Courier New"/>
                <a:sym typeface="Courier New"/>
              </a:rPr>
              <a:t>, (email))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password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password: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cursor.execute(</a:t>
            </a:r>
            <a:r>
              <a:rPr lang="en" sz="1000">
                <a:solidFill>
                  <a:srgbClr val="6AAB73"/>
                </a:solidFill>
                <a:highlight>
                  <a:srgbClr val="1E1F22"/>
                </a:highlight>
                <a:latin typeface="Courier New"/>
                <a:ea typeface="Courier New"/>
                <a:cs typeface="Courier New"/>
                <a:sym typeface="Courier New"/>
              </a:rPr>
              <a:t>"UPDATE EMPLOYEE SET password = %s" </a:t>
            </a:r>
            <a:r>
              <a:rPr lang="en" sz="1000">
                <a:solidFill>
                  <a:srgbClr val="BCBEC4"/>
                </a:solidFill>
                <a:highlight>
                  <a:srgbClr val="1E1F22"/>
                </a:highlight>
                <a:latin typeface="Courier New"/>
                <a:ea typeface="Courier New"/>
                <a:cs typeface="Courier New"/>
                <a:sym typeface="Courier New"/>
              </a:rPr>
              <a:t>, (password,))</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connection.commit()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"Password set successfully!!"</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p:txBody>
      </p:sp>
      <p:pic>
        <p:nvPicPr>
          <p:cNvPr id="141" name="Google Shape;141;p21"/>
          <p:cNvPicPr preferRelativeResize="0"/>
          <p:nvPr/>
        </p:nvPicPr>
        <p:blipFill rotWithShape="1">
          <a:blip r:embed="rId3">
            <a:alphaModFix/>
          </a:blip>
          <a:srcRect b="6207" l="-11053" r="20670" t="-4429"/>
          <a:stretch/>
        </p:blipFill>
        <p:spPr>
          <a:xfrm>
            <a:off x="5114125" y="1480338"/>
            <a:ext cx="3903350" cy="285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