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20" d="100"/>
          <a:sy n="120" d="100"/>
        </p:scale>
        <p:origin x="1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 marakanna" userId="bff83eb7f2590d38" providerId="LiveId" clId="{51F7334A-6C12-4852-80D5-1136EED4E85A}"/>
    <pc:docChg chg="custSel addSld delSld modSld">
      <pc:chgData name="krish marakanna" userId="bff83eb7f2590d38" providerId="LiveId" clId="{51F7334A-6C12-4852-80D5-1136EED4E85A}" dt="2025-08-26T16:27:32.451" v="33" actId="14100"/>
      <pc:docMkLst>
        <pc:docMk/>
      </pc:docMkLst>
      <pc:sldChg chg="modSp mod">
        <pc:chgData name="krish marakanna" userId="bff83eb7f2590d38" providerId="LiveId" clId="{51F7334A-6C12-4852-80D5-1136EED4E85A}" dt="2025-08-26T16:27:32.451" v="33" actId="14100"/>
        <pc:sldMkLst>
          <pc:docMk/>
          <pc:sldMk cId="2568985673" sldId="256"/>
        </pc:sldMkLst>
        <pc:spChg chg="mod">
          <ac:chgData name="krish marakanna" userId="bff83eb7f2590d38" providerId="LiveId" clId="{51F7334A-6C12-4852-80D5-1136EED4E85A}" dt="2025-08-26T16:27:32.451" v="33" actId="14100"/>
          <ac:spMkLst>
            <pc:docMk/>
            <pc:sldMk cId="2568985673" sldId="256"/>
            <ac:spMk id="3" creationId="{70054C30-1483-5A8F-3B5B-B39D73216381}"/>
          </ac:spMkLst>
        </pc:spChg>
      </pc:sldChg>
      <pc:sldChg chg="new del">
        <pc:chgData name="krish marakanna" userId="bff83eb7f2590d38" providerId="LiveId" clId="{51F7334A-6C12-4852-80D5-1136EED4E85A}" dt="2025-08-26T16:26:05.137" v="1" actId="47"/>
        <pc:sldMkLst>
          <pc:docMk/>
          <pc:sldMk cId="3998965931" sldId="274"/>
        </pc:sldMkLst>
      </pc:sldChg>
      <pc:sldChg chg="modSp new mod">
        <pc:chgData name="krish marakanna" userId="bff83eb7f2590d38" providerId="LiveId" clId="{51F7334A-6C12-4852-80D5-1136EED4E85A}" dt="2025-08-26T16:26:29.104" v="19" actId="113"/>
        <pc:sldMkLst>
          <pc:docMk/>
          <pc:sldMk cId="4281345808" sldId="274"/>
        </pc:sldMkLst>
        <pc:spChg chg="mod">
          <ac:chgData name="krish marakanna" userId="bff83eb7f2590d38" providerId="LiveId" clId="{51F7334A-6C12-4852-80D5-1136EED4E85A}" dt="2025-08-26T16:26:29.104" v="19" actId="113"/>
          <ac:spMkLst>
            <pc:docMk/>
            <pc:sldMk cId="4281345808" sldId="274"/>
            <ac:spMk id="2" creationId="{D30890A6-6FB2-7770-4D7D-1234D972D2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E213-8D47-B865-0504-D4DC6EB94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EF24B7-E7AD-D7C9-025F-B8ADECB67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380067-BC97-4D1D-512A-7DB99333D213}"/>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5" name="Footer Placeholder 4">
            <a:extLst>
              <a:ext uri="{FF2B5EF4-FFF2-40B4-BE49-F238E27FC236}">
                <a16:creationId xmlns:a16="http://schemas.microsoft.com/office/drawing/2014/main" id="{7989C662-7238-EEDD-7B4C-0378CD370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2DE61-D903-FDA7-B434-C374B54A996C}"/>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40652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F09F-2526-1E28-2D06-CC3729FC3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CB7475-28E5-D26D-AFCC-C9BC2B2F0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22907-3A18-D5E4-99E0-F50C924A7DAE}"/>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5" name="Footer Placeholder 4">
            <a:extLst>
              <a:ext uri="{FF2B5EF4-FFF2-40B4-BE49-F238E27FC236}">
                <a16:creationId xmlns:a16="http://schemas.microsoft.com/office/drawing/2014/main" id="{FD259FDD-A9A5-26BD-D34F-9AF265E62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C4C47-4DD8-5130-9FB4-CA51D1D67593}"/>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319772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27821-908E-DC7A-426A-9E79E7D4BC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A65EB3-32FE-633F-367B-B2B5BE338D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67041-5542-7414-6C8F-9740A197C45E}"/>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5" name="Footer Placeholder 4">
            <a:extLst>
              <a:ext uri="{FF2B5EF4-FFF2-40B4-BE49-F238E27FC236}">
                <a16:creationId xmlns:a16="http://schemas.microsoft.com/office/drawing/2014/main" id="{580EA212-262A-930B-ACF1-A4B7499E7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06D835-17C7-71BC-A398-069C0057BCFA}"/>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62211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A6FF-36EF-22B3-9453-1EEDDA5F08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346166-A0A5-A99D-C562-1595D28EB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EDB4C-102C-C400-9A7C-6FA682C2ABFD}"/>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5" name="Footer Placeholder 4">
            <a:extLst>
              <a:ext uri="{FF2B5EF4-FFF2-40B4-BE49-F238E27FC236}">
                <a16:creationId xmlns:a16="http://schemas.microsoft.com/office/drawing/2014/main" id="{81EADBAB-421F-27A4-C2E3-9366AB564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B4B54-AEF1-AEF0-C636-F72C32F1BD0E}"/>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168613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3AA2-19F9-A5D0-F8A3-8088F84F2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CC749A-39BB-AAD1-D7E0-E4160768C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A5DD8E-A727-5D2B-C09D-0245410A4E1D}"/>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5" name="Footer Placeholder 4">
            <a:extLst>
              <a:ext uri="{FF2B5EF4-FFF2-40B4-BE49-F238E27FC236}">
                <a16:creationId xmlns:a16="http://schemas.microsoft.com/office/drawing/2014/main" id="{4518A54F-8D84-8621-F309-3AE92389A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AF5A-79EA-4FB4-0B57-5B0636E8482F}"/>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180002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1EBA-A951-2437-B9A6-40F2E89030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F95337-4DB6-AD2F-1C03-91F8375ECD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9B700F-2E46-8704-0B1B-16CDD9359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33913F-5C02-D9F1-7007-C1B480F3B641}"/>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6" name="Footer Placeholder 5">
            <a:extLst>
              <a:ext uri="{FF2B5EF4-FFF2-40B4-BE49-F238E27FC236}">
                <a16:creationId xmlns:a16="http://schemas.microsoft.com/office/drawing/2014/main" id="{F46A3C22-23BE-F59C-58E7-696674B2D5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15B25-0A7C-2735-9694-223388F16087}"/>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387440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5605-4232-47EE-8F9D-348D1389D2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0AF520-FB2A-D4CC-DB1E-D893662DA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9B3A4B-4D34-8008-B24E-3CFA25C10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DC1828-F8D0-4DF0-7F3E-9C550E2E71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7A2FB-6761-6D85-D3D4-1E3508663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0CEC12-B82B-302E-0ECB-E68FC69EA8BB}"/>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8" name="Footer Placeholder 7">
            <a:extLst>
              <a:ext uri="{FF2B5EF4-FFF2-40B4-BE49-F238E27FC236}">
                <a16:creationId xmlns:a16="http://schemas.microsoft.com/office/drawing/2014/main" id="{8C2EC4D5-12BB-0EF3-332C-B0D9C0F0FD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6A7D61-0E8D-EA3A-549E-E8E2465D7B63}"/>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46592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F48A-730A-E49C-3D64-43EF1B864A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6DBFC7-744B-39B7-EB9D-9EE9F95565EA}"/>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4" name="Footer Placeholder 3">
            <a:extLst>
              <a:ext uri="{FF2B5EF4-FFF2-40B4-BE49-F238E27FC236}">
                <a16:creationId xmlns:a16="http://schemas.microsoft.com/office/drawing/2014/main" id="{4F5B7AE8-856B-02DE-1658-1CC7B3CC62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EB7590-DE39-3D74-7CAB-A7472E348821}"/>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2775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4B1016-A513-D147-FA3A-26C33897FF1E}"/>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3" name="Footer Placeholder 2">
            <a:extLst>
              <a:ext uri="{FF2B5EF4-FFF2-40B4-BE49-F238E27FC236}">
                <a16:creationId xmlns:a16="http://schemas.microsoft.com/office/drawing/2014/main" id="{F8475C3F-3B0D-33E6-3C82-CBB2E0EBA6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447AF5-B50D-55F0-6825-89F17FD73760}"/>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310729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CBCF-56B1-EE64-A4C1-656CBDCAD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0DD770-3BFF-7CC6-0EFC-B5EA372F7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080526-ED30-6DC2-CF5F-BDA1093A7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A9A73-0628-28FB-FEE6-0FBD6C22106B}"/>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6" name="Footer Placeholder 5">
            <a:extLst>
              <a:ext uri="{FF2B5EF4-FFF2-40B4-BE49-F238E27FC236}">
                <a16:creationId xmlns:a16="http://schemas.microsoft.com/office/drawing/2014/main" id="{DEE702B0-C33E-6EC5-8A42-9C5B22CAF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5F62A2-50EE-D66A-0D84-919B59AE810B}"/>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272236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9E5-9D8C-4D4C-9CA1-9FA755BBC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871F7B-85AB-F20D-4ECF-169F453DA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92FA90-6D58-9B49-BA1F-7FDFC836F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43D47-AB97-0D29-3947-BCE38EF722D0}"/>
              </a:ext>
            </a:extLst>
          </p:cNvPr>
          <p:cNvSpPr>
            <a:spLocks noGrp="1"/>
          </p:cNvSpPr>
          <p:nvPr>
            <p:ph type="dt" sz="half" idx="10"/>
          </p:nvPr>
        </p:nvSpPr>
        <p:spPr/>
        <p:txBody>
          <a:bodyPr/>
          <a:lstStyle/>
          <a:p>
            <a:fld id="{5E16FD25-70B9-40D7-9CEB-9D0D3301B1A6}" type="datetimeFigureOut">
              <a:rPr lang="en-IN" smtClean="0"/>
              <a:t>26-08-2025</a:t>
            </a:fld>
            <a:endParaRPr lang="en-IN"/>
          </a:p>
        </p:txBody>
      </p:sp>
      <p:sp>
        <p:nvSpPr>
          <p:cNvPr id="6" name="Footer Placeholder 5">
            <a:extLst>
              <a:ext uri="{FF2B5EF4-FFF2-40B4-BE49-F238E27FC236}">
                <a16:creationId xmlns:a16="http://schemas.microsoft.com/office/drawing/2014/main" id="{1F938893-C6FA-FC09-C251-80FADEF326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317356-AEE4-31DA-2670-61FBD404AEEF}"/>
              </a:ext>
            </a:extLst>
          </p:cNvPr>
          <p:cNvSpPr>
            <a:spLocks noGrp="1"/>
          </p:cNvSpPr>
          <p:nvPr>
            <p:ph type="sldNum" sz="quarter" idx="12"/>
          </p:nvPr>
        </p:nvSpPr>
        <p:spPr/>
        <p:txBody>
          <a:bodyPr/>
          <a:lstStyle/>
          <a:p>
            <a:fld id="{C8469896-6640-4D37-867B-4CC2BE82F77B}" type="slidenum">
              <a:rPr lang="en-IN" smtClean="0"/>
              <a:t>‹#›</a:t>
            </a:fld>
            <a:endParaRPr lang="en-IN"/>
          </a:p>
        </p:txBody>
      </p:sp>
    </p:spTree>
    <p:extLst>
      <p:ext uri="{BB962C8B-B14F-4D97-AF65-F5344CB8AC3E}">
        <p14:creationId xmlns:p14="http://schemas.microsoft.com/office/powerpoint/2010/main" val="151925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1B2DC-6FC1-5F95-946F-2368D4676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316E49-9CAA-9EAD-416D-230B5BB22A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DB4A9-4A67-4761-3517-C33194560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6FD25-70B9-40D7-9CEB-9D0D3301B1A6}" type="datetimeFigureOut">
              <a:rPr lang="en-IN" smtClean="0"/>
              <a:t>26-08-2025</a:t>
            </a:fld>
            <a:endParaRPr lang="en-IN"/>
          </a:p>
        </p:txBody>
      </p:sp>
      <p:sp>
        <p:nvSpPr>
          <p:cNvPr id="5" name="Footer Placeholder 4">
            <a:extLst>
              <a:ext uri="{FF2B5EF4-FFF2-40B4-BE49-F238E27FC236}">
                <a16:creationId xmlns:a16="http://schemas.microsoft.com/office/drawing/2014/main" id="{191267A1-E610-3500-ECD8-AA987EDD4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83BA49-51A0-98EE-CD3B-ABAE00A8B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69896-6640-4D37-867B-4CC2BE82F77B}" type="slidenum">
              <a:rPr lang="en-IN" smtClean="0"/>
              <a:t>‹#›</a:t>
            </a:fld>
            <a:endParaRPr lang="en-IN"/>
          </a:p>
        </p:txBody>
      </p:sp>
    </p:spTree>
    <p:extLst>
      <p:ext uri="{BB962C8B-B14F-4D97-AF65-F5344CB8AC3E}">
        <p14:creationId xmlns:p14="http://schemas.microsoft.com/office/powerpoint/2010/main" val="250868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24bce513@nirmauni.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F62A-C361-9A5E-5DED-473A03F06368}"/>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RWEsearch &amp; Health Innovation Hackathon-2025</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054C30-1483-5A8F-3B5B-B39D73216381}"/>
              </a:ext>
            </a:extLst>
          </p:cNvPr>
          <p:cNvSpPr>
            <a:spLocks noGrp="1"/>
          </p:cNvSpPr>
          <p:nvPr>
            <p:ph type="subTitle" idx="1"/>
          </p:nvPr>
        </p:nvSpPr>
        <p:spPr>
          <a:xfrm>
            <a:off x="1524000" y="3602037"/>
            <a:ext cx="9144000" cy="2133599"/>
          </a:xfrm>
        </p:spPr>
        <p:txBody>
          <a:bodyPr>
            <a:normAutofit fontScale="25000" lnSpcReduction="20000"/>
          </a:bodyPr>
          <a:lstStyle/>
          <a:p>
            <a:endParaRPr lang="en-US" sz="20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Presented by:</a:t>
            </a:r>
          </a:p>
          <a:p>
            <a:r>
              <a:rPr lang="en-US" sz="7200" dirty="0">
                <a:latin typeface="Times New Roman" panose="02020603050405020304" pitchFamily="18" charset="0"/>
                <a:cs typeface="Times New Roman" panose="02020603050405020304" pitchFamily="18" charset="0"/>
              </a:rPr>
              <a:t>Hetvi Vanzara (</a:t>
            </a:r>
            <a:r>
              <a:rPr lang="en-US" sz="7200" dirty="0">
                <a:latin typeface="Times New Roman" panose="02020603050405020304" pitchFamily="18" charset="0"/>
                <a:cs typeface="Times New Roman" panose="02020603050405020304" pitchFamily="18" charset="0"/>
                <a:hlinkClick r:id="rId2"/>
              </a:rPr>
              <a:t>24bce513@nirmauni.ac.in</a:t>
            </a:r>
            <a:r>
              <a:rPr lang="en-US" sz="7200" dirty="0">
                <a:latin typeface="Times New Roman" panose="02020603050405020304" pitchFamily="18" charset="0"/>
                <a:cs typeface="Times New Roman" panose="02020603050405020304" pitchFamily="18" charset="0"/>
              </a:rPr>
              <a:t>)</a:t>
            </a:r>
          </a:p>
          <a:p>
            <a:r>
              <a:rPr lang="en-US" sz="7200" dirty="0">
                <a:latin typeface="Times New Roman" panose="02020603050405020304" pitchFamily="18" charset="0"/>
                <a:cs typeface="Times New Roman" panose="02020603050405020304" pitchFamily="18" charset="0"/>
              </a:rPr>
              <a:t>Krish Marakana</a:t>
            </a:r>
          </a:p>
          <a:p>
            <a:r>
              <a:rPr lang="en-US" sz="7200" dirty="0">
                <a:latin typeface="Times New Roman" panose="02020603050405020304" pitchFamily="18" charset="0"/>
                <a:cs typeface="Times New Roman" panose="02020603050405020304" pitchFamily="18" charset="0"/>
              </a:rPr>
              <a:t>Harsh Khanna</a:t>
            </a:r>
          </a:p>
          <a:p>
            <a:r>
              <a:rPr lang="en-US" sz="7200" dirty="0">
                <a:latin typeface="Times New Roman" panose="02020603050405020304" pitchFamily="18" charset="0"/>
                <a:cs typeface="Times New Roman" panose="02020603050405020304" pitchFamily="18" charset="0"/>
              </a:rPr>
              <a:t>Urva Gandhi</a:t>
            </a:r>
          </a:p>
          <a:p>
            <a:r>
              <a:rPr lang="en-US" sz="7200" dirty="0">
                <a:latin typeface="Times New Roman" panose="02020603050405020304" pitchFamily="18" charset="0"/>
                <a:cs typeface="Times New Roman" panose="02020603050405020304" pitchFamily="18" charset="0"/>
              </a:rPr>
              <a:t>Himanshu Mishra</a:t>
            </a:r>
          </a:p>
        </p:txBody>
      </p:sp>
    </p:spTree>
    <p:extLst>
      <p:ext uri="{BB962C8B-B14F-4D97-AF65-F5344CB8AC3E}">
        <p14:creationId xmlns:p14="http://schemas.microsoft.com/office/powerpoint/2010/main" val="256898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9DE0-F79D-6AB9-027C-E60678B0BAF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Cost Impact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D7D145-07BF-6F16-3BC2-44BA0D6F42BB}"/>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Without intervention:</a:t>
            </a:r>
            <a:endParaRPr lang="en-US" sz="24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High-risk readmission cost ~$20,000 per patient</a:t>
            </a:r>
          </a:p>
          <a:p>
            <a:r>
              <a:rPr lang="en-US" sz="2400" b="1" dirty="0">
                <a:latin typeface="Times New Roman" panose="02020603050405020304" pitchFamily="18" charset="0"/>
                <a:cs typeface="Times New Roman" panose="02020603050405020304" pitchFamily="18" charset="0"/>
              </a:rPr>
              <a:t>With preventive intervention:</a:t>
            </a:r>
            <a:endParaRPr lang="en-US" sz="24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Preventive care ~$2,000/patient</a:t>
            </a:r>
          </a:p>
          <a:p>
            <a:pPr lvl="1"/>
            <a:r>
              <a:rPr lang="en-US" sz="2000" dirty="0">
                <a:latin typeface="Times New Roman" panose="02020603050405020304" pitchFamily="18" charset="0"/>
                <a:cs typeface="Times New Roman" panose="02020603050405020304" pitchFamily="18" charset="0"/>
              </a:rPr>
              <a:t>Significant reduction in readmission probability</a:t>
            </a:r>
          </a:p>
          <a:p>
            <a:r>
              <a:rPr lang="en-US" sz="2400" b="1" dirty="0">
                <a:latin typeface="Times New Roman" panose="02020603050405020304" pitchFamily="18" charset="0"/>
                <a:cs typeface="Times New Roman" panose="02020603050405020304" pitchFamily="18" charset="0"/>
              </a:rPr>
              <a:t>Potential Savings (30-day horizon):</a:t>
            </a:r>
            <a:r>
              <a:rPr lang="en-US" sz="2400" dirty="0">
                <a:latin typeface="Times New Roman" panose="02020603050405020304" pitchFamily="18" charset="0"/>
                <a:cs typeface="Times New Roman" panose="02020603050405020304" pitchFamily="18" charset="0"/>
              </a:rPr>
              <a:t> Millions annually across CMS population.</a:t>
            </a:r>
          </a:p>
          <a:p>
            <a:r>
              <a:rPr lang="en-US" sz="2400" b="1" dirty="0">
                <a:latin typeface="Times New Roman" panose="02020603050405020304" pitchFamily="18" charset="0"/>
                <a:cs typeface="Times New Roman" panose="02020603050405020304" pitchFamily="18" charset="0"/>
              </a:rPr>
              <a:t>Example (pipeline output)</a:t>
            </a:r>
            <a:r>
              <a:rPr lang="en-US" sz="24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High-risk patients flagged: 2,300</a:t>
            </a:r>
          </a:p>
          <a:p>
            <a:pPr lvl="1"/>
            <a:r>
              <a:rPr lang="en-US" sz="2000" dirty="0">
                <a:latin typeface="Times New Roman" panose="02020603050405020304" pitchFamily="18" charset="0"/>
                <a:cs typeface="Times New Roman" panose="02020603050405020304" pitchFamily="18" charset="0"/>
              </a:rPr>
              <a:t>Intervention Savings: ~$28M</a:t>
            </a:r>
          </a:p>
          <a:p>
            <a:endParaRPr lang="en-IN" dirty="0"/>
          </a:p>
        </p:txBody>
      </p:sp>
    </p:spTree>
    <p:extLst>
      <p:ext uri="{BB962C8B-B14F-4D97-AF65-F5344CB8AC3E}">
        <p14:creationId xmlns:p14="http://schemas.microsoft.com/office/powerpoint/2010/main" val="303625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7094-3D95-96FB-616D-CF67CE5E02F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Personalized Recommendations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B9A9E7-6C6F-A302-67CA-CE01C5C73844}"/>
              </a:ext>
            </a:extLst>
          </p:cNvPr>
          <p:cNvSpPr>
            <a:spLocks noGrp="1"/>
          </p:cNvSpPr>
          <p:nvPr>
            <p:ph idx="1"/>
          </p:nvPr>
        </p:nvSpPr>
        <p:spPr/>
        <p:txBody>
          <a:bodyPr>
            <a:normAutofit fontScale="77500" lnSpcReduction="20000"/>
          </a:bodyPr>
          <a:lstStyle/>
          <a:p>
            <a:r>
              <a:rPr lang="en-US" sz="3200" b="1" dirty="0">
                <a:latin typeface="Times New Roman" panose="02020603050405020304" pitchFamily="18" charset="0"/>
                <a:cs typeface="Times New Roman" panose="02020603050405020304" pitchFamily="18" charset="0"/>
              </a:rPr>
              <a:t>High Risk</a:t>
            </a:r>
            <a:endParaRPr lang="en-US" sz="32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Daily case management</a:t>
            </a:r>
          </a:p>
          <a:p>
            <a:pPr lvl="1"/>
            <a:r>
              <a:rPr lang="en-US" sz="2800" dirty="0">
                <a:latin typeface="Times New Roman" panose="02020603050405020304" pitchFamily="18" charset="0"/>
                <a:cs typeface="Times New Roman" panose="02020603050405020304" pitchFamily="18" charset="0"/>
              </a:rPr>
              <a:t>Medication adherence monitoring</a:t>
            </a:r>
          </a:p>
          <a:p>
            <a:pPr lvl="1"/>
            <a:r>
              <a:rPr lang="en-US" sz="2800" dirty="0">
                <a:latin typeface="Times New Roman" panose="02020603050405020304" pitchFamily="18" charset="0"/>
                <a:cs typeface="Times New Roman" panose="02020603050405020304" pitchFamily="18" charset="0"/>
              </a:rPr>
              <a:t>Telehealth check-ins &amp; 48-hr post-discharge follow-up</a:t>
            </a:r>
          </a:p>
          <a:p>
            <a:r>
              <a:rPr lang="en-US" sz="3200" b="1" dirty="0">
                <a:latin typeface="Times New Roman" panose="02020603050405020304" pitchFamily="18" charset="0"/>
                <a:cs typeface="Times New Roman" panose="02020603050405020304" pitchFamily="18" charset="0"/>
              </a:rPr>
              <a:t>Medium Risk</a:t>
            </a:r>
            <a:endParaRPr lang="en-US" sz="32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Bi-weekly telehealth check-ins</a:t>
            </a:r>
          </a:p>
          <a:p>
            <a:pPr lvl="1"/>
            <a:r>
              <a:rPr lang="en-US" sz="2800" dirty="0">
                <a:latin typeface="Times New Roman" panose="02020603050405020304" pitchFamily="18" charset="0"/>
                <a:cs typeface="Times New Roman" panose="02020603050405020304" pitchFamily="18" charset="0"/>
              </a:rPr>
              <a:t>Disease-specific education programs</a:t>
            </a:r>
          </a:p>
          <a:p>
            <a:pPr lvl="1"/>
            <a:r>
              <a:rPr lang="en-US" sz="2800" dirty="0">
                <a:latin typeface="Times New Roman" panose="02020603050405020304" pitchFamily="18" charset="0"/>
                <a:cs typeface="Times New Roman" panose="02020603050405020304" pitchFamily="18" charset="0"/>
              </a:rPr>
              <a:t>7-day follow-up post-discharge</a:t>
            </a:r>
          </a:p>
          <a:p>
            <a:r>
              <a:rPr lang="en-US" sz="3200" b="1" dirty="0">
                <a:latin typeface="Times New Roman" panose="02020603050405020304" pitchFamily="18" charset="0"/>
                <a:cs typeface="Times New Roman" panose="02020603050405020304" pitchFamily="18" charset="0"/>
              </a:rPr>
              <a:t>Low Risk</a:t>
            </a:r>
            <a:endParaRPr lang="en-US" sz="3200" dirty="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Preventive care reminders</a:t>
            </a:r>
          </a:p>
          <a:p>
            <a:pPr lvl="1"/>
            <a:r>
              <a:rPr lang="en-US" sz="2600" dirty="0">
                <a:latin typeface="Times New Roman" panose="02020603050405020304" pitchFamily="18" charset="0"/>
                <a:cs typeface="Times New Roman" panose="02020603050405020304" pitchFamily="18" charset="0"/>
              </a:rPr>
              <a:t>Nurse hotline access</a:t>
            </a:r>
          </a:p>
          <a:p>
            <a:pPr lvl="1"/>
            <a:r>
              <a:rPr lang="en-US" sz="2600" dirty="0">
                <a:latin typeface="Times New Roman" panose="02020603050405020304" pitchFamily="18" charset="0"/>
                <a:cs typeface="Times New Roman" panose="02020603050405020304" pitchFamily="18" charset="0"/>
              </a:rPr>
              <a:t>Monthly wellness checks</a:t>
            </a:r>
          </a:p>
          <a:p>
            <a:r>
              <a:rPr lang="en-US" sz="3200" dirty="0">
                <a:latin typeface="Times New Roman" panose="02020603050405020304" pitchFamily="18" charset="0"/>
                <a:cs typeface="Times New Roman" panose="02020603050405020304" pitchFamily="18" charset="0"/>
              </a:rPr>
              <a:t>Ensures </a:t>
            </a:r>
            <a:r>
              <a:rPr lang="en-US" sz="3200" b="1" dirty="0">
                <a:latin typeface="Times New Roman" panose="02020603050405020304" pitchFamily="18" charset="0"/>
                <a:cs typeface="Times New Roman" panose="02020603050405020304" pitchFamily="18" charset="0"/>
              </a:rPr>
              <a:t>right care, right patient, right time.</a:t>
            </a:r>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4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6D4C-DE69-121F-A5CE-EA758758C1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Streamlit Dashboard Demo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237692-59DF-6920-F282-CB9F3CF504EC}"/>
              </a:ext>
            </a:extLst>
          </p:cNvPr>
          <p:cNvSpPr>
            <a:spLocks noGrp="1"/>
          </p:cNvSpPr>
          <p:nvPr>
            <p:ph idx="1"/>
          </p:nvPr>
        </p:nvSpPr>
        <p:spPr/>
        <p:txBody>
          <a:bodyPr>
            <a:normAutofit fontScale="92500" lnSpcReduction="10000"/>
          </a:bodyPr>
          <a:lstStyle/>
          <a:p>
            <a:r>
              <a:rPr lang="en-IN" sz="2600" b="1" dirty="0">
                <a:latin typeface="Times New Roman" panose="02020603050405020304" pitchFamily="18" charset="0"/>
                <a:cs typeface="Times New Roman" panose="02020603050405020304" pitchFamily="18" charset="0"/>
              </a:rPr>
              <a:t>Key Features:</a:t>
            </a:r>
            <a:endParaRPr lang="en-IN" sz="2600"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Upload &amp; Prepare Tab</a:t>
            </a:r>
            <a:r>
              <a:rPr lang="en-IN" sz="2600" dirty="0">
                <a:latin typeface="Times New Roman" panose="02020603050405020304" pitchFamily="18" charset="0"/>
                <a:cs typeface="Times New Roman" panose="02020603050405020304" pitchFamily="18" charset="0"/>
              </a:rPr>
              <a:t>: Upload raw CMS CSVs / local paths.</a:t>
            </a:r>
          </a:p>
          <a:p>
            <a:r>
              <a:rPr lang="en-IN" sz="2600" b="1" dirty="0">
                <a:latin typeface="Times New Roman" panose="02020603050405020304" pitchFamily="18" charset="0"/>
                <a:cs typeface="Times New Roman" panose="02020603050405020304" pitchFamily="18" charset="0"/>
              </a:rPr>
              <a:t>Data Overview Tab</a:t>
            </a:r>
            <a:r>
              <a:rPr lang="en-IN" sz="2600" dirty="0">
                <a:latin typeface="Times New Roman" panose="02020603050405020304" pitchFamily="18" charset="0"/>
                <a:cs typeface="Times New Roman" panose="02020603050405020304" pitchFamily="18" charset="0"/>
              </a:rPr>
              <a:t>: Summary stats, readmission counts, demographics, chronic prevalence.</a:t>
            </a:r>
          </a:p>
          <a:p>
            <a:r>
              <a:rPr lang="en-IN" sz="2600" b="1" dirty="0">
                <a:latin typeface="Times New Roman" panose="02020603050405020304" pitchFamily="18" charset="0"/>
                <a:cs typeface="Times New Roman" panose="02020603050405020304" pitchFamily="18" charset="0"/>
              </a:rPr>
              <a:t>Train Models Tab</a:t>
            </a:r>
            <a:r>
              <a:rPr lang="en-IN" sz="2600" dirty="0">
                <a:latin typeface="Times New Roman" panose="02020603050405020304" pitchFamily="18" charset="0"/>
                <a:cs typeface="Times New Roman" panose="02020603050405020304" pitchFamily="18" charset="0"/>
              </a:rPr>
              <a:t>: One-click training of all models (30/60/90).</a:t>
            </a:r>
          </a:p>
          <a:p>
            <a:r>
              <a:rPr lang="en-IN" sz="2600" b="1" dirty="0">
                <a:latin typeface="Times New Roman" panose="02020603050405020304" pitchFamily="18" charset="0"/>
                <a:cs typeface="Times New Roman" panose="02020603050405020304" pitchFamily="18" charset="0"/>
              </a:rPr>
              <a:t>Performance &amp; ROC Tabs</a:t>
            </a:r>
            <a:r>
              <a:rPr lang="en-IN" sz="2600" dirty="0">
                <a:latin typeface="Times New Roman" panose="02020603050405020304" pitchFamily="18" charset="0"/>
                <a:cs typeface="Times New Roman" panose="02020603050405020304" pitchFamily="18" charset="0"/>
              </a:rPr>
              <a:t>: Compare model metrics visually.</a:t>
            </a:r>
          </a:p>
          <a:p>
            <a:r>
              <a:rPr lang="en-IN" sz="2600" b="1" dirty="0">
                <a:latin typeface="Times New Roman" panose="02020603050405020304" pitchFamily="18" charset="0"/>
                <a:cs typeface="Times New Roman" panose="02020603050405020304" pitchFamily="18" charset="0"/>
              </a:rPr>
              <a:t>Costs &amp; Recommendations Tab</a:t>
            </a:r>
            <a:r>
              <a:rPr lang="en-IN" sz="2600" dirty="0">
                <a:latin typeface="Times New Roman" panose="02020603050405020304" pitchFamily="18" charset="0"/>
                <a:cs typeface="Times New Roman" panose="02020603050405020304" pitchFamily="18" charset="0"/>
              </a:rPr>
              <a:t>: $ impact + patient risk-tier care suggestions.</a:t>
            </a:r>
          </a:p>
          <a:p>
            <a:r>
              <a:rPr lang="en-IN" sz="2600" b="1" dirty="0">
                <a:latin typeface="Times New Roman" panose="02020603050405020304" pitchFamily="18" charset="0"/>
                <a:cs typeface="Times New Roman" panose="02020603050405020304" pitchFamily="18" charset="0"/>
              </a:rPr>
              <a:t>Disease Progression Tab</a:t>
            </a:r>
            <a:r>
              <a:rPr lang="en-IN" sz="2600" dirty="0">
                <a:latin typeface="Times New Roman" panose="02020603050405020304" pitchFamily="18" charset="0"/>
                <a:cs typeface="Times New Roman" panose="02020603050405020304" pitchFamily="18" charset="0"/>
              </a:rPr>
              <a:t>: Trends in chronic prevalence &amp; comorbidities.</a:t>
            </a:r>
          </a:p>
          <a:p>
            <a:r>
              <a:rPr lang="en-IN" sz="2600" b="1" dirty="0">
                <a:latin typeface="Times New Roman" panose="02020603050405020304" pitchFamily="18" charset="0"/>
                <a:cs typeface="Times New Roman" panose="02020603050405020304" pitchFamily="18" charset="0"/>
              </a:rPr>
              <a:t>Patient Explorer</a:t>
            </a:r>
            <a:r>
              <a:rPr lang="en-IN" sz="2600" dirty="0">
                <a:latin typeface="Times New Roman" panose="02020603050405020304" pitchFamily="18" charset="0"/>
                <a:cs typeface="Times New Roman" panose="02020603050405020304" pitchFamily="18" charset="0"/>
              </a:rPr>
              <a:t>: Drill into individual patient profiles.</a:t>
            </a:r>
          </a:p>
          <a:p>
            <a:r>
              <a:rPr lang="en-IN" sz="2600" b="1" dirty="0">
                <a:latin typeface="Times New Roman" panose="02020603050405020304" pitchFamily="18" charset="0"/>
                <a:cs typeface="Times New Roman" panose="02020603050405020304" pitchFamily="18" charset="0"/>
              </a:rPr>
              <a:t>Batch Predictions</a:t>
            </a:r>
            <a:r>
              <a:rPr lang="en-IN" sz="2600" dirty="0">
                <a:latin typeface="Times New Roman" panose="02020603050405020304" pitchFamily="18" charset="0"/>
                <a:cs typeface="Times New Roman" panose="02020603050405020304" pitchFamily="18" charset="0"/>
              </a:rPr>
              <a:t>: Upload CSVs for bulk inference.</a:t>
            </a:r>
          </a:p>
          <a:p>
            <a:endParaRPr lang="en-IN" dirty="0"/>
          </a:p>
        </p:txBody>
      </p:sp>
    </p:spTree>
    <p:extLst>
      <p:ext uri="{BB962C8B-B14F-4D97-AF65-F5344CB8AC3E}">
        <p14:creationId xmlns:p14="http://schemas.microsoft.com/office/powerpoint/2010/main" val="393403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AE7E-2BB0-8EF8-041C-3E656C476B7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Impact</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052C01F-F9C4-9B1B-E26B-7E661056AC2F}"/>
              </a:ext>
            </a:extLst>
          </p:cNvPr>
          <p:cNvSpPr>
            <a:spLocks noGrp="1" noChangeArrowheads="1"/>
          </p:cNvSpPr>
          <p:nvPr>
            <p:ph idx="1"/>
          </p:nvPr>
        </p:nvSpPr>
        <p:spPr bwMode="auto">
          <a:xfrm>
            <a:off x="732993" y="1873568"/>
            <a:ext cx="107260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Early warnings for at-risk patients → targeted care.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Payers (CMS/Medicaid/Insurers)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Cost savings from reduced readmissions.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Better quality of care &amp;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Scalable solution → extendable to other datasets (EHRs, private insurance).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Innovation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Bridges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evidence (RWE)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action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7146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203E-0DEB-DEB4-FDB3-B1C2751C959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Roadmap</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D6C305A-835F-B168-05B2-7D190F13B2F6}"/>
              </a:ext>
            </a:extLst>
          </p:cNvPr>
          <p:cNvSpPr>
            <a:spLocks noGrp="1" noChangeArrowheads="1"/>
          </p:cNvSpPr>
          <p:nvPr>
            <p:ph idx="1"/>
          </p:nvPr>
        </p:nvSpPr>
        <p:spPr bwMode="auto">
          <a:xfrm>
            <a:off x="838200" y="1624417"/>
            <a:ext cx="1126302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EHR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treatment efficacy &amp; survival 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 pipeline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multi-modal healthcare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 imaging).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on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cloud-native platforms (AWS/GCP/Azure)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hospital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dashboard → plug-and-play tool for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 administrators &amp; policymakers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686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94CF-5E08-85DC-F740-6D640758CD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Visualization</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3F5D3C-8832-F0CB-87CA-F49AE358F788}"/>
              </a:ext>
            </a:extLst>
          </p:cNvPr>
          <p:cNvPicPr>
            <a:picLocks noGrp="1" noChangeAspect="1"/>
          </p:cNvPicPr>
          <p:nvPr>
            <p:ph idx="1"/>
          </p:nvPr>
        </p:nvPicPr>
        <p:blipFill>
          <a:blip r:embed="rId2"/>
          <a:stretch>
            <a:fillRect/>
          </a:stretch>
        </p:blipFill>
        <p:spPr>
          <a:xfrm>
            <a:off x="377753" y="1254224"/>
            <a:ext cx="4695073" cy="2696495"/>
          </a:xfrm>
          <a:prstGeom prst="rect">
            <a:avLst/>
          </a:prstGeom>
        </p:spPr>
      </p:pic>
      <p:pic>
        <p:nvPicPr>
          <p:cNvPr id="7" name="Picture 6">
            <a:extLst>
              <a:ext uri="{FF2B5EF4-FFF2-40B4-BE49-F238E27FC236}">
                <a16:creationId xmlns:a16="http://schemas.microsoft.com/office/drawing/2014/main" id="{F981D336-7F62-4A10-799D-F776198C427B}"/>
              </a:ext>
            </a:extLst>
          </p:cNvPr>
          <p:cNvPicPr>
            <a:picLocks noChangeAspect="1"/>
          </p:cNvPicPr>
          <p:nvPr/>
        </p:nvPicPr>
        <p:blipFill>
          <a:blip r:embed="rId3"/>
          <a:stretch>
            <a:fillRect/>
          </a:stretch>
        </p:blipFill>
        <p:spPr>
          <a:xfrm>
            <a:off x="5995230" y="1092642"/>
            <a:ext cx="4435169" cy="2858077"/>
          </a:xfrm>
          <a:prstGeom prst="rect">
            <a:avLst/>
          </a:prstGeom>
        </p:spPr>
      </p:pic>
      <p:pic>
        <p:nvPicPr>
          <p:cNvPr id="9" name="Picture 8">
            <a:extLst>
              <a:ext uri="{FF2B5EF4-FFF2-40B4-BE49-F238E27FC236}">
                <a16:creationId xmlns:a16="http://schemas.microsoft.com/office/drawing/2014/main" id="{4CDDE03D-F2A1-6785-8EED-CC2D90ADC411}"/>
              </a:ext>
            </a:extLst>
          </p:cNvPr>
          <p:cNvPicPr>
            <a:picLocks noChangeAspect="1"/>
          </p:cNvPicPr>
          <p:nvPr/>
        </p:nvPicPr>
        <p:blipFill>
          <a:blip r:embed="rId4"/>
          <a:stretch>
            <a:fillRect/>
          </a:stretch>
        </p:blipFill>
        <p:spPr>
          <a:xfrm>
            <a:off x="771492" y="3906797"/>
            <a:ext cx="4301334" cy="2702824"/>
          </a:xfrm>
          <a:prstGeom prst="rect">
            <a:avLst/>
          </a:prstGeom>
        </p:spPr>
      </p:pic>
      <p:pic>
        <p:nvPicPr>
          <p:cNvPr id="11" name="Picture 10">
            <a:extLst>
              <a:ext uri="{FF2B5EF4-FFF2-40B4-BE49-F238E27FC236}">
                <a16:creationId xmlns:a16="http://schemas.microsoft.com/office/drawing/2014/main" id="{BFDB6254-0678-CCF7-9D13-AD5B1E416F4B}"/>
              </a:ext>
            </a:extLst>
          </p:cNvPr>
          <p:cNvPicPr>
            <a:picLocks noChangeAspect="1"/>
          </p:cNvPicPr>
          <p:nvPr/>
        </p:nvPicPr>
        <p:blipFill>
          <a:blip r:embed="rId5"/>
          <a:stretch>
            <a:fillRect/>
          </a:stretch>
        </p:blipFill>
        <p:spPr>
          <a:xfrm>
            <a:off x="6096000" y="3904135"/>
            <a:ext cx="4538437" cy="2705486"/>
          </a:xfrm>
          <a:prstGeom prst="rect">
            <a:avLst/>
          </a:prstGeom>
        </p:spPr>
      </p:pic>
    </p:spTree>
    <p:extLst>
      <p:ext uri="{BB962C8B-B14F-4D97-AF65-F5344CB8AC3E}">
        <p14:creationId xmlns:p14="http://schemas.microsoft.com/office/powerpoint/2010/main" val="70571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D6EB-FB01-71FE-4A09-9044ED6C4945}"/>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DashBoard</a:t>
            </a:r>
            <a:r>
              <a:rPr lang="en-US" b="1" dirty="0">
                <a:latin typeface="Times New Roman" panose="02020603050405020304" pitchFamily="18" charset="0"/>
                <a:cs typeface="Times New Roman" panose="02020603050405020304" pitchFamily="18" charset="0"/>
              </a:rPr>
              <a:t> Visualization</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96176ED-8AB4-C37A-43CA-08A92E9308F5}"/>
              </a:ext>
            </a:extLst>
          </p:cNvPr>
          <p:cNvPicPr>
            <a:picLocks noGrp="1" noChangeAspect="1"/>
          </p:cNvPicPr>
          <p:nvPr>
            <p:ph idx="1"/>
          </p:nvPr>
        </p:nvPicPr>
        <p:blipFill>
          <a:blip r:embed="rId2"/>
          <a:stretch>
            <a:fillRect/>
          </a:stretch>
        </p:blipFill>
        <p:spPr>
          <a:xfrm>
            <a:off x="507366" y="2062672"/>
            <a:ext cx="5875821" cy="3145432"/>
          </a:xfrm>
          <a:prstGeom prst="rect">
            <a:avLst/>
          </a:prstGeom>
        </p:spPr>
      </p:pic>
      <p:pic>
        <p:nvPicPr>
          <p:cNvPr id="7" name="Picture 6">
            <a:extLst>
              <a:ext uri="{FF2B5EF4-FFF2-40B4-BE49-F238E27FC236}">
                <a16:creationId xmlns:a16="http://schemas.microsoft.com/office/drawing/2014/main" id="{B32CC736-0D3F-612F-5903-AF1FA43D5EAB}"/>
              </a:ext>
            </a:extLst>
          </p:cNvPr>
          <p:cNvPicPr>
            <a:picLocks noChangeAspect="1"/>
          </p:cNvPicPr>
          <p:nvPr/>
        </p:nvPicPr>
        <p:blipFill>
          <a:blip r:embed="rId3"/>
          <a:stretch>
            <a:fillRect/>
          </a:stretch>
        </p:blipFill>
        <p:spPr>
          <a:xfrm>
            <a:off x="6383187" y="1854904"/>
            <a:ext cx="5808813" cy="3544032"/>
          </a:xfrm>
          <a:prstGeom prst="rect">
            <a:avLst/>
          </a:prstGeom>
        </p:spPr>
      </p:pic>
    </p:spTree>
    <p:extLst>
      <p:ext uri="{BB962C8B-B14F-4D97-AF65-F5344CB8AC3E}">
        <p14:creationId xmlns:p14="http://schemas.microsoft.com/office/powerpoint/2010/main" val="108439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919F-FED0-4807-28F8-DFA8A750873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D63B7BC-8DBA-EC6D-B7AD-525F7788C17C}"/>
              </a:ext>
            </a:extLst>
          </p:cNvPr>
          <p:cNvPicPr>
            <a:picLocks noGrp="1" noChangeAspect="1"/>
          </p:cNvPicPr>
          <p:nvPr>
            <p:ph idx="1"/>
          </p:nvPr>
        </p:nvPicPr>
        <p:blipFill>
          <a:blip r:embed="rId2"/>
          <a:stretch>
            <a:fillRect/>
          </a:stretch>
        </p:blipFill>
        <p:spPr>
          <a:xfrm>
            <a:off x="270345" y="90380"/>
            <a:ext cx="5613620" cy="3200615"/>
          </a:xfrm>
          <a:prstGeom prst="rect">
            <a:avLst/>
          </a:prstGeom>
        </p:spPr>
      </p:pic>
      <p:pic>
        <p:nvPicPr>
          <p:cNvPr id="7" name="Picture 6">
            <a:extLst>
              <a:ext uri="{FF2B5EF4-FFF2-40B4-BE49-F238E27FC236}">
                <a16:creationId xmlns:a16="http://schemas.microsoft.com/office/drawing/2014/main" id="{19E1F890-159C-0670-BCD4-D82C49EF7FA1}"/>
              </a:ext>
            </a:extLst>
          </p:cNvPr>
          <p:cNvPicPr>
            <a:picLocks noChangeAspect="1"/>
          </p:cNvPicPr>
          <p:nvPr/>
        </p:nvPicPr>
        <p:blipFill>
          <a:blip r:embed="rId3"/>
          <a:stretch>
            <a:fillRect/>
          </a:stretch>
        </p:blipFill>
        <p:spPr>
          <a:xfrm>
            <a:off x="6022177" y="90380"/>
            <a:ext cx="5698045" cy="3141751"/>
          </a:xfrm>
          <a:prstGeom prst="rect">
            <a:avLst/>
          </a:prstGeom>
        </p:spPr>
      </p:pic>
      <p:pic>
        <p:nvPicPr>
          <p:cNvPr id="9" name="Picture 8">
            <a:extLst>
              <a:ext uri="{FF2B5EF4-FFF2-40B4-BE49-F238E27FC236}">
                <a16:creationId xmlns:a16="http://schemas.microsoft.com/office/drawing/2014/main" id="{E169E5DA-59B1-4731-F7C4-B3220B570CC8}"/>
              </a:ext>
            </a:extLst>
          </p:cNvPr>
          <p:cNvPicPr>
            <a:picLocks noChangeAspect="1"/>
          </p:cNvPicPr>
          <p:nvPr/>
        </p:nvPicPr>
        <p:blipFill>
          <a:blip r:embed="rId4"/>
          <a:stretch>
            <a:fillRect/>
          </a:stretch>
        </p:blipFill>
        <p:spPr>
          <a:xfrm>
            <a:off x="2910147" y="3429000"/>
            <a:ext cx="4945741" cy="2971909"/>
          </a:xfrm>
          <a:prstGeom prst="rect">
            <a:avLst/>
          </a:prstGeom>
        </p:spPr>
      </p:pic>
    </p:spTree>
    <p:extLst>
      <p:ext uri="{BB962C8B-B14F-4D97-AF65-F5344CB8AC3E}">
        <p14:creationId xmlns:p14="http://schemas.microsoft.com/office/powerpoint/2010/main" val="242589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09CF-DF3A-6B6F-94E1-D99B319B5C7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Closing and Takeaways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CA05C6-5F56-053E-A8FA-3A6F66FE0BE4}"/>
              </a:ext>
            </a:extLst>
          </p:cNvPr>
          <p:cNvSpPr>
            <a:spLocks noGrp="1"/>
          </p:cNvSpPr>
          <p:nvPr>
            <p:ph idx="1"/>
          </p:nvPr>
        </p:nvSpPr>
        <p:spPr/>
        <p:txBody>
          <a:bodyPr>
            <a:normAutofit fontScale="85000" lnSpcReduction="20000"/>
          </a:bodyPr>
          <a:lstStyle/>
          <a:p>
            <a:r>
              <a:rPr lang="en-IN" sz="2200" b="1" dirty="0">
                <a:latin typeface="Times New Roman" panose="02020603050405020304" pitchFamily="18" charset="0"/>
                <a:cs typeface="Times New Roman" panose="02020603050405020304" pitchFamily="18" charset="0"/>
              </a:rPr>
              <a:t>Transforming Real-World Evidence into Real-World Impact</a:t>
            </a:r>
          </a:p>
          <a:p>
            <a:r>
              <a:rPr lang="en-IN" sz="2200" b="1" dirty="0">
                <a:latin typeface="Times New Roman" panose="02020603050405020304" pitchFamily="18" charset="0"/>
                <a:cs typeface="Times New Roman" panose="02020603050405020304" pitchFamily="18" charset="0"/>
              </a:rPr>
              <a:t>End-to-End Solution</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From raw CMS claims → predictive models → actionable insights</a:t>
            </a:r>
          </a:p>
          <a:p>
            <a:r>
              <a:rPr lang="en-IN" sz="2200" b="1" dirty="0">
                <a:latin typeface="Times New Roman" panose="02020603050405020304" pitchFamily="18" charset="0"/>
                <a:cs typeface="Times New Roman" panose="02020603050405020304" pitchFamily="18" charset="0"/>
              </a:rPr>
              <a:t>Innovation Beyond Prediction</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Hybrid AI models + cost simulation + clinical recommendations</a:t>
            </a:r>
          </a:p>
          <a:p>
            <a:r>
              <a:rPr lang="en-IN" sz="2200" b="1" dirty="0">
                <a:latin typeface="Times New Roman" panose="02020603050405020304" pitchFamily="18" charset="0"/>
                <a:cs typeface="Times New Roman" panose="02020603050405020304" pitchFamily="18" charset="0"/>
              </a:rPr>
              <a:t>Real-World Value</a:t>
            </a:r>
            <a:endParaRPr lang="en-IN" sz="2200" dirty="0">
              <a:latin typeface="Times New Roman" panose="02020603050405020304" pitchFamily="18" charset="0"/>
              <a:cs typeface="Times New Roman" panose="02020603050405020304" pitchFamily="18" charset="0"/>
            </a:endParaRPr>
          </a:p>
          <a:p>
            <a:pPr lvl="1"/>
            <a:r>
              <a:rPr lang="en-IN" sz="2000" b="1" dirty="0">
                <a:latin typeface="Times New Roman" panose="02020603050405020304" pitchFamily="18" charset="0"/>
                <a:cs typeface="Times New Roman" panose="02020603050405020304" pitchFamily="18" charset="0"/>
              </a:rPr>
              <a:t>Patients</a:t>
            </a:r>
            <a:r>
              <a:rPr lang="en-IN" sz="2000" dirty="0">
                <a:latin typeface="Times New Roman" panose="02020603050405020304" pitchFamily="18" charset="0"/>
                <a:cs typeface="Times New Roman" panose="02020603050405020304" pitchFamily="18" charset="0"/>
              </a:rPr>
              <a:t> → Better outcomes &amp; personalized care</a:t>
            </a:r>
          </a:p>
          <a:p>
            <a:pPr lvl="1"/>
            <a:r>
              <a:rPr lang="en-IN" sz="2000" b="1" dirty="0">
                <a:latin typeface="Times New Roman" panose="02020603050405020304" pitchFamily="18" charset="0"/>
                <a:cs typeface="Times New Roman" panose="02020603050405020304" pitchFamily="18" charset="0"/>
              </a:rPr>
              <a:t>Providers</a:t>
            </a:r>
            <a:r>
              <a:rPr lang="en-IN" sz="2000" dirty="0">
                <a:latin typeface="Times New Roman" panose="02020603050405020304" pitchFamily="18" charset="0"/>
                <a:cs typeface="Times New Roman" panose="02020603050405020304" pitchFamily="18" charset="0"/>
              </a:rPr>
              <a:t> → Early alerts for timely interventions</a:t>
            </a:r>
          </a:p>
          <a:p>
            <a:pPr lvl="1"/>
            <a:r>
              <a:rPr lang="en-IN" sz="2000" b="1" dirty="0">
                <a:latin typeface="Times New Roman" panose="02020603050405020304" pitchFamily="18" charset="0"/>
                <a:cs typeface="Times New Roman" panose="02020603050405020304" pitchFamily="18" charset="0"/>
              </a:rPr>
              <a:t>Payers</a:t>
            </a:r>
            <a:r>
              <a:rPr lang="en-IN" sz="2000" dirty="0">
                <a:latin typeface="Times New Roman" panose="02020603050405020304" pitchFamily="18" charset="0"/>
                <a:cs typeface="Times New Roman" panose="02020603050405020304" pitchFamily="18" charset="0"/>
              </a:rPr>
              <a:t> → Significant cost savings by reducing readmissions</a:t>
            </a:r>
          </a:p>
          <a:p>
            <a:pPr lvl="1"/>
            <a:r>
              <a:rPr lang="en-IN" sz="2000" b="1" dirty="0">
                <a:latin typeface="Times New Roman" panose="02020603050405020304" pitchFamily="18" charset="0"/>
                <a:cs typeface="Times New Roman" panose="02020603050405020304" pitchFamily="18" charset="0"/>
              </a:rPr>
              <a:t>System</a:t>
            </a:r>
            <a:r>
              <a:rPr lang="en-IN" sz="2000" dirty="0">
                <a:latin typeface="Times New Roman" panose="02020603050405020304" pitchFamily="18" charset="0"/>
                <a:cs typeface="Times New Roman" panose="02020603050405020304" pitchFamily="18" charset="0"/>
              </a:rPr>
              <a:t> → Scalable, adaptable pipeline for chronic disease management</a:t>
            </a:r>
          </a:p>
          <a:p>
            <a:r>
              <a:rPr lang="en-US" sz="2100" b="1" dirty="0">
                <a:latin typeface="Times New Roman" panose="02020603050405020304" pitchFamily="18" charset="0"/>
                <a:cs typeface="Times New Roman" panose="02020603050405020304" pitchFamily="18" charset="0"/>
              </a:rPr>
              <a:t>Our Contribution at RWEsearch Hackathon 2025</a:t>
            </a: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Built an </a:t>
            </a:r>
            <a:r>
              <a:rPr lang="en-US" sz="2100" b="1" dirty="0">
                <a:latin typeface="Times New Roman" panose="02020603050405020304" pitchFamily="18" charset="0"/>
                <a:cs typeface="Times New Roman" panose="02020603050405020304" pitchFamily="18" charset="0"/>
              </a:rPr>
              <a:t>end-to-end pipeline</a:t>
            </a:r>
            <a:r>
              <a:rPr lang="en-US" sz="2100" dirty="0">
                <a:latin typeface="Times New Roman" panose="02020603050405020304" pitchFamily="18" charset="0"/>
                <a:cs typeface="Times New Roman" panose="02020603050405020304" pitchFamily="18" charset="0"/>
              </a:rPr>
              <a:t> from raw CMS data → insights.</a:t>
            </a:r>
          </a:p>
          <a:p>
            <a:r>
              <a:rPr lang="en-US" sz="2100" dirty="0">
                <a:latin typeface="Times New Roman" panose="02020603050405020304" pitchFamily="18" charset="0"/>
                <a:cs typeface="Times New Roman" panose="02020603050405020304" pitchFamily="18" charset="0"/>
              </a:rPr>
              <a:t>Combined </a:t>
            </a:r>
            <a:r>
              <a:rPr lang="en-US" sz="2100" b="1" dirty="0">
                <a:latin typeface="Times New Roman" panose="02020603050405020304" pitchFamily="18" charset="0"/>
                <a:cs typeface="Times New Roman" panose="02020603050405020304" pitchFamily="18" charset="0"/>
              </a:rPr>
              <a:t>AI, ML, and DL models</a:t>
            </a:r>
            <a:r>
              <a:rPr lang="en-US" sz="2100" dirty="0">
                <a:latin typeface="Times New Roman" panose="02020603050405020304" pitchFamily="18" charset="0"/>
                <a:cs typeface="Times New Roman" panose="02020603050405020304" pitchFamily="18" charset="0"/>
              </a:rPr>
              <a:t> for accurate readmission predictions.</a:t>
            </a:r>
          </a:p>
          <a:p>
            <a:r>
              <a:rPr lang="en-US" sz="2100" dirty="0">
                <a:latin typeface="Times New Roman" panose="02020603050405020304" pitchFamily="18" charset="0"/>
                <a:cs typeface="Times New Roman" panose="02020603050405020304" pitchFamily="18" charset="0"/>
              </a:rPr>
              <a:t>Designed a </a:t>
            </a:r>
            <a:r>
              <a:rPr lang="en-US" sz="2100" b="1" dirty="0">
                <a:latin typeface="Times New Roman" panose="02020603050405020304" pitchFamily="18" charset="0"/>
                <a:cs typeface="Times New Roman" panose="02020603050405020304" pitchFamily="18" charset="0"/>
              </a:rPr>
              <a:t>Streamlit dashboard</a:t>
            </a:r>
            <a:r>
              <a:rPr lang="en-US" sz="2100" dirty="0">
                <a:latin typeface="Times New Roman" panose="02020603050405020304" pitchFamily="18" charset="0"/>
                <a:cs typeface="Times New Roman" panose="02020603050405020304" pitchFamily="18" charset="0"/>
              </a:rPr>
              <a:t> for transparency &amp; usability.</a:t>
            </a:r>
          </a:p>
          <a:p>
            <a:r>
              <a:rPr lang="en-US" sz="2100" dirty="0">
                <a:latin typeface="Times New Roman" panose="02020603050405020304" pitchFamily="18" charset="0"/>
                <a:cs typeface="Times New Roman" panose="02020603050405020304" pitchFamily="18" charset="0"/>
              </a:rPr>
              <a:t>Delivered </a:t>
            </a:r>
            <a:r>
              <a:rPr lang="en-US" sz="2100" b="1" dirty="0">
                <a:latin typeface="Times New Roman" panose="02020603050405020304" pitchFamily="18" charset="0"/>
                <a:cs typeface="Times New Roman" panose="02020603050405020304" pitchFamily="18" charset="0"/>
              </a:rPr>
              <a:t>clinical insights + cost recommendations</a:t>
            </a:r>
            <a:r>
              <a:rPr lang="en-US" sz="2100" dirty="0">
                <a:latin typeface="Times New Roman" panose="02020603050405020304" pitchFamily="18" charset="0"/>
                <a:cs typeface="Times New Roman" panose="02020603050405020304" pitchFamily="18" charset="0"/>
              </a:rPr>
              <a:t> → not just predictions.</a:t>
            </a:r>
          </a:p>
          <a:p>
            <a:pPr marL="457200" lvl="1" indent="0">
              <a:buNone/>
            </a:pPr>
            <a:endParaRPr lang="en-IN" sz="2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21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90A6-6FB2-7770-4D7D-1234D972D21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806385E-A2BA-5556-B8B5-A1EA96B41E2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28134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2FA3-B2D7-6FBC-1EA6-B1F655F0D6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8D4DDD-0A3B-9D6B-9D61-7555FD0C7346}"/>
              </a:ext>
            </a:extLst>
          </p:cNvPr>
          <p:cNvSpPr>
            <a:spLocks noGrp="1"/>
          </p:cNvSpPr>
          <p:nvPr>
            <p:ph idx="1"/>
          </p:nvPr>
        </p:nvSpPr>
        <p:spPr/>
        <p:txBody>
          <a:bodyPr>
            <a:normAutofit/>
          </a:bodyPr>
          <a:lstStyle/>
          <a:p>
            <a:r>
              <a:rPr lang="en-US" sz="2400" dirty="0"/>
              <a:t>Your task is to develop an AI model that leverages CMS data to predict healthcare outcomes for Medicare and Medicaid beneficiaries, with a focus on patient health outcomes. The model should provide early insights into factors such as disease progression, hospital readmission rates, treatment costs, and treatment efficacy, enabling healthcare providers to deliver personalized interventions. You should focus only on chronic condition-related fields to identify the key factors that contribute to these outcomes and demonstrate how your solution can be used to improve patient care and system efficiency</a:t>
            </a:r>
            <a:endParaRPr lang="en-IN" sz="2400" dirty="0"/>
          </a:p>
        </p:txBody>
      </p:sp>
    </p:spTree>
    <p:extLst>
      <p:ext uri="{BB962C8B-B14F-4D97-AF65-F5344CB8AC3E}">
        <p14:creationId xmlns:p14="http://schemas.microsoft.com/office/powerpoint/2010/main" val="137803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F964-FDE2-BFE4-C390-8BC1AD2DE6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Our Solution: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67A154-4107-2D32-5B9F-6DFBF0AC4ED3}"/>
              </a:ext>
            </a:extLst>
          </p:cNvPr>
          <p:cNvSpPr>
            <a:spLocks noGrp="1"/>
          </p:cNvSpPr>
          <p:nvPr>
            <p:ph idx="1"/>
          </p:nvPr>
        </p:nvSpPr>
        <p:spPr/>
        <p:txBody>
          <a:bodyPr>
            <a:normAutofit fontScale="92500" lnSpcReduction="20000"/>
          </a:bodyPr>
          <a:lstStyle/>
          <a:p>
            <a:r>
              <a:rPr lang="en-IN" sz="2400" b="1" dirty="0">
                <a:latin typeface="Times New Roman" panose="02020603050405020304" pitchFamily="18" charset="0"/>
                <a:cs typeface="Times New Roman" panose="02020603050405020304" pitchFamily="18" charset="0"/>
              </a:rPr>
              <a:t>End-to-End Healthcare Analytics Pipeline</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Integration</a:t>
            </a:r>
            <a:r>
              <a:rPr lang="en-IN" sz="2400" dirty="0">
                <a:latin typeface="Times New Roman" panose="02020603050405020304" pitchFamily="18" charset="0"/>
                <a:cs typeface="Times New Roman" panose="02020603050405020304" pitchFamily="18" charset="0"/>
              </a:rPr>
              <a:t> of Beneficiary, Inpatient, Outpatient, and Prescription Data.</a:t>
            </a:r>
          </a:p>
          <a:p>
            <a:r>
              <a:rPr lang="en-IN" sz="2400" b="1" dirty="0">
                <a:latin typeface="Times New Roman" panose="02020603050405020304" pitchFamily="18" charset="0"/>
                <a:cs typeface="Times New Roman" panose="02020603050405020304" pitchFamily="18" charset="0"/>
              </a:rPr>
              <a:t>Feature Engineering</a:t>
            </a:r>
            <a:r>
              <a:rPr lang="en-IN" sz="2400" dirty="0">
                <a:latin typeface="Times New Roman" panose="02020603050405020304" pitchFamily="18" charset="0"/>
                <a:cs typeface="Times New Roman" panose="02020603050405020304" pitchFamily="18" charset="0"/>
              </a:rPr>
              <a:t> on demographics, chronic flags, utilization (LOS, # admissions, costs).</a:t>
            </a:r>
          </a:p>
          <a:p>
            <a:r>
              <a:rPr lang="en-IN" sz="2400" b="1" dirty="0">
                <a:latin typeface="Times New Roman" panose="02020603050405020304" pitchFamily="18" charset="0"/>
                <a:cs typeface="Times New Roman" panose="02020603050405020304" pitchFamily="18" charset="0"/>
              </a:rPr>
              <a:t>Predictive Models</a:t>
            </a:r>
            <a:r>
              <a:rPr lang="en-IN" sz="2400" dirty="0">
                <a:latin typeface="Times New Roman" panose="02020603050405020304" pitchFamily="18" charset="0"/>
                <a:cs typeface="Times New Roman" panose="02020603050405020304" pitchFamily="18" charset="0"/>
              </a:rPr>
              <a:t>: Ensemble (RF, GBM, XGBoost) + Deep Learning (NN with dropout, focal loss).</a:t>
            </a:r>
          </a:p>
          <a:p>
            <a:r>
              <a:rPr lang="en-IN" sz="2400" b="1" dirty="0">
                <a:latin typeface="Times New Roman" panose="02020603050405020304" pitchFamily="18" charset="0"/>
                <a:cs typeface="Times New Roman" panose="02020603050405020304" pitchFamily="18" charset="0"/>
              </a:rPr>
              <a:t>Clinical Insights Engine</a:t>
            </a:r>
            <a:r>
              <a:rPr lang="en-IN" sz="2400" dirty="0">
                <a:latin typeface="Times New Roman" panose="02020603050405020304" pitchFamily="18" charset="0"/>
                <a:cs typeface="Times New Roman" panose="02020603050405020304" pitchFamily="18" charset="0"/>
              </a:rPr>
              <a:t>: Identifies top risk factors, cost impact, and comorbidity patterns.</a:t>
            </a:r>
          </a:p>
          <a:p>
            <a:r>
              <a:rPr lang="en-IN" sz="2400" b="1" dirty="0">
                <a:latin typeface="Times New Roman" panose="02020603050405020304" pitchFamily="18" charset="0"/>
                <a:cs typeface="Times New Roman" panose="02020603050405020304" pitchFamily="18" charset="0"/>
              </a:rPr>
              <a:t>Streamlit Dashboard</a:t>
            </a:r>
            <a:r>
              <a:rPr lang="en-IN" sz="2400" dirty="0">
                <a:latin typeface="Times New Roman" panose="02020603050405020304" pitchFamily="18" charset="0"/>
                <a:cs typeface="Times New Roman" panose="02020603050405020304" pitchFamily="18" charset="0"/>
              </a:rPr>
              <a:t>: Interactive, professional, end-to-end analytics tool.</a:t>
            </a:r>
          </a:p>
          <a:p>
            <a:r>
              <a:rPr lang="en-IN" sz="2400" b="1" dirty="0">
                <a:latin typeface="Times New Roman" panose="02020603050405020304" pitchFamily="18" charset="0"/>
                <a:cs typeface="Times New Roman" panose="02020603050405020304" pitchFamily="18" charset="0"/>
              </a:rPr>
              <a:t>Outputs</a:t>
            </a:r>
            <a:r>
              <a:rPr lang="en-IN" sz="2400" dirty="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Early alerts for high-risk patients</a:t>
            </a:r>
          </a:p>
          <a:p>
            <a:pPr lvl="1"/>
            <a:r>
              <a:rPr lang="en-IN" dirty="0">
                <a:latin typeface="Times New Roman" panose="02020603050405020304" pitchFamily="18" charset="0"/>
                <a:cs typeface="Times New Roman" panose="02020603050405020304" pitchFamily="18" charset="0"/>
              </a:rPr>
              <a:t>Actionable recommendations for providers</a:t>
            </a:r>
          </a:p>
          <a:p>
            <a:pPr lvl="1"/>
            <a:r>
              <a:rPr lang="en-IN" dirty="0">
                <a:latin typeface="Times New Roman" panose="02020603050405020304" pitchFamily="18" charset="0"/>
                <a:cs typeface="Times New Roman" panose="02020603050405020304" pitchFamily="18" charset="0"/>
              </a:rPr>
              <a:t>Cost-saving scenarios for payers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95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A9D6-AC8A-978E-E664-BBD24B627DF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Sources and Preparation:</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B9D0ABC-D7A1-80EA-1D2E-2BE4BBCCFB3F}"/>
              </a:ext>
            </a:extLst>
          </p:cNvPr>
          <p:cNvSpPr>
            <a:spLocks noGrp="1" noChangeArrowheads="1"/>
          </p:cNvSpPr>
          <p:nvPr>
            <p:ph idx="1"/>
          </p:nvPr>
        </p:nvSpPr>
        <p:spPr bwMode="auto">
          <a:xfrm>
            <a:off x="838200" y="2370077"/>
            <a:ext cx="9573005"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Beneficiary Summary (2008–2010)</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Gender, Race, Coverage, Chronic conditions (SP_DIABETES, SP_CHF, SP_COPD,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Inpatient &amp; Outpatient Claims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Admission/Discharge dates, Diagnosis codes, Payment amounts, LOS.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Prescription Drug Events (PDE)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Days supplied, refill adherence, drug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Merged across years, cleaned missing values, normalized cost &amp; utilization.</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readmission labels (30/60/90 days)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calculating gaps between admissions.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imbalance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weighted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dataset: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Hundreds of thousands of rows, 100+ engineered features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68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DA32-99CA-C313-5CE4-6C7338F08FE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Pipeline and Architecture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9D8651-EE9E-AE50-CC8E-833446865D94}"/>
              </a:ext>
            </a:extLst>
          </p:cNvPr>
          <p:cNvSpPr>
            <a:spLocks noGrp="1"/>
          </p:cNvSpPr>
          <p:nvPr>
            <p:ph idx="1"/>
          </p:nvPr>
        </p:nvSpPr>
        <p:spPr/>
        <p:txBody>
          <a:bodyPr>
            <a:normAutofit/>
          </a:bodyPr>
          <a:lstStyle/>
          <a:p>
            <a:r>
              <a:rPr lang="en-IN" sz="2600" b="1" dirty="0">
                <a:latin typeface="Times New Roman" panose="02020603050405020304" pitchFamily="18" charset="0"/>
                <a:cs typeface="Times New Roman" panose="02020603050405020304" pitchFamily="18" charset="0"/>
              </a:rPr>
              <a:t>Step 1: Data Loading &amp; Preprocessing</a:t>
            </a:r>
            <a:endParaRPr lang="en-IN" sz="26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Read Beneficiary + Claims CSVs</a:t>
            </a:r>
          </a:p>
          <a:p>
            <a:pPr lvl="1"/>
            <a:r>
              <a:rPr lang="en-IN" sz="2200" dirty="0">
                <a:latin typeface="Times New Roman" panose="02020603050405020304" pitchFamily="18" charset="0"/>
                <a:cs typeface="Times New Roman" panose="02020603050405020304" pitchFamily="18" charset="0"/>
              </a:rPr>
              <a:t>Extract chronic flags, admission timelines, readmission labels</a:t>
            </a:r>
          </a:p>
          <a:p>
            <a:r>
              <a:rPr lang="en-IN" sz="2600" b="1" dirty="0">
                <a:latin typeface="Times New Roman" panose="02020603050405020304" pitchFamily="18" charset="0"/>
                <a:cs typeface="Times New Roman" panose="02020603050405020304" pitchFamily="18" charset="0"/>
              </a:rPr>
              <a:t>Step 2: Feature Engineering</a:t>
            </a:r>
            <a:endParaRPr lang="en-IN" sz="26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Age, # admissions, </a:t>
            </a:r>
            <a:r>
              <a:rPr lang="en-IN" sz="2200" dirty="0" err="1">
                <a:latin typeface="Times New Roman" panose="02020603050405020304" pitchFamily="18" charset="0"/>
                <a:cs typeface="Times New Roman" panose="02020603050405020304" pitchFamily="18" charset="0"/>
              </a:rPr>
              <a:t>Avg</a:t>
            </a:r>
            <a:r>
              <a:rPr lang="en-IN" sz="2200" dirty="0">
                <a:latin typeface="Times New Roman" panose="02020603050405020304" pitchFamily="18" charset="0"/>
                <a:cs typeface="Times New Roman" panose="02020603050405020304" pitchFamily="18" charset="0"/>
              </a:rPr>
              <a:t> Length of Stay, Total inpatient cost</a:t>
            </a:r>
          </a:p>
          <a:p>
            <a:pPr lvl="1"/>
            <a:r>
              <a:rPr lang="en-IN" sz="2200" dirty="0">
                <a:latin typeface="Times New Roman" panose="02020603050405020304" pitchFamily="18" charset="0"/>
                <a:cs typeface="Times New Roman" panose="02020603050405020304" pitchFamily="18" charset="0"/>
              </a:rPr>
              <a:t>Top 20 ICD9 Diagnosis features</a:t>
            </a:r>
          </a:p>
          <a:p>
            <a:pPr lvl="1"/>
            <a:r>
              <a:rPr lang="en-IN" sz="2200" dirty="0">
                <a:latin typeface="Times New Roman" panose="02020603050405020304" pitchFamily="18" charset="0"/>
                <a:cs typeface="Times New Roman" panose="02020603050405020304" pitchFamily="18" charset="0"/>
              </a:rPr>
              <a:t>Chronic conditions mapped to binary flags</a:t>
            </a:r>
          </a:p>
          <a:p>
            <a:r>
              <a:rPr lang="en-IN" sz="2600" b="1" dirty="0">
                <a:latin typeface="Times New Roman" panose="02020603050405020304" pitchFamily="18" charset="0"/>
                <a:cs typeface="Times New Roman" panose="02020603050405020304" pitchFamily="18" charset="0"/>
              </a:rPr>
              <a:t>Step 3: Model Training</a:t>
            </a:r>
            <a:endParaRPr lang="en-IN" sz="26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Ensemble Models: Logistic Regression, Random Forest, Gradient Boosting, XGBoost</a:t>
            </a:r>
          </a:p>
          <a:p>
            <a:pPr lvl="1"/>
            <a:r>
              <a:rPr lang="en-IN" sz="2200" dirty="0">
                <a:latin typeface="Times New Roman" panose="02020603050405020304" pitchFamily="18" charset="0"/>
                <a:cs typeface="Times New Roman" panose="02020603050405020304" pitchFamily="18" charset="0"/>
              </a:rPr>
              <a:t>Deep Learning NN (256-128-64-32) with </a:t>
            </a:r>
            <a:r>
              <a:rPr lang="en-IN" sz="2200" dirty="0" err="1">
                <a:latin typeface="Times New Roman" panose="02020603050405020304" pitchFamily="18" charset="0"/>
                <a:cs typeface="Times New Roman" panose="02020603050405020304" pitchFamily="18" charset="0"/>
              </a:rPr>
              <a:t>BatchNorm</a:t>
            </a:r>
            <a:r>
              <a:rPr lang="en-IN" sz="2200" dirty="0">
                <a:latin typeface="Times New Roman" panose="02020603050405020304" pitchFamily="18" charset="0"/>
                <a:cs typeface="Times New Roman" panose="02020603050405020304" pitchFamily="18" charset="0"/>
              </a:rPr>
              <a:t>, Dropout, Focal Loss</a:t>
            </a:r>
          </a:p>
          <a:p>
            <a:endParaRPr lang="en-IN" dirty="0"/>
          </a:p>
        </p:txBody>
      </p:sp>
    </p:spTree>
    <p:extLst>
      <p:ext uri="{BB962C8B-B14F-4D97-AF65-F5344CB8AC3E}">
        <p14:creationId xmlns:p14="http://schemas.microsoft.com/office/powerpoint/2010/main" val="101947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91B4-C3DF-E2E2-007B-4EBC98F6439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33A20E7-A296-4301-75FE-259025290B58}"/>
              </a:ext>
            </a:extLst>
          </p:cNvPr>
          <p:cNvSpPr>
            <a:spLocks noGrp="1"/>
          </p:cNvSpPr>
          <p:nvPr>
            <p:ph idx="1"/>
          </p:nvPr>
        </p:nvSpPr>
        <p:spPr/>
        <p:txBody>
          <a:bodyPr/>
          <a:lstStyle/>
          <a:p>
            <a:r>
              <a:rPr lang="en-IN" sz="2400" b="1" dirty="0"/>
              <a:t>Step 4: Clinical Insights Generation</a:t>
            </a:r>
            <a:endParaRPr lang="en-IN" sz="2400" dirty="0"/>
          </a:p>
          <a:p>
            <a:pPr lvl="1"/>
            <a:r>
              <a:rPr lang="en-IN" sz="2200" dirty="0"/>
              <a:t>Top 10 risk factors (Random Forest feature importances)</a:t>
            </a:r>
          </a:p>
          <a:p>
            <a:pPr lvl="1"/>
            <a:r>
              <a:rPr lang="en-IN" sz="2200" dirty="0"/>
              <a:t>Cost estimation model: Intervention vs No-intervention</a:t>
            </a:r>
          </a:p>
          <a:p>
            <a:pPr lvl="1"/>
            <a:r>
              <a:rPr lang="en-IN" sz="2200" dirty="0"/>
              <a:t>Personalized treatment recommendation engine</a:t>
            </a:r>
          </a:p>
          <a:p>
            <a:r>
              <a:rPr lang="en-IN" sz="2400" b="1" dirty="0"/>
              <a:t>Step 5: Visualization &amp; Reporting</a:t>
            </a:r>
            <a:endParaRPr lang="en-IN" sz="2400" dirty="0"/>
          </a:p>
          <a:p>
            <a:pPr lvl="1"/>
            <a:r>
              <a:rPr lang="en-IN" sz="2200" dirty="0"/>
              <a:t>ROC curves, AUC comparisons, feature importance bar charts</a:t>
            </a:r>
          </a:p>
          <a:p>
            <a:pPr lvl="1"/>
            <a:r>
              <a:rPr lang="en-IN" sz="2200" dirty="0"/>
              <a:t>Streamlit tabs for “Train Models”, “Patient Explorer”, “Costs &amp; Recommendations”</a:t>
            </a:r>
          </a:p>
          <a:p>
            <a:endParaRPr lang="en-IN" dirty="0"/>
          </a:p>
        </p:txBody>
      </p:sp>
    </p:spTree>
    <p:extLst>
      <p:ext uri="{BB962C8B-B14F-4D97-AF65-F5344CB8AC3E}">
        <p14:creationId xmlns:p14="http://schemas.microsoft.com/office/powerpoint/2010/main" val="171883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293F-7238-B1C4-8822-980403DD00A4}"/>
              </a:ext>
            </a:extLst>
          </p:cNvPr>
          <p:cNvSpPr>
            <a:spLocks noGrp="1"/>
          </p:cNvSpPr>
          <p:nvPr>
            <p:ph type="title"/>
          </p:nvPr>
        </p:nvSpPr>
        <p:spPr>
          <a:xfrm>
            <a:off x="838200" y="365125"/>
            <a:ext cx="10085173" cy="996043"/>
          </a:xfrm>
        </p:spPr>
        <p:txBody>
          <a:bodyPr/>
          <a:lstStyle/>
          <a:p>
            <a:r>
              <a:rPr lang="en-US" b="1" dirty="0">
                <a:latin typeface="Times New Roman" panose="02020603050405020304" pitchFamily="18" charset="0"/>
                <a:cs typeface="Times New Roman" panose="02020603050405020304" pitchFamily="18" charset="0"/>
              </a:rPr>
              <a:t>Innovation and Uniqueness</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8ADD741-8CBB-01E2-5B58-276268D13BDA}"/>
              </a:ext>
            </a:extLst>
          </p:cNvPr>
          <p:cNvSpPr>
            <a:spLocks noGrp="1" noChangeArrowheads="1"/>
          </p:cNvSpPr>
          <p:nvPr>
            <p:ph idx="1"/>
          </p:nvPr>
        </p:nvSpPr>
        <p:spPr bwMode="auto">
          <a:xfrm>
            <a:off x="838200" y="1361168"/>
            <a:ext cx="1075243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Modeling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Classical ML (RF, GBM, XGB) + DL → robust predictions across datasets.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Imbalance-Aware Training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Weighted losses, threshold tuning → improved recall for rare readmissions.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Threshold Optimization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Instead of the default 0.5, dynamic thresholds (0.3–0.7) are chosen for max F1 &amp; Recall.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Clinical Insights Generator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Beyond predictions → identifies “why” (risk factors, comorbidities, chronic progression).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Simulation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predictions into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USD savings potential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early interventions.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Streamlit Dashboard Design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Modular tabs (EDA, Models, Costs, Explorer, Batch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Professional UI (custom CSS, teal-accent branding, interactive Altair charts).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Patient-level analytics + system-level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86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2DF4-7D3B-F84B-0B16-41561B7EC65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 Results</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21EB9F1-CCDE-5D22-3B25-5FD04A3C4A12}"/>
              </a:ext>
            </a:extLst>
          </p:cNvPr>
          <p:cNvPicPr>
            <a:picLocks noGrp="1" noChangeAspect="1"/>
          </p:cNvPicPr>
          <p:nvPr>
            <p:ph idx="1"/>
          </p:nvPr>
        </p:nvPicPr>
        <p:blipFill>
          <a:blip r:embed="rId2"/>
          <a:stretch>
            <a:fillRect/>
          </a:stretch>
        </p:blipFill>
        <p:spPr>
          <a:xfrm>
            <a:off x="838200" y="1456173"/>
            <a:ext cx="10515600" cy="1702987"/>
          </a:xfrm>
          <a:prstGeom prst="rect">
            <a:avLst/>
          </a:prstGeom>
        </p:spPr>
      </p:pic>
      <p:pic>
        <p:nvPicPr>
          <p:cNvPr id="9" name="Picture 8">
            <a:extLst>
              <a:ext uri="{FF2B5EF4-FFF2-40B4-BE49-F238E27FC236}">
                <a16:creationId xmlns:a16="http://schemas.microsoft.com/office/drawing/2014/main" id="{4866D20A-9509-96A7-7670-5201CEC59274}"/>
              </a:ext>
            </a:extLst>
          </p:cNvPr>
          <p:cNvPicPr>
            <a:picLocks noChangeAspect="1"/>
          </p:cNvPicPr>
          <p:nvPr/>
        </p:nvPicPr>
        <p:blipFill>
          <a:blip r:embed="rId3"/>
          <a:stretch>
            <a:fillRect/>
          </a:stretch>
        </p:blipFill>
        <p:spPr>
          <a:xfrm>
            <a:off x="604299" y="3159160"/>
            <a:ext cx="10755448" cy="1631325"/>
          </a:xfrm>
          <a:prstGeom prst="rect">
            <a:avLst/>
          </a:prstGeom>
        </p:spPr>
      </p:pic>
      <p:pic>
        <p:nvPicPr>
          <p:cNvPr id="11" name="Picture 10">
            <a:extLst>
              <a:ext uri="{FF2B5EF4-FFF2-40B4-BE49-F238E27FC236}">
                <a16:creationId xmlns:a16="http://schemas.microsoft.com/office/drawing/2014/main" id="{D98DB29E-0EE7-284A-CFE2-C0AF7835E486}"/>
              </a:ext>
            </a:extLst>
          </p:cNvPr>
          <p:cNvPicPr>
            <a:picLocks noChangeAspect="1"/>
          </p:cNvPicPr>
          <p:nvPr/>
        </p:nvPicPr>
        <p:blipFill>
          <a:blip r:embed="rId4"/>
          <a:stretch>
            <a:fillRect/>
          </a:stretch>
        </p:blipFill>
        <p:spPr>
          <a:xfrm>
            <a:off x="757030" y="4790485"/>
            <a:ext cx="10677939" cy="1726160"/>
          </a:xfrm>
          <a:prstGeom prst="rect">
            <a:avLst/>
          </a:prstGeom>
        </p:spPr>
      </p:pic>
    </p:spTree>
    <p:extLst>
      <p:ext uri="{BB962C8B-B14F-4D97-AF65-F5344CB8AC3E}">
        <p14:creationId xmlns:p14="http://schemas.microsoft.com/office/powerpoint/2010/main" val="499975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2748-7580-E138-8C51-5256E83C10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Insights and Drivers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305DFFD-5377-7C5B-61C3-58A84445CF3B}"/>
              </a:ext>
            </a:extLst>
          </p:cNvPr>
          <p:cNvSpPr>
            <a:spLocks noGrp="1" noChangeArrowheads="1"/>
          </p:cNvSpPr>
          <p:nvPr>
            <p:ph idx="1"/>
          </p:nvPr>
        </p:nvSpPr>
        <p:spPr bwMode="auto">
          <a:xfrm>
            <a:off x="933615" y="2024746"/>
            <a:ext cx="997557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Risk Factors (Random Forest Importances):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Prior hospitalizations (# admissions)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Avg Length of Stay (LOS)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CHF, Diabetes, COPD flags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Inpatient costs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(elderly higher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 Progression Tracker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Rising prevalence: Diabetes, COPD over 2008–2010</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Comorbidity hotspots: Diabetes + CHF, COPD + Depression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insights guide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patient segmentation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intervention.</a:t>
            </a:r>
          </a:p>
        </p:txBody>
      </p:sp>
    </p:spTree>
    <p:extLst>
      <p:ext uri="{BB962C8B-B14F-4D97-AF65-F5344CB8AC3E}">
        <p14:creationId xmlns:p14="http://schemas.microsoft.com/office/powerpoint/2010/main" val="3362864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1124</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RWEsearch &amp; Health Innovation Hackathon-2025</vt:lpstr>
      <vt:lpstr>Problem Statement</vt:lpstr>
      <vt:lpstr>Our Solution:</vt:lpstr>
      <vt:lpstr>Data Sources and Preparation:</vt:lpstr>
      <vt:lpstr>Pipeline and Architecture</vt:lpstr>
      <vt:lpstr>PowerPoint Presentation</vt:lpstr>
      <vt:lpstr>Innovation and Uniqueness</vt:lpstr>
      <vt:lpstr>Model Results</vt:lpstr>
      <vt:lpstr>Insights and Drivers</vt:lpstr>
      <vt:lpstr>Cost Impact Analysis</vt:lpstr>
      <vt:lpstr>Personalized Recommendations</vt:lpstr>
      <vt:lpstr>Streamlit Dashboard Demo</vt:lpstr>
      <vt:lpstr>Impact</vt:lpstr>
      <vt:lpstr>Future Roadmap</vt:lpstr>
      <vt:lpstr>Data Visualization</vt:lpstr>
      <vt:lpstr>DashBoard Visualization</vt:lpstr>
      <vt:lpstr>PowerPoint Presentation</vt:lpstr>
      <vt:lpstr>Closing and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 marakanna</dc:creator>
  <cp:lastModifiedBy>krish marakanna</cp:lastModifiedBy>
  <cp:revision>1</cp:revision>
  <dcterms:created xsi:type="dcterms:W3CDTF">2025-08-26T16:25:38Z</dcterms:created>
  <dcterms:modified xsi:type="dcterms:W3CDTF">2025-08-26T16:27:40Z</dcterms:modified>
</cp:coreProperties>
</file>