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76" r:id="rId6"/>
    <p:sldId id="281" r:id="rId7"/>
    <p:sldId id="280" r:id="rId8"/>
    <p:sldId id="279" r:id="rId9"/>
    <p:sldId id="278" r:id="rId10"/>
    <p:sldId id="283"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0" autoAdjust="0"/>
    <p:restoredTop sz="94718"/>
  </p:normalViewPr>
  <p:slideViewPr>
    <p:cSldViewPr snapToGrid="0">
      <p:cViewPr varScale="1">
        <p:scale>
          <a:sx n="86" d="100"/>
          <a:sy n="86" d="100"/>
        </p:scale>
        <p:origin x="182"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t>4/5/2024</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t>4/5/2024</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p:cNvGrpSpPr/>
          <p:nvPr userDrawn="1"/>
        </p:nvGrpSpPr>
        <p:grpSpPr>
          <a:xfrm>
            <a:off x="2587417"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t>4/5/2024</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t>4/5/2024</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t>4/5/2024</a:t>
            </a:fld>
            <a:endParaRPr lang="en-US" dirty="0"/>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t>4/5/2024</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t>4/5/2024</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t>4/5/2024</a:t>
            </a:fld>
            <a:endParaRPr lang="en-US" dirty="0"/>
          </a:p>
        </p:txBody>
      </p:sp>
      <p:sp>
        <p:nvSpPr>
          <p:cNvPr id="4"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t>4/5/2024</a:t>
            </a:fld>
            <a:endParaRPr lang="en-US" dirty="0"/>
          </a:p>
        </p:txBody>
      </p:sp>
      <p:sp>
        <p:nvSpPr>
          <p:cNvPr id="4"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
        <p:nvSpPr>
          <p:cNvPr id="19"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t>4/5/2024</a:t>
            </a:fld>
            <a:endParaRPr lang="en-US" dirty="0"/>
          </a:p>
        </p:txBody>
      </p:sp>
      <p:sp>
        <p:nvSpPr>
          <p:cNvPr id="22"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t>4/5/2024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038686"/>
            <a:ext cx="7096933" cy="2627791"/>
          </a:xfrm>
        </p:spPr>
        <p:txBody>
          <a:bodyPr/>
          <a:lstStyle/>
          <a:p>
            <a:pPr algn="ctr"/>
            <a:r>
              <a:rPr lang="en-US" dirty="0">
                <a:latin typeface="Algerian" panose="04020705040A02060702" pitchFamily="82" charset="0"/>
              </a:rPr>
              <a:t>FITNESS MANAGEMENT system</a:t>
            </a:r>
          </a:p>
        </p:txBody>
      </p:sp>
      <p:sp>
        <p:nvSpPr>
          <p:cNvPr id="3" name="Subtitle 2"/>
          <p:cNvSpPr>
            <a:spLocks noGrp="1"/>
          </p:cNvSpPr>
          <p:nvPr>
            <p:ph type="subTitle" idx="1"/>
          </p:nvPr>
        </p:nvSpPr>
        <p:spPr>
          <a:xfrm>
            <a:off x="2570165" y="4580879"/>
            <a:ext cx="6094442" cy="2277122"/>
          </a:xfrm>
        </p:spPr>
        <p:txBody>
          <a:bodyPr/>
          <a:lstStyle/>
          <a:p>
            <a:r>
              <a:rPr lang="en-US" sz="2400" dirty="0">
                <a:latin typeface="Arial" panose="020B0604020202020204" pitchFamily="34" charset="0"/>
                <a:cs typeface="Arial" panose="020B0604020202020204" pitchFamily="34" charset="0"/>
              </a:rPr>
              <a:t>NAME : PRATHAM SHAH  </a:t>
            </a:r>
          </a:p>
          <a:p>
            <a:r>
              <a:rPr lang="en-US" sz="2400" dirty="0">
                <a:latin typeface="Arial" panose="020B0604020202020204" pitchFamily="34" charset="0"/>
                <a:cs typeface="Arial" panose="020B0604020202020204" pitchFamily="34" charset="0"/>
              </a:rPr>
              <a:t>ROLL NO : 64</a:t>
            </a:r>
          </a:p>
          <a:p>
            <a:r>
              <a:rPr lang="en-US" sz="2400" dirty="0">
                <a:latin typeface="Arial" panose="020B0604020202020204" pitchFamily="34" charset="0"/>
                <a:cs typeface="Arial" panose="020B0604020202020204" pitchFamily="34" charset="0"/>
              </a:rPr>
              <a:t>ENROLL.NO : 22002170110168</a:t>
            </a:r>
          </a:p>
          <a:p>
            <a:r>
              <a:rPr lang="en-US" sz="2400" dirty="0">
                <a:latin typeface="Arial" panose="020B0604020202020204" pitchFamily="34" charset="0"/>
                <a:cs typeface="Arial" panose="020B0604020202020204" pitchFamily="34" charset="0"/>
              </a:rPr>
              <a:t>BRANCH : CE</a:t>
            </a:r>
          </a:p>
          <a:p>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q"/>
            </a:pPr>
            <a:r>
              <a:rPr lang="en-IN" dirty="0"/>
              <a:t>INTRODUCTION</a:t>
            </a:r>
          </a:p>
        </p:txBody>
      </p:sp>
      <p:sp>
        <p:nvSpPr>
          <p:cNvPr id="3" name="Text Placeholder 2"/>
          <p:cNvSpPr>
            <a:spLocks noGrp="1"/>
          </p:cNvSpPr>
          <p:nvPr>
            <p:ph type="body" idx="1"/>
          </p:nvPr>
        </p:nvSpPr>
        <p:spPr>
          <a:xfrm>
            <a:off x="257810" y="2386460"/>
            <a:ext cx="10688715" cy="4674094"/>
          </a:xfrm>
        </p:spPr>
        <p:txBody>
          <a:bodyPr/>
          <a:lstStyle/>
          <a:p>
            <a:pPr marL="342900" indent="-342900">
              <a:buFont typeface="Arial" panose="020B0604020202020204" pitchFamily="34" charset="0"/>
              <a:buChar char="•"/>
            </a:pPr>
            <a:r>
              <a:rPr lang="en-IN" sz="2100" dirty="0">
                <a:latin typeface="Arial Rounded MT Bold" panose="020F0704030504030204" charset="0"/>
                <a:cs typeface="Arial Rounded MT Bold" panose="020F0704030504030204" charset="0"/>
              </a:rPr>
              <a:t>User have to insert their data regarding to their body/health and by that details all the important details such as </a:t>
            </a:r>
            <a:r>
              <a:rPr lang="en-IN" sz="2100" dirty="0" err="1">
                <a:latin typeface="Arial Rounded MT Bold" panose="020F0704030504030204" charset="0"/>
                <a:cs typeface="Arial Rounded MT Bold" panose="020F0704030504030204" charset="0"/>
              </a:rPr>
              <a:t>bmi</a:t>
            </a:r>
            <a:r>
              <a:rPr lang="en-IN" sz="2100" dirty="0">
                <a:latin typeface="Arial Rounded MT Bold" panose="020F0704030504030204" charset="0"/>
                <a:cs typeface="Arial Rounded MT Bold" panose="020F0704030504030204" charset="0"/>
              </a:rPr>
              <a:t>, </a:t>
            </a:r>
            <a:r>
              <a:rPr lang="en-IN" sz="2100" dirty="0" err="1">
                <a:latin typeface="Arial Rounded MT Bold" panose="020F0704030504030204" charset="0"/>
                <a:cs typeface="Arial Rounded MT Bold" panose="020F0704030504030204" charset="0"/>
              </a:rPr>
              <a:t>bmr</a:t>
            </a:r>
            <a:r>
              <a:rPr lang="en-IN" sz="2100" dirty="0">
                <a:latin typeface="Arial Rounded MT Bold" panose="020F0704030504030204" charset="0"/>
                <a:cs typeface="Arial Rounded MT Bold" panose="020F0704030504030204" charset="0"/>
              </a:rPr>
              <a:t>, protein requirement will be calculated and that will also be stored.</a:t>
            </a:r>
          </a:p>
          <a:p>
            <a:pPr marL="342900" indent="-342900">
              <a:buFont typeface="Arial" panose="020B0604020202020204" pitchFamily="34" charset="0"/>
              <a:buChar char="•"/>
            </a:pPr>
            <a:r>
              <a:rPr lang="en-IN" sz="2100" dirty="0">
                <a:latin typeface="Arial Rounded MT Bold" panose="020F0704030504030204" charset="0"/>
                <a:cs typeface="Arial Rounded MT Bold" panose="020F0704030504030204" charset="0"/>
              </a:rPr>
              <a:t>Further you have to select your workout plan, there is one specialized plan which is of some costing and if you want to buy it you have to pay for it by </a:t>
            </a:r>
            <a:r>
              <a:rPr lang="en-IN" sz="2100" dirty="0" err="1">
                <a:latin typeface="Arial Rounded MT Bold" panose="020F0704030504030204" charset="0"/>
                <a:cs typeface="Arial Rounded MT Bold" panose="020F0704030504030204" charset="0"/>
              </a:rPr>
              <a:t>upi</a:t>
            </a:r>
            <a:r>
              <a:rPr lang="en-IN" sz="2100" dirty="0">
                <a:latin typeface="Arial Rounded MT Bold" panose="020F0704030504030204" charset="0"/>
                <a:cs typeface="Arial Rounded MT Bold" panose="020F0704030504030204" charset="0"/>
              </a:rPr>
              <a:t> .</a:t>
            </a:r>
          </a:p>
          <a:p>
            <a:pPr marL="342900" indent="-342900">
              <a:buFont typeface="Arial" panose="020B0604020202020204" pitchFamily="34" charset="0"/>
              <a:buChar char="•"/>
            </a:pPr>
            <a:r>
              <a:rPr lang="en-IN" sz="2100" dirty="0">
                <a:latin typeface="Arial Rounded MT Bold" panose="020F0704030504030204" charset="0"/>
                <a:cs typeface="Arial Rounded MT Bold" panose="020F0704030504030204" charset="0"/>
              </a:rPr>
              <a:t>There are some specialized diet plan that will be based on your requirement like to maintain weight or weight gain or for weight loss.</a:t>
            </a:r>
          </a:p>
          <a:p>
            <a:pPr marL="342900" indent="-342900">
              <a:buFont typeface="Arial" panose="020B0604020202020204" pitchFamily="34" charset="0"/>
              <a:buChar char="•"/>
            </a:pPr>
            <a:r>
              <a:rPr lang="en-US" altLang="en-IN" sz="2100" dirty="0">
                <a:latin typeface="Arial Rounded MT Bold" panose="020F0704030504030204" charset="0"/>
                <a:cs typeface="Arial Rounded MT Bold" panose="020F0704030504030204" charset="0"/>
              </a:rPr>
              <a:t>Graphical representation for the calories burned and workouts.</a:t>
            </a:r>
            <a:endParaRPr lang="en-IN" sz="2100" dirty="0">
              <a:latin typeface="Arial Rounded MT Bold" panose="020F0704030504030204" charset="0"/>
              <a:cs typeface="Arial Rounded MT Bold" panose="020F0704030504030204" charset="0"/>
            </a:endParaRP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q"/>
            </a:pPr>
            <a:r>
              <a:rPr lang="en-IN" dirty="0"/>
              <a:t>CONCEPTS </a:t>
            </a:r>
          </a:p>
        </p:txBody>
      </p:sp>
      <p:sp>
        <p:nvSpPr>
          <p:cNvPr id="3" name="Text Placeholder 2"/>
          <p:cNvSpPr>
            <a:spLocks noGrp="1"/>
          </p:cNvSpPr>
          <p:nvPr>
            <p:ph type="body" idx="1"/>
          </p:nvPr>
        </p:nvSpPr>
        <p:spPr>
          <a:xfrm>
            <a:off x="0" y="2209159"/>
            <a:ext cx="10946675" cy="4567561"/>
          </a:xfrm>
        </p:spPr>
        <p:txBody>
          <a:bodyPr/>
          <a:lstStyle/>
          <a:p>
            <a:pPr marL="457200" indent="-457200">
              <a:buFont typeface="+mj-lt"/>
              <a:buAutoNum type="arabicPeriod"/>
            </a:pPr>
            <a:r>
              <a:rPr lang="en-IN" sz="2000" dirty="0">
                <a:latin typeface="Arial Rounded MT Bold" panose="020F0704030504030204" charset="0"/>
                <a:cs typeface="Arial Rounded MT Bold" panose="020F0704030504030204" charset="0"/>
              </a:rPr>
              <a:t>Polymorphism :- By implementing different class and methods for specific task.</a:t>
            </a:r>
          </a:p>
          <a:p>
            <a:pPr marL="457200" indent="-457200">
              <a:buFont typeface="+mj-lt"/>
              <a:buAutoNum type="arabicPeriod"/>
            </a:pPr>
            <a:r>
              <a:rPr lang="en-US" altLang="en-IN" sz="2000" dirty="0">
                <a:latin typeface="Arial Rounded MT Bold" panose="020F0704030504030204" charset="0"/>
                <a:cs typeface="Arial Rounded MT Bold" panose="020F0704030504030204" charset="0"/>
                <a:sym typeface="+mn-ea"/>
              </a:rPr>
              <a:t>Importing Modules: This code imports the random, </a:t>
            </a:r>
            <a:r>
              <a:rPr lang="en-US" altLang="en-IN" sz="2000" dirty="0" err="1">
                <a:latin typeface="Arial Rounded MT Bold" panose="020F0704030504030204" charset="0"/>
                <a:cs typeface="Arial Rounded MT Bold" panose="020F0704030504030204" charset="0"/>
                <a:sym typeface="+mn-ea"/>
              </a:rPr>
              <a:t>os</a:t>
            </a:r>
            <a:r>
              <a:rPr lang="en-US" altLang="en-IN" sz="2000" dirty="0">
                <a:latin typeface="Arial Rounded MT Bold" panose="020F0704030504030204" charset="0"/>
                <a:cs typeface="Arial Rounded MT Bold" panose="020F0704030504030204" charset="0"/>
                <a:sym typeface="+mn-ea"/>
              </a:rPr>
              <a:t>, datetime, numpy, and matplotlib.pyplot modules to perform tasks related to random number generation, numerical operations, and plotting graphs.</a:t>
            </a:r>
            <a:endParaRPr lang="en-IN" sz="2000" dirty="0">
              <a:latin typeface="Arial Rounded MT Bold" panose="020F0704030504030204" charset="0"/>
              <a:cs typeface="Arial Rounded MT Bold" panose="020F0704030504030204" charset="0"/>
            </a:endParaRPr>
          </a:p>
          <a:p>
            <a:pPr marL="457200" indent="-457200">
              <a:buFont typeface="+mj-lt"/>
              <a:buAutoNum type="arabicPeriod"/>
            </a:pPr>
            <a:r>
              <a:rPr lang="en-IN" sz="2000" dirty="0">
                <a:latin typeface="Arial Rounded MT Bold" panose="020F0704030504030204" charset="0"/>
                <a:cs typeface="Arial Rounded MT Bold" panose="020F0704030504030204" charset="0"/>
              </a:rPr>
              <a:t>File Handling: File operations such as reading from files (open, read) and writing to files (write, close) are utilized throughout the code..</a:t>
            </a:r>
          </a:p>
          <a:p>
            <a:pPr marL="457200" indent="-457200">
              <a:buFont typeface="+mj-lt"/>
              <a:buAutoNum type="arabicPeriod"/>
            </a:pPr>
            <a:r>
              <a:rPr lang="en-IN" sz="2000" dirty="0">
                <a:latin typeface="Arial Rounded MT Bold" panose="020F0704030504030204" charset="0"/>
                <a:cs typeface="Arial Rounded MT Bold" panose="020F0704030504030204" charset="0"/>
              </a:rPr>
              <a:t>List and Dictionary: Lists are used to store calorie intake and calorie burned values. A dictionary is used to store protein values for different food items.</a:t>
            </a:r>
          </a:p>
          <a:p>
            <a:pPr marL="457200" indent="-457200">
              <a:buFont typeface="+mj-lt"/>
              <a:buAutoNum type="arabicPeriod"/>
            </a:pPr>
            <a:r>
              <a:rPr lang="en-IN" sz="2000" dirty="0">
                <a:latin typeface="Arial Rounded MT Bold" panose="020F0704030504030204" charset="0"/>
                <a:cs typeface="Arial Rounded MT Bold" panose="020F0704030504030204" charset="0"/>
                <a:sym typeface="+mn-ea"/>
              </a:rPr>
              <a:t>Exception handling :- By catch any exception in the program.</a:t>
            </a:r>
            <a:endParaRPr lang="en-IN" sz="2000" dirty="0">
              <a:latin typeface="Arial Rounded MT Bold" panose="020F0704030504030204" charset="0"/>
              <a:cs typeface="Arial Rounded MT Bold" panose="020F0704030504030204" charset="0"/>
            </a:endParaRPr>
          </a:p>
          <a:p>
            <a:pPr marL="457200" indent="-457200">
              <a:buFont typeface="+mj-lt"/>
              <a:buAutoNum type="arabicPeriod"/>
            </a:pPr>
            <a:endParaRPr lang="en-IN" sz="1800" dirty="0"/>
          </a:p>
          <a:p>
            <a:pPr marL="457200" indent="-457200">
              <a:buFont typeface="+mj-lt"/>
              <a:buAutoNum type="arabicPeriod"/>
            </a:pPr>
            <a:endParaRPr lang="en-US" alt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857250" indent="-857250">
              <a:buFont typeface="Wingdings" panose="05000000000000000000" pitchFamily="2" charset="2"/>
              <a:buChar char="q"/>
            </a:pPr>
            <a:r>
              <a:rPr lang="en-IN" dirty="0"/>
              <a:t>FUNCTIONALITIES </a:t>
            </a:r>
          </a:p>
        </p:txBody>
      </p:sp>
      <p:sp>
        <p:nvSpPr>
          <p:cNvPr id="9" name="Text Placeholder 8"/>
          <p:cNvSpPr>
            <a:spLocks noGrp="1"/>
          </p:cNvSpPr>
          <p:nvPr>
            <p:ph type="body" idx="1"/>
          </p:nvPr>
        </p:nvSpPr>
        <p:spPr>
          <a:xfrm>
            <a:off x="0" y="1706880"/>
            <a:ext cx="10946765" cy="5435600"/>
          </a:xfrm>
        </p:spPr>
        <p:txBody>
          <a:bodyPr/>
          <a:lstStyle/>
          <a:p>
            <a:pPr marL="457200" indent="-457200">
              <a:buFont typeface="+mj-lt"/>
              <a:buAutoNum type="arabicPeriod"/>
            </a:pPr>
            <a:endParaRPr lang="en-IN" sz="1400" dirty="0"/>
          </a:p>
          <a:p>
            <a:pPr marL="457200" indent="-457200">
              <a:buFont typeface="+mj-lt"/>
              <a:buAutoNum type="arabicPeriod"/>
            </a:pPr>
            <a:r>
              <a:rPr lang="en-IN" sz="1500" dirty="0">
                <a:latin typeface="Arial Rounded MT Bold" panose="020F0704030504030204" charset="0"/>
                <a:cs typeface="Arial Rounded MT Bold" panose="020F0704030504030204" charset="0"/>
              </a:rPr>
              <a:t>Class Definition: Defines a class for health and fitness information encapsulation.</a:t>
            </a:r>
          </a:p>
          <a:p>
            <a:pPr marL="457200" indent="-457200">
              <a:buFont typeface="+mj-lt"/>
              <a:buAutoNum type="arabicPeriod"/>
            </a:pPr>
            <a:r>
              <a:rPr lang="en-IN" sz="1500" dirty="0">
                <a:latin typeface="Arial Rounded MT Bold" panose="020F0704030504030204" charset="0"/>
                <a:cs typeface="Arial Rounded MT Bold" panose="020F0704030504030204" charset="0"/>
              </a:rPr>
              <a:t>File Handling: Reads and writes data to manage user information and subscriptions.</a:t>
            </a:r>
          </a:p>
          <a:p>
            <a:pPr marL="457200" indent="-457200">
              <a:buFont typeface="+mj-lt"/>
              <a:buAutoNum type="arabicPeriod"/>
            </a:pPr>
            <a:r>
              <a:rPr lang="en-IN" sz="1500" dirty="0">
                <a:latin typeface="Arial Rounded MT Bold" panose="020F0704030504030204" charset="0"/>
                <a:cs typeface="Arial Rounded MT Bold" panose="020F0704030504030204" charset="0"/>
              </a:rPr>
              <a:t>Conditional Statements: Validates user inputs and executes actions based on conditions.</a:t>
            </a:r>
          </a:p>
          <a:p>
            <a:pPr marL="457200" indent="-457200">
              <a:buFont typeface="+mj-lt"/>
              <a:buAutoNum type="arabicPeriod"/>
            </a:pPr>
            <a:r>
              <a:rPr lang="en-IN" sz="1500" dirty="0">
                <a:latin typeface="Arial Rounded MT Bold" panose="020F0704030504030204" charset="0"/>
                <a:cs typeface="Arial Rounded MT Bold" panose="020F0704030504030204" charset="0"/>
              </a:rPr>
              <a:t>Function Definitions: Organizes code into functions for specific functionalities.</a:t>
            </a:r>
          </a:p>
          <a:p>
            <a:pPr marL="457200" indent="-457200">
              <a:buFont typeface="+mj-lt"/>
              <a:buAutoNum type="arabicPeriod"/>
            </a:pPr>
            <a:r>
              <a:rPr lang="en-IN" sz="1500" dirty="0">
                <a:latin typeface="Arial Rounded MT Bold" panose="020F0704030504030204" charset="0"/>
                <a:cs typeface="Arial Rounded MT Bold" panose="020F0704030504030204" charset="0"/>
              </a:rPr>
              <a:t>Module Importing: Imports modules for additional functionalities like random number generation and data visualization.</a:t>
            </a:r>
          </a:p>
          <a:p>
            <a:pPr marL="457200" indent="-457200">
              <a:buFont typeface="+mj-lt"/>
              <a:buAutoNum type="arabicPeriod"/>
            </a:pPr>
            <a:r>
              <a:rPr lang="en-IN" sz="1500" dirty="0">
                <a:latin typeface="Arial Rounded MT Bold" panose="020F0704030504030204" charset="0"/>
                <a:cs typeface="Arial Rounded MT Bold" panose="020F0704030504030204" charset="0"/>
              </a:rPr>
              <a:t>User Authentication: Ensures secure access with username/password validation</a:t>
            </a:r>
          </a:p>
          <a:p>
            <a:pPr marL="457200" indent="-457200">
              <a:buFont typeface="+mj-lt"/>
              <a:buAutoNum type="arabicPeriod"/>
            </a:pPr>
            <a:r>
              <a:rPr lang="en-IN" sz="1500" dirty="0">
                <a:latin typeface="Arial Rounded MT Bold" panose="020F0704030504030204" charset="0"/>
                <a:cs typeface="Arial Rounded MT Bold" panose="020F0704030504030204" charset="0"/>
              </a:rPr>
              <a:t>Health Data Analysis: Computes BMI, BMR, and protein requirements for personalized health insights.</a:t>
            </a:r>
          </a:p>
          <a:p>
            <a:pPr marL="457200" indent="-457200">
              <a:buFont typeface="+mj-lt"/>
              <a:buAutoNum type="arabicPeriod"/>
            </a:pPr>
            <a:r>
              <a:rPr lang="en-IN" sz="1500" dirty="0">
                <a:latin typeface="Arial Rounded MT Bold" panose="020F0704030504030204" charset="0"/>
                <a:cs typeface="Arial Rounded MT Bold" panose="020F0704030504030204" charset="0"/>
              </a:rPr>
              <a:t>Workout Planning: Provides personalized workout schedules for users.</a:t>
            </a:r>
          </a:p>
          <a:p>
            <a:pPr marL="457200" indent="-457200">
              <a:buFont typeface="+mj-lt"/>
              <a:buAutoNum type="arabicPeriod"/>
            </a:pPr>
            <a:r>
              <a:rPr lang="en-IN" sz="1500" dirty="0">
                <a:latin typeface="Arial Rounded MT Bold" panose="020F0704030504030204" charset="0"/>
                <a:cs typeface="Arial Rounded MT Bold" panose="020F0704030504030204" charset="0"/>
              </a:rPr>
              <a:t>Calorie Visualization: Displays calorie intake and burned data using graphs for better understanding</a:t>
            </a:r>
            <a:r>
              <a:rPr lang="en-IN" sz="1600" dirty="0">
                <a:latin typeface="Arial Rounded MT Bold" panose="020F0704030504030204" charset="0"/>
                <a:cs typeface="Arial Rounded MT Bold" panose="020F0704030504030204" charset="0"/>
              </a:rPr>
              <a:t>.</a:t>
            </a:r>
          </a:p>
        </p:txBody>
      </p:sp>
      <p:sp>
        <p:nvSpPr>
          <p:cNvPr id="6" name="Slide Number Placeholder 5"/>
          <p:cNvSpPr>
            <a:spLocks noGrp="1"/>
          </p:cNvSpPr>
          <p:nvPr>
            <p:ph type="sldNum" sz="quarter" idx="12"/>
          </p:nvPr>
        </p:nvSpPr>
        <p:spPr/>
        <p:txBody>
          <a:bodyPr/>
          <a:lstStyle/>
          <a:p>
            <a:fld id="{294A09A9-5501-47C1-A89A-A340965A2BE2}"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0" y="120812"/>
            <a:ext cx="9779183" cy="716568"/>
          </a:xfrm>
        </p:spPr>
        <p:txBody>
          <a:bodyPr/>
          <a:lstStyle/>
          <a:p>
            <a:pPr marL="685800" indent="-685800">
              <a:buFont typeface="Wingdings" panose="05000000000000000000" pitchFamily="2" charset="2"/>
              <a:buChar char="q"/>
            </a:pPr>
            <a:r>
              <a:rPr lang="en-IN" dirty="0"/>
              <a:t>Main components</a:t>
            </a:r>
          </a:p>
        </p:txBody>
      </p:sp>
      <p:sp>
        <p:nvSpPr>
          <p:cNvPr id="35" name="Content Placeholder 34"/>
          <p:cNvSpPr>
            <a:spLocks noGrp="1"/>
          </p:cNvSpPr>
          <p:nvPr>
            <p:ph idx="11"/>
          </p:nvPr>
        </p:nvSpPr>
        <p:spPr>
          <a:xfrm>
            <a:off x="381000" y="1060751"/>
            <a:ext cx="3201881" cy="522514"/>
          </a:xfrm>
        </p:spPr>
        <p:txBody>
          <a:bodyPr/>
          <a:lstStyle/>
          <a:p>
            <a:pPr algn="ctr"/>
            <a:r>
              <a:rPr lang="en-IN" dirty="0"/>
              <a:t>BMI</a:t>
            </a:r>
          </a:p>
        </p:txBody>
      </p:sp>
      <p:sp>
        <p:nvSpPr>
          <p:cNvPr id="36" name="Content Placeholder 35"/>
          <p:cNvSpPr>
            <a:spLocks noGrp="1"/>
          </p:cNvSpPr>
          <p:nvPr>
            <p:ph idx="12"/>
          </p:nvPr>
        </p:nvSpPr>
        <p:spPr>
          <a:xfrm>
            <a:off x="3748484" y="1100052"/>
            <a:ext cx="3948456" cy="522514"/>
          </a:xfrm>
        </p:spPr>
        <p:txBody>
          <a:bodyPr/>
          <a:lstStyle/>
          <a:p>
            <a:pPr algn="ctr"/>
            <a:r>
              <a:rPr lang="en-IN" dirty="0"/>
              <a:t>BMR</a:t>
            </a:r>
          </a:p>
        </p:txBody>
      </p:sp>
      <p:sp>
        <p:nvSpPr>
          <p:cNvPr id="38" name="Content Placeholder 37"/>
          <p:cNvSpPr>
            <a:spLocks noGrp="1"/>
          </p:cNvSpPr>
          <p:nvPr>
            <p:ph idx="14"/>
          </p:nvPr>
        </p:nvSpPr>
        <p:spPr>
          <a:xfrm>
            <a:off x="7862543" y="1087122"/>
            <a:ext cx="3948457" cy="522514"/>
          </a:xfrm>
        </p:spPr>
        <p:txBody>
          <a:bodyPr/>
          <a:lstStyle/>
          <a:p>
            <a:pPr algn="ctr"/>
            <a:r>
              <a:rPr lang="en-IN" dirty="0"/>
              <a:t>PROTEIN REQUIREMENT </a:t>
            </a:r>
          </a:p>
        </p:txBody>
      </p:sp>
      <p:pic>
        <p:nvPicPr>
          <p:cNvPr id="1026" name="Picture 2" descr="About Adult BMI | Healthy Weight, Nutrition, and Physical Activity | CD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682" y="1691335"/>
            <a:ext cx="3555801" cy="23521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sal Metabolic rate"/>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3675355" y="1691335"/>
            <a:ext cx="4021585" cy="23521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ily Protein Requirement: Know What's Yours - HealthKart"/>
          <p:cNvPicPr>
            <a:picLocks noGrp="1" noChangeAspect="1" noChangeArrowheads="1"/>
          </p:cNvPicPr>
          <p:nvPr>
            <p:ph idx="13"/>
          </p:nvPr>
        </p:nvPicPr>
        <p:blipFill>
          <a:blip r:embed="rId4">
            <a:extLst>
              <a:ext uri="{28A0092B-C50C-407E-A947-70E740481C1C}">
                <a14:useLocalDpi xmlns:a14="http://schemas.microsoft.com/office/drawing/2010/main" val="0"/>
              </a:ext>
            </a:extLst>
          </a:blip>
          <a:srcRect/>
          <a:stretch>
            <a:fillRect/>
          </a:stretch>
        </p:blipFill>
        <p:spPr bwMode="auto">
          <a:xfrm>
            <a:off x="7862543" y="1696354"/>
            <a:ext cx="3948457" cy="2352122"/>
          </a:xfrm>
          <a:prstGeom prst="rect">
            <a:avLst/>
          </a:prstGeom>
          <a:noFill/>
          <a:extLst>
            <a:ext uri="{909E8E84-426E-40DD-AFC4-6F175D3DCCD1}">
              <a14:hiddenFill xmlns:a14="http://schemas.microsoft.com/office/drawing/2010/main">
                <a:solidFill>
                  <a:srgbClr val="FFFFFF"/>
                </a:solidFill>
              </a14:hiddenFill>
            </a:ext>
          </a:extLst>
        </p:spPr>
      </p:pic>
      <p:sp>
        <p:nvSpPr>
          <p:cNvPr id="39" name="Content Placeholder 37"/>
          <p:cNvSpPr txBox="1"/>
          <p:nvPr/>
        </p:nvSpPr>
        <p:spPr>
          <a:xfrm>
            <a:off x="1238213" y="4141899"/>
            <a:ext cx="3948457"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dirty="0"/>
              <a:t>DIET PLAN</a:t>
            </a:r>
          </a:p>
        </p:txBody>
      </p:sp>
      <p:pic>
        <p:nvPicPr>
          <p:cNvPr id="1034" name="Picture 10" descr="How to Create Your own Diet Plan · HealthK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14" y="4664413"/>
            <a:ext cx="3948457" cy="2193587"/>
          </a:xfrm>
          <a:prstGeom prst="rect">
            <a:avLst/>
          </a:prstGeom>
          <a:noFill/>
          <a:extLst>
            <a:ext uri="{909E8E84-426E-40DD-AFC4-6F175D3DCCD1}">
              <a14:hiddenFill xmlns:a14="http://schemas.microsoft.com/office/drawing/2010/main">
                <a:solidFill>
                  <a:srgbClr val="FFFFFF"/>
                </a:solidFill>
              </a14:hiddenFill>
            </a:ext>
          </a:extLst>
        </p:spPr>
      </p:pic>
      <p:sp>
        <p:nvSpPr>
          <p:cNvPr id="41" name="Content Placeholder 37"/>
          <p:cNvSpPr txBox="1"/>
          <p:nvPr/>
        </p:nvSpPr>
        <p:spPr>
          <a:xfrm>
            <a:off x="6720396" y="4141899"/>
            <a:ext cx="3948457"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dirty="0"/>
              <a:t>WORKOUT PLAN</a:t>
            </a:r>
          </a:p>
        </p:txBody>
      </p:sp>
      <p:pic>
        <p:nvPicPr>
          <p:cNvPr id="1036" name="Picture 12" descr="The Best Gym Workout Plan For Gaining Muscle | PureGy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1417" y="4680287"/>
            <a:ext cx="4021585" cy="2161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685800" indent="-685800">
              <a:buFont typeface="Wingdings" panose="05000000000000000000" pitchFamily="2" charset="2"/>
              <a:buChar char="q"/>
            </a:pPr>
            <a:r>
              <a:rPr lang="en-IN" dirty="0"/>
              <a:t>MERITS  AND DEMERITS</a:t>
            </a:r>
          </a:p>
        </p:txBody>
      </p:sp>
      <p:sp>
        <p:nvSpPr>
          <p:cNvPr id="8" name="Content Placeholder 7"/>
          <p:cNvSpPr>
            <a:spLocks noGrp="1"/>
          </p:cNvSpPr>
          <p:nvPr>
            <p:ph idx="1"/>
          </p:nvPr>
        </p:nvSpPr>
        <p:spPr>
          <a:xfrm>
            <a:off x="670923" y="2525028"/>
            <a:ext cx="4663440" cy="2828613"/>
          </a:xfrm>
        </p:spPr>
        <p:txBody>
          <a:bodyPr/>
          <a:lstStyle/>
          <a:p>
            <a:pPr marL="457200" indent="-457200">
              <a:buFont typeface="+mj-lt"/>
              <a:buAutoNum type="arabicPeriod"/>
            </a:pPr>
            <a:r>
              <a:rPr lang="en-GB" b="1" i="0" dirty="0">
                <a:solidFill>
                  <a:srgbClr val="393434"/>
                </a:solidFill>
                <a:effectLst/>
                <a:latin typeface="Arial Rounded MT Bold" panose="020F0704030504030204" charset="0"/>
                <a:cs typeface="Arial Rounded MT Bold" panose="020F0704030504030204" charset="0"/>
              </a:rPr>
              <a:t>Organized and modular code structure.</a:t>
            </a:r>
          </a:p>
          <a:p>
            <a:pPr marL="457200" indent="-457200">
              <a:buFont typeface="+mj-lt"/>
              <a:buAutoNum type="arabicPeriod"/>
            </a:pPr>
            <a:r>
              <a:rPr lang="en-GB" b="1" i="0" dirty="0">
                <a:solidFill>
                  <a:srgbClr val="393434"/>
                </a:solidFill>
                <a:effectLst/>
                <a:latin typeface="Arial Rounded MT Bold" panose="020F0704030504030204" charset="0"/>
                <a:cs typeface="Arial Rounded MT Bold" panose="020F0704030504030204" charset="0"/>
              </a:rPr>
              <a:t>Ensures data integrity with file handling.</a:t>
            </a:r>
          </a:p>
          <a:p>
            <a:pPr marL="457200" indent="-457200">
              <a:buFont typeface="+mj-lt"/>
              <a:buAutoNum type="arabicPeriod"/>
            </a:pPr>
            <a:r>
              <a:rPr lang="en-GB" b="1" i="0" dirty="0">
                <a:solidFill>
                  <a:srgbClr val="393434"/>
                </a:solidFill>
                <a:effectLst/>
                <a:latin typeface="Arial Rounded MT Bold" panose="020F0704030504030204" charset="0"/>
                <a:cs typeface="Arial Rounded MT Bold" panose="020F0704030504030204" charset="0"/>
              </a:rPr>
              <a:t>Seamless user interaction through input/output operations.</a:t>
            </a:r>
          </a:p>
          <a:p>
            <a:pPr marL="457200" indent="-457200">
              <a:buFont typeface="+mj-lt"/>
              <a:buAutoNum type="arabicPeriod"/>
            </a:pPr>
            <a:r>
              <a:rPr lang="en-GB" b="1" i="0" dirty="0">
                <a:solidFill>
                  <a:srgbClr val="393434"/>
                </a:solidFill>
                <a:effectLst/>
                <a:latin typeface="Arial Rounded MT Bold" panose="020F0704030504030204" charset="0"/>
                <a:cs typeface="Arial Rounded MT Bold" panose="020F0704030504030204" charset="0"/>
              </a:rPr>
              <a:t>Offers personalized recommendations for users</a:t>
            </a:r>
            <a:r>
              <a:rPr lang="en-GB" b="1" dirty="0">
                <a:solidFill>
                  <a:srgbClr val="393434"/>
                </a:solidFill>
              </a:rPr>
              <a:t>. </a:t>
            </a:r>
            <a:endParaRPr lang="en-GB" dirty="0"/>
          </a:p>
          <a:p>
            <a:endParaRPr lang="en-IN" dirty="0"/>
          </a:p>
          <a:p>
            <a:pPr marL="457200" indent="-457200">
              <a:buFont typeface="+mj-lt"/>
              <a:buAutoNum type="arabicPeriod"/>
            </a:pPr>
            <a:endParaRPr lang="en-IN" dirty="0"/>
          </a:p>
        </p:txBody>
      </p:sp>
      <p:sp>
        <p:nvSpPr>
          <p:cNvPr id="9" name="Content Placeholder 8"/>
          <p:cNvSpPr>
            <a:spLocks noGrp="1"/>
          </p:cNvSpPr>
          <p:nvPr>
            <p:ph idx="10"/>
          </p:nvPr>
        </p:nvSpPr>
        <p:spPr>
          <a:xfrm>
            <a:off x="6283235" y="2201092"/>
            <a:ext cx="4663440" cy="3152841"/>
          </a:xfrm>
        </p:spPr>
        <p:txBody>
          <a:bodyPr/>
          <a:lstStyle/>
          <a:p>
            <a:pPr>
              <a:buFont typeface="+mj-lt"/>
            </a:pPr>
            <a:endParaRPr lang="en-GB" dirty="0"/>
          </a:p>
          <a:p>
            <a:pPr marL="457200" indent="-457200">
              <a:buFont typeface="+mj-lt"/>
              <a:buAutoNum type="arabicPeriod"/>
            </a:pPr>
            <a:r>
              <a:rPr lang="en-GB" b="1" dirty="0">
                <a:solidFill>
                  <a:srgbClr val="393434"/>
                </a:solidFill>
                <a:latin typeface="Arial Rounded MT Bold" panose="020F0704030504030204" charset="0"/>
                <a:cs typeface="Arial Rounded MT Bold" panose="020F0704030504030204" charset="0"/>
              </a:rPr>
              <a:t>Lack of graphical user interface.</a:t>
            </a:r>
          </a:p>
          <a:p>
            <a:pPr marL="457200" indent="-457200">
              <a:buFont typeface="+mj-lt"/>
              <a:buAutoNum type="arabicPeriod"/>
            </a:pPr>
            <a:r>
              <a:rPr lang="en-GB" b="1" dirty="0">
                <a:solidFill>
                  <a:srgbClr val="393434"/>
                </a:solidFill>
                <a:latin typeface="Arial Rounded MT Bold" panose="020F0704030504030204" charset="0"/>
                <a:cs typeface="Arial Rounded MT Bold" panose="020F0704030504030204" charset="0"/>
              </a:rPr>
              <a:t>Complexity and dependencies from external modules</a:t>
            </a:r>
            <a:r>
              <a:rPr lang="en-US" altLang="en-GB" b="1" dirty="0">
                <a:solidFill>
                  <a:srgbClr val="393434"/>
                </a:solidFill>
                <a:latin typeface="Arial Rounded MT Bold" panose="020F0704030504030204" charset="0"/>
                <a:cs typeface="Arial Rounded MT Bold" panose="020F0704030504030204" charset="0"/>
              </a:rPr>
              <a:t>.</a:t>
            </a:r>
          </a:p>
        </p:txBody>
      </p:sp>
      <p:sp>
        <p:nvSpPr>
          <p:cNvPr id="10" name="Content Placeholder 9"/>
          <p:cNvSpPr>
            <a:spLocks noGrp="1"/>
          </p:cNvSpPr>
          <p:nvPr>
            <p:ph idx="11"/>
          </p:nvPr>
        </p:nvSpPr>
        <p:spPr>
          <a:xfrm>
            <a:off x="1167493" y="1820904"/>
            <a:ext cx="4663440" cy="522514"/>
          </a:xfrm>
        </p:spPr>
        <p:txBody>
          <a:bodyPr/>
          <a:lstStyle/>
          <a:p>
            <a:pPr marL="342900" indent="-342900">
              <a:buFont typeface="Wingdings" panose="05000000000000000000" pitchFamily="2" charset="2"/>
              <a:buChar char="Ø"/>
            </a:pPr>
            <a:r>
              <a:rPr lang="en-IN" dirty="0">
                <a:latin typeface="Arial Black" panose="020B0A04020102020204" charset="0"/>
                <a:cs typeface="Arial Black" panose="020B0A04020102020204" charset="0"/>
              </a:rPr>
              <a:t>Merits </a:t>
            </a:r>
          </a:p>
        </p:txBody>
      </p:sp>
      <p:sp>
        <p:nvSpPr>
          <p:cNvPr id="11" name="Content Placeholder 10"/>
          <p:cNvSpPr>
            <a:spLocks noGrp="1"/>
          </p:cNvSpPr>
          <p:nvPr>
            <p:ph idx="12"/>
          </p:nvPr>
        </p:nvSpPr>
        <p:spPr>
          <a:xfrm>
            <a:off x="6283235" y="1827860"/>
            <a:ext cx="4663440" cy="522514"/>
          </a:xfrm>
        </p:spPr>
        <p:txBody>
          <a:bodyPr/>
          <a:lstStyle/>
          <a:p>
            <a:pPr marL="342900" indent="-342900">
              <a:buFont typeface="Wingdings" panose="05000000000000000000" pitchFamily="2" charset="2"/>
              <a:buChar char="Ø"/>
            </a:pPr>
            <a:r>
              <a:rPr lang="en-IN" dirty="0">
                <a:latin typeface="Arial Black" panose="020B0A04020102020204" charset="0"/>
                <a:cs typeface="Arial Black" panose="020B0A04020102020204" charset="0"/>
              </a:rPr>
              <a:t>Demerits </a:t>
            </a:r>
          </a:p>
        </p:txBody>
      </p:sp>
      <p:cxnSp>
        <p:nvCxnSpPr>
          <p:cNvPr id="3" name="Straight Connector 2"/>
          <p:cNvCxnSpPr/>
          <p:nvPr/>
        </p:nvCxnSpPr>
        <p:spPr>
          <a:xfrm>
            <a:off x="5566300" y="1828135"/>
            <a:ext cx="0" cy="3852909"/>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167492" y="207645"/>
            <a:ext cx="9779183" cy="1325563"/>
          </a:xfrm>
        </p:spPr>
        <p:txBody>
          <a:bodyPr/>
          <a:lstStyle/>
          <a:p>
            <a:pPr marL="685800" indent="-685800">
              <a:buFont typeface="Wingdings" panose="05000000000000000000" pitchFamily="2" charset="2"/>
              <a:buChar char="q"/>
            </a:pPr>
            <a:r>
              <a:rPr lang="en-IN" dirty="0"/>
              <a:t>FUTURE SCOPE</a:t>
            </a:r>
          </a:p>
        </p:txBody>
      </p:sp>
      <p:sp>
        <p:nvSpPr>
          <p:cNvPr id="11" name="Content Placeholder 10"/>
          <p:cNvSpPr>
            <a:spLocks noGrp="1"/>
          </p:cNvSpPr>
          <p:nvPr>
            <p:ph idx="1"/>
          </p:nvPr>
        </p:nvSpPr>
        <p:spPr>
          <a:xfrm>
            <a:off x="1167492" y="1745707"/>
            <a:ext cx="9779182" cy="3366815"/>
          </a:xfrm>
        </p:spPr>
        <p:txBody>
          <a:bodyPr/>
          <a:lstStyle/>
          <a:p>
            <a:pPr marL="457200" indent="-457200">
              <a:buFont typeface="Arial" panose="020B0604020202020204" pitchFamily="34" charset="0"/>
              <a:buChar char="•"/>
            </a:pPr>
            <a:r>
              <a:rPr lang="en-GB" dirty="0">
                <a:latin typeface="Arial Rounded MT Bold" panose="020F0704030504030204" charset="0"/>
                <a:cs typeface="Arial Rounded MT Bold" panose="020F0704030504030204" charset="0"/>
              </a:rPr>
              <a:t>Graphical user interface will be added to this.</a:t>
            </a:r>
          </a:p>
          <a:p>
            <a:pPr marL="457200" indent="-457200">
              <a:buFont typeface="Arial" panose="020B0604020202020204" pitchFamily="34" charset="0"/>
              <a:buChar char="•"/>
            </a:pPr>
            <a:endParaRPr lang="en-GB" dirty="0">
              <a:latin typeface="Arial Rounded MT Bold" panose="020F0704030504030204" charset="0"/>
              <a:cs typeface="Arial Rounded MT Bold" panose="020F0704030504030204" charset="0"/>
            </a:endParaRPr>
          </a:p>
          <a:p>
            <a:pPr marL="457200" indent="-457200">
              <a:buFont typeface="Arial" panose="020B0604020202020204" pitchFamily="34" charset="0"/>
              <a:buChar char="•"/>
            </a:pPr>
            <a:r>
              <a:rPr lang="en-IN" dirty="0">
                <a:latin typeface="Arial Rounded MT Bold" panose="020F0704030504030204" charset="0"/>
                <a:cs typeface="Arial Rounded MT Bold" panose="020F0704030504030204" charset="0"/>
              </a:rPr>
              <a:t>Development of mobile applications for broader accessibility.</a:t>
            </a:r>
          </a:p>
          <a:p>
            <a:pPr marL="457200" indent="-457200">
              <a:buFont typeface="Arial" panose="020B0604020202020204" pitchFamily="34" charset="0"/>
              <a:buChar char="•"/>
            </a:pPr>
            <a:endParaRPr lang="en-IN" dirty="0">
              <a:latin typeface="Arial Rounded MT Bold" panose="020F0704030504030204" charset="0"/>
              <a:cs typeface="Arial Rounded MT Bold" panose="020F0704030504030204" charset="0"/>
            </a:endParaRPr>
          </a:p>
          <a:p>
            <a:pPr marL="457200" indent="-457200">
              <a:buFont typeface="Arial" panose="020B0604020202020204" pitchFamily="34" charset="0"/>
              <a:buChar char="•"/>
            </a:pPr>
            <a:r>
              <a:rPr lang="en-IN" dirty="0">
                <a:latin typeface="Arial Rounded MT Bold" panose="020F0704030504030204" charset="0"/>
                <a:cs typeface="Arial Rounded MT Bold" panose="020F0704030504030204" charset="0"/>
              </a:rPr>
              <a:t>Integration with wearable devices for real-time data tracking.</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latin typeface="Arial Rounded MT Bold" panose="020F0704030504030204" charset="0"/>
                <a:cs typeface="Arial Rounded MT Bold" panose="020F0704030504030204" charset="0"/>
              </a:rPr>
              <a:t>Implementation of social features for community engagement</a:t>
            </a:r>
          </a:p>
          <a:p>
            <a:pPr marL="457200" indent="-457200">
              <a:buFont typeface="Arial" panose="020B0604020202020204" pitchFamily="34" charset="0"/>
              <a:buChar char="•"/>
            </a:pPr>
            <a:endParaRPr lang="en-IN" dirty="0">
              <a:latin typeface="Arial Rounded MT Bold" panose="020F0704030504030204" charset="0"/>
              <a:cs typeface="Arial Rounded MT Bold" panose="020F07040305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372" y="2569424"/>
            <a:ext cx="6220278" cy="2387600"/>
          </a:xfrm>
        </p:spPr>
        <p:txBody>
          <a:bodyPr/>
          <a:lstStyle/>
          <a:p>
            <a:pPr algn="ctr"/>
            <a:r>
              <a:rPr lang="en-US" sz="9600" dirty="0">
                <a:latin typeface="Algerian" panose="04020705040A02060702" pitchFamily="82" charset="0"/>
              </a:rPr>
              <a:t>Thank you</a:t>
            </a: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datastoreItem>
</file>

<file path=customXml/itemProps2.xml><?xml version="1.0" encoding="utf-8"?>
<ds:datastoreItem xmlns:ds="http://schemas.openxmlformats.org/officeDocument/2006/customXml" ds:itemID="{85334180-0405-413B-834A-44FA9E05ADB7}">
  <ds:schemaRefs/>
</ds:datastoreItem>
</file>

<file path=customXml/itemProps3.xml><?xml version="1.0" encoding="utf-8"?>
<ds:datastoreItem xmlns:ds="http://schemas.openxmlformats.org/officeDocument/2006/customXml" ds:itemID="{4D5BAB77-79E1-4739-AA51-10C9079186D6}">
  <ds:schemaRefs/>
</ds:datastoreItem>
</file>

<file path=docProps/app.xml><?xml version="1.0" encoding="utf-8"?>
<Properties xmlns="http://schemas.openxmlformats.org/officeDocument/2006/extended-properties" xmlns:vt="http://schemas.openxmlformats.org/officeDocument/2006/docPropsVTypes">
  <Template>Health record system_dbms</Template>
  <TotalTime>28</TotalTime>
  <Words>461</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Arial Black</vt:lpstr>
      <vt:lpstr>Arial Rounded MT Bold</vt:lpstr>
      <vt:lpstr>Calibri</vt:lpstr>
      <vt:lpstr>Tenorite</vt:lpstr>
      <vt:lpstr>Wingdings</vt:lpstr>
      <vt:lpstr>Office Theme</vt:lpstr>
      <vt:lpstr>FITNESS MANAGEMENT system</vt:lpstr>
      <vt:lpstr>INTRODUCTION</vt:lpstr>
      <vt:lpstr>CONCEPTS </vt:lpstr>
      <vt:lpstr>FUNCTIONALITIES </vt:lpstr>
      <vt:lpstr>Main components</vt:lpstr>
      <vt:lpstr>MERITS  AND DEMERITS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record system</dc:title>
  <dc:creator>urval shah</dc:creator>
  <cp:lastModifiedBy>urval shah</cp:lastModifiedBy>
  <cp:revision>13</cp:revision>
  <dcterms:created xsi:type="dcterms:W3CDTF">2023-10-04T04:50:00Z</dcterms:created>
  <dcterms:modified xsi:type="dcterms:W3CDTF">2024-04-05T18:01:48Z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33E6BE0B8A3C44B89D8ABCA2FACA450A_12</vt:lpwstr>
  </property>
  <property fmtid="{D5CDD505-2E9C-101B-9397-08002B2CF9AE}" pid="4" name="KSOProductBuildVer">
    <vt:lpwstr>1033-12.2.0.16731</vt:lpwstr>
  </property>
</Properties>
</file>