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4630400" cy="8229600"/>
  <p:notesSz cx="8229600" cy="14630400"/>
  <p:embeddedFontLst>
    <p:embeddedFont>
      <p:font typeface="Lora" pitchFamily="2" charset="0"/>
      <p:regular r:id="rId9"/>
    </p:embeddedFont>
    <p:embeddedFont>
      <p:font typeface="Roboto" panose="02000000000000000000" pitchFamily="2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1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fld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fld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fld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" name="Google Shape;74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fld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14351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3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976710" y="2262425"/>
            <a:ext cx="74775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5249"/>
              <a:buFont typeface="Lora"/>
              <a:buNone/>
            </a:pPr>
            <a:r>
              <a:rPr lang="en-US" sz="5250" b="0" i="0" u="none" strike="noStrike" cap="non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 Trekking Website</a:t>
            </a:r>
            <a:endParaRPr sz="52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33249" y="3581705"/>
            <a:ext cx="74775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 panose="020B0604020202020204"/>
              <a:buNone/>
            </a:pPr>
            <a:r>
              <a:rPr lang="en-US" sz="1750" b="0" i="0" u="none" strike="noStrike" cap="none">
                <a:solidFill>
                  <a:srgbClr val="D6E5E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Embark on unforgettable outdoor adventures in the heart of India's majestic landscapes. Discover breathtaking peaks, serene valleys, and ancient trails that will captivate your senses and challenge your spirit.</a:t>
            </a:r>
            <a:endParaRPr sz="175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33250" y="5323675"/>
            <a:ext cx="5932200" cy="15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187"/>
              <a:buFont typeface="Arial" panose="020B0604020202020204"/>
              <a:buNone/>
            </a:pPr>
            <a:r>
              <a:rPr lang="en-US" sz="2185" b="1" dirty="0">
                <a:solidFill>
                  <a:srgbClr val="D6E5EF"/>
                </a:solidFill>
              </a:rPr>
              <a:t>Name : URVAL </a:t>
            </a:r>
            <a:r>
              <a:rPr lang="en-IN" altLang="en-US" sz="2185" b="1" dirty="0">
                <a:solidFill>
                  <a:srgbClr val="D6E5EF"/>
                </a:solidFill>
              </a:rPr>
              <a:t>Shah</a:t>
            </a:r>
            <a:endParaRPr sz="2185" b="1" dirty="0">
              <a:solidFill>
                <a:srgbClr val="D6E5EF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187"/>
              <a:buFont typeface="Arial" panose="020B0604020202020204"/>
              <a:buNone/>
            </a:pPr>
            <a:r>
              <a:rPr lang="en-US" sz="2185" b="1" dirty="0">
                <a:solidFill>
                  <a:srgbClr val="D6E5EF"/>
                </a:solidFill>
              </a:rPr>
              <a:t>Roll : 106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187"/>
              <a:buFont typeface="Arial" panose="020B0604020202020204"/>
              <a:buNone/>
            </a:pPr>
            <a:r>
              <a:rPr lang="en-US" sz="2185" b="1" dirty="0">
                <a:solidFill>
                  <a:srgbClr val="D6E5EF"/>
                </a:solidFill>
              </a:rPr>
              <a:t>Enrollment : 22002170</a:t>
            </a:r>
            <a:r>
              <a:rPr lang="en-IN" altLang="en-US" sz="2185" b="1" dirty="0">
                <a:solidFill>
                  <a:srgbClr val="D6E5EF"/>
                </a:solidFill>
              </a:rPr>
              <a:t>11</a:t>
            </a:r>
            <a:r>
              <a:rPr lang="en-US" sz="2185" b="1" dirty="0">
                <a:solidFill>
                  <a:srgbClr val="D6E5EF"/>
                </a:solidFill>
              </a:rPr>
              <a:t>0170</a:t>
            </a:r>
            <a:endParaRPr lang="en-IN" altLang="en-US" sz="2185" b="1" dirty="0">
              <a:solidFill>
                <a:srgbClr val="D6E5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88" y="9843"/>
            <a:ext cx="31527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8737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80514" y="1060899"/>
            <a:ext cx="81192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374"/>
              <a:buFont typeface="Lora"/>
              <a:buNone/>
            </a:pPr>
            <a:r>
              <a:rPr lang="en-US" sz="437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Featured Trekking Destinations</a:t>
            </a:r>
            <a:endParaRPr sz="437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2348389" y="2950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2537698" y="2991803"/>
            <a:ext cx="121325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624"/>
              <a:buFont typeface="Lora"/>
              <a:buNone/>
            </a:pPr>
            <a:r>
              <a:rPr lang="en-US" sz="262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62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3070503" y="3026450"/>
            <a:ext cx="3351609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87"/>
              <a:buFont typeface="Lora"/>
              <a:buNone/>
            </a:pPr>
            <a:r>
              <a:rPr lang="en-US" sz="218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Ladakh: Moonscape Treks</a:t>
            </a:r>
            <a:endParaRPr sz="218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3070491" y="3812317"/>
            <a:ext cx="41337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 panose="020B0604020202020204"/>
              <a:buNone/>
            </a:pPr>
            <a:r>
              <a:rPr lang="en-US" sz="1750">
                <a:solidFill>
                  <a:srgbClr val="D6E5E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Traverse the high-altitude desert landscapes of Ladakh, where ancient monasteries and turquoise lakes dot the horizon.</a:t>
            </a:r>
            <a:endParaRPr sz="175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86663" y="2991803"/>
            <a:ext cx="17907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624"/>
              <a:buFont typeface="Lora"/>
              <a:buNone/>
            </a:pPr>
            <a:r>
              <a:rPr lang="en-US" sz="262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62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148399" y="3026450"/>
            <a:ext cx="3642836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87"/>
              <a:buFont typeface="Lora"/>
              <a:buNone/>
            </a:pPr>
            <a:r>
              <a:rPr lang="en-US" sz="218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Uttarakhand: Spiritual Paths</a:t>
            </a:r>
            <a:endParaRPr sz="218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148399" y="3867205"/>
            <a:ext cx="41337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 panose="020B0604020202020204"/>
              <a:buNone/>
            </a:pPr>
            <a:r>
              <a:rPr lang="en-US" sz="1750">
                <a:solidFill>
                  <a:srgbClr val="D6E5E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Follow in the footsteps of pilgrims through the sacred Uttarakhand region, home to revered Hindu temples and serene ashrams.</a:t>
            </a:r>
            <a:endParaRPr sz="175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2348389" y="5665110"/>
            <a:ext cx="499800" cy="499800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126301" y="5706800"/>
            <a:ext cx="11436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624"/>
              <a:buFont typeface="Lora"/>
              <a:buNone/>
            </a:pPr>
            <a:r>
              <a:rPr lang="en-US" sz="262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62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3070500" y="5706869"/>
            <a:ext cx="39273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87"/>
              <a:buFont typeface="Lora"/>
              <a:buNone/>
            </a:pPr>
            <a:r>
              <a:rPr lang="en-US" sz="218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Himachal: Snowflake Wonders</a:t>
            </a:r>
            <a:endParaRPr sz="218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3070491" y="6679422"/>
            <a:ext cx="41337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 panose="020B0604020202020204"/>
              <a:buNone/>
            </a:pPr>
            <a:r>
              <a:rPr lang="en-US" sz="1750">
                <a:solidFill>
                  <a:srgbClr val="D6E5E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Discover the lush, misty forests and cascading snow of Himachal, the "Austria of the North".</a:t>
            </a:r>
            <a:endParaRPr sz="175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113100" y="5803325"/>
            <a:ext cx="652800" cy="499800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7204200" y="5845025"/>
            <a:ext cx="500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624"/>
              <a:buFont typeface="Lora"/>
              <a:buNone/>
            </a:pPr>
            <a:r>
              <a:rPr lang="en-US" sz="262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62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8148400" y="5426994"/>
            <a:ext cx="27906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87"/>
              <a:buFont typeface="Lora"/>
              <a:buNone/>
            </a:pPr>
            <a:r>
              <a:rPr lang="en-US" sz="218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Coorg: Tropical Treks</a:t>
            </a:r>
            <a:endParaRPr sz="218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148349" y="6573572"/>
            <a:ext cx="41337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 panose="020B0604020202020204"/>
              <a:buNone/>
            </a:pPr>
            <a:r>
              <a:rPr lang="en-US" sz="1750">
                <a:solidFill>
                  <a:srgbClr val="D6E5E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Immerse yourself in the verdant, tropical landscapes of Coorg, where tea plantations and tranquil rainy forests.</a:t>
            </a:r>
            <a:endParaRPr sz="175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88" y="9843"/>
            <a:ext cx="31527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-71755" y="0"/>
            <a:ext cx="14630400" cy="82308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5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/>
          <p:nvPr/>
        </p:nvSpPr>
        <p:spPr>
          <a:xfrm>
            <a:off x="828556" y="607576"/>
            <a:ext cx="93156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350"/>
              <a:buFont typeface="Lora"/>
              <a:buNone/>
            </a:pPr>
            <a:r>
              <a:rPr lang="en-US" sz="435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Features</a:t>
            </a:r>
            <a:endParaRPr sz="435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1" name="Google Shape;51;p5" descr="preencoded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 descr="preencoded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2481288" y="4798997"/>
            <a:ext cx="32340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75"/>
              <a:buFont typeface="Lora"/>
              <a:buNone/>
            </a:pPr>
            <a:r>
              <a:rPr lang="en-US" sz="217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Trekking FAQs</a:t>
            </a:r>
            <a:endParaRPr sz="217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4" name="Google Shape;54;p5" descr="preencoded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/>
          <p:nvPr/>
        </p:nvSpPr>
        <p:spPr>
          <a:xfrm>
            <a:off x="2481288" y="6566718"/>
            <a:ext cx="27621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75"/>
              <a:buFont typeface="Lora"/>
              <a:buNone/>
            </a:pPr>
            <a:r>
              <a:rPr lang="en-US" sz="217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Photos Galleries</a:t>
            </a:r>
            <a:endParaRPr sz="217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2481288" y="3031272"/>
            <a:ext cx="32340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75"/>
              <a:buFont typeface="Lora"/>
              <a:buNone/>
            </a:pPr>
            <a:r>
              <a:rPr lang="en-US" sz="2175" dirty="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Homepage with Trekking Section</a:t>
            </a:r>
            <a:endParaRPr sz="2175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88" y="9843"/>
            <a:ext cx="31527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14351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4979850" y="1625548"/>
            <a:ext cx="2233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87"/>
              <a:buFont typeface="Lora"/>
              <a:buNone/>
            </a:pPr>
            <a:r>
              <a:rPr lang="en-US" sz="288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Advantages</a:t>
            </a:r>
            <a:endParaRPr sz="2885">
              <a:solidFill>
                <a:srgbClr val="6EB9F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4979849" y="3403950"/>
            <a:ext cx="39054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800"/>
              <a:buFont typeface="Roboto" panose="02000000000000000000"/>
              <a:buChar char="●"/>
            </a:pPr>
            <a:r>
              <a:rPr lang="en-US" sz="1800">
                <a:solidFill>
                  <a:srgbClr val="ECECE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Cost-Effective Development</a:t>
            </a:r>
            <a:endParaRPr sz="1800">
              <a:solidFill>
                <a:srgbClr val="ECECE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800"/>
              <a:buFont typeface="Roboto" panose="02000000000000000000"/>
              <a:buChar char="●"/>
            </a:pPr>
            <a:r>
              <a:rPr lang="en-US" sz="1800">
                <a:solidFill>
                  <a:srgbClr val="ECECE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Fast Loading Speeds</a:t>
            </a:r>
            <a:endParaRPr sz="1800">
              <a:solidFill>
                <a:srgbClr val="ECECE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3810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400"/>
              <a:buFont typeface="Roboto" panose="02000000000000000000"/>
              <a:buChar char="●"/>
            </a:pPr>
            <a:r>
              <a:rPr lang="en-US" sz="1800">
                <a:solidFill>
                  <a:srgbClr val="ECECE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Portability</a:t>
            </a:r>
            <a:endParaRPr sz="2400">
              <a:solidFill>
                <a:srgbClr val="ECECE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9698900" y="1625550"/>
            <a:ext cx="2932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87"/>
              <a:buFont typeface="Lora"/>
              <a:buNone/>
            </a:pPr>
            <a:r>
              <a:rPr lang="en-IN" altLang="en-US" sz="288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Limitations</a:t>
            </a:r>
          </a:p>
        </p:txBody>
      </p:sp>
      <p:sp>
        <p:nvSpPr>
          <p:cNvPr id="67" name="Google Shape;67;p6"/>
          <p:cNvSpPr/>
          <p:nvPr/>
        </p:nvSpPr>
        <p:spPr>
          <a:xfrm>
            <a:off x="10048400" y="3311475"/>
            <a:ext cx="3448800" cy="1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800"/>
              <a:buFont typeface="Roboto" panose="02000000000000000000"/>
              <a:buChar char="●"/>
            </a:pPr>
            <a:r>
              <a:rPr lang="en-US" sz="1800">
                <a:solidFill>
                  <a:srgbClr val="ECECE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Limited Functionality</a:t>
            </a:r>
            <a:endParaRPr sz="1800">
              <a:solidFill>
                <a:srgbClr val="ECECE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800"/>
              <a:buFont typeface="Roboto" panose="02000000000000000000"/>
              <a:buChar char="●"/>
            </a:pPr>
            <a:r>
              <a:rPr lang="en-US" sz="1800">
                <a:solidFill>
                  <a:srgbClr val="ECECE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 use of Back-end</a:t>
            </a:r>
            <a:endParaRPr sz="1800">
              <a:solidFill>
                <a:srgbClr val="ECECE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3810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400"/>
              <a:buFont typeface="Roboto" panose="02000000000000000000"/>
              <a:buChar char="●"/>
            </a:pPr>
            <a:r>
              <a:rPr lang="en-US" sz="1800">
                <a:solidFill>
                  <a:srgbClr val="ECECE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Limited Interactivity</a:t>
            </a:r>
            <a:endParaRPr sz="2400">
              <a:solidFill>
                <a:srgbClr val="ECECEC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 rotWithShape="1">
          <a:blip r:embed="rId3"/>
          <a:srcRect l="141344" t="56250" r="-88670" b="-56250"/>
          <a:stretch>
            <a:fillRect/>
          </a:stretch>
        </p:blipFill>
        <p:spPr>
          <a:xfrm>
            <a:off x="5410200" y="2209800"/>
            <a:ext cx="18031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6"/>
          <p:cNvPicPr preferRelativeResize="0"/>
          <p:nvPr/>
        </p:nvPicPr>
        <p:blipFill rotWithShape="1">
          <a:blip r:embed="rId3"/>
          <a:srcRect l="141348" t="56730" r="-91559" b="-56730"/>
          <a:stretch>
            <a:fillRect/>
          </a:stretch>
        </p:blipFill>
        <p:spPr>
          <a:xfrm>
            <a:off x="5410200" y="2209800"/>
            <a:ext cx="19130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 rotWithShape="1">
          <a:blip r:embed="rId4"/>
          <a:srcRect l="25889" r="42728"/>
          <a:stretch>
            <a:fillRect/>
          </a:stretch>
        </p:blipFill>
        <p:spPr>
          <a:xfrm>
            <a:off x="0" y="-716800"/>
            <a:ext cx="3740400" cy="8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88" y="9843"/>
            <a:ext cx="31527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7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/>
          <p:nvPr/>
        </p:nvSpPr>
        <p:spPr>
          <a:xfrm>
            <a:off x="4490799" y="925473"/>
            <a:ext cx="7784306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4374"/>
              <a:buFont typeface="Lora"/>
              <a:buNone/>
            </a:pPr>
            <a:r>
              <a:rPr lang="en-US" sz="437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Future Scope</a:t>
            </a:r>
            <a:endParaRPr sz="437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4763401" y="1953100"/>
            <a:ext cx="74700" cy="4152900"/>
          </a:xfrm>
          <a:prstGeom prst="rect">
            <a:avLst/>
          </a:prstGeom>
          <a:solidFill>
            <a:srgbClr val="6EB9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5074027" y="2362736"/>
            <a:ext cx="777597" cy="27742"/>
          </a:xfrm>
          <a:prstGeom prst="rect">
            <a:avLst/>
          </a:prstGeom>
          <a:solidFill>
            <a:srgbClr val="6EB9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4763393" y="2168366"/>
            <a:ext cx="121325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624"/>
              <a:buFont typeface="Lora"/>
              <a:buNone/>
            </a:pPr>
            <a:r>
              <a:rPr lang="en-US" sz="262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62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87"/>
              <a:buFont typeface="Lora"/>
              <a:buNone/>
            </a:pPr>
            <a:r>
              <a:rPr lang="en-US" sz="218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Integration with Backend</a:t>
            </a:r>
            <a:endParaRPr sz="218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5074027" y="4220468"/>
            <a:ext cx="777597" cy="27742"/>
          </a:xfrm>
          <a:prstGeom prst="rect">
            <a:avLst/>
          </a:prstGeom>
          <a:solidFill>
            <a:srgbClr val="6EB9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734461" y="4026098"/>
            <a:ext cx="17907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624"/>
              <a:buFont typeface="Lora"/>
              <a:buNone/>
            </a:pPr>
            <a:r>
              <a:rPr lang="en-US" sz="262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62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6046113" y="4033004"/>
            <a:ext cx="2926199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87"/>
              <a:buFont typeface="Lora"/>
              <a:buNone/>
            </a:pPr>
            <a:r>
              <a:rPr lang="en-US" sz="218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Interactive Mapping and Geolocation</a:t>
            </a:r>
            <a:endParaRPr sz="218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5074027" y="6078200"/>
            <a:ext cx="777597" cy="27742"/>
          </a:xfrm>
          <a:prstGeom prst="rect">
            <a:avLst/>
          </a:prstGeom>
          <a:solidFill>
            <a:srgbClr val="6EB9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4731127" y="5883831"/>
            <a:ext cx="185738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624"/>
              <a:buFont typeface="Lora"/>
              <a:buNone/>
            </a:pPr>
            <a:r>
              <a:rPr lang="en-US" sz="262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62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187"/>
              <a:buFont typeface="Lora"/>
              <a:buNone/>
            </a:pPr>
            <a:r>
              <a:rPr lang="en-US" sz="2185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E-Commerce Functionality</a:t>
            </a:r>
            <a:endParaRPr sz="2185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88" y="9843"/>
            <a:ext cx="31527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41910" y="10795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</p:txBody>
      </p:sp>
      <p:sp>
        <p:nvSpPr>
          <p:cNvPr id="4" name="Text Box 3"/>
          <p:cNvSpPr txBox="1"/>
          <p:nvPr/>
        </p:nvSpPr>
        <p:spPr>
          <a:xfrm>
            <a:off x="2706370" y="2818765"/>
            <a:ext cx="967549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150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88" y="9843"/>
            <a:ext cx="3152775" cy="600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196</Words>
  <Application>Microsoft Office PowerPoint</Application>
  <PresentationFormat>Custom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Lora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urval shah</cp:lastModifiedBy>
  <cp:revision>6</cp:revision>
  <dcterms:created xsi:type="dcterms:W3CDTF">2024-03-30T03:06:22Z</dcterms:created>
  <dcterms:modified xsi:type="dcterms:W3CDTF">2024-03-31T17:23:14Z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315EFFCBA7D548889005BCE60C670CC5_12</vt:lpwstr>
  </property>
  <property fmtid="{D5CDD505-2E9C-101B-9397-08002B2CF9AE}" pid="3" name="KSOProductBuildVer">
    <vt:lpwstr>1033-12.2.0.13489</vt:lpwstr>
  </property>
</Properties>
</file>