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3" r:id="rId8"/>
    <p:sldId id="260" r:id="rId9"/>
    <p:sldId id="262" r:id="rId10"/>
    <p:sldId id="261" r:id="rId11"/>
    <p:sldId id="274" r:id="rId12"/>
    <p:sldId id="275" r:id="rId13"/>
    <p:sldId id="266" r:id="rId14"/>
    <p:sldId id="265" r:id="rId15"/>
    <p:sldId id="272" r:id="rId16"/>
    <p:sldId id="271" r:id="rId17"/>
    <p:sldId id="267" r:id="rId18"/>
  </p:sldIdLst>
  <p:sldSz cx="9144000" cy="5143500"/>
  <p:notesSz cx="6858000" cy="9144000"/>
  <p:embeddedFontLst>
    <p:embeddedFont>
      <p:font typeface="IBM Plex Sans Medium" panose="020B0403050203000203"/>
      <p:regular r:id="rId22"/>
      <p:bold r:id="rId23"/>
      <p:italic r:id="rId24"/>
    </p:embeddedFont>
    <p:embeddedFont>
      <p:font typeface="IBM Plex Sans" panose="020B0403050203000203"/>
      <p:regular r:id="rId25"/>
      <p:bold r:id="rId26"/>
      <p:italic r:id="rId27"/>
    </p:embeddedFont>
    <p:embeddedFont>
      <p:font typeface="Rockwell Extra Bold" panose="02060903040505020403" charset="0"/>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g2ec6a1759d4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ec6a1759d4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2ec6a1759d4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ec6a1759d4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g2ec6a1759d4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ec6a1759d4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2ec6a1759d4_0_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ec6a1759d4_0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2ec6a1759d4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ec6a1759d4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2ec6a1759d4_0_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ec6a1759d4_0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2ec6a1759d4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ec6a1759d4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2ec6a1759d4_0_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ec6a1759d4_0_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2ec6a1759d4_0_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ec6a1759d4_0_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2ec6a1759d4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ec6a1759d4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4.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1.xml"/><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1.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1.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61727"/>
        </a:solidFill>
        <a:effectLst/>
      </p:bgPr>
    </p:bg>
    <p:spTree>
      <p:nvGrpSpPr>
        <p:cNvPr id="53" name="Shape 53"/>
        <p:cNvGrpSpPr/>
        <p:nvPr/>
      </p:nvGrpSpPr>
      <p:grpSpPr>
        <a:xfrm>
          <a:off x="0" y="0"/>
          <a:ext cx="0" cy="0"/>
          <a:chOff x="0" y="0"/>
          <a:chExt cx="0" cy="0"/>
        </a:xfrm>
      </p:grpSpPr>
      <p:sp>
        <p:nvSpPr>
          <p:cNvPr id="54" name="Google Shape;54;p13"/>
          <p:cNvSpPr txBox="1"/>
          <p:nvPr/>
        </p:nvSpPr>
        <p:spPr>
          <a:xfrm>
            <a:off x="-240" y="893795"/>
            <a:ext cx="6854400" cy="78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2000" b="1">
                <a:solidFill>
                  <a:schemeClr val="lt1"/>
                </a:solidFill>
                <a:latin typeface="IBM Plex Sans Medium" panose="020B0403050203000203"/>
                <a:ea typeface="IBM Plex Sans Medium" panose="020B0403050203000203"/>
                <a:cs typeface="IBM Plex Sans Medium" panose="020B0403050203000203"/>
                <a:sym typeface="IBM Plex Sans Medium" panose="020B0403050203000203"/>
              </a:rPr>
              <a:t>Data Analytics Internship Program 2024</a:t>
            </a:r>
            <a:br>
              <a:rPr lang="en-GB" sz="1800">
                <a:solidFill>
                  <a:schemeClr val="lt1"/>
                </a:solidFill>
                <a:latin typeface="IBM Plex Sans Medium" panose="020B0403050203000203"/>
                <a:ea typeface="IBM Plex Sans Medium" panose="020B0403050203000203"/>
                <a:cs typeface="IBM Plex Sans Medium" panose="020B0403050203000203"/>
                <a:sym typeface="IBM Plex Sans Medium" panose="020B0403050203000203"/>
              </a:rPr>
            </a:br>
            <a:r>
              <a:rPr lang="en-GB" sz="1800" b="1">
                <a:solidFill>
                  <a:schemeClr val="lt1"/>
                </a:solidFill>
                <a:latin typeface="IBM Plex Sans Medium" panose="020B0403050203000203"/>
                <a:ea typeface="IBM Plex Sans Medium" panose="020B0403050203000203"/>
                <a:cs typeface="IBM Plex Sans Medium" panose="020B0403050203000203"/>
                <a:sym typeface="IBM Plex Sans Medium" panose="020B0403050203000203"/>
              </a:rPr>
              <a:t>Final Project Presentation</a:t>
            </a:r>
            <a:endParaRPr sz="1800" b="1">
              <a:solidFill>
                <a:schemeClr val="lt1"/>
              </a:solidFill>
              <a:latin typeface="IBM Plex Sans Medium" panose="020B0403050203000203"/>
              <a:ea typeface="IBM Plex Sans Medium" panose="020B0403050203000203"/>
              <a:cs typeface="IBM Plex Sans Medium" panose="020B0403050203000203"/>
              <a:sym typeface="IBM Plex Sans Medium" panose="020B0403050203000203"/>
            </a:endParaRPr>
          </a:p>
        </p:txBody>
      </p:sp>
      <p:sp>
        <p:nvSpPr>
          <p:cNvPr id="55" name="Google Shape;55;p13"/>
          <p:cNvSpPr txBox="1"/>
          <p:nvPr/>
        </p:nvSpPr>
        <p:spPr>
          <a:xfrm>
            <a:off x="4250055" y="16510"/>
            <a:ext cx="4893310" cy="47371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lt1"/>
                </a:solidFill>
                <a:effectLst>
                  <a:glow rad="228600">
                    <a:schemeClr val="accent3">
                      <a:satMod val="175000"/>
                      <a:alpha val="40000"/>
                    </a:schemeClr>
                  </a:glow>
                </a:effectLst>
                <a:latin typeface="IBM Plex Sans" panose="020B0403050203000203"/>
                <a:ea typeface="IBM Plex Sans" panose="020B0403050203000203"/>
                <a:cs typeface="IBM Plex Sans" panose="020B0403050203000203"/>
                <a:sym typeface="IBM Plex Sans" panose="020B0403050203000203"/>
              </a:rPr>
              <a:t>IBM</a:t>
            </a:r>
            <a:r>
              <a:rPr lang="en-GB" sz="1600">
                <a:solidFill>
                  <a:schemeClr val="lt1"/>
                </a:solidFill>
                <a:effectLst>
                  <a:glow rad="228600">
                    <a:schemeClr val="accent3">
                      <a:satMod val="175000"/>
                      <a:alpha val="40000"/>
                    </a:schemeClr>
                  </a:glow>
                </a:effectLst>
                <a:latin typeface="IBM Plex Sans Medium" panose="020B0403050203000203"/>
                <a:ea typeface="IBM Plex Sans Medium" panose="020B0403050203000203"/>
                <a:cs typeface="IBM Plex Sans Medium" panose="020B0403050203000203"/>
                <a:sym typeface="IBM Plex Sans Medium" panose="020B0403050203000203"/>
              </a:rPr>
              <a:t> </a:t>
            </a:r>
            <a:r>
              <a:rPr lang="en-GB" sz="1600">
                <a:solidFill>
                  <a:schemeClr val="lt1"/>
                </a:solidFill>
                <a:effectLst>
                  <a:glow rad="228600">
                    <a:schemeClr val="accent3">
                      <a:satMod val="175000"/>
                      <a:alpha val="40000"/>
                    </a:schemeClr>
                  </a:glow>
                </a:effectLst>
                <a:latin typeface="IBM Plex Sans" panose="020B0403050203000203"/>
                <a:ea typeface="IBM Plex Sans" panose="020B0403050203000203"/>
                <a:cs typeface="IBM Plex Sans" panose="020B0403050203000203"/>
                <a:sym typeface="IBM Plex Sans" panose="020B0403050203000203"/>
              </a:rPr>
              <a:t>SkillsBuild</a:t>
            </a:r>
            <a:r>
              <a:rPr lang="en-GB" sz="1600" b="1">
                <a:solidFill>
                  <a:schemeClr val="lt1"/>
                </a:solidFill>
                <a:effectLst>
                  <a:glow rad="228600">
                    <a:schemeClr val="accent3">
                      <a:satMod val="175000"/>
                      <a:alpha val="40000"/>
                    </a:schemeClr>
                  </a:glow>
                </a:effectLst>
                <a:latin typeface="IBM Plex Sans" panose="020B0403050203000203"/>
                <a:ea typeface="IBM Plex Sans" panose="020B0403050203000203"/>
                <a:cs typeface="IBM Plex Sans" panose="020B0403050203000203"/>
                <a:sym typeface="IBM Plex Sans" panose="020B0403050203000203"/>
              </a:rPr>
              <a:t> </a:t>
            </a:r>
            <a:r>
              <a:rPr lang="en-GB" sz="1600">
                <a:solidFill>
                  <a:schemeClr val="lt1"/>
                </a:solidFill>
                <a:effectLst>
                  <a:glow rad="228600">
                    <a:schemeClr val="accent3">
                      <a:satMod val="175000"/>
                      <a:alpha val="40000"/>
                    </a:schemeClr>
                  </a:glow>
                </a:effectLst>
                <a:latin typeface="IBM Plex Sans" panose="020B0403050203000203"/>
                <a:ea typeface="IBM Plex Sans" panose="020B0403050203000203"/>
                <a:cs typeface="IBM Plex Sans" panose="020B0403050203000203"/>
                <a:sym typeface="IBM Plex Sans" panose="020B0403050203000203"/>
              </a:rPr>
              <a:t>for Adult Learners - Data Analytics</a:t>
            </a:r>
            <a:endParaRPr lang="en-US" altLang="en-GB" sz="1600">
              <a:solidFill>
                <a:schemeClr val="lt1"/>
              </a:solidFill>
              <a:effectLst>
                <a:glow rad="228600">
                  <a:schemeClr val="accent3">
                    <a:satMod val="175000"/>
                    <a:alpha val="40000"/>
                  </a:schemeClr>
                </a:glow>
              </a:effectLst>
              <a:latin typeface="IBM Plex Sans" panose="020B0403050203000203"/>
              <a:ea typeface="IBM Plex Sans" panose="020B0403050203000203"/>
              <a:cs typeface="IBM Plex Sans" panose="020B0403050203000203"/>
              <a:sym typeface="IBM Plex Sans" panose="020B0403050203000203"/>
            </a:endParaRPr>
          </a:p>
        </p:txBody>
      </p:sp>
      <p:sp>
        <p:nvSpPr>
          <p:cNvPr id="56" name="Google Shape;56;p13"/>
          <p:cNvSpPr/>
          <p:nvPr/>
        </p:nvSpPr>
        <p:spPr>
          <a:xfrm>
            <a:off x="-635" y="2142025"/>
            <a:ext cx="9144000" cy="2076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600" b="1">
                <a:latin typeface="IBM Plex Sans Medium" panose="020B0403050203000203"/>
                <a:ea typeface="IBM Plex Sans Medium" panose="020B0403050203000203"/>
                <a:cs typeface="IBM Plex Sans Medium" panose="020B0403050203000203"/>
                <a:sym typeface="IBM Plex Sans Medium" panose="020B0403050203000203"/>
              </a:rPr>
              <a:t>Project Name		:</a:t>
            </a:r>
            <a:r>
              <a:rPr lang="en-US" altLang="en-GB" sz="1600" b="1">
                <a:latin typeface="IBM Plex Sans Medium" panose="020B0403050203000203"/>
                <a:ea typeface="IBM Plex Sans Medium" panose="020B0403050203000203"/>
                <a:cs typeface="IBM Plex Sans Medium" panose="020B0403050203000203"/>
                <a:sym typeface="IBM Plex Sans Medium" panose="020B0403050203000203"/>
              </a:rPr>
              <a:t> SDG 14 LBW</a:t>
            </a:r>
            <a:endParaRPr sz="1600" b="1">
              <a:latin typeface="IBM Plex Sans Medium" panose="020B0403050203000203"/>
              <a:ea typeface="IBM Plex Sans Medium" panose="020B0403050203000203"/>
              <a:cs typeface="IBM Plex Sans Medium" panose="020B0403050203000203"/>
              <a:sym typeface="IBM Plex Sans Medium" panose="020B0403050203000203"/>
            </a:endParaRPr>
          </a:p>
          <a:p>
            <a:pPr marL="0" lvl="0" indent="0" algn="l" rtl="0">
              <a:spcBef>
                <a:spcPts val="0"/>
              </a:spcBef>
              <a:spcAft>
                <a:spcPts val="0"/>
              </a:spcAft>
              <a:buNone/>
            </a:pPr>
            <a:r>
              <a:rPr lang="en-GB" sz="1600" b="1">
                <a:latin typeface="IBM Plex Sans Medium" panose="020B0403050203000203"/>
                <a:ea typeface="IBM Plex Sans Medium" panose="020B0403050203000203"/>
                <a:cs typeface="IBM Plex Sans Medium" panose="020B0403050203000203"/>
                <a:sym typeface="IBM Plex Sans Medium" panose="020B0403050203000203"/>
              </a:rPr>
              <a:t>Unique ID		:</a:t>
            </a:r>
            <a:r>
              <a:rPr lang="en-US" altLang="en-GB" sz="1600" b="1">
                <a:latin typeface="IBM Plex Sans Medium" panose="020B0403050203000203"/>
                <a:ea typeface="IBM Plex Sans Medium" panose="020B0403050203000203"/>
                <a:cs typeface="IBM Plex Sans Medium" panose="020B0403050203000203"/>
                <a:sym typeface="IBM Plex Sans Medium" panose="020B0403050203000203"/>
              </a:rPr>
              <a:t> IBM2296</a:t>
            </a:r>
            <a:br>
              <a:rPr lang="en-GB" sz="1600" b="1">
                <a:latin typeface="IBM Plex Sans Medium" panose="020B0403050203000203"/>
                <a:ea typeface="IBM Plex Sans Medium" panose="020B0403050203000203"/>
                <a:cs typeface="IBM Plex Sans Medium" panose="020B0403050203000203"/>
                <a:sym typeface="IBM Plex Sans Medium" panose="020B0403050203000203"/>
              </a:rPr>
            </a:br>
            <a:r>
              <a:rPr lang="en-GB" sz="1600" b="1">
                <a:latin typeface="IBM Plex Sans Medium" panose="020B0403050203000203"/>
                <a:ea typeface="IBM Plex Sans Medium" panose="020B0403050203000203"/>
                <a:cs typeface="IBM Plex Sans Medium" panose="020B0403050203000203"/>
                <a:sym typeface="IBM Plex Sans Medium" panose="020B0403050203000203"/>
              </a:rPr>
              <a:t>Team Name		:</a:t>
            </a:r>
            <a:r>
              <a:rPr lang="en-US" altLang="en-GB" sz="1600" b="1">
                <a:latin typeface="IBM Plex Sans Medium" panose="020B0403050203000203"/>
                <a:ea typeface="IBM Plex Sans Medium" panose="020B0403050203000203"/>
                <a:cs typeface="IBM Plex Sans Medium" panose="020B0403050203000203"/>
                <a:sym typeface="IBM Plex Sans Medium" panose="020B0403050203000203"/>
              </a:rPr>
              <a:t> </a:t>
            </a:r>
            <a:r>
              <a:rPr lang="en-GB" sz="1600" b="1">
                <a:latin typeface="IBM Plex Sans Medium" panose="020B0403050203000203"/>
                <a:ea typeface="IBM Plex Sans Medium" panose="020B0403050203000203"/>
                <a:cs typeface="IBM Plex Sans Medium" panose="020B0403050203000203"/>
                <a:sym typeface="IBM Plex Sans Medium" panose="020B0403050203000203"/>
              </a:rPr>
              <a:t>CodeWin</a:t>
            </a:r>
            <a:endParaRPr lang="en-GB" sz="1600" b="1">
              <a:latin typeface="IBM Plex Sans Medium" panose="020B0403050203000203"/>
              <a:ea typeface="IBM Plex Sans Medium" panose="020B0403050203000203"/>
              <a:cs typeface="IBM Plex Sans Medium" panose="020B0403050203000203"/>
              <a:sym typeface="IBM Plex Sans Medium" panose="020B0403050203000203"/>
            </a:endParaRPr>
          </a:p>
          <a:p>
            <a:pPr marL="0" lvl="0" indent="0" algn="l" rtl="0">
              <a:spcBef>
                <a:spcPts val="0"/>
              </a:spcBef>
              <a:spcAft>
                <a:spcPts val="0"/>
              </a:spcAft>
              <a:buNone/>
            </a:pPr>
            <a:r>
              <a:rPr lang="en-GB" sz="1600" b="1">
                <a:latin typeface="IBM Plex Sans Medium" panose="020B0403050203000203"/>
                <a:ea typeface="IBM Plex Sans Medium" panose="020B0403050203000203"/>
                <a:cs typeface="IBM Plex Sans Medium" panose="020B0403050203000203"/>
                <a:sym typeface="IBM Plex Sans Medium" panose="020B0403050203000203"/>
              </a:rPr>
              <a:t>College Name		: </a:t>
            </a:r>
            <a:r>
              <a:rPr lang="en-US" altLang="en-GB" sz="1600" b="1">
                <a:latin typeface="IBM Plex Sans Medium" panose="020B0403050203000203"/>
                <a:ea typeface="IBM Plex Sans Medium" panose="020B0403050203000203"/>
                <a:cs typeface="IBM Plex Sans Medium" panose="020B0403050203000203"/>
                <a:sym typeface="IBM Plex Sans Medium" panose="020B0403050203000203"/>
              </a:rPr>
              <a:t>Krishna Engineering college, Ghaziabad </a:t>
            </a:r>
            <a:endParaRPr lang="en-GB" sz="1600" b="1">
              <a:latin typeface="IBM Plex Sans Medium" panose="020B0403050203000203"/>
              <a:ea typeface="IBM Plex Sans Medium" panose="020B0403050203000203"/>
              <a:cs typeface="IBM Plex Sans Medium" panose="020B0403050203000203"/>
              <a:sym typeface="IBM Plex Sans Medium" panose="020B0403050203000203"/>
            </a:endParaRPr>
          </a:p>
          <a:p>
            <a:pPr marL="0" lvl="0" indent="0" algn="l" rtl="0">
              <a:spcBef>
                <a:spcPts val="0"/>
              </a:spcBef>
              <a:spcAft>
                <a:spcPts val="0"/>
              </a:spcAft>
              <a:buNone/>
            </a:pPr>
            <a:endParaRPr sz="1600" b="1">
              <a:latin typeface="IBM Plex Sans Medium" panose="020B0403050203000203"/>
              <a:ea typeface="IBM Plex Sans Medium" panose="020B0403050203000203"/>
              <a:cs typeface="IBM Plex Sans Medium" panose="020B0403050203000203"/>
              <a:sym typeface="IBM Plex Sans Medium" panose="020B0403050203000203"/>
            </a:endParaRPr>
          </a:p>
        </p:txBody>
      </p:sp>
      <p:sp>
        <p:nvSpPr>
          <p:cNvPr id="57" name="Google Shape;57;p13"/>
          <p:cNvSpPr/>
          <p:nvPr/>
        </p:nvSpPr>
        <p:spPr>
          <a:xfrm flipV="1">
            <a:off x="0" y="1478280"/>
            <a:ext cx="9144000" cy="76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58" name="Google Shape;58;p13"/>
          <p:cNvSpPr/>
          <p:nvPr/>
        </p:nvSpPr>
        <p:spPr>
          <a:xfrm>
            <a:off x="0" y="4018825"/>
            <a:ext cx="9144000" cy="959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pic>
        <p:nvPicPr>
          <p:cNvPr id="59" name="Google Shape;59;p13"/>
          <p:cNvPicPr preferRelativeResize="0"/>
          <p:nvPr/>
        </p:nvPicPr>
        <p:blipFill>
          <a:blip r:embed="rId1"/>
          <a:stretch>
            <a:fillRect/>
          </a:stretch>
        </p:blipFill>
        <p:spPr>
          <a:xfrm>
            <a:off x="7282300" y="4288751"/>
            <a:ext cx="1711124" cy="584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pd.isnull.sum"/>
          <p:cNvPicPr>
            <a:picLocks noChangeAspect="1"/>
          </p:cNvPicPr>
          <p:nvPr/>
        </p:nvPicPr>
        <p:blipFill>
          <a:blip r:embed="rId1"/>
          <a:srcRect r="12576" b="-6152"/>
          <a:stretch>
            <a:fillRect/>
          </a:stretch>
        </p:blipFill>
        <p:spPr>
          <a:xfrm>
            <a:off x="271145" y="497205"/>
            <a:ext cx="7994015" cy="2202180"/>
          </a:xfrm>
          <a:prstGeom prst="rect">
            <a:avLst/>
          </a:prstGeom>
        </p:spPr>
      </p:pic>
      <p:pic>
        <p:nvPicPr>
          <p:cNvPr id="3" name="Picture 2" descr="ttt"/>
          <p:cNvPicPr>
            <a:picLocks noChangeAspect="1"/>
          </p:cNvPicPr>
          <p:nvPr/>
        </p:nvPicPr>
        <p:blipFill>
          <a:blip r:embed="rId2"/>
          <a:stretch>
            <a:fillRect/>
          </a:stretch>
        </p:blipFill>
        <p:spPr>
          <a:xfrm>
            <a:off x="271145" y="2946400"/>
            <a:ext cx="7994650" cy="749300"/>
          </a:xfrm>
          <a:prstGeom prst="rect">
            <a:avLst/>
          </a:prstGeom>
        </p:spPr>
      </p:pic>
      <p:sp>
        <p:nvSpPr>
          <p:cNvPr id="4" name="Text Box 3"/>
          <p:cNvSpPr txBox="1"/>
          <p:nvPr/>
        </p:nvSpPr>
        <p:spPr>
          <a:xfrm>
            <a:off x="271145" y="3942715"/>
            <a:ext cx="7884160" cy="878205"/>
          </a:xfrm>
          <a:prstGeom prst="rect">
            <a:avLst/>
          </a:prstGeom>
          <a:noFill/>
        </p:spPr>
        <p:txBody>
          <a:bodyPr wrap="square" rtlCol="0">
            <a:noAutofit/>
          </a:bodyPr>
          <a:p>
            <a:r>
              <a:rPr lang="en-US"/>
              <a:t>After  finding the null values , using the </a:t>
            </a:r>
            <a:r>
              <a:rPr lang="en-US" b="1"/>
              <a:t>dropna </a:t>
            </a:r>
            <a:r>
              <a:rPr lang="en-US"/>
              <a:t>keyword all the null values from the CSV (Data frame) file  are  removed .</a:t>
            </a:r>
            <a:endParaRPr lang="en-US"/>
          </a:p>
        </p:txBody>
      </p:sp>
      <p:sp>
        <p:nvSpPr>
          <p:cNvPr id="128" name="Google Shape;128;p23"/>
          <p:cNvSpPr/>
          <p:nvPr>
            <p:custDataLst>
              <p:tags r:id="rId3"/>
            </p:custDataLst>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p>
            <a:pPr marL="0" lvl="0" indent="0" algn="ctr" rtl="0">
              <a:spcBef>
                <a:spcPts val="0"/>
              </a:spcBef>
              <a:spcAft>
                <a:spcPts val="0"/>
              </a:spcAft>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5" name="Shape 125"/>
        <p:cNvGrpSpPr/>
        <p:nvPr/>
      </p:nvGrpSpPr>
      <p:grpSpPr>
        <a:xfrm>
          <a:off x="0" y="0"/>
          <a:ext cx="0" cy="0"/>
          <a:chOff x="0" y="0"/>
          <a:chExt cx="0" cy="0"/>
        </a:xfrm>
      </p:grpSpPr>
      <p:sp>
        <p:nvSpPr>
          <p:cNvPr id="126" name="Google Shape;126;p23"/>
          <p:cNvSpPr txBox="1"/>
          <p:nvPr/>
        </p:nvSpPr>
        <p:spPr>
          <a:xfrm>
            <a:off x="3553855" y="62320"/>
            <a:ext cx="29631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chemeClr val="dk1"/>
                </a:solidFill>
                <a:effectLst>
                  <a:glow rad="228600">
                    <a:schemeClr val="accent5">
                      <a:satMod val="175000"/>
                      <a:alpha val="40000"/>
                    </a:schemeClr>
                  </a:glow>
                </a:effectLst>
                <a:latin typeface="IBM Plex Sans Medium" panose="020B0403050203000203"/>
                <a:ea typeface="IBM Plex Sans Medium" panose="020B0403050203000203"/>
                <a:cs typeface="IBM Plex Sans Medium" panose="020B0403050203000203"/>
                <a:sym typeface="IBM Plex Sans Medium" panose="020B0403050203000203"/>
              </a:rPr>
              <a:t>Conclusion</a:t>
            </a:r>
            <a:endParaRPr lang="en-GB" sz="2000" b="1">
              <a:solidFill>
                <a:schemeClr val="dk1"/>
              </a:solidFill>
              <a:effectLst>
                <a:glow rad="228600">
                  <a:schemeClr val="accent5">
                    <a:satMod val="175000"/>
                    <a:alpha val="40000"/>
                  </a:schemeClr>
                </a:glow>
              </a:effectLst>
              <a:latin typeface="IBM Plex Sans Medium" panose="020B0403050203000203"/>
              <a:ea typeface="IBM Plex Sans Medium" panose="020B0403050203000203"/>
              <a:cs typeface="IBM Plex Sans Medium" panose="020B0403050203000203"/>
              <a:sym typeface="IBM Plex Sans Medium" panose="020B0403050203000203"/>
            </a:endParaRPr>
          </a:p>
        </p:txBody>
      </p:sp>
      <p:sp>
        <p:nvSpPr>
          <p:cNvPr id="127" name="Google Shape;127;p23"/>
          <p:cNvSpPr txBox="1"/>
          <p:nvPr/>
        </p:nvSpPr>
        <p:spPr>
          <a:xfrm>
            <a:off x="2556100" y="1921775"/>
            <a:ext cx="2952600" cy="1408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endParaRPr sz="1800">
              <a:solidFill>
                <a:schemeClr val="dk1"/>
              </a:solidFill>
            </a:endParaRPr>
          </a:p>
        </p:txBody>
      </p:sp>
      <p:sp>
        <p:nvSpPr>
          <p:cNvPr id="128" name="Google Shape;128;p23"/>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 name="Text Box 1"/>
          <p:cNvSpPr txBox="1"/>
          <p:nvPr/>
        </p:nvSpPr>
        <p:spPr>
          <a:xfrm>
            <a:off x="62865" y="666115"/>
            <a:ext cx="9145270" cy="4310380"/>
          </a:xfrm>
          <a:prstGeom prst="rect">
            <a:avLst/>
          </a:prstGeom>
          <a:noFill/>
        </p:spPr>
        <p:txBody>
          <a:bodyPr wrap="square" rtlCol="0">
            <a:noAutofit/>
          </a:bodyPr>
          <a:p>
            <a:endParaRPr lang="en-US"/>
          </a:p>
          <a:p>
            <a:r>
              <a:rPr lang="en-US" sz="1600" b="1">
                <a:effectLst>
                  <a:glow rad="228600">
                    <a:schemeClr val="accent2">
                      <a:satMod val="175000"/>
                      <a:alpha val="40000"/>
                    </a:schemeClr>
                  </a:glow>
                </a:effectLst>
              </a:rPr>
              <a:t>1.Reduce Marine Pollution</a:t>
            </a:r>
            <a:endParaRPr lang="en-US" sz="1600" b="1">
              <a:effectLst>
                <a:glow rad="228600">
                  <a:schemeClr val="accent2">
                    <a:satMod val="175000"/>
                    <a:alpha val="40000"/>
                  </a:schemeClr>
                </a:glow>
              </a:effectLst>
            </a:endParaRPr>
          </a:p>
          <a:p>
            <a:r>
              <a:rPr lang="en-US"/>
              <a:t>    Outcome: Significant reduction in marine pollution, especially from land-based activities.</a:t>
            </a:r>
            <a:endParaRPr lang="en-US"/>
          </a:p>
          <a:p>
            <a:r>
              <a:rPr lang="en-US"/>
              <a:t>Indicator: Decrease in the amount of marine debris, particularly plastics, in the ocean.</a:t>
            </a:r>
            <a:endParaRPr lang="en-US"/>
          </a:p>
          <a:p>
            <a:endParaRPr lang="en-US"/>
          </a:p>
          <a:p>
            <a:r>
              <a:rPr lang="en-US" sz="1600" b="1">
                <a:effectLst>
                  <a:glow rad="228600">
                    <a:schemeClr val="accent2">
                      <a:satMod val="175000"/>
                      <a:alpha val="40000"/>
                    </a:schemeClr>
                  </a:glow>
                </a:effectLst>
              </a:rPr>
              <a:t>2. Protect Marine and Coastal Ecosystems</a:t>
            </a:r>
            <a:endParaRPr lang="en-US" sz="1600" b="1">
              <a:effectLst>
                <a:glow rad="228600">
                  <a:schemeClr val="accent2">
                    <a:satMod val="175000"/>
                    <a:alpha val="40000"/>
                  </a:schemeClr>
                </a:glow>
              </a:effectLst>
            </a:endParaRPr>
          </a:p>
          <a:p>
            <a:r>
              <a:rPr lang="en-US"/>
              <a:t>Outcome: Enhanced resilience of marine and coastal ecosystems.</a:t>
            </a:r>
            <a:endParaRPr lang="en-US"/>
          </a:p>
          <a:p>
            <a:r>
              <a:rPr lang="en-US"/>
              <a:t>Indicator: Increase in the area of marine and coastal ecosystems that are protected and effectively managed.</a:t>
            </a:r>
            <a:endParaRPr lang="en-US"/>
          </a:p>
          <a:p>
            <a:endParaRPr lang="en-US"/>
          </a:p>
          <a:p>
            <a:r>
              <a:rPr lang="en-US" sz="1600" b="1">
                <a:effectLst>
                  <a:glow rad="228600">
                    <a:schemeClr val="accent2">
                      <a:satMod val="175000"/>
                      <a:alpha val="40000"/>
                    </a:schemeClr>
                  </a:glow>
                </a:effectLst>
              </a:rPr>
              <a:t>3. Address Ocean Acidification</a:t>
            </a:r>
            <a:endParaRPr lang="en-US" sz="1600" b="1">
              <a:effectLst>
                <a:glow rad="228600">
                  <a:schemeClr val="accent2">
                    <a:satMod val="175000"/>
                    <a:alpha val="40000"/>
                  </a:schemeClr>
                </a:glow>
              </a:effectLst>
            </a:endParaRPr>
          </a:p>
          <a:p>
            <a:r>
              <a:rPr lang="en-US"/>
              <a:t>Outcome: Reduced rate of ocean acidification.</a:t>
            </a:r>
            <a:endParaRPr lang="en-US"/>
          </a:p>
          <a:p>
            <a:r>
              <a:rPr lang="en-US"/>
              <a:t>Indicator: Improved pH levels in ocean waters.</a:t>
            </a:r>
            <a:endParaRPr lang="en-US"/>
          </a:p>
          <a:p>
            <a:endParaRPr lang="en-US"/>
          </a:p>
          <a:p>
            <a:r>
              <a:rPr lang="en-US" sz="1600" b="1">
                <a:effectLst>
                  <a:glow rad="228600">
                    <a:schemeClr val="accent2">
                      <a:satMod val="175000"/>
                      <a:alpha val="40000"/>
                    </a:schemeClr>
                  </a:glow>
                </a:effectLst>
              </a:rPr>
              <a:t>4.Protect Coastal and Marine Areas</a:t>
            </a:r>
            <a:endParaRPr lang="en-US" sz="1600" b="1">
              <a:effectLst>
                <a:glow rad="228600">
                  <a:schemeClr val="accent2">
                    <a:satMod val="175000"/>
                    <a:alpha val="40000"/>
                  </a:schemeClr>
                </a:glow>
              </a:effectLst>
            </a:endParaRPr>
          </a:p>
          <a:p>
            <a:r>
              <a:rPr lang="en-US"/>
              <a:t>Outcome: Expansion of marine protected areas (MPAs).</a:t>
            </a:r>
            <a:endParaRPr lang="en-US"/>
          </a:p>
          <a:p>
            <a:r>
              <a:rPr lang="en-US"/>
              <a:t>Indicator: Increase in the percentage of coastal and marine areas designated as MPAs.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18" name="Shape 118"/>
        <p:cNvGrpSpPr/>
        <p:nvPr/>
      </p:nvGrpSpPr>
      <p:grpSpPr>
        <a:xfrm>
          <a:off x="0" y="0"/>
          <a:ext cx="0" cy="0"/>
          <a:chOff x="0" y="0"/>
          <a:chExt cx="0" cy="0"/>
        </a:xfrm>
      </p:grpSpPr>
      <p:sp>
        <p:nvSpPr>
          <p:cNvPr id="119" name="Google Shape;119;p22"/>
          <p:cNvSpPr txBox="1"/>
          <p:nvPr/>
        </p:nvSpPr>
        <p:spPr>
          <a:xfrm>
            <a:off x="3641565" y="76395"/>
            <a:ext cx="29631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chemeClr val="tx1"/>
                </a:solidFill>
                <a:effectLst>
                  <a:glow rad="228600">
                    <a:schemeClr val="accent5">
                      <a:satMod val="175000"/>
                      <a:alpha val="40000"/>
                    </a:schemeClr>
                  </a:glow>
                  <a:outerShdw blurRad="38100" dist="19050" dir="2700000" algn="tl" rotWithShape="0">
                    <a:schemeClr val="dk1">
                      <a:alpha val="40000"/>
                    </a:schemeClr>
                  </a:outerShdw>
                </a:effectLst>
                <a:latin typeface="IBM Plex Sans Medium" panose="020B0403050203000203"/>
                <a:ea typeface="IBM Plex Sans Medium" panose="020B0403050203000203"/>
                <a:cs typeface="IBM Plex Sans Medium" panose="020B0403050203000203"/>
                <a:sym typeface="IBM Plex Sans Medium" panose="020B0403050203000203"/>
              </a:rPr>
              <a:t>Visualization</a:t>
            </a:r>
            <a:endParaRPr lang="en-GB" sz="2000" b="1">
              <a:solidFill>
                <a:schemeClr val="tx1"/>
              </a:solidFill>
              <a:effectLst>
                <a:glow rad="228600">
                  <a:schemeClr val="accent5">
                    <a:satMod val="175000"/>
                    <a:alpha val="40000"/>
                  </a:schemeClr>
                </a:glow>
                <a:outerShdw blurRad="38100" dist="19050" dir="2700000" algn="tl" rotWithShape="0">
                  <a:schemeClr val="dk1">
                    <a:alpha val="40000"/>
                  </a:schemeClr>
                </a:outerShdw>
              </a:effectLst>
              <a:latin typeface="IBM Plex Sans Medium" panose="020B0403050203000203"/>
              <a:ea typeface="IBM Plex Sans Medium" panose="020B0403050203000203"/>
              <a:cs typeface="IBM Plex Sans Medium" panose="020B0403050203000203"/>
              <a:sym typeface="IBM Plex Sans Medium" panose="020B0403050203000203"/>
            </a:endParaRPr>
          </a:p>
        </p:txBody>
      </p:sp>
      <p:sp>
        <p:nvSpPr>
          <p:cNvPr id="120" name="Google Shape;120;p22"/>
          <p:cNvSpPr txBox="1"/>
          <p:nvPr/>
        </p:nvSpPr>
        <p:spPr>
          <a:xfrm>
            <a:off x="0" y="549910"/>
            <a:ext cx="9144000" cy="4426585"/>
          </a:xfrm>
          <a:prstGeom prst="rect">
            <a:avLst/>
          </a:prstGeom>
          <a:noFill/>
          <a:ln>
            <a:noFill/>
          </a:ln>
        </p:spPr>
        <p:txBody>
          <a:bodyPr spcFirstLastPara="1" wrap="square" lIns="91425" tIns="91425" rIns="91425" bIns="91425" anchor="t" anchorCtr="0">
            <a:noAutofit/>
          </a:bodyPr>
          <a:lstStyle/>
          <a:p>
            <a:pPr marL="114300" lvl="0" indent="0" algn="l" rtl="0">
              <a:spcBef>
                <a:spcPts val="0"/>
              </a:spcBef>
              <a:spcAft>
                <a:spcPts val="0"/>
              </a:spcAft>
              <a:buClr>
                <a:schemeClr val="dk1"/>
              </a:buClr>
              <a:buSzPts val="1800"/>
              <a:buNone/>
            </a:pPr>
            <a:r>
              <a:rPr lang="en-GB" sz="1600" b="1">
                <a:solidFill>
                  <a:schemeClr val="dk1"/>
                </a:solidFill>
                <a:effectLst>
                  <a:glow rad="228600">
                    <a:schemeClr val="accent5">
                      <a:satMod val="175000"/>
                      <a:alpha val="40000"/>
                    </a:schemeClr>
                  </a:glow>
                </a:effectLst>
              </a:rPr>
              <a:t>Key Visual Insights</a:t>
            </a:r>
            <a:endParaRPr lang="en-GB" sz="1600" b="1">
              <a:solidFill>
                <a:schemeClr val="dk1"/>
              </a:solidFill>
              <a:effectLst>
                <a:glow rad="228600">
                  <a:schemeClr val="accent5">
                    <a:satMod val="175000"/>
                    <a:alpha val="40000"/>
                  </a:schemeClr>
                </a:glow>
              </a:effectLst>
            </a:endParaRPr>
          </a:p>
          <a:p>
            <a:pPr marL="114300" lvl="0" indent="0" algn="l" rtl="0">
              <a:spcBef>
                <a:spcPts val="0"/>
              </a:spcBef>
              <a:spcAft>
                <a:spcPts val="0"/>
              </a:spcAft>
              <a:buClr>
                <a:schemeClr val="dk1"/>
              </a:buClr>
              <a:buSzPts val="1800"/>
              <a:buNone/>
            </a:pPr>
            <a:endParaRPr lang="en-GB" sz="1800">
              <a:solidFill>
                <a:schemeClr val="dk1"/>
              </a:solidFill>
            </a:endParaRPr>
          </a:p>
          <a:p>
            <a:pPr marL="114300" lvl="0" indent="0" algn="l" rtl="0">
              <a:spcBef>
                <a:spcPts val="0"/>
              </a:spcBef>
              <a:spcAft>
                <a:spcPts val="0"/>
              </a:spcAft>
              <a:buClr>
                <a:schemeClr val="dk1"/>
              </a:buClr>
              <a:buSzPts val="1800"/>
              <a:buNone/>
            </a:pPr>
            <a:r>
              <a:rPr lang="en-US" sz="1600">
                <a:solidFill>
                  <a:schemeClr val="dk1"/>
                </a:solidFill>
              </a:rPr>
              <a:t> </a:t>
            </a:r>
            <a:r>
              <a:rPr sz="1600" b="1">
                <a:solidFill>
                  <a:schemeClr val="dk1"/>
                </a:solidFill>
                <a:effectLst>
                  <a:glow rad="228600">
                    <a:schemeClr val="accent2">
                      <a:satMod val="175000"/>
                      <a:alpha val="40000"/>
                    </a:schemeClr>
                  </a:glow>
                </a:effectLst>
              </a:rPr>
              <a:t>Sustainable Practices</a:t>
            </a:r>
            <a:r>
              <a:rPr lang="en-US" sz="1600" b="1">
                <a:solidFill>
                  <a:schemeClr val="dk1"/>
                </a:solidFill>
                <a:effectLst>
                  <a:glow rad="228600">
                    <a:schemeClr val="accent2">
                      <a:satMod val="175000"/>
                      <a:alpha val="40000"/>
                    </a:schemeClr>
                  </a:glow>
                </a:effectLst>
              </a:rPr>
              <a:t>:</a:t>
            </a:r>
            <a:r>
              <a:rPr lang="en-US" sz="1600">
                <a:solidFill>
                  <a:schemeClr val="dk1"/>
                </a:solidFill>
              </a:rPr>
              <a:t> </a:t>
            </a:r>
            <a:r>
              <a:rPr lang="en-US">
                <a:solidFill>
                  <a:schemeClr val="dk1"/>
                </a:solidFill>
              </a:rPr>
              <a:t> Infographics on sustainable fishing practices, pollution reduction methods, and marine conservation strategies offer practical solutions</a:t>
            </a:r>
            <a:endParaRPr lang="en-US">
              <a:solidFill>
                <a:schemeClr val="dk1"/>
              </a:solidFill>
            </a:endParaRPr>
          </a:p>
          <a:p>
            <a:pPr marL="114300" lvl="0" indent="0" algn="l" rtl="0">
              <a:spcBef>
                <a:spcPts val="0"/>
              </a:spcBef>
              <a:spcAft>
                <a:spcPts val="0"/>
              </a:spcAft>
              <a:buClr>
                <a:schemeClr val="dk1"/>
              </a:buClr>
              <a:buSzPts val="1800"/>
              <a:buNone/>
            </a:pPr>
            <a:endParaRPr lang="en-US" sz="1800">
              <a:solidFill>
                <a:schemeClr val="dk1"/>
              </a:solidFill>
            </a:endParaRPr>
          </a:p>
          <a:p>
            <a:pPr marL="114300" lvl="0" indent="0" algn="l" rtl="0">
              <a:spcBef>
                <a:spcPts val="0"/>
              </a:spcBef>
              <a:spcAft>
                <a:spcPts val="0"/>
              </a:spcAft>
              <a:buClr>
                <a:schemeClr val="dk1"/>
              </a:buClr>
              <a:buSzPts val="1800"/>
              <a:buNone/>
            </a:pPr>
            <a:r>
              <a:rPr sz="1600" b="1">
                <a:solidFill>
                  <a:schemeClr val="dk1"/>
                </a:solidFill>
                <a:effectLst>
                  <a:glow rad="228600">
                    <a:schemeClr val="accent2">
                      <a:satMod val="175000"/>
                      <a:alpha val="40000"/>
                    </a:schemeClr>
                  </a:glow>
                </a:effectLst>
              </a:rPr>
              <a:t>Climate Change Impac</a:t>
            </a:r>
            <a:r>
              <a:rPr lang="en-US" sz="1600" b="1">
                <a:solidFill>
                  <a:schemeClr val="dk1"/>
                </a:solidFill>
                <a:effectLst>
                  <a:glow rad="228600">
                    <a:schemeClr val="accent2">
                      <a:satMod val="175000"/>
                      <a:alpha val="40000"/>
                    </a:schemeClr>
                  </a:glow>
                </a:effectLst>
              </a:rPr>
              <a:t>t :</a:t>
            </a:r>
            <a:r>
              <a:rPr lang="en-US" sz="1800">
                <a:solidFill>
                  <a:schemeClr val="dk1"/>
                </a:solidFill>
                <a:effectLst>
                  <a:glow rad="228600">
                    <a:schemeClr val="accent2">
                      <a:satMod val="175000"/>
                      <a:alpha val="40000"/>
                    </a:schemeClr>
                  </a:glow>
                </a:effectLst>
              </a:rPr>
              <a:t> </a:t>
            </a:r>
            <a:r>
              <a:rPr lang="en-US">
                <a:solidFill>
                  <a:schemeClr val="dk1"/>
                </a:solidFill>
              </a:rPr>
              <a:t>Visuals may include data on rising sea levels, ocean acidification, and their effects on marine life</a:t>
            </a:r>
            <a:r>
              <a:rPr lang="en-US" sz="1800">
                <a:solidFill>
                  <a:schemeClr val="dk1"/>
                </a:solidFill>
              </a:rPr>
              <a:t>.</a:t>
            </a:r>
            <a:endParaRPr lang="en-US" sz="1800">
              <a:solidFill>
                <a:schemeClr val="dk1"/>
              </a:solidFill>
            </a:endParaRPr>
          </a:p>
          <a:p>
            <a:pPr marL="114300" lvl="0" indent="0" algn="l" rtl="0">
              <a:spcBef>
                <a:spcPts val="0"/>
              </a:spcBef>
              <a:spcAft>
                <a:spcPts val="0"/>
              </a:spcAft>
              <a:buClr>
                <a:schemeClr val="dk1"/>
              </a:buClr>
              <a:buSzPts val="1800"/>
              <a:buNone/>
            </a:pPr>
            <a:endParaRPr lang="en-US" sz="1800">
              <a:solidFill>
                <a:schemeClr val="dk1"/>
              </a:solidFill>
            </a:endParaRPr>
          </a:p>
          <a:p>
            <a:pPr marL="114300" lvl="0" indent="0" algn="l" rtl="0">
              <a:spcBef>
                <a:spcPts val="0"/>
              </a:spcBef>
              <a:spcAft>
                <a:spcPts val="0"/>
              </a:spcAft>
              <a:buClr>
                <a:schemeClr val="dk1"/>
              </a:buClr>
              <a:buSzPts val="1800"/>
              <a:buNone/>
            </a:pPr>
            <a:r>
              <a:rPr lang="en-US" sz="1600" b="1">
                <a:solidFill>
                  <a:schemeClr val="dk1"/>
                </a:solidFill>
                <a:effectLst>
                  <a:glow rad="228600">
                    <a:schemeClr val="accent2">
                      <a:satMod val="175000"/>
                      <a:alpha val="40000"/>
                    </a:schemeClr>
                  </a:glow>
                </a:effectLst>
              </a:rPr>
              <a:t>Marine Protected Areas:</a:t>
            </a:r>
            <a:r>
              <a:rPr lang="en-US" sz="1600" b="1">
                <a:solidFill>
                  <a:schemeClr val="dk1"/>
                </a:solidFill>
              </a:rPr>
              <a:t> </a:t>
            </a:r>
            <a:r>
              <a:rPr lang="en-US">
                <a:solidFill>
                  <a:schemeClr val="dk1"/>
                </a:solidFill>
              </a:rPr>
              <a:t>Maps and diagrams illustrating marine protected areas (MPAs) show regions where human activities are limited to help conserve marine environments.</a:t>
            </a:r>
            <a:endParaRPr lang="en-US">
              <a:solidFill>
                <a:schemeClr val="dk1"/>
              </a:solidFill>
            </a:endParaRPr>
          </a:p>
          <a:p>
            <a:pPr marL="114300" lvl="0" indent="0" algn="l" rtl="0">
              <a:spcBef>
                <a:spcPts val="0"/>
              </a:spcBef>
              <a:spcAft>
                <a:spcPts val="0"/>
              </a:spcAft>
              <a:buClr>
                <a:schemeClr val="dk1"/>
              </a:buClr>
              <a:buSzPts val="1800"/>
              <a:buNone/>
            </a:pPr>
            <a:endParaRPr lang="en-US" sz="1800">
              <a:solidFill>
                <a:schemeClr val="dk1"/>
              </a:solidFill>
            </a:endParaRPr>
          </a:p>
          <a:p>
            <a:pPr marL="114300" lvl="0" indent="0" algn="l" rtl="0">
              <a:spcBef>
                <a:spcPts val="0"/>
              </a:spcBef>
              <a:spcAft>
                <a:spcPts val="0"/>
              </a:spcAft>
              <a:buClr>
                <a:schemeClr val="dk1"/>
              </a:buClr>
              <a:buSzPts val="1800"/>
              <a:buNone/>
            </a:pPr>
            <a:r>
              <a:rPr lang="en-US" sz="1600" b="1">
                <a:solidFill>
                  <a:schemeClr val="dk1"/>
                </a:solidFill>
                <a:effectLst>
                  <a:glow rad="228600">
                    <a:schemeClr val="accent2">
                      <a:satMod val="175000"/>
                      <a:alpha val="40000"/>
                    </a:schemeClr>
                  </a:glow>
                </a:effectLst>
              </a:rPr>
              <a:t>Marine Life Diversity:</a:t>
            </a:r>
            <a:r>
              <a:rPr lang="en-US" b="1">
                <a:solidFill>
                  <a:schemeClr val="dk1"/>
                </a:solidFill>
              </a:rPr>
              <a:t> </a:t>
            </a:r>
            <a:r>
              <a:rPr lang="en-US">
                <a:solidFill>
                  <a:schemeClr val="dk1"/>
                </a:solidFill>
              </a:rPr>
              <a:t>Pictures of diverse marine species highlight the richness of ocean ecosystems.</a:t>
            </a:r>
            <a:endParaRPr lang="en-US">
              <a:solidFill>
                <a:schemeClr val="dk1"/>
              </a:solidFill>
            </a:endParaRPr>
          </a:p>
          <a:p>
            <a:pPr marL="114300" lvl="0" indent="0" algn="l" rtl="0">
              <a:spcBef>
                <a:spcPts val="0"/>
              </a:spcBef>
              <a:spcAft>
                <a:spcPts val="0"/>
              </a:spcAft>
              <a:buClr>
                <a:schemeClr val="dk1"/>
              </a:buClr>
              <a:buSzPts val="1800"/>
              <a:buNone/>
            </a:pPr>
            <a:endParaRPr lang="en-US" sz="1800">
              <a:solidFill>
                <a:schemeClr val="dk1"/>
              </a:solidFill>
            </a:endParaRPr>
          </a:p>
          <a:p>
            <a:pPr marL="114300" lvl="0" indent="0" algn="l" rtl="0">
              <a:spcBef>
                <a:spcPts val="0"/>
              </a:spcBef>
              <a:spcAft>
                <a:spcPts val="0"/>
              </a:spcAft>
              <a:buClr>
                <a:schemeClr val="dk1"/>
              </a:buClr>
              <a:buSzPts val="1800"/>
              <a:buNone/>
            </a:pPr>
            <a:r>
              <a:rPr lang="en-US" sz="1600" b="1">
                <a:solidFill>
                  <a:schemeClr val="dk1"/>
                </a:solidFill>
                <a:effectLst>
                  <a:glow rad="228600">
                    <a:schemeClr val="accent2">
                      <a:satMod val="175000"/>
                      <a:alpha val="40000"/>
                    </a:schemeClr>
                  </a:glow>
                </a:effectLst>
              </a:rPr>
              <a:t>Overfishing:</a:t>
            </a:r>
            <a:r>
              <a:rPr lang="en-US">
                <a:solidFill>
                  <a:schemeClr val="dk1"/>
                </a:solidFill>
              </a:rPr>
              <a:t>Charts and infographics might depict the decline in fish stocks due to overfishing. Visuals often show the difference between healthy marine populations and those severely depleted by unsustainable fishing practices.</a:t>
            </a:r>
            <a:endParaRPr lang="en-US">
              <a:solidFill>
                <a:schemeClr val="dk1"/>
              </a:solidFill>
            </a:endParaRPr>
          </a:p>
        </p:txBody>
      </p:sp>
      <p:sp>
        <p:nvSpPr>
          <p:cNvPr id="121" name="Google Shape;121;p22"/>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2024-08-02 135712"/>
          <p:cNvPicPr>
            <a:picLocks noChangeAspect="1"/>
          </p:cNvPicPr>
          <p:nvPr/>
        </p:nvPicPr>
        <p:blipFill>
          <a:blip r:embed="rId1"/>
          <a:srcRect r="9027" b="212"/>
          <a:stretch>
            <a:fillRect/>
          </a:stretch>
        </p:blipFill>
        <p:spPr>
          <a:xfrm>
            <a:off x="3025775" y="104140"/>
            <a:ext cx="6118225" cy="4911725"/>
          </a:xfrm>
          <a:prstGeom prst="rect">
            <a:avLst/>
          </a:prstGeom>
        </p:spPr>
      </p:pic>
      <p:sp>
        <p:nvSpPr>
          <p:cNvPr id="4" name="Text Box 3"/>
          <p:cNvSpPr txBox="1"/>
          <p:nvPr/>
        </p:nvSpPr>
        <p:spPr>
          <a:xfrm>
            <a:off x="127635" y="104140"/>
            <a:ext cx="2791460" cy="927735"/>
          </a:xfrm>
          <a:prstGeom prst="rect">
            <a:avLst/>
          </a:prstGeom>
          <a:noFill/>
        </p:spPr>
        <p:txBody>
          <a:bodyPr wrap="square" rtlCol="0">
            <a:noAutofit/>
          </a:bodyPr>
          <a:p>
            <a:r>
              <a:rPr lang="en-US" sz="1800" b="1">
                <a:effectLst>
                  <a:glow rad="228600">
                    <a:schemeClr val="accent5">
                      <a:satMod val="175000"/>
                      <a:alpha val="40000"/>
                    </a:schemeClr>
                  </a:glow>
                </a:effectLst>
              </a:rPr>
              <a:t>Scatter plot b/w total_coliform and fecal_coliform</a:t>
            </a:r>
            <a:r>
              <a:rPr lang="en-US" sz="1800">
                <a:effectLst>
                  <a:glow rad="228600">
                    <a:schemeClr val="accent5">
                      <a:satMod val="175000"/>
                      <a:alpha val="40000"/>
                    </a:schemeClr>
                  </a:glow>
                </a:effectLst>
              </a:rPr>
              <a:t> </a:t>
            </a:r>
            <a:endParaRPr lang="en-US" sz="1800">
              <a:effectLst>
                <a:glow rad="228600">
                  <a:schemeClr val="accent5">
                    <a:satMod val="175000"/>
                    <a:alpha val="40000"/>
                  </a:schemeClr>
                </a:glow>
              </a:effectLst>
            </a:endParaRPr>
          </a:p>
        </p:txBody>
      </p:sp>
      <p:sp>
        <p:nvSpPr>
          <p:cNvPr id="5" name="Text Box 4"/>
          <p:cNvSpPr txBox="1"/>
          <p:nvPr/>
        </p:nvSpPr>
        <p:spPr>
          <a:xfrm>
            <a:off x="183515" y="1270000"/>
            <a:ext cx="2842895" cy="3524885"/>
          </a:xfrm>
          <a:prstGeom prst="rect">
            <a:avLst/>
          </a:prstGeom>
          <a:noFill/>
        </p:spPr>
        <p:txBody>
          <a:bodyPr wrap="square" rtlCol="0">
            <a:noAutofit/>
          </a:bodyPr>
          <a:p>
            <a:r>
              <a:rPr lang="en-US"/>
              <a:t>Total coliforms include bacteria that are found in the soil, in water that has been influenced by surface water, and in human or animal waste.</a:t>
            </a:r>
            <a:endParaRPr lang="en-US"/>
          </a:p>
          <a:p>
            <a:endParaRPr lang="en-US"/>
          </a:p>
          <a:p>
            <a:r>
              <a:rPr lang="en-US"/>
              <a:t> Fecal coliforms are the group of the total coliforms that are considered to be present specifically in the gut and feces of warm-blooded animals.</a:t>
            </a:r>
            <a:endParaRPr lang="en-US"/>
          </a:p>
        </p:txBody>
      </p:sp>
      <p:sp>
        <p:nvSpPr>
          <p:cNvPr id="121" name="Google Shape;121;p22"/>
          <p:cNvSpPr/>
          <p:nvPr>
            <p:custDataLst>
              <p:tags r:id="rId2"/>
            </p:custDataLst>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p>
            <a:pPr marL="0" lvl="0" indent="0" algn="ctr" rtl="0">
              <a:spcBef>
                <a:spcPts val="0"/>
              </a:spcBef>
              <a:spcAft>
                <a:spcPts val="0"/>
              </a:spcAft>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matrix"/>
          <p:cNvPicPr>
            <a:picLocks noChangeAspect="1"/>
          </p:cNvPicPr>
          <p:nvPr/>
        </p:nvPicPr>
        <p:blipFill>
          <a:blip r:embed="rId1"/>
          <a:stretch>
            <a:fillRect/>
          </a:stretch>
        </p:blipFill>
        <p:spPr>
          <a:xfrm>
            <a:off x="4344035" y="47625"/>
            <a:ext cx="4792980" cy="4853305"/>
          </a:xfrm>
          <a:prstGeom prst="rect">
            <a:avLst/>
          </a:prstGeom>
        </p:spPr>
      </p:pic>
      <p:sp>
        <p:nvSpPr>
          <p:cNvPr id="4" name="Text Box 3"/>
          <p:cNvSpPr txBox="1"/>
          <p:nvPr/>
        </p:nvSpPr>
        <p:spPr>
          <a:xfrm>
            <a:off x="1188720" y="845820"/>
            <a:ext cx="2567305" cy="460375"/>
          </a:xfrm>
          <a:prstGeom prst="rect">
            <a:avLst/>
          </a:prstGeom>
          <a:noFill/>
        </p:spPr>
        <p:txBody>
          <a:bodyPr wrap="square" rtlCol="0">
            <a:spAutoFit/>
          </a:bodyPr>
          <a:p>
            <a:r>
              <a:rPr lang="en-US" sz="2400" b="1">
                <a:effectLst>
                  <a:glow rad="228600">
                    <a:schemeClr val="accent5">
                      <a:satMod val="175000"/>
                      <a:alpha val="40000"/>
                    </a:schemeClr>
                  </a:glow>
                </a:effectLst>
              </a:rPr>
              <a:t>scatter plot</a:t>
            </a:r>
            <a:endParaRPr lang="en-US" sz="2400" b="1">
              <a:effectLst>
                <a:glow rad="228600">
                  <a:schemeClr val="accent5">
                    <a:satMod val="175000"/>
                    <a:alpha val="40000"/>
                  </a:schemeClr>
                </a:glow>
              </a:effectLst>
            </a:endParaRPr>
          </a:p>
        </p:txBody>
      </p:sp>
      <p:sp>
        <p:nvSpPr>
          <p:cNvPr id="5" name="Text Box 4"/>
          <p:cNvSpPr txBox="1"/>
          <p:nvPr/>
        </p:nvSpPr>
        <p:spPr>
          <a:xfrm>
            <a:off x="265430" y="1755775"/>
            <a:ext cx="3918585" cy="2161540"/>
          </a:xfrm>
          <a:prstGeom prst="rect">
            <a:avLst/>
          </a:prstGeom>
          <a:noFill/>
        </p:spPr>
        <p:txBody>
          <a:bodyPr wrap="square" rtlCol="0">
            <a:noAutofit/>
          </a:bodyPr>
          <a:p>
            <a:r>
              <a:rPr lang="en-US"/>
              <a:t>A scatter plot (aka scatter chart, scatter graph) uses dots to represent values for two different numeric variables. The position of each dot on the horizontal and vertical axis indicates values for an individual data point. Scatter plots are used to observe relationships between variables.</a:t>
            </a:r>
            <a:endParaRPr lang="en-US"/>
          </a:p>
        </p:txBody>
      </p:sp>
      <p:sp>
        <p:nvSpPr>
          <p:cNvPr id="121" name="Google Shape;121;p22"/>
          <p:cNvSpPr/>
          <p:nvPr>
            <p:custDataLst>
              <p:tags r:id="rId2"/>
            </p:custDataLst>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32" name="Shape 132"/>
        <p:cNvGrpSpPr/>
        <p:nvPr/>
      </p:nvGrpSpPr>
      <p:grpSpPr>
        <a:xfrm>
          <a:off x="0" y="0"/>
          <a:ext cx="0" cy="0"/>
          <a:chOff x="0" y="0"/>
          <a:chExt cx="0" cy="0"/>
        </a:xfrm>
      </p:grpSpPr>
      <p:sp>
        <p:nvSpPr>
          <p:cNvPr id="133" name="Google Shape;133;p24"/>
          <p:cNvSpPr txBox="1"/>
          <p:nvPr/>
        </p:nvSpPr>
        <p:spPr>
          <a:xfrm>
            <a:off x="3684030" y="99175"/>
            <a:ext cx="29631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dk1"/>
                </a:solidFill>
                <a:effectLst>
                  <a:glow rad="228600">
                    <a:schemeClr val="accent5">
                      <a:satMod val="175000"/>
                      <a:alpha val="40000"/>
                    </a:schemeClr>
                  </a:glow>
                </a:effectLst>
                <a:latin typeface="IBM Plex Sans Medium" panose="020B0403050203000203"/>
                <a:ea typeface="IBM Plex Sans Medium" panose="020B0403050203000203"/>
                <a:cs typeface="IBM Plex Sans Medium" panose="020B0403050203000203"/>
                <a:sym typeface="IBM Plex Sans Medium" panose="020B0403050203000203"/>
              </a:rPr>
              <a:t>References</a:t>
            </a:r>
            <a:endParaRPr lang="en-GB" sz="1800" b="1">
              <a:solidFill>
                <a:schemeClr val="dk1"/>
              </a:solidFill>
              <a:effectLst>
                <a:glow rad="228600">
                  <a:schemeClr val="accent5">
                    <a:satMod val="175000"/>
                    <a:alpha val="40000"/>
                  </a:schemeClr>
                </a:glow>
              </a:effectLst>
              <a:latin typeface="IBM Plex Sans Medium" panose="020B0403050203000203"/>
              <a:ea typeface="IBM Plex Sans Medium" panose="020B0403050203000203"/>
              <a:cs typeface="IBM Plex Sans Medium" panose="020B0403050203000203"/>
              <a:sym typeface="IBM Plex Sans Medium" panose="020B0403050203000203"/>
            </a:endParaRPr>
          </a:p>
        </p:txBody>
      </p:sp>
      <p:sp>
        <p:nvSpPr>
          <p:cNvPr id="134" name="Google Shape;134;p24"/>
          <p:cNvSpPr txBox="1"/>
          <p:nvPr/>
        </p:nvSpPr>
        <p:spPr>
          <a:xfrm>
            <a:off x="-635" y="572770"/>
            <a:ext cx="9144635" cy="439166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GB" sz="1600" b="1">
                <a:solidFill>
                  <a:schemeClr val="dk1"/>
                </a:solidFill>
                <a:effectLst>
                  <a:glow rad="228600">
                    <a:schemeClr val="accent2">
                      <a:satMod val="175000"/>
                      <a:alpha val="40000"/>
                    </a:schemeClr>
                  </a:glow>
                </a:effectLst>
              </a:rPr>
              <a:t>Data </a:t>
            </a:r>
            <a:r>
              <a:rPr lang="en-GB" sz="1800" b="1">
                <a:solidFill>
                  <a:schemeClr val="dk1"/>
                </a:solidFill>
                <a:effectLst>
                  <a:glow rad="228600">
                    <a:schemeClr val="accent2">
                      <a:satMod val="175000"/>
                      <a:alpha val="40000"/>
                    </a:schemeClr>
                  </a:glow>
                </a:effectLst>
              </a:rPr>
              <a:t>Sources</a:t>
            </a:r>
            <a:endParaRPr lang="en-GB" sz="1800" b="1">
              <a:solidFill>
                <a:schemeClr val="dk1"/>
              </a:solidFill>
              <a:effectLst>
                <a:glow rad="228600">
                  <a:schemeClr val="accent2">
                    <a:satMod val="175000"/>
                    <a:alpha val="40000"/>
                  </a:schemeClr>
                </a:glow>
              </a:effectLst>
            </a:endParaRPr>
          </a:p>
          <a:p>
            <a:pPr marL="114300" lvl="0" indent="0" algn="l" rtl="0">
              <a:spcBef>
                <a:spcPts val="0"/>
              </a:spcBef>
              <a:spcAft>
                <a:spcPts val="0"/>
              </a:spcAft>
              <a:buClr>
                <a:schemeClr val="dk1"/>
              </a:buClr>
              <a:buSzPts val="1800"/>
              <a:buNone/>
            </a:pPr>
            <a:r>
              <a:rPr lang="en-US" altLang="en-GB" sz="1600" b="1">
                <a:solidFill>
                  <a:schemeClr val="dk1"/>
                </a:solidFill>
              </a:rPr>
              <a:t>google</a:t>
            </a:r>
            <a:r>
              <a:rPr lang="en-US" altLang="en-GB" sz="1800">
                <a:solidFill>
                  <a:schemeClr val="dk1"/>
                </a:solidFill>
              </a:rPr>
              <a:t> : Kaggle , our world in data , UNESCO , UN Environment </a:t>
            </a:r>
            <a:endParaRPr lang="en-US" altLang="en-GB" sz="1800">
              <a:solidFill>
                <a:schemeClr val="dk1"/>
              </a:solidFill>
            </a:endParaRPr>
          </a:p>
          <a:p>
            <a:pPr marL="114300" lvl="0" indent="0" algn="l" rtl="0">
              <a:spcBef>
                <a:spcPts val="0"/>
              </a:spcBef>
              <a:spcAft>
                <a:spcPts val="0"/>
              </a:spcAft>
              <a:buClr>
                <a:schemeClr val="dk1"/>
              </a:buClr>
              <a:buSzPts val="1800"/>
              <a:buNone/>
            </a:pPr>
            <a:r>
              <a:rPr lang="en-US" altLang="en-GB" sz="1600" b="1">
                <a:solidFill>
                  <a:schemeClr val="dk1"/>
                </a:solidFill>
              </a:rPr>
              <a:t>Drive</a:t>
            </a:r>
            <a:r>
              <a:rPr lang="en-US" altLang="en-GB" sz="1800">
                <a:solidFill>
                  <a:schemeClr val="dk1"/>
                </a:solidFill>
              </a:rPr>
              <a:t> : Sample Verifide Projects </a:t>
            </a:r>
            <a:endParaRPr lang="en-US" altLang="en-GB" sz="1800">
              <a:solidFill>
                <a:schemeClr val="dk1"/>
              </a:solidFill>
            </a:endParaRPr>
          </a:p>
          <a:p>
            <a:pPr marL="114300" lvl="0" indent="0" algn="l" rtl="0">
              <a:spcBef>
                <a:spcPts val="0"/>
              </a:spcBef>
              <a:spcAft>
                <a:spcPts val="0"/>
              </a:spcAft>
              <a:buClr>
                <a:schemeClr val="dk1"/>
              </a:buClr>
              <a:buSzPts val="1800"/>
              <a:buNone/>
            </a:pPr>
            <a:r>
              <a:rPr lang="en-US" altLang="en-GB" sz="1600" b="1">
                <a:solidFill>
                  <a:schemeClr val="dk1"/>
                </a:solidFill>
              </a:rPr>
              <a:t>youtube</a:t>
            </a:r>
            <a:r>
              <a:rPr lang="en-US" altLang="en-GB" sz="1800">
                <a:solidFill>
                  <a:schemeClr val="dk1"/>
                </a:solidFill>
              </a:rPr>
              <a:t> : youtube.com</a:t>
            </a:r>
            <a:endParaRPr lang="en-US" altLang="en-GB" sz="1800">
              <a:solidFill>
                <a:schemeClr val="dk1"/>
              </a:solidFill>
            </a:endParaRPr>
          </a:p>
          <a:p>
            <a:pPr marL="114300" lvl="0" indent="0" algn="l" rtl="0">
              <a:spcBef>
                <a:spcPts val="0"/>
              </a:spcBef>
              <a:spcAft>
                <a:spcPts val="0"/>
              </a:spcAft>
              <a:buClr>
                <a:schemeClr val="dk1"/>
              </a:buClr>
              <a:buSzPts val="1800"/>
              <a:buNone/>
            </a:pPr>
            <a:endParaRPr sz="1800">
              <a:solidFill>
                <a:schemeClr val="dk1"/>
              </a:solidFill>
            </a:endParaRPr>
          </a:p>
          <a:p>
            <a:pPr marL="457200" lvl="0" indent="-342900" algn="l" rtl="0">
              <a:spcBef>
                <a:spcPts val="0"/>
              </a:spcBef>
              <a:spcAft>
                <a:spcPts val="0"/>
              </a:spcAft>
              <a:buClr>
                <a:schemeClr val="dk1"/>
              </a:buClr>
              <a:buSzPts val="1800"/>
              <a:buChar char="●"/>
            </a:pPr>
            <a:r>
              <a:rPr lang="en-GB" sz="1800" b="1">
                <a:solidFill>
                  <a:schemeClr val="dk1"/>
                </a:solidFill>
                <a:effectLst>
                  <a:glow rad="228600">
                    <a:schemeClr val="accent2">
                      <a:satMod val="175000"/>
                      <a:alpha val="40000"/>
                    </a:schemeClr>
                  </a:glow>
                </a:effectLst>
              </a:rPr>
              <a:t>Tools and </a:t>
            </a:r>
            <a:r>
              <a:rPr lang="en-GB" sz="1600" b="1">
                <a:solidFill>
                  <a:schemeClr val="dk1"/>
                </a:solidFill>
                <a:effectLst>
                  <a:glow rad="228600">
                    <a:schemeClr val="accent2">
                      <a:satMod val="175000"/>
                      <a:alpha val="40000"/>
                    </a:schemeClr>
                  </a:glow>
                </a:effectLst>
              </a:rPr>
              <a:t>Software </a:t>
            </a:r>
            <a:r>
              <a:rPr lang="en-GB" sz="1800" b="1">
                <a:solidFill>
                  <a:schemeClr val="dk1"/>
                </a:solidFill>
                <a:effectLst>
                  <a:glow rad="228600">
                    <a:schemeClr val="accent2">
                      <a:satMod val="175000"/>
                      <a:alpha val="40000"/>
                    </a:schemeClr>
                  </a:glow>
                </a:effectLst>
              </a:rPr>
              <a:t>Used</a:t>
            </a:r>
            <a:endParaRPr lang="en-GB" sz="1800" b="1">
              <a:solidFill>
                <a:schemeClr val="dk1"/>
              </a:solidFill>
              <a:effectLst>
                <a:glow rad="228600">
                  <a:schemeClr val="accent2">
                    <a:satMod val="175000"/>
                    <a:alpha val="40000"/>
                  </a:schemeClr>
                </a:glow>
              </a:effectLst>
            </a:endParaRPr>
          </a:p>
          <a:p>
            <a:pPr marL="400050" lvl="0" indent="-285750" algn="l" rtl="0">
              <a:spcBef>
                <a:spcPts val="0"/>
              </a:spcBef>
              <a:spcAft>
                <a:spcPts val="0"/>
              </a:spcAft>
              <a:buClr>
                <a:schemeClr val="dk1"/>
              </a:buClr>
              <a:buSzPts val="1800"/>
              <a:buFont typeface="Wingdings" panose="05000000000000000000" charset="0"/>
              <a:buChar char="ü"/>
            </a:pPr>
            <a:r>
              <a:rPr lang="en-US" altLang="en-GB" sz="1800" b="1">
                <a:solidFill>
                  <a:schemeClr val="dk1"/>
                </a:solidFill>
              </a:rPr>
              <a:t> </a:t>
            </a:r>
            <a:r>
              <a:rPr lang="en-US" altLang="en-GB" sz="1600">
                <a:solidFill>
                  <a:schemeClr val="dk1"/>
                </a:solidFill>
              </a:rPr>
              <a:t>Python </a:t>
            </a:r>
            <a:endParaRPr lang="en-US" altLang="en-GB" sz="1600">
              <a:solidFill>
                <a:schemeClr val="dk1"/>
              </a:solidFill>
            </a:endParaRPr>
          </a:p>
          <a:p>
            <a:pPr marL="400050" lvl="0" indent="-285750" algn="l" rtl="0">
              <a:spcBef>
                <a:spcPts val="0"/>
              </a:spcBef>
              <a:spcAft>
                <a:spcPts val="0"/>
              </a:spcAft>
              <a:buClr>
                <a:schemeClr val="dk1"/>
              </a:buClr>
              <a:buSzPts val="1800"/>
              <a:buFont typeface="Wingdings" panose="05000000000000000000" charset="0"/>
              <a:buChar char="ü"/>
            </a:pPr>
            <a:r>
              <a:rPr lang="en-US" altLang="en-GB" sz="1600">
                <a:solidFill>
                  <a:schemeClr val="dk1"/>
                </a:solidFill>
              </a:rPr>
              <a:t>jupyter Notebook </a:t>
            </a:r>
            <a:endParaRPr lang="en-US" altLang="en-GB" sz="1600">
              <a:solidFill>
                <a:schemeClr val="dk1"/>
              </a:solidFill>
            </a:endParaRPr>
          </a:p>
          <a:p>
            <a:pPr marL="400050" lvl="0" indent="-285750" algn="l" rtl="0">
              <a:spcBef>
                <a:spcPts val="0"/>
              </a:spcBef>
              <a:spcAft>
                <a:spcPts val="0"/>
              </a:spcAft>
              <a:buClr>
                <a:schemeClr val="dk1"/>
              </a:buClr>
              <a:buSzPts val="1800"/>
              <a:buFont typeface="Wingdings" panose="05000000000000000000" charset="0"/>
              <a:buChar char="ü"/>
            </a:pPr>
            <a:r>
              <a:rPr lang="en-US" altLang="en-GB" sz="1600">
                <a:solidFill>
                  <a:schemeClr val="dk1"/>
                </a:solidFill>
              </a:rPr>
              <a:t>Scikit learn </a:t>
            </a:r>
            <a:endParaRPr lang="en-US" altLang="en-GB" sz="1600">
              <a:solidFill>
                <a:schemeClr val="dk1"/>
              </a:solidFill>
            </a:endParaRPr>
          </a:p>
          <a:p>
            <a:pPr marL="114300" lvl="0" indent="0" algn="l" rtl="0">
              <a:spcBef>
                <a:spcPts val="0"/>
              </a:spcBef>
              <a:spcAft>
                <a:spcPts val="0"/>
              </a:spcAft>
              <a:buClr>
                <a:schemeClr val="dk1"/>
              </a:buClr>
              <a:buSzPts val="1800"/>
              <a:buNone/>
            </a:pPr>
            <a:endParaRPr sz="1800" b="1">
              <a:solidFill>
                <a:schemeClr val="dk1"/>
              </a:solidFill>
            </a:endParaRPr>
          </a:p>
          <a:p>
            <a:pPr marL="457200" lvl="0" indent="-342900" algn="l" rtl="0">
              <a:spcBef>
                <a:spcPts val="0"/>
              </a:spcBef>
              <a:spcAft>
                <a:spcPts val="0"/>
              </a:spcAft>
              <a:buClr>
                <a:schemeClr val="dk1"/>
              </a:buClr>
              <a:buSzPts val="1800"/>
              <a:buChar char="●"/>
            </a:pPr>
            <a:r>
              <a:rPr lang="en-GB" sz="1800" b="1">
                <a:solidFill>
                  <a:schemeClr val="dk1"/>
                </a:solidFill>
                <a:effectLst>
                  <a:glow rad="228600">
                    <a:schemeClr val="accent2">
                      <a:satMod val="175000"/>
                      <a:alpha val="40000"/>
                    </a:schemeClr>
                  </a:glow>
                </a:effectLst>
              </a:rPr>
              <a:t>Additional </a:t>
            </a:r>
            <a:r>
              <a:rPr lang="en-GB" sz="1600" b="1">
                <a:solidFill>
                  <a:schemeClr val="dk1"/>
                </a:solidFill>
                <a:effectLst>
                  <a:glow rad="228600">
                    <a:schemeClr val="accent2">
                      <a:satMod val="175000"/>
                      <a:alpha val="40000"/>
                    </a:schemeClr>
                  </a:glow>
                </a:effectLst>
              </a:rPr>
              <a:t>References</a:t>
            </a:r>
            <a:endParaRPr lang="en-GB" sz="1800" b="1">
              <a:solidFill>
                <a:schemeClr val="dk1"/>
              </a:solidFill>
              <a:effectLst>
                <a:glow rad="228600">
                  <a:schemeClr val="accent2">
                    <a:satMod val="175000"/>
                    <a:alpha val="40000"/>
                  </a:schemeClr>
                </a:glow>
              </a:effectLst>
            </a:endParaRPr>
          </a:p>
          <a:p>
            <a:pPr marL="457200" lvl="0" indent="-342900" algn="l" rtl="0">
              <a:spcBef>
                <a:spcPts val="0"/>
              </a:spcBef>
              <a:spcAft>
                <a:spcPts val="0"/>
              </a:spcAft>
              <a:buClr>
                <a:schemeClr val="dk1"/>
              </a:buClr>
              <a:buSzPts val="1800"/>
              <a:buChar char="●"/>
            </a:pPr>
            <a:endParaRPr lang="en-GB" sz="1800" b="1">
              <a:solidFill>
                <a:schemeClr val="dk1"/>
              </a:solidFill>
            </a:endParaRPr>
          </a:p>
          <a:p>
            <a:pPr marL="114300" lvl="0" indent="0" algn="l" rtl="0">
              <a:spcBef>
                <a:spcPts val="0"/>
              </a:spcBef>
              <a:spcAft>
                <a:spcPts val="0"/>
              </a:spcAft>
              <a:buClr>
                <a:schemeClr val="dk1"/>
              </a:buClr>
              <a:buSzPts val="1800"/>
              <a:buNone/>
            </a:pPr>
            <a:r>
              <a:rPr lang="en-GB" sz="1600">
                <a:solidFill>
                  <a:schemeClr val="dk1"/>
                </a:solidFill>
              </a:rPr>
              <a:t>Cai, J.N., Huang, H. &amp; Leung, P.S. (2019)</a:t>
            </a:r>
            <a:endParaRPr lang="en-GB" sz="1600">
              <a:solidFill>
                <a:schemeClr val="dk1"/>
              </a:solidFill>
            </a:endParaRPr>
          </a:p>
          <a:p>
            <a:pPr marL="114300" lvl="0" indent="0" algn="l" rtl="0">
              <a:spcBef>
                <a:spcPts val="0"/>
              </a:spcBef>
              <a:spcAft>
                <a:spcPts val="0"/>
              </a:spcAft>
              <a:buClr>
                <a:schemeClr val="dk1"/>
              </a:buClr>
              <a:buSzPts val="1800"/>
              <a:buNone/>
            </a:pPr>
            <a:endParaRPr lang="en-GB" sz="1600">
              <a:solidFill>
                <a:schemeClr val="dk1"/>
              </a:solidFill>
            </a:endParaRPr>
          </a:p>
          <a:p>
            <a:pPr marL="114300" lvl="0" indent="0" algn="l" rtl="0">
              <a:spcBef>
                <a:spcPts val="0"/>
              </a:spcBef>
              <a:spcAft>
                <a:spcPts val="0"/>
              </a:spcAft>
              <a:buClr>
                <a:schemeClr val="dk1"/>
              </a:buClr>
              <a:buSzPts val="1800"/>
              <a:buNone/>
            </a:pPr>
            <a:r>
              <a:rPr lang="en-GB" sz="1600">
                <a:solidFill>
                  <a:schemeClr val="dk1"/>
                </a:solidFill>
              </a:rPr>
              <a:t> Petterson, Michael G.; Kim, Hyeon-Ju; Gill, Joel C. (2021), Gill, Joel C.; Smith, Martin (eds.)</a:t>
            </a:r>
            <a:r>
              <a:rPr lang="en-GB" sz="1800">
                <a:solidFill>
                  <a:schemeClr val="dk1"/>
                </a:solidFill>
              </a:rPr>
              <a:t>,</a:t>
            </a:r>
            <a:endParaRPr lang="en-GB" sz="1800" b="1">
              <a:solidFill>
                <a:schemeClr val="dk1"/>
              </a:solidFill>
            </a:endParaRPr>
          </a:p>
          <a:p>
            <a:pPr marL="114300" lvl="0" indent="0" algn="l" rtl="0">
              <a:spcBef>
                <a:spcPts val="0"/>
              </a:spcBef>
              <a:spcAft>
                <a:spcPts val="0"/>
              </a:spcAft>
              <a:buClr>
                <a:schemeClr val="dk1"/>
              </a:buClr>
              <a:buSzPts val="1800"/>
              <a:buNone/>
            </a:pPr>
            <a:endParaRPr lang="en-GB" sz="1800" b="1">
              <a:solidFill>
                <a:schemeClr val="dk1"/>
              </a:solidFill>
            </a:endParaRPr>
          </a:p>
          <a:p>
            <a:pPr marL="114300" lvl="0" indent="0" algn="l" rtl="0">
              <a:spcBef>
                <a:spcPts val="0"/>
              </a:spcBef>
              <a:spcAft>
                <a:spcPts val="0"/>
              </a:spcAft>
              <a:buClr>
                <a:schemeClr val="dk1"/>
              </a:buClr>
              <a:buSzPts val="1800"/>
              <a:buNone/>
            </a:pPr>
            <a:endParaRPr lang="en-US" sz="1800" b="1">
              <a:solidFill>
                <a:schemeClr val="dk1"/>
              </a:solidFill>
            </a:endParaRPr>
          </a:p>
        </p:txBody>
      </p:sp>
      <p:sp>
        <p:nvSpPr>
          <p:cNvPr id="135" name="Google Shape;135;p24"/>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animEffect transition="in" filter="checkerboard(across)">
                                      <p:cBhvr>
                                        <p:cTn id="7" dur="500"/>
                                        <p:tgtEl>
                                          <p:spTgt spid="1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63" name="Shape 63"/>
        <p:cNvGrpSpPr/>
        <p:nvPr/>
      </p:nvGrpSpPr>
      <p:grpSpPr>
        <a:xfrm>
          <a:off x="0" y="0"/>
          <a:ext cx="0" cy="0"/>
          <a:chOff x="0" y="0"/>
          <a:chExt cx="0" cy="0"/>
        </a:xfrm>
      </p:grpSpPr>
      <p:sp>
        <p:nvSpPr>
          <p:cNvPr id="64" name="Google Shape;64;p14"/>
          <p:cNvSpPr txBox="1"/>
          <p:nvPr/>
        </p:nvSpPr>
        <p:spPr>
          <a:xfrm>
            <a:off x="3158490" y="0"/>
            <a:ext cx="3223895" cy="47371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ln w="22225">
                  <a:solidFill>
                    <a:schemeClr val="accent2"/>
                  </a:solidFill>
                  <a:prstDash val="solid"/>
                </a:ln>
                <a:solidFill>
                  <a:schemeClr val="accent2">
                    <a:lumMod val="40000"/>
                    <a:lumOff val="60000"/>
                  </a:schemeClr>
                </a:solidFill>
                <a:effectLst>
                  <a:glow rad="228600">
                    <a:schemeClr val="accent5">
                      <a:satMod val="175000"/>
                      <a:alpha val="40000"/>
                    </a:schemeClr>
                  </a:glow>
                </a:effectLst>
                <a:latin typeface="Rockwell Extra Bold" panose="02060903040505020403" charset="0"/>
                <a:ea typeface="IBM Plex Sans Medium" panose="020B0403050203000203"/>
                <a:cs typeface="Rockwell Extra Bold" panose="02060903040505020403" charset="0"/>
                <a:sym typeface="IBM Plex Sans Medium" panose="020B0403050203000203"/>
              </a:rPr>
              <a:t>Team Members</a:t>
            </a:r>
            <a:endParaRPr lang="en-GB" sz="2400">
              <a:ln w="22225">
                <a:solidFill>
                  <a:schemeClr val="accent2"/>
                </a:solidFill>
                <a:prstDash val="solid"/>
              </a:ln>
              <a:solidFill>
                <a:schemeClr val="accent2">
                  <a:lumMod val="40000"/>
                  <a:lumOff val="60000"/>
                </a:schemeClr>
              </a:solidFill>
              <a:effectLst>
                <a:glow rad="228600">
                  <a:schemeClr val="accent5">
                    <a:satMod val="175000"/>
                    <a:alpha val="40000"/>
                  </a:schemeClr>
                </a:glow>
              </a:effectLst>
              <a:latin typeface="Rockwell Extra Bold" panose="02060903040505020403" charset="0"/>
              <a:ea typeface="IBM Plex Sans Medium" panose="020B0403050203000203"/>
              <a:cs typeface="Rockwell Extra Bold" panose="02060903040505020403" charset="0"/>
              <a:sym typeface="IBM Plex Sans Medium" panose="020B0403050203000203"/>
            </a:endParaRPr>
          </a:p>
        </p:txBody>
      </p:sp>
      <p:sp>
        <p:nvSpPr>
          <p:cNvPr id="65" name="Google Shape;65;p14"/>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 name="Text Box 1"/>
          <p:cNvSpPr txBox="1"/>
          <p:nvPr/>
        </p:nvSpPr>
        <p:spPr>
          <a:xfrm>
            <a:off x="396240" y="1125220"/>
            <a:ext cx="8747760" cy="3470910"/>
          </a:xfrm>
          <a:prstGeom prst="rect">
            <a:avLst/>
          </a:prstGeom>
          <a:noFill/>
        </p:spPr>
        <p:txBody>
          <a:bodyPr wrap="square" rtlCol="0">
            <a:noAutofit/>
          </a:bodyPr>
          <a:p>
            <a:pPr algn="l"/>
            <a:r>
              <a:rPr lang="en-US" sz="1600" b="1">
                <a:effectLst>
                  <a:glow rad="228600">
                    <a:schemeClr val="accent2">
                      <a:satMod val="175000"/>
                      <a:alpha val="40000"/>
                    </a:schemeClr>
                  </a:glow>
                </a:effectLst>
              </a:rPr>
              <a:t>Name :</a:t>
            </a:r>
            <a:r>
              <a:rPr lang="en-US" sz="1600"/>
              <a:t> Vaibhav Sharma </a:t>
            </a:r>
            <a:endParaRPr lang="en-US" sz="1600"/>
          </a:p>
          <a:p>
            <a:pPr algn="l"/>
            <a:r>
              <a:rPr lang="en-US" sz="1600" b="1">
                <a:effectLst>
                  <a:glow rad="228600">
                    <a:schemeClr val="accent2">
                      <a:satMod val="175000"/>
                      <a:alpha val="40000"/>
                    </a:schemeClr>
                  </a:glow>
                </a:effectLst>
              </a:rPr>
              <a:t>Email :</a:t>
            </a:r>
            <a:r>
              <a:rPr lang="en-US" sz="1600"/>
              <a:t> vaibhav.regkec-28-21@krishnacollege.ac.in</a:t>
            </a:r>
            <a:endParaRPr lang="en-US" sz="1600"/>
          </a:p>
          <a:p>
            <a:pPr algn="l"/>
            <a:endParaRPr lang="en-US"/>
          </a:p>
          <a:p>
            <a:pPr algn="l"/>
            <a:endParaRPr lang="en-US"/>
          </a:p>
          <a:p>
            <a:pPr algn="l"/>
            <a:endParaRPr lang="en-US"/>
          </a:p>
          <a:p>
            <a:pPr algn="l"/>
            <a:endParaRPr lang="en-US"/>
          </a:p>
          <a:p>
            <a:pPr algn="l"/>
            <a:endParaRPr lang="en-US"/>
          </a:p>
          <a:p>
            <a:pPr algn="l"/>
            <a:endParaRPr lang="en-US"/>
          </a:p>
          <a:p>
            <a:pPr algn="l"/>
            <a:endParaRPr lang="en-US"/>
          </a:p>
          <a:p>
            <a:pPr algn="l"/>
            <a:endParaRPr lang="en-US"/>
          </a:p>
          <a:p>
            <a:pPr algn="l"/>
            <a:r>
              <a:rPr lang="en-US" sz="1600" b="1">
                <a:effectLst>
                  <a:glow rad="228600">
                    <a:schemeClr val="accent2">
                      <a:satMod val="175000"/>
                      <a:alpha val="40000"/>
                    </a:schemeClr>
                  </a:glow>
                </a:effectLst>
              </a:rPr>
              <a:t>Name :</a:t>
            </a:r>
            <a:r>
              <a:rPr lang="en-US" sz="1600"/>
              <a:t> Urvashi </a:t>
            </a:r>
            <a:endParaRPr lang="en-US" sz="1600"/>
          </a:p>
          <a:p>
            <a:pPr algn="l"/>
            <a:r>
              <a:rPr lang="en-US" sz="1600" b="1">
                <a:effectLst>
                  <a:glow rad="228600">
                    <a:schemeClr val="accent2">
                      <a:satMod val="175000"/>
                      <a:alpha val="40000"/>
                    </a:schemeClr>
                  </a:glow>
                </a:effectLst>
              </a:rPr>
              <a:t>Email :</a:t>
            </a:r>
            <a:r>
              <a:rPr lang="en-US" sz="1600"/>
              <a:t> urvashi.regkec-116-21@krishnacollege.ac.in</a:t>
            </a:r>
            <a:endParaRPr lang="en-US" sz="1600"/>
          </a:p>
          <a:p>
            <a:pPr algn="l"/>
            <a:endParaRPr lang="en-US" sz="1600"/>
          </a:p>
        </p:txBody>
      </p:sp>
      <p:pic>
        <p:nvPicPr>
          <p:cNvPr id="3" name="Picture 2" descr="shubham"/>
          <p:cNvPicPr>
            <a:picLocks noChangeAspect="1"/>
          </p:cNvPicPr>
          <p:nvPr/>
        </p:nvPicPr>
        <p:blipFill>
          <a:blip r:embed="rId1"/>
          <a:stretch>
            <a:fillRect/>
          </a:stretch>
        </p:blipFill>
        <p:spPr>
          <a:xfrm>
            <a:off x="6642735" y="845185"/>
            <a:ext cx="1379855" cy="1468755"/>
          </a:xfrm>
          <a:prstGeom prst="rect">
            <a:avLst/>
          </a:prstGeom>
        </p:spPr>
      </p:pic>
      <p:pic>
        <p:nvPicPr>
          <p:cNvPr id="4" name="Picture 3" descr="Urvashi"/>
          <p:cNvPicPr>
            <a:picLocks noChangeAspect="1"/>
          </p:cNvPicPr>
          <p:nvPr/>
        </p:nvPicPr>
        <p:blipFill>
          <a:blip r:embed="rId2"/>
          <a:stretch>
            <a:fillRect/>
          </a:stretch>
        </p:blipFill>
        <p:spPr>
          <a:xfrm>
            <a:off x="6642735" y="2999740"/>
            <a:ext cx="1396365" cy="15963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69" name="Shape 69"/>
        <p:cNvGrpSpPr/>
        <p:nvPr/>
      </p:nvGrpSpPr>
      <p:grpSpPr>
        <a:xfrm>
          <a:off x="0" y="0"/>
          <a:ext cx="0" cy="0"/>
          <a:chOff x="0" y="0"/>
          <a:chExt cx="0" cy="0"/>
        </a:xfrm>
      </p:grpSpPr>
      <p:sp>
        <p:nvSpPr>
          <p:cNvPr id="70" name="Google Shape;70;p15"/>
          <p:cNvSpPr txBox="1"/>
          <p:nvPr/>
        </p:nvSpPr>
        <p:spPr>
          <a:xfrm>
            <a:off x="3062605" y="139700"/>
            <a:ext cx="2908300" cy="67119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200" b="1">
                <a:solidFill>
                  <a:schemeClr val="tx1"/>
                </a:solidFill>
                <a:effectLst>
                  <a:glow rad="228600">
                    <a:schemeClr val="accent5">
                      <a:satMod val="175000"/>
                      <a:alpha val="40000"/>
                    </a:schemeClr>
                  </a:glow>
                  <a:outerShdw blurRad="38100" dist="19050" dir="2700000" algn="tl" rotWithShape="0">
                    <a:schemeClr val="dk1">
                      <a:alpha val="40000"/>
                    </a:schemeClr>
                  </a:outerShdw>
                </a:effectLst>
                <a:latin typeface="IBM Plex Sans Medium" panose="020B0403050203000203"/>
                <a:ea typeface="IBM Plex Sans Medium" panose="020B0403050203000203"/>
                <a:cs typeface="IBM Plex Sans Medium" panose="020B0403050203000203"/>
                <a:sym typeface="IBM Plex Sans Medium" panose="020B0403050203000203"/>
              </a:rPr>
              <a:t>Introduction</a:t>
            </a:r>
            <a:endParaRPr lang="en-GB" sz="3200" b="1">
              <a:solidFill>
                <a:schemeClr val="tx1"/>
              </a:solidFill>
              <a:effectLst>
                <a:glow rad="228600">
                  <a:schemeClr val="accent5">
                    <a:satMod val="175000"/>
                    <a:alpha val="40000"/>
                  </a:schemeClr>
                </a:glow>
                <a:outerShdw blurRad="38100" dist="19050" dir="2700000" algn="tl" rotWithShape="0">
                  <a:schemeClr val="dk1">
                    <a:alpha val="40000"/>
                  </a:schemeClr>
                </a:outerShdw>
              </a:effectLst>
              <a:latin typeface="IBM Plex Sans Medium" panose="020B0403050203000203"/>
              <a:ea typeface="IBM Plex Sans Medium" panose="020B0403050203000203"/>
              <a:cs typeface="IBM Plex Sans Medium" panose="020B0403050203000203"/>
              <a:sym typeface="IBM Plex Sans Medium" panose="020B0403050203000203"/>
            </a:endParaRPr>
          </a:p>
        </p:txBody>
      </p:sp>
      <p:sp>
        <p:nvSpPr>
          <p:cNvPr id="72" name="Google Shape;72;p15"/>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scene3d>
              <a:camera prst="orthographicFront"/>
              <a:lightRig rig="threePt" dir="t"/>
            </a:scene3d>
          </a:bodyPr>
          <a:lstStyle/>
          <a:p>
            <a:pPr marL="0" lvl="0" indent="0" algn="ctr" rtl="0">
              <a:spcBef>
                <a:spcPts val="0"/>
              </a:spcBef>
              <a:spcAft>
                <a:spcPts val="0"/>
              </a:spcAft>
              <a:buNone/>
            </a:pPr>
            <a:endParaRPr>
              <a:solidFill>
                <a:schemeClr val="tx1"/>
              </a:solidFill>
              <a:effectLst>
                <a:outerShdw blurRad="38100" dist="19050" dir="2700000" algn="tl" rotWithShape="0">
                  <a:schemeClr val="dk1">
                    <a:alpha val="40000"/>
                  </a:schemeClr>
                </a:outerShdw>
              </a:effectLst>
            </a:endParaRPr>
          </a:p>
        </p:txBody>
      </p:sp>
      <p:sp>
        <p:nvSpPr>
          <p:cNvPr id="3" name="Text Box 2"/>
          <p:cNvSpPr txBox="1"/>
          <p:nvPr/>
        </p:nvSpPr>
        <p:spPr>
          <a:xfrm>
            <a:off x="328930" y="971550"/>
            <a:ext cx="2733675" cy="2936875"/>
          </a:xfrm>
          <a:prstGeom prst="rect">
            <a:avLst/>
          </a:prstGeom>
          <a:noFill/>
        </p:spPr>
        <p:txBody>
          <a:bodyPr wrap="square" rtlCol="0">
            <a:noAutofit/>
          </a:bodyPr>
          <a:p>
            <a:pPr marL="0" indent="0" algn="l">
              <a:buFont typeface="Wingdings" panose="05000000000000000000" charset="0"/>
              <a:buNone/>
            </a:pPr>
            <a:r>
              <a:rPr lang="en-US" sz="1600" b="1">
                <a:effectLst>
                  <a:glow rad="228600">
                    <a:schemeClr val="accent2">
                      <a:satMod val="175000"/>
                      <a:alpha val="40000"/>
                    </a:schemeClr>
                  </a:glow>
                </a:effectLst>
              </a:rPr>
              <a:t>Overview of the project</a:t>
            </a:r>
            <a:endParaRPr lang="en-US" sz="1600" b="1">
              <a:effectLst>
                <a:glow rad="228600">
                  <a:schemeClr val="accent2">
                    <a:satMod val="175000"/>
                    <a:alpha val="40000"/>
                  </a:schemeClr>
                </a:glow>
              </a:effectLst>
            </a:endParaRPr>
          </a:p>
          <a:p>
            <a:pPr marL="0" indent="0" algn="l">
              <a:buFont typeface="Wingdings" panose="05000000000000000000" charset="0"/>
              <a:buNone/>
            </a:pPr>
            <a:endParaRPr lang="en-US" b="1"/>
          </a:p>
          <a:p>
            <a:pPr marL="285750" indent="-285750" algn="l">
              <a:buFont typeface="Wingdings" panose="05000000000000000000" charset="0"/>
              <a:buChar char="v"/>
            </a:pPr>
            <a:r>
              <a:rPr lang="en-US"/>
              <a:t>Concept of the project</a:t>
            </a:r>
            <a:endParaRPr lang="en-US"/>
          </a:p>
          <a:p>
            <a:pPr marL="285750" indent="-285750" algn="l">
              <a:buFont typeface="Wingdings" panose="05000000000000000000" charset="0"/>
              <a:buChar char="v"/>
            </a:pPr>
            <a:r>
              <a:rPr lang="en-US"/>
              <a:t>Problem of the statement</a:t>
            </a:r>
            <a:endParaRPr lang="en-US"/>
          </a:p>
          <a:p>
            <a:pPr marL="285750" indent="-285750" algn="l">
              <a:buFont typeface="Wingdings" panose="05000000000000000000" charset="0"/>
              <a:buChar char="v"/>
            </a:pPr>
            <a:r>
              <a:rPr lang="en-US"/>
              <a:t>Objective of the project</a:t>
            </a:r>
            <a:endParaRPr lang="en-US"/>
          </a:p>
          <a:p>
            <a:pPr marL="285750" indent="-285750" algn="l">
              <a:buFont typeface="Wingdings" panose="05000000000000000000" charset="0"/>
              <a:buChar char="v"/>
            </a:pPr>
            <a:r>
              <a:rPr lang="en-US"/>
              <a:t>Data source used</a:t>
            </a:r>
            <a:endParaRPr lang="en-US"/>
          </a:p>
          <a:p>
            <a:pPr marL="285750" indent="-285750" algn="l">
              <a:buFont typeface="Wingdings" panose="05000000000000000000" charset="0"/>
              <a:buChar char="v"/>
            </a:pPr>
            <a:r>
              <a:rPr lang="en-US"/>
              <a:t>Feature of the project</a:t>
            </a:r>
            <a:endParaRPr lang="en-US"/>
          </a:p>
          <a:p>
            <a:pPr marL="285750" indent="-285750" algn="l">
              <a:buFont typeface="Wingdings" panose="05000000000000000000" charset="0"/>
              <a:buChar char="v"/>
            </a:pPr>
            <a:r>
              <a:rPr lang="en-US"/>
              <a:t>tool for Analysis</a:t>
            </a:r>
            <a:endParaRPr lang="en-US"/>
          </a:p>
          <a:p>
            <a:pPr marL="285750" indent="-285750" algn="l">
              <a:buFont typeface="Wingdings" panose="05000000000000000000" charset="0"/>
              <a:buChar char="v"/>
            </a:pPr>
            <a:r>
              <a:rPr lang="en-US"/>
              <a:t>hypothesis</a:t>
            </a:r>
            <a:endParaRPr lang="en-US"/>
          </a:p>
          <a:p>
            <a:pPr marL="285750" indent="-285750" algn="l">
              <a:buFont typeface="Wingdings" panose="05000000000000000000" charset="0"/>
              <a:buChar char="v"/>
            </a:pPr>
            <a:r>
              <a:rPr lang="en-US"/>
              <a:t>methodology</a:t>
            </a:r>
            <a:endParaRPr lang="en-US"/>
          </a:p>
          <a:p>
            <a:pPr marL="285750" indent="-285750" algn="l">
              <a:buFont typeface="Wingdings" panose="05000000000000000000" charset="0"/>
              <a:buChar char="v"/>
            </a:pPr>
            <a:r>
              <a:rPr lang="en-US"/>
              <a:t>probable outcome </a:t>
            </a:r>
            <a:endParaRPr lang="en-US"/>
          </a:p>
          <a:p>
            <a:pPr marL="285750" indent="-285750" algn="l">
              <a:buFont typeface="Wingdings" panose="05000000000000000000" charset="0"/>
              <a:buChar char="v"/>
            </a:pPr>
            <a:r>
              <a:rPr lang="en-US"/>
              <a:t>outcome</a:t>
            </a:r>
            <a:endParaRPr lang="en-US"/>
          </a:p>
          <a:p>
            <a:pPr marL="285750" indent="-285750" algn="l">
              <a:buFont typeface="Wingdings" panose="05000000000000000000" charset="0"/>
              <a:buChar char="v"/>
            </a:pPr>
            <a:endParaRPr lang="en-US"/>
          </a:p>
          <a:p>
            <a:pPr marL="285750" indent="-285750" algn="l">
              <a:buFont typeface="Wingdings" panose="05000000000000000000" charset="0"/>
              <a:buChar char="v"/>
            </a:pPr>
            <a:endParaRPr lang="en-US"/>
          </a:p>
        </p:txBody>
      </p:sp>
      <p:sp>
        <p:nvSpPr>
          <p:cNvPr id="2" name="Text Box 1"/>
          <p:cNvSpPr txBox="1"/>
          <p:nvPr/>
        </p:nvSpPr>
        <p:spPr>
          <a:xfrm>
            <a:off x="3613785" y="720725"/>
            <a:ext cx="5020310" cy="3437890"/>
          </a:xfrm>
          <a:prstGeom prst="rect">
            <a:avLst/>
          </a:prstGeom>
          <a:noFill/>
        </p:spPr>
        <p:txBody>
          <a:bodyPr wrap="square" rtlCol="0">
            <a:noAutofit/>
          </a:bodyPr>
          <a:p>
            <a:endParaRPr lang="en-US"/>
          </a:p>
          <a:p>
            <a:r>
              <a:rPr lang="en-US" sz="1600" b="1">
                <a:effectLst>
                  <a:glow rad="228600">
                    <a:schemeClr val="accent2">
                      <a:satMod val="175000"/>
                      <a:alpha val="40000"/>
                    </a:schemeClr>
                  </a:glow>
                </a:effectLst>
              </a:rPr>
              <a:t>Objective of the Project</a:t>
            </a:r>
            <a:endParaRPr lang="en-US" b="1">
              <a:effectLst>
                <a:glow rad="228600">
                  <a:schemeClr val="accent2">
                    <a:satMod val="175000"/>
                    <a:alpha val="40000"/>
                  </a:schemeClr>
                </a:glow>
              </a:effectLst>
            </a:endParaRPr>
          </a:p>
          <a:p>
            <a:endParaRPr lang="en-US" b="1"/>
          </a:p>
          <a:p>
            <a:r>
              <a:rPr lang="en-US"/>
              <a:t>   The UN has defined 10 targets and 10 indicators for SDG 14 that include preventing and reducing marine</a:t>
            </a:r>
            <a:endParaRPr lang="en-US"/>
          </a:p>
          <a:p>
            <a:r>
              <a:rPr lang="en-US"/>
              <a:t>pollution and ocean acidification, protecting marine and coastal ecosystems, and regulating fishing. The targets also call for an increase in scientific knowledge of the oceans. Some targets have a target year of 2020, some have a target year of 2025 and some have no end year.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6" name="Shape 76"/>
        <p:cNvGrpSpPr/>
        <p:nvPr/>
      </p:nvGrpSpPr>
      <p:grpSpPr>
        <a:xfrm>
          <a:off x="0" y="0"/>
          <a:ext cx="0" cy="0"/>
          <a:chOff x="0" y="0"/>
          <a:chExt cx="0" cy="0"/>
        </a:xfrm>
      </p:grpSpPr>
      <p:sp>
        <p:nvSpPr>
          <p:cNvPr id="77" name="Google Shape;77;p16"/>
          <p:cNvSpPr txBox="1"/>
          <p:nvPr/>
        </p:nvSpPr>
        <p:spPr>
          <a:xfrm>
            <a:off x="208675" y="169000"/>
            <a:ext cx="26397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solidFill>
                <a:schemeClr val="dk1"/>
              </a:solidFill>
              <a:latin typeface="IBM Plex Sans Medium" panose="020B0403050203000203"/>
              <a:ea typeface="IBM Plex Sans Medium" panose="020B0403050203000203"/>
              <a:cs typeface="IBM Plex Sans Medium" panose="020B0403050203000203"/>
              <a:sym typeface="IBM Plex Sans Medium" panose="020B0403050203000203"/>
            </a:endParaRPr>
          </a:p>
        </p:txBody>
      </p:sp>
      <p:sp>
        <p:nvSpPr>
          <p:cNvPr id="78" name="Google Shape;78;p16"/>
          <p:cNvSpPr txBox="1"/>
          <p:nvPr/>
        </p:nvSpPr>
        <p:spPr>
          <a:xfrm>
            <a:off x="0" y="579755"/>
            <a:ext cx="9191625" cy="1842135"/>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a:solidFill>
                  <a:schemeClr val="dk1"/>
                </a:solidFill>
              </a:rPr>
              <a:t>The oceans cover more than 70 per cent of the surface of our planet and play a key role in supporting life on earth. </a:t>
            </a:r>
            <a:endParaRPr>
              <a:solidFill>
                <a:schemeClr val="dk1"/>
              </a:solidFill>
            </a:endParaRPr>
          </a:p>
          <a:p>
            <a:pPr marL="457200" lvl="0" indent="-342900" algn="l" rtl="0">
              <a:spcBef>
                <a:spcPts val="0"/>
              </a:spcBef>
              <a:spcAft>
                <a:spcPts val="0"/>
              </a:spcAft>
              <a:buClr>
                <a:schemeClr val="dk1"/>
              </a:buClr>
              <a:buSzPts val="1800"/>
              <a:buChar char="●"/>
            </a:pPr>
            <a:r>
              <a:rPr>
                <a:solidFill>
                  <a:schemeClr val="dk1"/>
                </a:solidFill>
              </a:rPr>
              <a:t>They are the most diverse and important ecosystem, contributing to global and regional elemental cycling, and regulating the climate. </a:t>
            </a:r>
            <a:endParaRPr>
              <a:solidFill>
                <a:schemeClr val="dk1"/>
              </a:solidFill>
            </a:endParaRPr>
          </a:p>
          <a:p>
            <a:pPr marL="457200" lvl="0" indent="-342900" algn="l" rtl="0">
              <a:spcBef>
                <a:spcPts val="0"/>
              </a:spcBef>
              <a:spcAft>
                <a:spcPts val="0"/>
              </a:spcAft>
              <a:buClr>
                <a:schemeClr val="dk1"/>
              </a:buClr>
              <a:buSzPts val="1800"/>
              <a:buChar char="●"/>
            </a:pPr>
            <a:r>
              <a:rPr>
                <a:solidFill>
                  <a:schemeClr val="dk1"/>
                </a:solidFill>
              </a:rPr>
              <a:t>The ocean provides natural resources including food, materials, substances, and energy.</a:t>
            </a:r>
            <a:endParaRPr>
              <a:solidFill>
                <a:schemeClr val="dk1"/>
              </a:solidFill>
            </a:endParaRPr>
          </a:p>
          <a:p>
            <a:pPr marL="457200" lvl="0" indent="-342900" algn="l" rtl="0">
              <a:spcBef>
                <a:spcPts val="0"/>
              </a:spcBef>
              <a:spcAft>
                <a:spcPts val="0"/>
              </a:spcAft>
              <a:buClr>
                <a:schemeClr val="dk1"/>
              </a:buClr>
              <a:buSzPts val="1800"/>
              <a:buChar char="●"/>
            </a:pPr>
            <a:endParaRPr>
              <a:solidFill>
                <a:schemeClr val="dk1"/>
              </a:solidFill>
            </a:endParaRPr>
          </a:p>
        </p:txBody>
      </p:sp>
      <p:sp>
        <p:nvSpPr>
          <p:cNvPr id="79" name="Google Shape;79;p16"/>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 name="Text Box 1"/>
          <p:cNvSpPr txBox="1"/>
          <p:nvPr/>
        </p:nvSpPr>
        <p:spPr>
          <a:xfrm>
            <a:off x="208915" y="1890395"/>
            <a:ext cx="8963660" cy="1556385"/>
          </a:xfrm>
          <a:prstGeom prst="rect">
            <a:avLst/>
          </a:prstGeom>
          <a:noFill/>
        </p:spPr>
        <p:txBody>
          <a:bodyPr wrap="square" rtlCol="0">
            <a:noAutofit/>
          </a:bodyPr>
          <a:p>
            <a:r>
              <a:rPr lang="en-US" sz="1600" b="1">
                <a:effectLst>
                  <a:glow rad="228600">
                    <a:schemeClr val="accent2">
                      <a:satMod val="175000"/>
                      <a:alpha val="40000"/>
                    </a:schemeClr>
                  </a:glow>
                </a:effectLst>
              </a:rPr>
              <a:t>Significance of SDG 14:</a:t>
            </a:r>
            <a:endParaRPr lang="en-US" sz="1600" b="1">
              <a:effectLst>
                <a:glow rad="228600">
                  <a:schemeClr val="accent2">
                    <a:satMod val="175000"/>
                    <a:alpha val="40000"/>
                  </a:schemeClr>
                </a:glow>
              </a:effectLst>
            </a:endParaRPr>
          </a:p>
          <a:p>
            <a:endParaRPr lang="en-US"/>
          </a:p>
          <a:p>
            <a:pPr marL="285750" indent="-285750">
              <a:buFont typeface="Wingdings" panose="05000000000000000000" charset="0"/>
              <a:buChar char="ü"/>
            </a:pPr>
            <a:r>
              <a:rPr lang="en-US"/>
              <a:t>Marine Ecosystem Health</a:t>
            </a:r>
            <a:endParaRPr lang="en-US"/>
          </a:p>
          <a:p>
            <a:pPr marL="285750" indent="-285750">
              <a:buFont typeface="Wingdings" panose="05000000000000000000" charset="0"/>
              <a:buChar char="ü"/>
            </a:pPr>
            <a:r>
              <a:rPr lang="en-US"/>
              <a:t>Climate Regulation</a:t>
            </a:r>
            <a:endParaRPr lang="en-US"/>
          </a:p>
          <a:p>
            <a:pPr marL="285750" indent="-285750">
              <a:buFont typeface="Wingdings" panose="05000000000000000000" charset="0"/>
              <a:buChar char="ü"/>
            </a:pPr>
            <a:r>
              <a:rPr lang="en-US"/>
              <a:t>Economic Benefits</a:t>
            </a:r>
            <a:endParaRPr lang="en-US"/>
          </a:p>
          <a:p>
            <a:pPr marL="285750" indent="-285750">
              <a:buFont typeface="Wingdings" panose="05000000000000000000" charset="0"/>
              <a:buChar char="ü"/>
            </a:pPr>
            <a:r>
              <a:rPr lang="en-US"/>
              <a:t>Food Security</a:t>
            </a:r>
            <a:endParaRPr lang="en-US"/>
          </a:p>
          <a:p>
            <a:pPr marL="285750" indent="-285750">
              <a:buFont typeface="Wingdings" panose="05000000000000000000" charset="0"/>
              <a:buChar char="ü"/>
            </a:pPr>
            <a:r>
              <a:rPr lang="en-US"/>
              <a:t>Biodiversity</a:t>
            </a:r>
            <a:endParaRPr lang="en-US"/>
          </a:p>
          <a:p>
            <a:endParaRPr lang="en-US"/>
          </a:p>
          <a:p>
            <a:endParaRPr lang="en-US"/>
          </a:p>
        </p:txBody>
      </p:sp>
      <p:sp>
        <p:nvSpPr>
          <p:cNvPr id="3" name="Text Box 2"/>
          <p:cNvSpPr txBox="1"/>
          <p:nvPr/>
        </p:nvSpPr>
        <p:spPr>
          <a:xfrm>
            <a:off x="217170" y="3552825"/>
            <a:ext cx="8846820" cy="1489075"/>
          </a:xfrm>
          <a:prstGeom prst="rect">
            <a:avLst/>
          </a:prstGeom>
          <a:noFill/>
        </p:spPr>
        <p:txBody>
          <a:bodyPr wrap="square" rtlCol="0">
            <a:noAutofit/>
          </a:bodyPr>
          <a:p>
            <a:r>
              <a:rPr lang="en-US" sz="1600" b="1">
                <a:effectLst>
                  <a:glow rad="228600">
                    <a:schemeClr val="accent2">
                      <a:satMod val="175000"/>
                      <a:alpha val="40000"/>
                    </a:schemeClr>
                  </a:glow>
                </a:effectLst>
              </a:rPr>
              <a:t>Relevant SDGs</a:t>
            </a:r>
            <a:endParaRPr lang="en-US" sz="1600" b="1">
              <a:effectLst>
                <a:glow rad="228600">
                  <a:schemeClr val="accent2">
                    <a:satMod val="175000"/>
                    <a:alpha val="40000"/>
                  </a:schemeClr>
                </a:glow>
              </a:effectLst>
            </a:endParaRPr>
          </a:p>
          <a:p>
            <a:endParaRPr lang="en-US"/>
          </a:p>
          <a:p>
            <a:r>
              <a:rPr lang="en-US"/>
              <a:t>SDG 13 : CLimate Action</a:t>
            </a:r>
            <a:endParaRPr lang="en-US"/>
          </a:p>
          <a:p>
            <a:r>
              <a:rPr lang="en-US"/>
              <a:t>SDG 15 : Life on land  </a:t>
            </a:r>
            <a:endParaRPr lang="en-US"/>
          </a:p>
        </p:txBody>
      </p:sp>
      <p:sp>
        <p:nvSpPr>
          <p:cNvPr id="4" name="Text Box 3"/>
          <p:cNvSpPr txBox="1"/>
          <p:nvPr/>
        </p:nvSpPr>
        <p:spPr>
          <a:xfrm>
            <a:off x="2776855" y="81915"/>
            <a:ext cx="4572000" cy="368300"/>
          </a:xfrm>
          <a:prstGeom prst="rect">
            <a:avLst/>
          </a:prstGeom>
          <a:noFill/>
          <a:effectLst>
            <a:glow rad="228600">
              <a:schemeClr val="accent5">
                <a:satMod val="175000"/>
                <a:alpha val="40000"/>
              </a:schemeClr>
            </a:glow>
          </a:effectLst>
        </p:spPr>
        <p:txBody>
          <a:bodyPr wrap="square" rtlCol="0">
            <a:spAutoFit/>
          </a:bodyPr>
          <a:p>
            <a:pPr marL="0" lvl="0" indent="0" algn="l" rtl="0">
              <a:spcBef>
                <a:spcPts val="0"/>
              </a:spcBef>
              <a:spcAft>
                <a:spcPts val="0"/>
              </a:spcAft>
              <a:buNone/>
            </a:pPr>
            <a:r>
              <a:rPr lang="en-GB" sz="1800" b="1">
                <a:solidFill>
                  <a:schemeClr val="tx1"/>
                </a:solidFill>
                <a:effectLst>
                  <a:glow rad="228600">
                    <a:schemeClr val="accent5">
                      <a:satMod val="175000"/>
                      <a:alpha val="40000"/>
                    </a:schemeClr>
                  </a:glow>
                  <a:outerShdw blurRad="38100" dist="19050" dir="2700000" algn="tl" rotWithShape="0">
                    <a:schemeClr val="dk1">
                      <a:alpha val="40000"/>
                    </a:schemeClr>
                  </a:outerShdw>
                </a:effectLst>
                <a:latin typeface="IBM Plex Sans Medium" panose="020B0403050203000203"/>
                <a:ea typeface="IBM Plex Sans Medium" panose="020B0403050203000203"/>
                <a:cs typeface="IBM Plex Sans Medium" panose="020B0403050203000203"/>
                <a:sym typeface="IBM Plex Sans Medium" panose="020B0403050203000203"/>
              </a:rPr>
              <a:t>Problem Identification</a:t>
            </a:r>
            <a:endParaRPr lang="en-GB" sz="1800" b="1">
              <a:solidFill>
                <a:schemeClr val="tx1"/>
              </a:solidFill>
              <a:effectLst>
                <a:glow rad="228600">
                  <a:schemeClr val="accent5">
                    <a:satMod val="175000"/>
                    <a:alpha val="40000"/>
                  </a:schemeClr>
                </a:glow>
                <a:outerShdw blurRad="38100" dist="19050" dir="2700000" algn="tl" rotWithShape="0">
                  <a:schemeClr val="dk1">
                    <a:alpha val="40000"/>
                  </a:schemeClr>
                </a:outerShdw>
              </a:effectLst>
              <a:latin typeface="IBM Plex Sans Medium" panose="020B0403050203000203"/>
              <a:ea typeface="IBM Plex Sans Medium" panose="020B0403050203000203"/>
              <a:cs typeface="IBM Plex Sans Medium" panose="020B0403050203000203"/>
              <a:sym typeface="IBM Plex Sans Medium" panose="020B04030502030002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20"/>
          <p:cNvSpPr txBox="1"/>
          <p:nvPr/>
        </p:nvSpPr>
        <p:spPr>
          <a:xfrm>
            <a:off x="3402620" y="124840"/>
            <a:ext cx="29631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dk1"/>
                </a:solidFill>
                <a:latin typeface="IBM Plex Sans Medium" panose="020B0403050203000203"/>
                <a:ea typeface="IBM Plex Sans Medium" panose="020B0403050203000203"/>
                <a:cs typeface="IBM Plex Sans Medium" panose="020B0403050203000203"/>
                <a:sym typeface="IBM Plex Sans Medium" panose="020B0403050203000203"/>
              </a:rPr>
              <a:t> </a:t>
            </a:r>
            <a:r>
              <a:rPr lang="en-GB" sz="1800" b="1">
                <a:solidFill>
                  <a:schemeClr val="dk1"/>
                </a:solidFill>
                <a:effectLst>
                  <a:glow rad="228600">
                    <a:schemeClr val="accent5">
                      <a:satMod val="175000"/>
                      <a:alpha val="40000"/>
                    </a:schemeClr>
                  </a:glow>
                </a:effectLst>
                <a:latin typeface="IBM Plex Sans Medium" panose="020B0403050203000203"/>
                <a:ea typeface="IBM Plex Sans Medium" panose="020B0403050203000203"/>
                <a:cs typeface="IBM Plex Sans Medium" panose="020B0403050203000203"/>
                <a:sym typeface="IBM Plex Sans Medium" panose="020B0403050203000203"/>
              </a:rPr>
              <a:t>Development</a:t>
            </a:r>
            <a:endParaRPr lang="en-GB" sz="1800" b="1">
              <a:solidFill>
                <a:schemeClr val="dk1"/>
              </a:solidFill>
              <a:effectLst>
                <a:glow rad="228600">
                  <a:schemeClr val="accent5">
                    <a:satMod val="175000"/>
                    <a:alpha val="40000"/>
                  </a:schemeClr>
                </a:glow>
              </a:effectLst>
              <a:latin typeface="IBM Plex Sans Medium" panose="020B0403050203000203"/>
              <a:ea typeface="IBM Plex Sans Medium" panose="020B0403050203000203"/>
              <a:cs typeface="IBM Plex Sans Medium" panose="020B0403050203000203"/>
              <a:sym typeface="IBM Plex Sans Medium" panose="020B0403050203000203"/>
            </a:endParaRPr>
          </a:p>
        </p:txBody>
      </p:sp>
      <p:sp>
        <p:nvSpPr>
          <p:cNvPr id="106" name="Google Shape;106;p20"/>
          <p:cNvSpPr txBox="1"/>
          <p:nvPr/>
        </p:nvSpPr>
        <p:spPr>
          <a:xfrm>
            <a:off x="0" y="598805"/>
            <a:ext cx="9144635" cy="4377690"/>
          </a:xfrm>
          <a:prstGeom prst="rect">
            <a:avLst/>
          </a:prstGeom>
          <a:noFill/>
          <a:ln>
            <a:noFill/>
          </a:ln>
        </p:spPr>
        <p:txBody>
          <a:bodyPr spcFirstLastPara="1" wrap="square" lIns="91425" tIns="91425" rIns="91425" bIns="91425" anchor="t" anchorCtr="0">
            <a:noAutofit/>
          </a:bodyPr>
          <a:lstStyle/>
          <a:p>
            <a:pPr marL="400050" lvl="0" indent="-285750" algn="l" rtl="0">
              <a:spcBef>
                <a:spcPts val="0"/>
              </a:spcBef>
              <a:spcAft>
                <a:spcPts val="0"/>
              </a:spcAft>
              <a:buClr>
                <a:schemeClr val="dk1"/>
              </a:buClr>
              <a:buSzPts val="1800"/>
              <a:buFont typeface="Wingdings" panose="05000000000000000000" charset="0"/>
              <a:buChar char="v"/>
            </a:pPr>
            <a:r>
              <a:rPr sz="1600" b="1">
                <a:solidFill>
                  <a:schemeClr val="dk1"/>
                </a:solidFill>
                <a:effectLst>
                  <a:glow rad="228600">
                    <a:schemeClr val="accent2">
                      <a:satMod val="175000"/>
                      <a:alpha val="40000"/>
                    </a:schemeClr>
                  </a:glow>
                </a:effectLst>
              </a:rPr>
              <a:t>Hypothesis</a:t>
            </a:r>
            <a:endParaRPr sz="1600" b="1">
              <a:solidFill>
                <a:schemeClr val="dk1"/>
              </a:solidFill>
              <a:effectLst>
                <a:glow rad="228600">
                  <a:schemeClr val="accent2">
                    <a:satMod val="175000"/>
                    <a:alpha val="40000"/>
                  </a:schemeClr>
                </a:glow>
              </a:effectLst>
            </a:endParaRPr>
          </a:p>
          <a:p>
            <a:pPr marL="114300" lvl="0" indent="0" algn="l" rtl="0">
              <a:spcBef>
                <a:spcPts val="0"/>
              </a:spcBef>
              <a:spcAft>
                <a:spcPts val="0"/>
              </a:spcAft>
              <a:buClr>
                <a:schemeClr val="dk1"/>
              </a:buClr>
              <a:buSzPts val="1800"/>
              <a:buFont typeface="Arial" panose="020B0604020202020204" pitchFamily="34" charset="0"/>
              <a:buNone/>
            </a:pPr>
            <a:r>
              <a:rPr lang="en-US" sz="1800">
                <a:solidFill>
                  <a:schemeClr val="dk1"/>
                </a:solidFill>
              </a:rPr>
              <a:t>    </a:t>
            </a:r>
            <a:r>
              <a:rPr>
                <a:solidFill>
                  <a:schemeClr val="dk1"/>
                </a:solidFill>
              </a:rPr>
              <a:t>Implementing comprehensive marine conservation policies and sustainable management practices will lead to significant improvements in the health and biodiversity of ocean ecosystems, thereby enhancing their resilience and productivity, which will contribute to economic growth and food security for coastal and marine-dependent communities.</a:t>
            </a:r>
            <a:endParaRPr sz="1800">
              <a:solidFill>
                <a:schemeClr val="dk1"/>
              </a:solidFill>
            </a:endParaRPr>
          </a:p>
          <a:p>
            <a:pPr marL="400050" lvl="0" indent="-285750" algn="l" rtl="0">
              <a:spcBef>
                <a:spcPts val="0"/>
              </a:spcBef>
              <a:spcAft>
                <a:spcPts val="0"/>
              </a:spcAft>
              <a:buClr>
                <a:schemeClr val="dk1"/>
              </a:buClr>
              <a:buSzPts val="1800"/>
              <a:buFont typeface="Arial" panose="020B0604020202020204" pitchFamily="34" charset="0"/>
              <a:buChar char="•"/>
            </a:pPr>
            <a:endParaRPr sz="1800">
              <a:solidFill>
                <a:schemeClr val="dk1"/>
              </a:solidFill>
            </a:endParaRPr>
          </a:p>
          <a:p>
            <a:pPr marL="400050" lvl="0" indent="-285750" algn="l" rtl="0">
              <a:spcBef>
                <a:spcPts val="0"/>
              </a:spcBef>
              <a:spcAft>
                <a:spcPts val="0"/>
              </a:spcAft>
              <a:buClr>
                <a:schemeClr val="dk1"/>
              </a:buClr>
              <a:buSzPts val="1800"/>
              <a:buFont typeface="Wingdings" panose="05000000000000000000" charset="0"/>
              <a:buChar char="v"/>
            </a:pPr>
            <a:r>
              <a:rPr sz="1600" b="1">
                <a:solidFill>
                  <a:schemeClr val="dk1"/>
                </a:solidFill>
                <a:effectLst>
                  <a:glow rad="228600">
                    <a:schemeClr val="accent2">
                      <a:satMod val="175000"/>
                      <a:alpha val="40000"/>
                    </a:schemeClr>
                  </a:glow>
                </a:effectLst>
              </a:rPr>
              <a:t>Methodology</a:t>
            </a:r>
            <a:endParaRPr sz="1600" b="1">
              <a:solidFill>
                <a:schemeClr val="dk1"/>
              </a:solidFill>
              <a:effectLst>
                <a:glow rad="228600">
                  <a:schemeClr val="accent2">
                    <a:satMod val="175000"/>
                    <a:alpha val="40000"/>
                  </a:schemeClr>
                </a:glow>
              </a:effectLst>
            </a:endParaRPr>
          </a:p>
          <a:p>
            <a:pPr marL="400050" lvl="0" indent="-285750" algn="l" rtl="0">
              <a:spcBef>
                <a:spcPts val="0"/>
              </a:spcBef>
              <a:spcAft>
                <a:spcPts val="0"/>
              </a:spcAft>
              <a:buClr>
                <a:schemeClr val="dk1"/>
              </a:buClr>
              <a:buSzPts val="1800"/>
              <a:buFont typeface="Arial" panose="020B0604020202020204" pitchFamily="34" charset="0"/>
              <a:buChar char="•"/>
            </a:pPr>
            <a:endParaRPr sz="1800" b="1">
              <a:solidFill>
                <a:schemeClr val="dk1"/>
              </a:solidFill>
            </a:endParaRPr>
          </a:p>
          <a:p>
            <a:pPr marL="400050" lvl="0" indent="-285750" algn="l" rtl="0">
              <a:spcBef>
                <a:spcPts val="0"/>
              </a:spcBef>
              <a:spcAft>
                <a:spcPts val="0"/>
              </a:spcAft>
              <a:buClr>
                <a:schemeClr val="dk1"/>
              </a:buClr>
              <a:buSzPts val="1800"/>
              <a:buFont typeface="Arial" panose="020B0604020202020204" pitchFamily="34" charset="0"/>
              <a:buChar char="•"/>
            </a:pPr>
            <a:r>
              <a:rPr>
                <a:solidFill>
                  <a:schemeClr val="dk1"/>
                </a:solidFill>
              </a:rPr>
              <a:t>Data Collection</a:t>
            </a:r>
            <a:endParaRPr>
              <a:solidFill>
                <a:schemeClr val="dk1"/>
              </a:solidFill>
            </a:endParaRPr>
          </a:p>
          <a:p>
            <a:pPr marL="400050" lvl="0" indent="-285750" algn="l" rtl="0">
              <a:spcBef>
                <a:spcPts val="0"/>
              </a:spcBef>
              <a:spcAft>
                <a:spcPts val="0"/>
              </a:spcAft>
              <a:buClr>
                <a:schemeClr val="dk1"/>
              </a:buClr>
              <a:buSzPts val="1800"/>
              <a:buFont typeface="Arial" panose="020B0604020202020204" pitchFamily="34" charset="0"/>
              <a:buChar char="•"/>
            </a:pPr>
            <a:r>
              <a:rPr>
                <a:solidFill>
                  <a:schemeClr val="dk1"/>
                </a:solidFill>
              </a:rPr>
              <a:t>Data Cleaning and Preprocessing</a:t>
            </a:r>
            <a:endParaRPr>
              <a:solidFill>
                <a:schemeClr val="dk1"/>
              </a:solidFill>
            </a:endParaRPr>
          </a:p>
          <a:p>
            <a:pPr marL="400050" lvl="0" indent="-285750" algn="l" rtl="0">
              <a:spcBef>
                <a:spcPts val="0"/>
              </a:spcBef>
              <a:spcAft>
                <a:spcPts val="0"/>
              </a:spcAft>
              <a:buClr>
                <a:schemeClr val="dk1"/>
              </a:buClr>
              <a:buSzPts val="1800"/>
              <a:buFont typeface="Arial" panose="020B0604020202020204" pitchFamily="34" charset="0"/>
              <a:buChar char="•"/>
            </a:pPr>
            <a:r>
              <a:rPr>
                <a:solidFill>
                  <a:schemeClr val="dk1"/>
                </a:solidFill>
              </a:rPr>
              <a:t>Exploratory Data Analysis (EDA)</a:t>
            </a:r>
            <a:endParaRPr>
              <a:solidFill>
                <a:schemeClr val="dk1"/>
              </a:solidFill>
            </a:endParaRPr>
          </a:p>
          <a:p>
            <a:pPr marL="400050" lvl="0" indent="-285750" algn="l" rtl="0">
              <a:spcBef>
                <a:spcPts val="0"/>
              </a:spcBef>
              <a:spcAft>
                <a:spcPts val="0"/>
              </a:spcAft>
              <a:buClr>
                <a:schemeClr val="dk1"/>
              </a:buClr>
              <a:buSzPts val="1800"/>
              <a:buFont typeface="Arial" panose="020B0604020202020204" pitchFamily="34" charset="0"/>
              <a:buChar char="•"/>
            </a:pPr>
            <a:r>
              <a:rPr>
                <a:solidFill>
                  <a:schemeClr val="dk1"/>
                </a:solidFill>
              </a:rPr>
              <a:t>Source Identification</a:t>
            </a:r>
            <a:endParaRPr>
              <a:solidFill>
                <a:schemeClr val="dk1"/>
              </a:solidFill>
            </a:endParaRPr>
          </a:p>
          <a:p>
            <a:pPr marL="400050" lvl="0" indent="-285750" algn="l" rtl="0">
              <a:spcBef>
                <a:spcPts val="0"/>
              </a:spcBef>
              <a:spcAft>
                <a:spcPts val="0"/>
              </a:spcAft>
              <a:buClr>
                <a:schemeClr val="dk1"/>
              </a:buClr>
              <a:buSzPts val="1800"/>
              <a:buFont typeface="Arial" panose="020B0604020202020204" pitchFamily="34" charset="0"/>
              <a:buChar char="•"/>
            </a:pPr>
            <a:r>
              <a:rPr>
                <a:solidFill>
                  <a:schemeClr val="dk1"/>
                </a:solidFill>
              </a:rPr>
              <a:t>Predictive Modeling</a:t>
            </a:r>
            <a:endParaRPr>
              <a:solidFill>
                <a:schemeClr val="dk1"/>
              </a:solidFill>
            </a:endParaRPr>
          </a:p>
          <a:p>
            <a:pPr marL="400050" lvl="0" indent="-285750" algn="l" rtl="0">
              <a:spcBef>
                <a:spcPts val="0"/>
              </a:spcBef>
              <a:spcAft>
                <a:spcPts val="0"/>
              </a:spcAft>
              <a:buClr>
                <a:schemeClr val="dk1"/>
              </a:buClr>
              <a:buSzPts val="1800"/>
              <a:buFont typeface="Arial" panose="020B0604020202020204" pitchFamily="34" charset="0"/>
              <a:buChar char="•"/>
            </a:pPr>
            <a:r>
              <a:rPr>
                <a:solidFill>
                  <a:schemeClr val="dk1"/>
                </a:solidFill>
              </a:rPr>
              <a:t>Reporting and Presentation</a:t>
            </a:r>
            <a:endParaRPr>
              <a:solidFill>
                <a:schemeClr val="dk1"/>
              </a:solidFill>
            </a:endParaRPr>
          </a:p>
          <a:p>
            <a:pPr marL="400050" lvl="0" indent="-285750" algn="l" rtl="0">
              <a:spcBef>
                <a:spcPts val="0"/>
              </a:spcBef>
              <a:spcAft>
                <a:spcPts val="0"/>
              </a:spcAft>
              <a:buClr>
                <a:schemeClr val="dk1"/>
              </a:buClr>
              <a:buSzPts val="1800"/>
              <a:buFont typeface="Arial" panose="020B0604020202020204" pitchFamily="34" charset="0"/>
              <a:buChar char="•"/>
            </a:pPr>
            <a:endParaRPr>
              <a:solidFill>
                <a:schemeClr val="dk1"/>
              </a:solidFill>
            </a:endParaRPr>
          </a:p>
        </p:txBody>
      </p:sp>
      <p:sp>
        <p:nvSpPr>
          <p:cNvPr id="107" name="Google Shape;107;p20"/>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7"/>
          <p:cNvSpPr txBox="1"/>
          <p:nvPr/>
        </p:nvSpPr>
        <p:spPr>
          <a:xfrm>
            <a:off x="3341950" y="195"/>
            <a:ext cx="26397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dk1"/>
                </a:solidFill>
                <a:effectLst>
                  <a:glow rad="228600">
                    <a:schemeClr val="accent5">
                      <a:satMod val="175000"/>
                      <a:alpha val="40000"/>
                    </a:schemeClr>
                  </a:glow>
                </a:effectLst>
                <a:latin typeface="IBM Plex Sans Medium" panose="020B0403050203000203"/>
                <a:ea typeface="IBM Plex Sans Medium" panose="020B0403050203000203"/>
                <a:cs typeface="IBM Plex Sans Medium" panose="020B0403050203000203"/>
                <a:sym typeface="IBM Plex Sans Medium" panose="020B0403050203000203"/>
              </a:rPr>
              <a:t>Data Collection</a:t>
            </a:r>
            <a:endParaRPr lang="en-GB" sz="1800" b="1">
              <a:solidFill>
                <a:schemeClr val="dk1"/>
              </a:solidFill>
              <a:effectLst>
                <a:glow rad="228600">
                  <a:schemeClr val="accent5">
                    <a:satMod val="175000"/>
                    <a:alpha val="40000"/>
                  </a:schemeClr>
                </a:glow>
              </a:effectLst>
              <a:latin typeface="IBM Plex Sans Medium" panose="020B0403050203000203"/>
              <a:ea typeface="IBM Plex Sans Medium" panose="020B0403050203000203"/>
              <a:cs typeface="IBM Plex Sans Medium" panose="020B0403050203000203"/>
              <a:sym typeface="IBM Plex Sans Medium" panose="020B0403050203000203"/>
            </a:endParaRPr>
          </a:p>
        </p:txBody>
      </p:sp>
      <p:sp>
        <p:nvSpPr>
          <p:cNvPr id="86" name="Google Shape;86;p17"/>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 name="Text Box 2"/>
          <p:cNvSpPr txBox="1"/>
          <p:nvPr/>
        </p:nvSpPr>
        <p:spPr>
          <a:xfrm>
            <a:off x="7620" y="621030"/>
            <a:ext cx="9144635" cy="1425575"/>
          </a:xfrm>
          <a:prstGeom prst="rect">
            <a:avLst/>
          </a:prstGeom>
          <a:noFill/>
        </p:spPr>
        <p:txBody>
          <a:bodyPr wrap="square" rtlCol="0">
            <a:noAutofit/>
          </a:bodyPr>
          <a:p>
            <a:pPr marL="0" indent="0">
              <a:buFont typeface="Arial" panose="020B0604020202020204" pitchFamily="34" charset="0"/>
              <a:buNone/>
            </a:pPr>
            <a:r>
              <a:rPr lang="en-US" sz="1600" b="1">
                <a:effectLst>
                  <a:glow rad="228600">
                    <a:schemeClr val="accent2">
                      <a:satMod val="175000"/>
                      <a:alpha val="40000"/>
                    </a:schemeClr>
                  </a:glow>
                </a:effectLst>
              </a:rPr>
              <a:t>Data Tools</a:t>
            </a:r>
            <a:endParaRPr lang="en-US" sz="1600" b="1">
              <a:effectLst>
                <a:glow rad="228600">
                  <a:schemeClr val="accent2">
                    <a:satMod val="175000"/>
                    <a:alpha val="40000"/>
                  </a:schemeClr>
                </a:glow>
              </a:effectLst>
            </a:endParaRPr>
          </a:p>
          <a:p>
            <a:pPr marL="342900" indent="-342900">
              <a:buFont typeface="Arial" panose="020B0604020202020204" pitchFamily="34" charset="0"/>
              <a:buAutoNum type="arabicPeriod"/>
            </a:pPr>
            <a:endParaRPr lang="en-US" b="1"/>
          </a:p>
          <a:p>
            <a:pPr marL="342900" indent="-342900">
              <a:buFont typeface="Arial" panose="020B0604020202020204" pitchFamily="34" charset="0"/>
              <a:buAutoNum type="arabicPeriod"/>
            </a:pPr>
            <a:r>
              <a:rPr lang="en-US" b="1"/>
              <a:t>Kaggle</a:t>
            </a:r>
            <a:endParaRPr lang="en-US"/>
          </a:p>
          <a:p>
            <a:pPr marL="342900" indent="-342900">
              <a:buAutoNum type="arabicPeriod"/>
            </a:pPr>
            <a:r>
              <a:rPr lang="en-US" b="1"/>
              <a:t>UNESCO </a:t>
            </a:r>
            <a:endParaRPr lang="en-US" b="1"/>
          </a:p>
          <a:p>
            <a:pPr marL="342900" indent="-342900">
              <a:buAutoNum type="arabicPeriod"/>
            </a:pPr>
            <a:r>
              <a:rPr lang="en-US" b="1"/>
              <a:t>UN Environment </a:t>
            </a:r>
            <a:endParaRPr lang="en-US" b="1"/>
          </a:p>
        </p:txBody>
      </p:sp>
      <p:sp>
        <p:nvSpPr>
          <p:cNvPr id="2" name="Text Box 1"/>
          <p:cNvSpPr txBox="1"/>
          <p:nvPr/>
        </p:nvSpPr>
        <p:spPr>
          <a:xfrm>
            <a:off x="635" y="2193290"/>
            <a:ext cx="9144000" cy="2604770"/>
          </a:xfrm>
          <a:prstGeom prst="rect">
            <a:avLst/>
          </a:prstGeom>
          <a:noFill/>
        </p:spPr>
        <p:txBody>
          <a:bodyPr wrap="square" rtlCol="0">
            <a:noAutofit/>
          </a:bodyPr>
          <a:p>
            <a:pPr marL="0" indent="0">
              <a:buFont typeface="Arial" panose="020B0604020202020204" pitchFamily="34" charset="0"/>
              <a:buNone/>
            </a:pPr>
            <a:r>
              <a:rPr lang="en-US" sz="1600" b="1">
                <a:effectLst>
                  <a:glow rad="228600">
                    <a:schemeClr val="accent2">
                      <a:satMod val="175000"/>
                      <a:alpha val="40000"/>
                    </a:schemeClr>
                  </a:glow>
                </a:effectLst>
                <a:sym typeface="+mn-ea"/>
              </a:rPr>
              <a:t>Data Description </a:t>
            </a:r>
            <a:endParaRPr lang="en-US" sz="1600" b="1">
              <a:effectLst>
                <a:glow rad="228600">
                  <a:schemeClr val="accent2">
                    <a:satMod val="175000"/>
                    <a:alpha val="40000"/>
                  </a:schemeClr>
                </a:glow>
              </a:effectLst>
              <a:sym typeface="+mn-ea"/>
            </a:endParaRPr>
          </a:p>
          <a:p>
            <a:pPr marL="0" indent="0">
              <a:buFont typeface="Arial" panose="020B0604020202020204" pitchFamily="34" charset="0"/>
              <a:buNone/>
            </a:pPr>
            <a:endParaRPr lang="en-US">
              <a:sym typeface="+mn-ea"/>
            </a:endParaRPr>
          </a:p>
          <a:p>
            <a:pPr marL="285750" indent="-285750">
              <a:buFont typeface="Arial" panose="020B0604020202020204" pitchFamily="34" charset="0"/>
              <a:buChar char="•"/>
            </a:pPr>
            <a:endParaRPr lang="en-US">
              <a:sym typeface="+mn-ea"/>
            </a:endParaRPr>
          </a:p>
          <a:p>
            <a:pPr marL="285750" indent="-285750">
              <a:buFont typeface="Arial" panose="020B0604020202020204" pitchFamily="34" charset="0"/>
              <a:buChar char="•"/>
            </a:pPr>
            <a:r>
              <a:rPr lang="en-US">
                <a:sym typeface="+mn-ea"/>
              </a:rPr>
              <a:t>Various water quality datasets are available on Kaggle, such as the "water Quality classification" and "Water probability".</a:t>
            </a:r>
            <a:endParaRPr lang="en-US">
              <a:sym typeface="+mn-ea"/>
            </a:endParaRPr>
          </a:p>
          <a:p>
            <a:pPr marL="285750" indent="-285750">
              <a:buFont typeface="Arial" panose="020B0604020202020204" pitchFamily="34" charset="0"/>
              <a:buChar char="•"/>
            </a:pPr>
            <a:r>
              <a:rPr lang="en-US">
                <a:sym typeface="+mn-ea"/>
              </a:rPr>
              <a:t> Datasets from UNESCO science report like research trends by income group.</a:t>
            </a:r>
            <a:endParaRPr lang="en-US">
              <a:sym typeface="+mn-ea"/>
            </a:endParaRPr>
          </a:p>
          <a:p>
            <a:pPr marL="285750" indent="-285750">
              <a:buFont typeface="Arial" panose="020B0604020202020204" pitchFamily="34" charset="0"/>
              <a:buChar char="•"/>
            </a:pPr>
            <a:r>
              <a:rPr lang="en-US">
                <a:sym typeface="+mn-ea"/>
              </a:rPr>
              <a:t>An policy brief that aggregates water quality data and marine pollution from government and research-grade sources worldwide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9"/>
          <p:cNvSpPr txBox="1"/>
          <p:nvPr/>
        </p:nvSpPr>
        <p:spPr>
          <a:xfrm>
            <a:off x="3426220" y="87005"/>
            <a:ext cx="26397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dk1"/>
                </a:solidFill>
                <a:effectLst>
                  <a:glow rad="228600">
                    <a:schemeClr val="accent5">
                      <a:satMod val="175000"/>
                      <a:alpha val="40000"/>
                    </a:schemeClr>
                  </a:glow>
                </a:effectLst>
                <a:latin typeface="IBM Plex Sans Medium" panose="020B0403050203000203"/>
                <a:ea typeface="IBM Plex Sans Medium" panose="020B0403050203000203"/>
                <a:cs typeface="IBM Plex Sans Medium" panose="020B0403050203000203"/>
                <a:sym typeface="IBM Plex Sans Medium" panose="020B0403050203000203"/>
              </a:rPr>
              <a:t>Data Analysis</a:t>
            </a:r>
            <a:endParaRPr lang="en-GB" sz="1800" b="1">
              <a:solidFill>
                <a:schemeClr val="dk1"/>
              </a:solidFill>
              <a:effectLst>
                <a:glow rad="228600">
                  <a:schemeClr val="accent5">
                    <a:satMod val="175000"/>
                    <a:alpha val="40000"/>
                  </a:schemeClr>
                </a:glow>
              </a:effectLst>
              <a:latin typeface="IBM Plex Sans Medium" panose="020B0403050203000203"/>
              <a:ea typeface="IBM Plex Sans Medium" panose="020B0403050203000203"/>
              <a:cs typeface="IBM Plex Sans Medium" panose="020B0403050203000203"/>
              <a:sym typeface="IBM Plex Sans Medium" panose="020B0403050203000203"/>
            </a:endParaRPr>
          </a:p>
        </p:txBody>
      </p:sp>
      <p:sp>
        <p:nvSpPr>
          <p:cNvPr id="99" name="Google Shape;99;p19"/>
          <p:cNvSpPr txBox="1"/>
          <p:nvPr/>
        </p:nvSpPr>
        <p:spPr>
          <a:xfrm>
            <a:off x="80010" y="652145"/>
            <a:ext cx="8997950" cy="423291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GB" sz="1600" b="1">
                <a:solidFill>
                  <a:schemeClr val="dk1"/>
                </a:solidFill>
                <a:effectLst>
                  <a:glow rad="228600">
                    <a:schemeClr val="accent2">
                      <a:satMod val="175000"/>
                      <a:alpha val="40000"/>
                    </a:schemeClr>
                  </a:glow>
                </a:effectLst>
              </a:rPr>
              <a:t>Analytical Tools and Methods Used</a:t>
            </a:r>
            <a:r>
              <a:rPr lang="en-US" altLang="en-GB" sz="1600" b="1">
                <a:solidFill>
                  <a:schemeClr val="dk1"/>
                </a:solidFill>
                <a:effectLst>
                  <a:glow rad="228600">
                    <a:schemeClr val="accent2">
                      <a:satMod val="175000"/>
                      <a:alpha val="40000"/>
                    </a:schemeClr>
                  </a:glow>
                </a:effectLst>
              </a:rPr>
              <a:t> </a:t>
            </a:r>
            <a:r>
              <a:rPr lang="en-US" altLang="en-GB" sz="1600">
                <a:solidFill>
                  <a:schemeClr val="dk1"/>
                </a:solidFill>
                <a:effectLst>
                  <a:glow rad="228600">
                    <a:schemeClr val="accent2">
                      <a:satMod val="175000"/>
                      <a:alpha val="40000"/>
                    </a:schemeClr>
                  </a:glow>
                </a:effectLst>
              </a:rPr>
              <a:t>:</a:t>
            </a:r>
            <a:r>
              <a:rPr lang="en-US" altLang="en-GB">
                <a:solidFill>
                  <a:schemeClr val="dk1"/>
                </a:solidFill>
              </a:rPr>
              <a:t>These analytical tools and methods are essential for effectively managing marine resources, addressing the challenges posed by pollution and climate change, and ensuring the sustainability of ocean ecosystems. By leveraging advanced technologies, scientific research, and stakeholder engagement, we can better understand and protect the health of our oceans and marine life.</a:t>
            </a:r>
            <a:endParaRPr lang="en-US" altLang="en-GB">
              <a:solidFill>
                <a:schemeClr val="dk1"/>
              </a:solidFill>
            </a:endParaRPr>
          </a:p>
          <a:p>
            <a:pPr marL="457200" lvl="0" indent="-342900" algn="l" rtl="0">
              <a:spcBef>
                <a:spcPts val="0"/>
              </a:spcBef>
              <a:spcAft>
                <a:spcPts val="0"/>
              </a:spcAft>
              <a:buClr>
                <a:schemeClr val="dk1"/>
              </a:buClr>
              <a:buSzPts val="1800"/>
              <a:buChar char="●"/>
            </a:pPr>
            <a:endParaRPr lang="en-US" altLang="en-GB" sz="1800">
              <a:solidFill>
                <a:schemeClr val="dk1"/>
              </a:solidFill>
            </a:endParaRPr>
          </a:p>
          <a:p>
            <a:pPr marL="457200" lvl="0" indent="-342900" algn="l" rtl="0">
              <a:spcBef>
                <a:spcPts val="0"/>
              </a:spcBef>
              <a:spcAft>
                <a:spcPts val="0"/>
              </a:spcAft>
              <a:buClr>
                <a:schemeClr val="dk1"/>
              </a:buClr>
              <a:buSzPts val="1800"/>
              <a:buChar char="●"/>
            </a:pPr>
            <a:r>
              <a:rPr lang="en-GB" sz="1600" b="1">
                <a:solidFill>
                  <a:schemeClr val="dk1"/>
                </a:solidFill>
                <a:effectLst>
                  <a:glow rad="228600">
                    <a:schemeClr val="accent2">
                      <a:satMod val="175000"/>
                      <a:alpha val="40000"/>
                    </a:schemeClr>
                  </a:glow>
                </a:effectLst>
              </a:rPr>
              <a:t>Key Findings</a:t>
            </a:r>
            <a:r>
              <a:rPr lang="en-US" altLang="en-GB" sz="1600" b="1">
                <a:solidFill>
                  <a:schemeClr val="dk1"/>
                </a:solidFill>
                <a:effectLst>
                  <a:glow rad="228600">
                    <a:schemeClr val="accent2">
                      <a:satMod val="175000"/>
                      <a:alpha val="40000"/>
                    </a:schemeClr>
                  </a:glow>
                </a:effectLst>
              </a:rPr>
              <a:t> : </a:t>
            </a:r>
            <a:r>
              <a:rPr lang="en-US" altLang="en-GB">
                <a:solidFill>
                  <a:schemeClr val="dk1"/>
                </a:solidFill>
              </a:rPr>
              <a:t>SDG 14 underscores the importance of protecting marine environments and ensuring their sustainable use. While there have been some advances in marine conservation, significant challenges remain, including pollution, overfishing, climate change, and inadequate protection. Addressing these issues requires a multifaceted approach, combining effective policy implementation, scientific research, community engagement, and international cooperation.</a:t>
            </a:r>
            <a:endParaRPr lang="en-US" altLang="en-GB">
              <a:solidFill>
                <a:schemeClr val="dk1"/>
              </a:solidFill>
            </a:endParaRPr>
          </a:p>
          <a:p>
            <a:pPr marL="457200" lvl="0" indent="-342900" algn="l" rtl="0">
              <a:spcBef>
                <a:spcPts val="0"/>
              </a:spcBef>
              <a:spcAft>
                <a:spcPts val="0"/>
              </a:spcAft>
              <a:buClr>
                <a:schemeClr val="dk1"/>
              </a:buClr>
              <a:buSzPts val="1800"/>
              <a:buChar char="●"/>
            </a:pPr>
            <a:endParaRPr lang="en-US" altLang="en-GB">
              <a:solidFill>
                <a:schemeClr val="dk1"/>
              </a:solidFill>
            </a:endParaRPr>
          </a:p>
          <a:p>
            <a:pPr marL="457200" lvl="0" indent="-342900" algn="l" rtl="0">
              <a:spcBef>
                <a:spcPts val="0"/>
              </a:spcBef>
              <a:spcAft>
                <a:spcPts val="0"/>
              </a:spcAft>
              <a:buClr>
                <a:schemeClr val="dk1"/>
              </a:buClr>
              <a:buSzPts val="1800"/>
              <a:buChar char="●"/>
            </a:pPr>
            <a:r>
              <a:rPr lang="en-GB" sz="1600" b="1">
                <a:solidFill>
                  <a:schemeClr val="dk1"/>
                </a:solidFill>
                <a:effectLst>
                  <a:glow rad="228600">
                    <a:schemeClr val="accent2">
                      <a:satMod val="175000"/>
                      <a:alpha val="40000"/>
                    </a:schemeClr>
                  </a:glow>
                </a:effectLst>
              </a:rPr>
              <a:t>Insights Derived</a:t>
            </a:r>
            <a:r>
              <a:rPr lang="en-US" altLang="en-GB" sz="1600" b="1">
                <a:solidFill>
                  <a:schemeClr val="dk1"/>
                </a:solidFill>
                <a:effectLst>
                  <a:glow rad="228600">
                    <a:schemeClr val="accent2">
                      <a:satMod val="175000"/>
                      <a:alpha val="40000"/>
                    </a:schemeClr>
                  </a:glow>
                </a:effectLst>
              </a:rPr>
              <a:t> : </a:t>
            </a:r>
            <a:r>
              <a:rPr lang="en-US" altLang="en-GB">
                <a:solidFill>
                  <a:schemeClr val="dk1"/>
                </a:solidFill>
              </a:rPr>
              <a:t>SDG 14 aims to address critical issues affecting the oceans and marine life, highlighting the interconnectedness of environmental health, human well-being, and economic prosperity. Achieving this goal requires a concerted effort across multiple sectors and scales, from local communities to international bodies.</a:t>
            </a:r>
            <a:endParaRPr lang="en-US" altLang="en-GB">
              <a:solidFill>
                <a:schemeClr val="dk1"/>
              </a:solidFill>
            </a:endParaRPr>
          </a:p>
        </p:txBody>
      </p:sp>
      <p:sp>
        <p:nvSpPr>
          <p:cNvPr id="100" name="Google Shape;100;p19"/>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0" name="Shape 90"/>
        <p:cNvGrpSpPr/>
        <p:nvPr/>
      </p:nvGrpSpPr>
      <p:grpSpPr>
        <a:xfrm>
          <a:off x="0" y="0"/>
          <a:ext cx="0" cy="0"/>
          <a:chOff x="0" y="0"/>
          <a:chExt cx="0" cy="0"/>
        </a:xfrm>
      </p:grpSpPr>
      <p:sp>
        <p:nvSpPr>
          <p:cNvPr id="91" name="Google Shape;91;p18"/>
          <p:cNvSpPr txBox="1"/>
          <p:nvPr/>
        </p:nvSpPr>
        <p:spPr>
          <a:xfrm>
            <a:off x="2648875" y="63140"/>
            <a:ext cx="26397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dk1"/>
                </a:solidFill>
                <a:effectLst>
                  <a:glow rad="228600">
                    <a:schemeClr val="accent5">
                      <a:satMod val="175000"/>
                      <a:alpha val="40000"/>
                    </a:schemeClr>
                  </a:glow>
                </a:effectLst>
                <a:latin typeface="IBM Plex Sans Medium" panose="020B0403050203000203"/>
                <a:ea typeface="IBM Plex Sans Medium" panose="020B0403050203000203"/>
                <a:cs typeface="IBM Plex Sans Medium" panose="020B0403050203000203"/>
                <a:sym typeface="IBM Plex Sans Medium" panose="020B0403050203000203"/>
              </a:rPr>
              <a:t>Data Preprocessing</a:t>
            </a:r>
            <a:endParaRPr lang="en-GB" sz="1800" b="1">
              <a:solidFill>
                <a:schemeClr val="dk1"/>
              </a:solidFill>
              <a:effectLst>
                <a:glow rad="228600">
                  <a:schemeClr val="accent5">
                    <a:satMod val="175000"/>
                    <a:alpha val="40000"/>
                  </a:schemeClr>
                </a:glow>
              </a:effectLst>
              <a:latin typeface="IBM Plex Sans Medium" panose="020B0403050203000203"/>
              <a:ea typeface="IBM Plex Sans Medium" panose="020B0403050203000203"/>
              <a:cs typeface="IBM Plex Sans Medium" panose="020B0403050203000203"/>
              <a:sym typeface="IBM Plex Sans Medium" panose="020B0403050203000203"/>
            </a:endParaRPr>
          </a:p>
        </p:txBody>
      </p:sp>
      <p:sp>
        <p:nvSpPr>
          <p:cNvPr id="92" name="Google Shape;92;p18"/>
          <p:cNvSpPr txBox="1"/>
          <p:nvPr/>
        </p:nvSpPr>
        <p:spPr>
          <a:xfrm>
            <a:off x="0" y="691515"/>
            <a:ext cx="9144000" cy="4285615"/>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GB" sz="1600" b="1">
                <a:solidFill>
                  <a:schemeClr val="dk1"/>
                </a:solidFill>
                <a:effectLst>
                  <a:glow rad="228600">
                    <a:schemeClr val="accent2">
                      <a:satMod val="175000"/>
                      <a:alpha val="40000"/>
                    </a:schemeClr>
                  </a:glow>
                </a:effectLst>
              </a:rPr>
              <a:t>Data Cleaning Methods</a:t>
            </a:r>
            <a:r>
              <a:rPr lang="en-US" altLang="en-GB" sz="1800" b="1">
                <a:solidFill>
                  <a:schemeClr val="dk1"/>
                </a:solidFill>
                <a:effectLst>
                  <a:glow rad="228600">
                    <a:schemeClr val="accent2">
                      <a:satMod val="175000"/>
                      <a:alpha val="40000"/>
                    </a:schemeClr>
                  </a:glow>
                </a:effectLst>
              </a:rPr>
              <a:t> : </a:t>
            </a:r>
            <a:r>
              <a:rPr lang="en-US" altLang="en-GB">
                <a:solidFill>
                  <a:schemeClr val="dk1"/>
                </a:solidFill>
              </a:rPr>
              <a:t>Quality Assurance and Documentation , Data Integration and Alignment , Temporal Data Cleaning , Spatial Data Cleaning ,  Standardization and Formatting , bar charts , scatter charts ,  etc.</a:t>
            </a:r>
            <a:endParaRPr lang="en-US" altLang="en-GB" sz="1600">
              <a:solidFill>
                <a:schemeClr val="dk1"/>
              </a:solidFill>
            </a:endParaRPr>
          </a:p>
          <a:p>
            <a:pPr marL="114300" lvl="0" indent="0" algn="l" rtl="0">
              <a:spcBef>
                <a:spcPts val="0"/>
              </a:spcBef>
              <a:spcAft>
                <a:spcPts val="0"/>
              </a:spcAft>
              <a:buClr>
                <a:schemeClr val="dk1"/>
              </a:buClr>
              <a:buSzPts val="1800"/>
              <a:buNone/>
            </a:pPr>
            <a:endParaRPr sz="1800" b="1">
              <a:solidFill>
                <a:schemeClr val="dk1"/>
              </a:solidFill>
            </a:endParaRPr>
          </a:p>
          <a:p>
            <a:pPr marL="114300" lvl="0" indent="0" algn="l" rtl="0">
              <a:spcBef>
                <a:spcPts val="0"/>
              </a:spcBef>
              <a:spcAft>
                <a:spcPts val="0"/>
              </a:spcAft>
              <a:buClr>
                <a:schemeClr val="dk1"/>
              </a:buClr>
              <a:buSzPts val="1800"/>
              <a:buNone/>
            </a:pPr>
            <a:endParaRPr sz="1800" b="1">
              <a:solidFill>
                <a:schemeClr val="dk1"/>
              </a:solidFill>
            </a:endParaRPr>
          </a:p>
          <a:p>
            <a:pPr marL="114300" lvl="0" indent="0" algn="l" rtl="0">
              <a:spcBef>
                <a:spcPts val="0"/>
              </a:spcBef>
              <a:spcAft>
                <a:spcPts val="0"/>
              </a:spcAft>
              <a:buClr>
                <a:schemeClr val="dk1"/>
              </a:buClr>
              <a:buSzPts val="1800"/>
              <a:buNone/>
            </a:pPr>
            <a:endParaRPr sz="1800" b="1">
              <a:solidFill>
                <a:schemeClr val="dk1"/>
              </a:solidFill>
            </a:endParaRPr>
          </a:p>
          <a:p>
            <a:pPr marL="114300" lvl="0" indent="0" algn="l" rtl="0">
              <a:spcBef>
                <a:spcPts val="0"/>
              </a:spcBef>
              <a:spcAft>
                <a:spcPts val="0"/>
              </a:spcAft>
              <a:buClr>
                <a:schemeClr val="dk1"/>
              </a:buClr>
              <a:buSzPts val="1800"/>
              <a:buNone/>
            </a:pPr>
            <a:endParaRPr sz="1800" b="1">
              <a:solidFill>
                <a:schemeClr val="dk1"/>
              </a:solidFill>
            </a:endParaRPr>
          </a:p>
          <a:p>
            <a:pPr marL="114300" lvl="0" indent="0" algn="l" rtl="0">
              <a:spcBef>
                <a:spcPts val="0"/>
              </a:spcBef>
              <a:spcAft>
                <a:spcPts val="0"/>
              </a:spcAft>
              <a:buClr>
                <a:schemeClr val="dk1"/>
              </a:buClr>
              <a:buSzPts val="1800"/>
              <a:buNone/>
            </a:pPr>
            <a:endParaRPr sz="1800" b="1">
              <a:solidFill>
                <a:schemeClr val="dk1"/>
              </a:solidFill>
            </a:endParaRPr>
          </a:p>
          <a:p>
            <a:pPr marL="114300" lvl="0" indent="0" algn="l" rtl="0">
              <a:spcBef>
                <a:spcPts val="0"/>
              </a:spcBef>
              <a:spcAft>
                <a:spcPts val="0"/>
              </a:spcAft>
              <a:buClr>
                <a:schemeClr val="dk1"/>
              </a:buClr>
              <a:buSzPts val="1800"/>
              <a:buNone/>
            </a:pPr>
            <a:endParaRPr sz="1800" b="1">
              <a:solidFill>
                <a:schemeClr val="dk1"/>
              </a:solidFill>
            </a:endParaRPr>
          </a:p>
          <a:p>
            <a:pPr marL="114300" lvl="0" indent="0" algn="l" rtl="0">
              <a:spcBef>
                <a:spcPts val="0"/>
              </a:spcBef>
              <a:spcAft>
                <a:spcPts val="0"/>
              </a:spcAft>
              <a:buClr>
                <a:schemeClr val="dk1"/>
              </a:buClr>
              <a:buSzPts val="1800"/>
              <a:buNone/>
            </a:pPr>
            <a:endParaRPr lang="en-US" altLang="en-GB" sz="1800" b="1">
              <a:solidFill>
                <a:schemeClr val="dk1"/>
              </a:solidFill>
            </a:endParaRPr>
          </a:p>
        </p:txBody>
      </p:sp>
      <p:sp>
        <p:nvSpPr>
          <p:cNvPr id="93" name="Google Shape;93;p18"/>
          <p:cNvSpPr/>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pic>
        <p:nvPicPr>
          <p:cNvPr id="1" name="Picture 0" descr="df.describe"/>
          <p:cNvPicPr>
            <a:picLocks noChangeAspect="1"/>
          </p:cNvPicPr>
          <p:nvPr/>
        </p:nvPicPr>
        <p:blipFill>
          <a:blip r:embed="rId1"/>
          <a:srcRect r="11167" b="-2019"/>
          <a:stretch>
            <a:fillRect/>
          </a:stretch>
        </p:blipFill>
        <p:spPr>
          <a:xfrm>
            <a:off x="694055" y="2677795"/>
            <a:ext cx="7562215" cy="2185670"/>
          </a:xfrm>
          <a:prstGeom prst="rect">
            <a:avLst/>
          </a:prstGeom>
        </p:spPr>
      </p:pic>
      <p:pic>
        <p:nvPicPr>
          <p:cNvPr id="2" name="Picture 1" descr="column"/>
          <p:cNvPicPr>
            <a:picLocks noChangeAspect="1"/>
          </p:cNvPicPr>
          <p:nvPr/>
        </p:nvPicPr>
        <p:blipFill>
          <a:blip r:embed="rId2"/>
          <a:srcRect r="15299" b="-9561"/>
          <a:stretch>
            <a:fillRect/>
          </a:stretch>
        </p:blipFill>
        <p:spPr>
          <a:xfrm>
            <a:off x="511175" y="1614805"/>
            <a:ext cx="7745095" cy="10623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6995" y="144780"/>
            <a:ext cx="9057005" cy="4999355"/>
          </a:xfrm>
          <a:prstGeom prst="rect">
            <a:avLst/>
          </a:prstGeom>
          <a:noFill/>
        </p:spPr>
        <p:txBody>
          <a:bodyPr wrap="square" rtlCol="0">
            <a:noAutofit/>
          </a:bodyPr>
          <a:p>
            <a:pPr marL="457200" lvl="0" indent="-342900" algn="l" rtl="0">
              <a:spcBef>
                <a:spcPts val="0"/>
              </a:spcBef>
              <a:spcAft>
                <a:spcPts val="0"/>
              </a:spcAft>
              <a:buClr>
                <a:schemeClr val="dk1"/>
              </a:buClr>
              <a:buSzPts val="1800"/>
              <a:buChar char="●"/>
            </a:pPr>
            <a:r>
              <a:rPr lang="en-GB" sz="1600" b="1">
                <a:solidFill>
                  <a:schemeClr val="dk1"/>
                </a:solidFill>
                <a:effectLst>
                  <a:glow rad="228600">
                    <a:schemeClr val="accent2">
                      <a:satMod val="175000"/>
                      <a:alpha val="40000"/>
                    </a:schemeClr>
                  </a:glow>
                </a:effectLst>
                <a:sym typeface="+mn-ea"/>
              </a:rPr>
              <a:t>Handling Missing Values</a:t>
            </a:r>
            <a:r>
              <a:rPr lang="en-US" altLang="en-GB" b="1">
                <a:solidFill>
                  <a:schemeClr val="dk1"/>
                </a:solidFill>
                <a:effectLst>
                  <a:glow rad="228600">
                    <a:schemeClr val="accent2">
                      <a:satMod val="175000"/>
                      <a:alpha val="40000"/>
                    </a:schemeClr>
                  </a:glow>
                </a:effectLst>
                <a:sym typeface="+mn-ea"/>
              </a:rPr>
              <a:t>:</a:t>
            </a:r>
            <a:r>
              <a:rPr lang="en-US" altLang="en-GB" b="1">
                <a:solidFill>
                  <a:schemeClr val="dk1"/>
                </a:solidFill>
                <a:sym typeface="+mn-ea"/>
              </a:rPr>
              <a:t> </a:t>
            </a:r>
            <a:r>
              <a:rPr lang="en-US" altLang="en-GB">
                <a:solidFill>
                  <a:schemeClr val="dk1"/>
                </a:solidFill>
                <a:sym typeface="+mn-ea"/>
              </a:rPr>
              <a:t>Handling missing values effectively in marine and oceanic data involves choosing appropriate methods based on the nature of the data, the extent of missingness, and the analysis objectives. By employing imputation techniques, deletion methods, data augmentation, advanced statistical approaches, and sensitivity analysis, stakeholders can ensure that the data used to monitor and manage marine environments under SDG 14 is accurate and reliable</a:t>
            </a:r>
            <a:r>
              <a:rPr lang="en-US" altLang="en-GB" b="1">
                <a:solidFill>
                  <a:schemeClr val="dk1"/>
                </a:solidFill>
                <a:sym typeface="+mn-ea"/>
              </a:rPr>
              <a:t>.</a:t>
            </a:r>
            <a:endParaRPr lang="en-US"/>
          </a:p>
        </p:txBody>
      </p:sp>
      <p:pic>
        <p:nvPicPr>
          <p:cNvPr id="3" name="Picture 2" descr="df.shape"/>
          <p:cNvPicPr>
            <a:picLocks noChangeAspect="1"/>
          </p:cNvPicPr>
          <p:nvPr/>
        </p:nvPicPr>
        <p:blipFill>
          <a:blip r:embed="rId1"/>
          <a:srcRect r="9521" b="4520"/>
          <a:stretch>
            <a:fillRect/>
          </a:stretch>
        </p:blipFill>
        <p:spPr>
          <a:xfrm>
            <a:off x="542925" y="1584325"/>
            <a:ext cx="8273415" cy="643890"/>
          </a:xfrm>
          <a:prstGeom prst="rect">
            <a:avLst/>
          </a:prstGeom>
        </p:spPr>
      </p:pic>
      <p:pic>
        <p:nvPicPr>
          <p:cNvPr id="4" name="Picture 3" descr="df.info"/>
          <p:cNvPicPr>
            <a:picLocks noChangeAspect="1"/>
          </p:cNvPicPr>
          <p:nvPr/>
        </p:nvPicPr>
        <p:blipFill>
          <a:blip r:embed="rId2"/>
          <a:srcRect r="8125" b="191"/>
          <a:stretch>
            <a:fillRect/>
          </a:stretch>
        </p:blipFill>
        <p:spPr>
          <a:xfrm>
            <a:off x="479425" y="2378075"/>
            <a:ext cx="8401050" cy="2379980"/>
          </a:xfrm>
          <a:prstGeom prst="rect">
            <a:avLst/>
          </a:prstGeom>
        </p:spPr>
      </p:pic>
      <p:sp>
        <p:nvSpPr>
          <p:cNvPr id="128" name="Google Shape;128;p23"/>
          <p:cNvSpPr/>
          <p:nvPr>
            <p:custDataLst>
              <p:tags r:id="rId3"/>
            </p:custDataLst>
          </p:nvPr>
        </p:nvSpPr>
        <p:spPr>
          <a:xfrm rot="10800000" flipH="1">
            <a:off x="0" y="4976700"/>
            <a:ext cx="9144000" cy="166800"/>
          </a:xfrm>
          <a:prstGeom prst="rect">
            <a:avLst/>
          </a:prstGeom>
          <a:solidFill>
            <a:srgbClr val="061727"/>
          </a:solidFill>
          <a:ln w="9525" cap="flat" cmpd="sng">
            <a:solidFill>
              <a:srgbClr val="06172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7017</Words>
  <Application>WPS Presentation</Application>
  <PresentationFormat/>
  <Paragraphs>184</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Arial</vt:lpstr>
      <vt:lpstr>IBM Plex Sans Medium</vt:lpstr>
      <vt:lpstr>IBM Plex Sans</vt:lpstr>
      <vt:lpstr>Rockwell Extra Bold</vt:lpstr>
      <vt:lpstr>Wingdings</vt:lpstr>
      <vt:lpstr>Microsoft YaHei</vt:lpstr>
      <vt:lpstr>Arial Unicode MS</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ashis</cp:lastModifiedBy>
  <cp:revision>3</cp:revision>
  <dcterms:created xsi:type="dcterms:W3CDTF">2024-08-01T13:22:00Z</dcterms:created>
  <dcterms:modified xsi:type="dcterms:W3CDTF">2024-08-02T10:42:13Z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68EC7274CB3A4177B93A07788135E71E_12</vt:lpwstr>
  </property>
  <property fmtid="{D5CDD505-2E9C-101B-9397-08002B2CF9AE}" pid="3" name="KSOProductBuildVer">
    <vt:lpwstr>1033-12.2.0.17153</vt:lpwstr>
  </property>
</Properties>
</file>