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7"/>
  </p:notesMasterIdLst>
  <p:sldIdLst>
    <p:sldId id="256" r:id="rId3"/>
    <p:sldId id="257" r:id="rId4"/>
    <p:sldId id="258" r:id="rId5"/>
    <p:sldId id="303" r:id="rId6"/>
    <p:sldId id="272" r:id="rId7"/>
    <p:sldId id="273" r:id="rId8"/>
    <p:sldId id="312" r:id="rId9"/>
    <p:sldId id="313" r:id="rId10"/>
    <p:sldId id="314" r:id="rId11"/>
    <p:sldId id="310" r:id="rId12"/>
    <p:sldId id="304" r:id="rId13"/>
    <p:sldId id="311" r:id="rId14"/>
    <p:sldId id="264" r:id="rId15"/>
    <p:sldId id="263"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
      <p:font typeface="Verdana" panose="020B060403050404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6712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6" Type="http://schemas.openxmlformats.org/officeDocument/2006/relationships/image" Target="../media/image14.jpg"/><Relationship Id="rId5" Type="http://schemas.openxmlformats.org/officeDocument/2006/relationships/image" Target="../media/image13.png"/><Relationship Id="rId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7.xml"/><Relationship Id="rId4" Type="http://schemas.openxmlformats.org/officeDocument/2006/relationships/hyperlink" Target="https://www.toptal.com/designers/htmlarrows/curren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48816" y="592781"/>
            <a:ext cx="4769529" cy="723275"/>
          </a:xfrm>
          <a:prstGeom prst="rect">
            <a:avLst/>
          </a:prstGeom>
          <a:noFill/>
        </p:spPr>
        <p:txBody>
          <a:bodyPr wrap="square" rtlCol="0">
            <a:spAutoFit/>
          </a:bodyPr>
          <a:lstStyle/>
          <a:p>
            <a:r>
              <a:rPr lang="en-IN" sz="2000" b="1" dirty="0"/>
              <a:t>HTML5 - Basic Elements</a:t>
            </a:r>
          </a:p>
          <a:p>
            <a:endParaRPr lang="en-IN" sz="2000" b="1" dirty="0"/>
          </a:p>
        </p:txBody>
      </p:sp>
      <p:sp>
        <p:nvSpPr>
          <p:cNvPr id="16" name="TextBox 15">
            <a:extLst>
              <a:ext uri="{FF2B5EF4-FFF2-40B4-BE49-F238E27FC236}">
                <a16:creationId xmlns:a16="http://schemas.microsoft.com/office/drawing/2014/main" id="{CA721EAB-8079-57C2-35C4-1EF6EA964F05}"/>
              </a:ext>
            </a:extLst>
          </p:cNvPr>
          <p:cNvSpPr txBox="1"/>
          <p:nvPr/>
        </p:nvSpPr>
        <p:spPr>
          <a:xfrm>
            <a:off x="448816" y="1047395"/>
            <a:ext cx="8290477" cy="3139321"/>
          </a:xfrm>
          <a:prstGeom prst="rect">
            <a:avLst/>
          </a:prstGeom>
          <a:noFill/>
        </p:spPr>
        <p:txBody>
          <a:bodyPr wrap="square" rtlCol="0">
            <a:spAutoFit/>
          </a:bodyPr>
          <a:lstStyle/>
          <a:p>
            <a:pPr>
              <a:lnSpc>
                <a:spcPct val="150000"/>
              </a:lnSpc>
            </a:pPr>
            <a:r>
              <a:rPr lang="en-US" sz="1800" b="1" dirty="0"/>
              <a:t>Tag: </a:t>
            </a:r>
            <a:r>
              <a:rPr lang="en-US" sz="1800" dirty="0"/>
              <a:t>Types of tags: paired, unpaired/empty, self-closing tag, utility tag.</a:t>
            </a:r>
          </a:p>
          <a:p>
            <a:pPr>
              <a:lnSpc>
                <a:spcPct val="150000"/>
              </a:lnSpc>
            </a:pPr>
            <a:r>
              <a:rPr lang="en-US" sz="1800" b="1" dirty="0"/>
              <a:t>Elements &amp; Attributes</a:t>
            </a:r>
          </a:p>
          <a:p>
            <a:pPr>
              <a:lnSpc>
                <a:spcPct val="150000"/>
              </a:lnSpc>
            </a:pPr>
            <a:r>
              <a:rPr lang="en-US" sz="1800" b="1" dirty="0"/>
              <a:t>Heading: </a:t>
            </a:r>
            <a:r>
              <a:rPr lang="en-US" sz="1800" dirty="0"/>
              <a:t>HTML headings are titles or subtitles that you want to display on a webpage.</a:t>
            </a:r>
          </a:p>
          <a:p>
            <a:pPr>
              <a:lnSpc>
                <a:spcPct val="150000"/>
              </a:lnSpc>
            </a:pPr>
            <a:r>
              <a:rPr lang="en-US" sz="1800" b="1" dirty="0"/>
              <a:t>Paragraph: </a:t>
            </a:r>
            <a:r>
              <a:rPr lang="en-US" sz="1800" dirty="0"/>
              <a:t>A paragraph always starts on a new line, and is usually a block of text.</a:t>
            </a:r>
            <a:endParaRPr lang="en-US" sz="1800" dirty="0">
              <a:latin typeface="Verdana" panose="020B0604030504040204" pitchFamily="34" charset="0"/>
            </a:endParaRPr>
          </a:p>
          <a:p>
            <a:endParaRPr lang="en-US" sz="1800" dirty="0">
              <a:latin typeface="Verdana" panose="020B0604030504040204" pitchFamily="34" charset="0"/>
            </a:endParaRPr>
          </a:p>
          <a:p>
            <a:endParaRPr lang="en-US" sz="1800" dirty="0">
              <a:latin typeface="+mj-lt"/>
            </a:endParaRPr>
          </a:p>
        </p:txBody>
      </p:sp>
    </p:spTree>
    <p:extLst>
      <p:ext uri="{BB962C8B-B14F-4D97-AF65-F5344CB8AC3E}">
        <p14:creationId xmlns:p14="http://schemas.microsoft.com/office/powerpoint/2010/main" val="56648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38283" y="606789"/>
            <a:ext cx="4182789" cy="738664"/>
          </a:xfrm>
          <a:prstGeom prst="rect">
            <a:avLst/>
          </a:prstGeom>
          <a:noFill/>
        </p:spPr>
        <p:txBody>
          <a:bodyPr wrap="square" rtlCol="0">
            <a:spAutoFit/>
          </a:bodyPr>
          <a:lstStyle/>
          <a:p>
            <a:r>
              <a:rPr lang="en-IN" sz="2100" b="1" dirty="0"/>
              <a:t>Semantic &amp; Non-Semantic</a:t>
            </a:r>
          </a:p>
          <a:p>
            <a:endParaRPr lang="en-IN" sz="2100" b="1" dirty="0"/>
          </a:p>
        </p:txBody>
      </p:sp>
      <p:sp>
        <p:nvSpPr>
          <p:cNvPr id="17" name="TextBox 16">
            <a:extLst>
              <a:ext uri="{FF2B5EF4-FFF2-40B4-BE49-F238E27FC236}">
                <a16:creationId xmlns:a16="http://schemas.microsoft.com/office/drawing/2014/main" id="{BA9E69D6-D4D5-3433-31D4-8C4612896A66}"/>
              </a:ext>
            </a:extLst>
          </p:cNvPr>
          <p:cNvSpPr txBox="1"/>
          <p:nvPr/>
        </p:nvSpPr>
        <p:spPr>
          <a:xfrm>
            <a:off x="65323" y="1163811"/>
            <a:ext cx="9078677" cy="3503523"/>
          </a:xfrm>
          <a:prstGeom prst="rect">
            <a:avLst/>
          </a:prstGeom>
          <a:noFill/>
        </p:spPr>
        <p:txBody>
          <a:bodyPr wrap="square" rtlCol="0">
            <a:spAutoFit/>
          </a:bodyPr>
          <a:lstStyle/>
          <a:p>
            <a:pPr marL="257175" indent="-257175">
              <a:lnSpc>
                <a:spcPct val="150000"/>
              </a:lnSpc>
              <a:buFont typeface="Wingdings" panose="05000000000000000000" pitchFamily="2" charset="2"/>
              <a:buChar char="Ø"/>
            </a:pPr>
            <a:r>
              <a:rPr lang="en-US" sz="1800" b="1" dirty="0"/>
              <a:t>Semantic elements </a:t>
            </a:r>
            <a:r>
              <a:rPr lang="en-US" sz="1800" dirty="0"/>
              <a:t>describe the meaning of the element and content. e.g.</a:t>
            </a:r>
          </a:p>
          <a:p>
            <a:r>
              <a:rPr lang="en-US" sz="1800" dirty="0"/>
              <a:t>	&lt;</a:t>
            </a:r>
            <a:r>
              <a:rPr lang="en-US" sz="1800" b="1" dirty="0"/>
              <a:t>header&gt;</a:t>
            </a:r>
            <a:r>
              <a:rPr lang="en-US" sz="1800" dirty="0"/>
              <a:t>: Introductory content e.g. set of navigation links</a:t>
            </a:r>
          </a:p>
          <a:p>
            <a:r>
              <a:rPr lang="en-US" sz="1800" dirty="0"/>
              <a:t>	&lt;</a:t>
            </a:r>
            <a:r>
              <a:rPr lang="en-US" sz="1800" b="1" dirty="0"/>
              <a:t>footer&gt;: </a:t>
            </a:r>
            <a:r>
              <a:rPr lang="en-US" sz="1800" dirty="0"/>
              <a:t>Define the footer section containing copyright, social media links, 	sitemap, etc.</a:t>
            </a:r>
          </a:p>
          <a:p>
            <a:r>
              <a:rPr lang="en-US" sz="1800" dirty="0"/>
              <a:t>	&lt;</a:t>
            </a:r>
            <a:r>
              <a:rPr lang="en-US" sz="1800" b="1" dirty="0"/>
              <a:t>section&gt;</a:t>
            </a:r>
            <a:r>
              <a:rPr lang="en-US" sz="1800" dirty="0"/>
              <a:t>: Defines a section of a document.</a:t>
            </a:r>
          </a:p>
          <a:p>
            <a:r>
              <a:rPr lang="en-US" sz="1800" dirty="0"/>
              <a:t>	</a:t>
            </a:r>
            <a:r>
              <a:rPr lang="en-US" sz="1800" b="1" dirty="0"/>
              <a:t>&lt;nav&gt;: </a:t>
            </a:r>
            <a:r>
              <a:rPr lang="en-US" sz="1800" dirty="0"/>
              <a:t>It define the navigation links.</a:t>
            </a:r>
          </a:p>
          <a:p>
            <a:pPr marL="257175" indent="-257175">
              <a:lnSpc>
                <a:spcPct val="150000"/>
              </a:lnSpc>
              <a:buFont typeface="Wingdings" panose="05000000000000000000" pitchFamily="2" charset="2"/>
              <a:buChar char="Ø"/>
            </a:pPr>
            <a:r>
              <a:rPr lang="en-US" sz="1800" b="1" dirty="0"/>
              <a:t>Non-Semantic elements </a:t>
            </a:r>
            <a:r>
              <a:rPr lang="en-US" sz="1800" dirty="0"/>
              <a:t>define nothing about the content. e.g.</a:t>
            </a:r>
          </a:p>
          <a:p>
            <a:r>
              <a:rPr lang="en-US" sz="1800" dirty="0"/>
              <a:t> 	</a:t>
            </a:r>
            <a:r>
              <a:rPr lang="en-US" sz="1800" b="1" dirty="0"/>
              <a:t>div: </a:t>
            </a:r>
            <a:r>
              <a:rPr lang="en-US" sz="1800" dirty="0"/>
              <a:t>tag is used to define division/section in an HTML document. It is used as a 	container for HTML elements. Any sort of content can be added in the div tag.</a:t>
            </a:r>
          </a:p>
          <a:p>
            <a:r>
              <a:rPr lang="en-US" sz="1800" dirty="0"/>
              <a:t> 	</a:t>
            </a:r>
            <a:r>
              <a:rPr lang="en-US" sz="1800" b="1" dirty="0"/>
              <a:t>span: </a:t>
            </a:r>
            <a:r>
              <a:rPr lang="en-US" sz="1800" dirty="0"/>
              <a:t>tag is an inline container to mark up a part of the text of document.</a:t>
            </a:r>
          </a:p>
          <a:p>
            <a:pPr>
              <a:lnSpc>
                <a:spcPct val="150000"/>
              </a:lnSpc>
            </a:pPr>
            <a:endParaRPr lang="en-US" sz="1800" b="1" dirty="0"/>
          </a:p>
        </p:txBody>
      </p:sp>
    </p:spTree>
    <p:extLst>
      <p:ext uri="{BB962C8B-B14F-4D97-AF65-F5344CB8AC3E}">
        <p14:creationId xmlns:p14="http://schemas.microsoft.com/office/powerpoint/2010/main" val="135052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64056" y="612546"/>
            <a:ext cx="3078219" cy="400110"/>
          </a:xfrm>
          <a:prstGeom prst="rect">
            <a:avLst/>
          </a:prstGeom>
          <a:noFill/>
        </p:spPr>
        <p:txBody>
          <a:bodyPr wrap="square" rtlCol="0">
            <a:spAutoFit/>
          </a:bodyPr>
          <a:lstStyle/>
          <a:p>
            <a:r>
              <a:rPr lang="en-US" sz="2000" b="1" dirty="0"/>
              <a:t>Links</a:t>
            </a:r>
            <a:endParaRPr lang="en-IN" sz="2100" b="1" dirty="0"/>
          </a:p>
        </p:txBody>
      </p:sp>
      <p:sp>
        <p:nvSpPr>
          <p:cNvPr id="17" name="TextBox 16">
            <a:extLst>
              <a:ext uri="{FF2B5EF4-FFF2-40B4-BE49-F238E27FC236}">
                <a16:creationId xmlns:a16="http://schemas.microsoft.com/office/drawing/2014/main" id="{BA9E69D6-D4D5-3433-31D4-8C4612896A66}"/>
              </a:ext>
            </a:extLst>
          </p:cNvPr>
          <p:cNvSpPr txBox="1"/>
          <p:nvPr/>
        </p:nvSpPr>
        <p:spPr>
          <a:xfrm>
            <a:off x="464056" y="1110544"/>
            <a:ext cx="8290477" cy="2585323"/>
          </a:xfrm>
          <a:prstGeom prst="rect">
            <a:avLst/>
          </a:prstGeom>
          <a:noFill/>
        </p:spPr>
        <p:txBody>
          <a:bodyPr wrap="square" rtlCol="0">
            <a:spAutoFit/>
          </a:bodyPr>
          <a:lstStyle/>
          <a:p>
            <a:pPr algn="l"/>
            <a:r>
              <a:rPr lang="en-US" sz="1800" dirty="0"/>
              <a:t>HTML links are hyperlinks. You can click on a link and jump to another document.</a:t>
            </a:r>
          </a:p>
          <a:p>
            <a:pPr algn="l"/>
            <a:r>
              <a:rPr lang="en-US" sz="1800" dirty="0"/>
              <a:t>When you move the mouse over a link, the mouse arrow will turn into a little hand. Links are found in nearly all web pages. Links allow users to click their way from page to page</a:t>
            </a:r>
          </a:p>
          <a:p>
            <a:pPr algn="l"/>
            <a:r>
              <a:rPr lang="en-US" sz="1800" dirty="0"/>
              <a:t>Links are appear as follows in browser:</a:t>
            </a:r>
          </a:p>
          <a:p>
            <a:pPr marL="400050" lvl="1" indent="-171450">
              <a:buFont typeface="Wingdings" panose="05000000000000000000" pitchFamily="2" charset="2"/>
              <a:buChar char="§"/>
            </a:pPr>
            <a:r>
              <a:rPr lang="en-US" sz="1800" dirty="0"/>
              <a:t>An unvisited link is underlined and blue</a:t>
            </a:r>
          </a:p>
          <a:p>
            <a:pPr marL="400050" lvl="1" indent="-171450">
              <a:buFont typeface="Wingdings" panose="05000000000000000000" pitchFamily="2" charset="2"/>
              <a:buChar char="§"/>
            </a:pPr>
            <a:r>
              <a:rPr lang="en-US" sz="1800" dirty="0"/>
              <a:t>A visited link is underlined and purple</a:t>
            </a:r>
          </a:p>
          <a:p>
            <a:pPr marL="400050" lvl="1" indent="-171450">
              <a:buFont typeface="Wingdings" panose="05000000000000000000" pitchFamily="2" charset="2"/>
              <a:buChar char="§"/>
            </a:pPr>
            <a:r>
              <a:rPr lang="en-US" sz="1800" dirty="0"/>
              <a:t>An active link is underlined and red</a:t>
            </a:r>
          </a:p>
        </p:txBody>
      </p:sp>
    </p:spTree>
    <p:extLst>
      <p:ext uri="{BB962C8B-B14F-4D97-AF65-F5344CB8AC3E}">
        <p14:creationId xmlns:p14="http://schemas.microsoft.com/office/powerpoint/2010/main" val="287562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3162374"/>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What is Frontend Development?</a:t>
            </a: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HTML5 introduction | History | What | Why</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Structure of HTML Document: Basic elements, tags, attributes</a:t>
            </a: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Semantic vs non-semantic</a:t>
            </a:r>
            <a:endParaRPr sz="1500" b="1" dirty="0">
              <a:solidFill>
                <a:srgbClr val="F5FDFF"/>
              </a:solidFill>
              <a:latin typeface="Montserrat"/>
              <a:ea typeface="Montserrat"/>
              <a:cs typeface="Montserrat"/>
              <a:sym typeface="Montserrat"/>
            </a:endParaRPr>
          </a:p>
          <a:p>
            <a:pPr marL="457200" lvl="0" indent="-323850" algn="l" rtl="0">
              <a:lnSpc>
                <a:spcPct val="150000"/>
              </a:lnSpc>
              <a:spcBef>
                <a:spcPts val="0"/>
              </a:spcBef>
              <a:spcAft>
                <a:spcPts val="0"/>
              </a:spcAft>
              <a:buClr>
                <a:srgbClr val="F5FDFF"/>
              </a:buClr>
              <a:buSzPts val="1500"/>
              <a:buFont typeface="Montserrat"/>
              <a:buChar char="●"/>
            </a:pPr>
            <a:r>
              <a:rPr lang="en-US" sz="1500" b="1" dirty="0">
                <a:solidFill>
                  <a:srgbClr val="F5FDFF"/>
                </a:solidFill>
                <a:latin typeface="Montserrat"/>
                <a:ea typeface="Montserrat"/>
                <a:cs typeface="Montserrat"/>
                <a:sym typeface="Montserrat"/>
              </a:rPr>
              <a:t>Link</a:t>
            </a:r>
          </a:p>
          <a:p>
            <a:pPr marL="457200" lvl="0" indent="-323850" algn="l" rtl="0">
              <a:lnSpc>
                <a:spcPct val="150000"/>
              </a:lnSpc>
              <a:spcBef>
                <a:spcPts val="0"/>
              </a:spcBef>
              <a:spcAft>
                <a:spcPts val="0"/>
              </a:spcAft>
              <a:buClr>
                <a:srgbClr val="F5FDFF"/>
              </a:buClr>
              <a:buSzPts val="1500"/>
              <a:buFont typeface="Montserrat"/>
              <a:buChar char="●"/>
            </a:pPr>
            <a:r>
              <a:rPr lang="en-GB" sz="1500" b="1" dirty="0">
                <a:solidFill>
                  <a:srgbClr val="F5FDFF"/>
                </a:solidFill>
                <a:latin typeface="Montserrat"/>
                <a:ea typeface="Montserrat"/>
                <a:cs typeface="Montserrat"/>
                <a:sym typeface="Montserrat"/>
              </a:rPr>
              <a:t>Form </a:t>
            </a:r>
            <a:r>
              <a:rPr lang="en-GB" sz="1500" b="1" dirty="0" err="1">
                <a:solidFill>
                  <a:srgbClr val="F5FDFF"/>
                </a:solidFill>
                <a:latin typeface="Montserrat"/>
                <a:ea typeface="Montserrat"/>
                <a:cs typeface="Montserrat"/>
                <a:sym typeface="Montserrat"/>
              </a:rPr>
              <a:t>Elememts</a:t>
            </a:r>
            <a:br>
              <a:rPr lang="en-GB" sz="1500" b="1" dirty="0">
                <a:solidFill>
                  <a:srgbClr val="F5FDFF"/>
                </a:solidFill>
                <a:latin typeface="Montserrat"/>
                <a:ea typeface="Montserrat"/>
                <a:cs typeface="Montserrat"/>
                <a:sym typeface="Montserrat"/>
              </a:rPr>
            </a:br>
            <a:br>
              <a:rPr lang="en-GB" sz="1200" b="1" dirty="0">
                <a:solidFill>
                  <a:srgbClr val="F5FDFF"/>
                </a:solidFill>
                <a:latin typeface="Montserrat"/>
                <a:ea typeface="Montserrat"/>
                <a:cs typeface="Montserrat"/>
                <a:sym typeface="Montserrat"/>
              </a:rPr>
            </a:br>
            <a:endParaRPr sz="1200" b="1" dirty="0">
              <a:solidFill>
                <a:srgbClr val="F5FDFF"/>
              </a:solidFill>
              <a:latin typeface="Montserrat"/>
              <a:ea typeface="Montserrat"/>
              <a:cs typeface="Montserrat"/>
              <a:sym typeface="Montserrat"/>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9" name="TextBox 18">
            <a:extLst>
              <a:ext uri="{FF2B5EF4-FFF2-40B4-BE49-F238E27FC236}">
                <a16:creationId xmlns:a16="http://schemas.microsoft.com/office/drawing/2014/main" id="{C04407FD-97CE-0171-9F22-780161BA79C3}"/>
              </a:ext>
            </a:extLst>
          </p:cNvPr>
          <p:cNvSpPr txBox="1"/>
          <p:nvPr/>
        </p:nvSpPr>
        <p:spPr>
          <a:xfrm>
            <a:off x="400050" y="1144761"/>
            <a:ext cx="8221980" cy="2354491"/>
          </a:xfrm>
          <a:prstGeom prst="rect">
            <a:avLst/>
          </a:prstGeom>
          <a:noFill/>
        </p:spPr>
        <p:txBody>
          <a:bodyPr wrap="square">
            <a:spAutoFit/>
          </a:bodyPr>
          <a:lstStyle/>
          <a:p>
            <a:pPr algn="just"/>
            <a:r>
              <a:rPr lang="en-IN" sz="2100" dirty="0"/>
              <a:t>Front-end web development, also known as client-side development is the practice of producing HTML, CSS and JavaScript for a website or Web Application so that a user can see and interact with them directly. Front end development manages everything that users visually see first in their browser or application. Front end developers are responsible for the look and feel, ultimately design of a website</a:t>
            </a:r>
            <a:r>
              <a:rPr lang="en-IN" sz="1950" dirty="0"/>
              <a:t>.</a:t>
            </a:r>
          </a:p>
        </p:txBody>
      </p:sp>
      <p:pic>
        <p:nvPicPr>
          <p:cNvPr id="20" name="Picture 19">
            <a:extLst>
              <a:ext uri="{FF2B5EF4-FFF2-40B4-BE49-F238E27FC236}">
                <a16:creationId xmlns:a16="http://schemas.microsoft.com/office/drawing/2014/main" id="{7D50F47B-EB74-D946-0333-30BCE1B3F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8394" y="3619553"/>
            <a:ext cx="1111502" cy="1085850"/>
          </a:xfrm>
          <a:prstGeom prst="rect">
            <a:avLst/>
          </a:prstGeom>
        </p:spPr>
      </p:pic>
      <p:pic>
        <p:nvPicPr>
          <p:cNvPr id="21" name="Picture 20">
            <a:extLst>
              <a:ext uri="{FF2B5EF4-FFF2-40B4-BE49-F238E27FC236}">
                <a16:creationId xmlns:a16="http://schemas.microsoft.com/office/drawing/2014/main" id="{D60B0FD0-BE4E-3ADF-D4A9-B38B9FF54980}"/>
              </a:ext>
            </a:extLst>
          </p:cNvPr>
          <p:cNvPicPr>
            <a:picLocks noChangeAspect="1"/>
          </p:cNvPicPr>
          <p:nvPr/>
        </p:nvPicPr>
        <p:blipFill rotWithShape="1">
          <a:blip r:embed="rId5">
            <a:extLst>
              <a:ext uri="{28A0092B-C50C-407E-A947-70E740481C1C}">
                <a14:useLocalDpi xmlns:a14="http://schemas.microsoft.com/office/drawing/2010/main" val="0"/>
              </a:ext>
            </a:extLst>
          </a:blip>
          <a:srcRect r="50767"/>
          <a:stretch/>
        </p:blipFill>
        <p:spPr>
          <a:xfrm>
            <a:off x="3614399" y="3619553"/>
            <a:ext cx="1154744" cy="1081569"/>
          </a:xfrm>
          <a:prstGeom prst="rect">
            <a:avLst/>
          </a:prstGeom>
        </p:spPr>
      </p:pic>
      <p:pic>
        <p:nvPicPr>
          <p:cNvPr id="22" name="Picture 21">
            <a:extLst>
              <a:ext uri="{FF2B5EF4-FFF2-40B4-BE49-F238E27FC236}">
                <a16:creationId xmlns:a16="http://schemas.microsoft.com/office/drawing/2014/main" id="{8F056EEC-E271-668F-F330-8E4EA99034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6001" y="3619553"/>
            <a:ext cx="1164809" cy="1081569"/>
          </a:xfrm>
          <a:prstGeom prst="rect">
            <a:avLst/>
          </a:prstGeom>
        </p:spPr>
      </p:pic>
      <p:sp>
        <p:nvSpPr>
          <p:cNvPr id="23" name="TextBox 22">
            <a:extLst>
              <a:ext uri="{FF2B5EF4-FFF2-40B4-BE49-F238E27FC236}">
                <a16:creationId xmlns:a16="http://schemas.microsoft.com/office/drawing/2014/main" id="{2C7A95D2-1CEE-075B-59BE-691B9C034F83}"/>
              </a:ext>
            </a:extLst>
          </p:cNvPr>
          <p:cNvSpPr txBox="1"/>
          <p:nvPr/>
        </p:nvSpPr>
        <p:spPr>
          <a:xfrm>
            <a:off x="448816" y="600715"/>
            <a:ext cx="4922520" cy="415498"/>
          </a:xfrm>
          <a:prstGeom prst="rect">
            <a:avLst/>
          </a:prstGeom>
          <a:noFill/>
        </p:spPr>
        <p:txBody>
          <a:bodyPr wrap="square" rtlCol="0">
            <a:spAutoFit/>
          </a:bodyPr>
          <a:lstStyle/>
          <a:p>
            <a:pPr>
              <a:spcAft>
                <a:spcPts val="450"/>
              </a:spcAft>
            </a:pPr>
            <a:r>
              <a:rPr lang="en-IN" sz="2100" b="1" dirty="0">
                <a:latin typeface="Calibri" panose="020F0502020204030204" pitchFamily="34" charset="0"/>
                <a:cs typeface="Calibri" panose="020F0502020204030204" pitchFamily="34" charset="0"/>
              </a:rPr>
              <a:t>What is Web/Front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ppt_x"/>
                                          </p:val>
                                        </p:tav>
                                        <p:tav tm="100000">
                                          <p:val>
                                            <p:strVal val="#ppt_x"/>
                                          </p:val>
                                        </p:tav>
                                      </p:tavLst>
                                    </p:anim>
                                    <p:anim calcmode="lin" valueType="num">
                                      <p:cBhvr additive="base">
                                        <p:cTn id="2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49" name="TextBox 48">
            <a:extLst>
              <a:ext uri="{FF2B5EF4-FFF2-40B4-BE49-F238E27FC236}">
                <a16:creationId xmlns:a16="http://schemas.microsoft.com/office/drawing/2014/main" id="{F50BC980-DCB5-2482-6BF6-534500990216}"/>
              </a:ext>
            </a:extLst>
          </p:cNvPr>
          <p:cNvSpPr txBox="1"/>
          <p:nvPr/>
        </p:nvSpPr>
        <p:spPr>
          <a:xfrm>
            <a:off x="164146" y="595677"/>
            <a:ext cx="4922520" cy="415498"/>
          </a:xfrm>
          <a:prstGeom prst="rect">
            <a:avLst/>
          </a:prstGeom>
          <a:noFill/>
        </p:spPr>
        <p:txBody>
          <a:bodyPr wrap="square" rtlCol="0">
            <a:spAutoFit/>
          </a:bodyPr>
          <a:lstStyle/>
          <a:p>
            <a:r>
              <a:rPr lang="en-IN" sz="2100" b="1" dirty="0"/>
              <a:t>    WHAT IS HTML?</a:t>
            </a:r>
          </a:p>
        </p:txBody>
      </p:sp>
      <p:sp>
        <p:nvSpPr>
          <p:cNvPr id="50" name="TextBox 49">
            <a:extLst>
              <a:ext uri="{FF2B5EF4-FFF2-40B4-BE49-F238E27FC236}">
                <a16:creationId xmlns:a16="http://schemas.microsoft.com/office/drawing/2014/main" id="{58ACDDD7-2B0E-4A4B-2F8E-5EDD96DFA8CF}"/>
              </a:ext>
            </a:extLst>
          </p:cNvPr>
          <p:cNvSpPr txBox="1"/>
          <p:nvPr/>
        </p:nvSpPr>
        <p:spPr>
          <a:xfrm>
            <a:off x="461244" y="1068680"/>
            <a:ext cx="8290477" cy="2949525"/>
          </a:xfrm>
          <a:prstGeom prst="rect">
            <a:avLst/>
          </a:prstGeom>
          <a:noFill/>
        </p:spPr>
        <p:txBody>
          <a:bodyPr wrap="square" rtlCol="0">
            <a:spAutoFit/>
          </a:bodyPr>
          <a:lstStyle/>
          <a:p>
            <a:pPr marL="214313" indent="-214313">
              <a:lnSpc>
                <a:spcPct val="150000"/>
              </a:lnSpc>
              <a:buFont typeface="Wingdings" panose="05000000000000000000" pitchFamily="2" charset="2"/>
              <a:buChar char="§"/>
            </a:pPr>
            <a:r>
              <a:rPr lang="en-US" sz="1800" dirty="0"/>
              <a:t>HTML stands for Hyper text Markup Language.</a:t>
            </a:r>
          </a:p>
          <a:p>
            <a:pPr marL="214313" indent="-214313">
              <a:lnSpc>
                <a:spcPct val="150000"/>
              </a:lnSpc>
              <a:buFont typeface="Wingdings" panose="05000000000000000000" pitchFamily="2" charset="2"/>
              <a:buChar char="§"/>
            </a:pPr>
            <a:r>
              <a:rPr lang="en-US" sz="1800" dirty="0"/>
              <a:t>It is used to define structure of Web Pages.</a:t>
            </a:r>
          </a:p>
          <a:p>
            <a:pPr marL="214313" indent="-214313">
              <a:lnSpc>
                <a:spcPct val="150000"/>
              </a:lnSpc>
              <a:buFont typeface="Wingdings" panose="05000000000000000000" pitchFamily="2" charset="2"/>
              <a:buChar char="§"/>
            </a:pPr>
            <a:r>
              <a:rPr lang="en-US" sz="1800" dirty="0"/>
              <a:t>With HTML, you can create your own website.</a:t>
            </a:r>
          </a:p>
          <a:p>
            <a:pPr marL="214313" indent="-214313">
              <a:lnSpc>
                <a:spcPct val="150000"/>
              </a:lnSpc>
              <a:buFont typeface="Wingdings" panose="05000000000000000000" pitchFamily="2" charset="2"/>
              <a:buChar char="§"/>
            </a:pPr>
            <a:r>
              <a:rPr lang="en-US" sz="1800" dirty="0"/>
              <a:t>It is a Tag based language.</a:t>
            </a:r>
          </a:p>
          <a:p>
            <a:pPr>
              <a:lnSpc>
                <a:spcPct val="150000"/>
              </a:lnSpc>
            </a:pPr>
            <a:r>
              <a:rPr lang="en-US" sz="1800" dirty="0"/>
              <a:t>      e.g. &lt;h1&gt;add some title course&lt;/h1&gt;</a:t>
            </a:r>
          </a:p>
          <a:p>
            <a:pPr marL="214313" indent="-214313">
              <a:lnSpc>
                <a:spcPct val="150000"/>
              </a:lnSpc>
              <a:buFont typeface="Wingdings" panose="05000000000000000000" pitchFamily="2" charset="2"/>
              <a:buChar char="§"/>
            </a:pPr>
            <a:endParaRPr lang="en-US" sz="1800" dirty="0"/>
          </a:p>
          <a:p>
            <a:pPr marL="214313" indent="-214313">
              <a:lnSpc>
                <a:spcPct val="150000"/>
              </a:lnSpc>
              <a:buFont typeface="Wingdings" panose="05000000000000000000" pitchFamily="2" charset="2"/>
              <a:buChar char="§"/>
            </a:pPr>
            <a:endParaRPr lang="en-US" sz="1800" dirty="0"/>
          </a:p>
        </p:txBody>
      </p:sp>
    </p:spTree>
    <p:extLst>
      <p:ext uri="{BB962C8B-B14F-4D97-AF65-F5344CB8AC3E}">
        <p14:creationId xmlns:p14="http://schemas.microsoft.com/office/powerpoint/2010/main" val="142506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4" name="TextBox 13">
            <a:extLst>
              <a:ext uri="{FF2B5EF4-FFF2-40B4-BE49-F238E27FC236}">
                <a16:creationId xmlns:a16="http://schemas.microsoft.com/office/drawing/2014/main" id="{4F296FC5-DAE8-551F-64CE-AA3A3D39BDC3}"/>
              </a:ext>
            </a:extLst>
          </p:cNvPr>
          <p:cNvSpPr txBox="1"/>
          <p:nvPr/>
        </p:nvSpPr>
        <p:spPr>
          <a:xfrm>
            <a:off x="596420" y="801115"/>
            <a:ext cx="8290477" cy="3693319"/>
          </a:xfrm>
          <a:prstGeom prst="rect">
            <a:avLst/>
          </a:prstGeom>
          <a:noFill/>
        </p:spPr>
        <p:txBody>
          <a:bodyPr wrap="square" rtlCol="0">
            <a:spAutoFit/>
          </a:bodyPr>
          <a:lstStyle/>
          <a:p>
            <a:pPr marL="257175" indent="-257175">
              <a:buFont typeface="Wingdings" panose="05000000000000000000" pitchFamily="2" charset="2"/>
              <a:buChar char="§"/>
            </a:pPr>
            <a:endParaRPr lang="en-US" sz="1800" dirty="0"/>
          </a:p>
          <a:p>
            <a:pPr marL="257175" indent="-257175">
              <a:buFont typeface="Wingdings" panose="05000000000000000000" pitchFamily="2" charset="2"/>
              <a:buChar char="§"/>
            </a:pPr>
            <a:r>
              <a:rPr lang="en-US" sz="1800" dirty="0"/>
              <a:t>HTML was introduced by </a:t>
            </a:r>
            <a:r>
              <a:rPr lang="en-IN" sz="1800" dirty="0"/>
              <a:t>Sir Tim Berners-Lee.</a:t>
            </a:r>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IN" sz="1800" dirty="0"/>
          </a:p>
          <a:p>
            <a:pPr marL="257175" indent="-257175">
              <a:lnSpc>
                <a:spcPct val="150000"/>
              </a:lnSpc>
              <a:buFont typeface="Wingdings" panose="05000000000000000000" pitchFamily="2" charset="2"/>
              <a:buChar char="§"/>
            </a:pPr>
            <a:r>
              <a:rPr lang="en-IN" sz="1800" dirty="0"/>
              <a:t>This first web page was created by Sir Tim Berners-Lee.</a:t>
            </a:r>
          </a:p>
          <a:p>
            <a:pPr marL="257175" indent="-257175">
              <a:lnSpc>
                <a:spcPct val="150000"/>
              </a:lnSpc>
              <a:buFont typeface="Wingdings" panose="05000000000000000000" pitchFamily="2" charset="2"/>
              <a:buChar char="§"/>
            </a:pPr>
            <a:r>
              <a:rPr lang="en-IN" sz="1800" dirty="0"/>
              <a:t>First web page went live in the year 1991.</a:t>
            </a:r>
          </a:p>
          <a:p>
            <a:pPr marL="257175" indent="-257175">
              <a:buFont typeface="Wingdings" panose="05000000000000000000" pitchFamily="2" charset="2"/>
              <a:buChar char="§"/>
            </a:pPr>
            <a:endParaRPr lang="en-IN" sz="1800" dirty="0"/>
          </a:p>
          <a:p>
            <a:pPr marL="257175" indent="-257175">
              <a:buFont typeface="Wingdings" panose="05000000000000000000" pitchFamily="2" charset="2"/>
              <a:buChar char="§"/>
            </a:pPr>
            <a:endParaRPr lang="en-US" sz="1800" dirty="0"/>
          </a:p>
        </p:txBody>
      </p:sp>
      <p:sp>
        <p:nvSpPr>
          <p:cNvPr id="15" name="TextBox 14">
            <a:extLst>
              <a:ext uri="{FF2B5EF4-FFF2-40B4-BE49-F238E27FC236}">
                <a16:creationId xmlns:a16="http://schemas.microsoft.com/office/drawing/2014/main" id="{CC72C28C-EFBA-29C8-14D8-7623544FD1E1}"/>
              </a:ext>
            </a:extLst>
          </p:cNvPr>
          <p:cNvSpPr txBox="1"/>
          <p:nvPr/>
        </p:nvSpPr>
        <p:spPr>
          <a:xfrm>
            <a:off x="459216" y="610240"/>
            <a:ext cx="3078219" cy="415498"/>
          </a:xfrm>
          <a:prstGeom prst="rect">
            <a:avLst/>
          </a:prstGeom>
          <a:noFill/>
        </p:spPr>
        <p:txBody>
          <a:bodyPr wrap="square" rtlCol="0">
            <a:spAutoFit/>
          </a:bodyPr>
          <a:lstStyle/>
          <a:p>
            <a:r>
              <a:rPr lang="en-IN" sz="2100" b="1" dirty="0"/>
              <a:t>HISTORY</a:t>
            </a:r>
          </a:p>
        </p:txBody>
      </p:sp>
      <p:pic>
        <p:nvPicPr>
          <p:cNvPr id="16" name="Picture 15">
            <a:extLst>
              <a:ext uri="{FF2B5EF4-FFF2-40B4-BE49-F238E27FC236}">
                <a16:creationId xmlns:a16="http://schemas.microsoft.com/office/drawing/2014/main" id="{CBC04349-F48E-8F9F-FF95-CEFCCC7A4777}"/>
              </a:ext>
            </a:extLst>
          </p:cNvPr>
          <p:cNvPicPr>
            <a:picLocks noChangeAspect="1"/>
          </p:cNvPicPr>
          <p:nvPr/>
        </p:nvPicPr>
        <p:blipFill rotWithShape="1">
          <a:blip r:embed="rId4"/>
          <a:srcRect r="1470"/>
          <a:stretch/>
        </p:blipFill>
        <p:spPr>
          <a:xfrm>
            <a:off x="1524000" y="1557953"/>
            <a:ext cx="1864543" cy="1403564"/>
          </a:xfrm>
          <a:prstGeom prst="rect">
            <a:avLst/>
          </a:prstGeom>
        </p:spPr>
      </p:pic>
    </p:spTree>
    <p:extLst>
      <p:ext uri="{BB962C8B-B14F-4D97-AF65-F5344CB8AC3E}">
        <p14:creationId xmlns:p14="http://schemas.microsoft.com/office/powerpoint/2010/main" val="138636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pic>
        <p:nvPicPr>
          <p:cNvPr id="14" name="Picture 13">
            <a:extLst>
              <a:ext uri="{FF2B5EF4-FFF2-40B4-BE49-F238E27FC236}">
                <a16:creationId xmlns:a16="http://schemas.microsoft.com/office/drawing/2014/main" id="{8CFC0723-1B09-48CE-4301-1775D831E81B}"/>
              </a:ext>
            </a:extLst>
          </p:cNvPr>
          <p:cNvPicPr>
            <a:picLocks noChangeAspect="1"/>
          </p:cNvPicPr>
          <p:nvPr/>
        </p:nvPicPr>
        <p:blipFill rotWithShape="1">
          <a:blip r:embed="rId4"/>
          <a:srcRect l="577"/>
          <a:stretch/>
        </p:blipFill>
        <p:spPr>
          <a:xfrm>
            <a:off x="1180233" y="1222493"/>
            <a:ext cx="6783533" cy="2698515"/>
          </a:xfrm>
          <a:prstGeom prst="rect">
            <a:avLst/>
          </a:prstGeom>
        </p:spPr>
      </p:pic>
      <p:sp>
        <p:nvSpPr>
          <p:cNvPr id="17" name="TextBox 16">
            <a:extLst>
              <a:ext uri="{FF2B5EF4-FFF2-40B4-BE49-F238E27FC236}">
                <a16:creationId xmlns:a16="http://schemas.microsoft.com/office/drawing/2014/main" id="{ACB5ABBD-D821-36EC-DA95-3EBC392B0F6B}"/>
              </a:ext>
            </a:extLst>
          </p:cNvPr>
          <p:cNvSpPr txBox="1"/>
          <p:nvPr/>
        </p:nvSpPr>
        <p:spPr>
          <a:xfrm>
            <a:off x="448816" y="591860"/>
            <a:ext cx="3078219" cy="571951"/>
          </a:xfrm>
          <a:prstGeom prst="rect">
            <a:avLst/>
          </a:prstGeom>
          <a:noFill/>
        </p:spPr>
        <p:txBody>
          <a:bodyPr wrap="square" rtlCol="0">
            <a:spAutoFit/>
          </a:bodyPr>
          <a:lstStyle/>
          <a:p>
            <a:pPr>
              <a:spcAft>
                <a:spcPts val="450"/>
              </a:spcAft>
            </a:pPr>
            <a:r>
              <a:rPr lang="en-IN" sz="2100" b="1" dirty="0">
                <a:latin typeface="Calibri" panose="020F0502020204030204" pitchFamily="34" charset="0"/>
                <a:cs typeface="Calibri" panose="020F0502020204030204" pitchFamily="34" charset="0"/>
              </a:rPr>
              <a:t>THE FIRST WEB PAGE</a:t>
            </a:r>
          </a:p>
          <a:p>
            <a:pPr>
              <a:spcAft>
                <a:spcPts val="450"/>
              </a:spcAft>
            </a:pPr>
            <a:endParaRPr lang="ru-RU" sz="600" b="1" dirty="0"/>
          </a:p>
        </p:txBody>
      </p:sp>
    </p:spTree>
    <p:extLst>
      <p:ext uri="{BB962C8B-B14F-4D97-AF65-F5344CB8AC3E}">
        <p14:creationId xmlns:p14="http://schemas.microsoft.com/office/powerpoint/2010/main" val="35570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69337" y="620195"/>
            <a:ext cx="3078219" cy="707886"/>
          </a:xfrm>
          <a:prstGeom prst="rect">
            <a:avLst/>
          </a:prstGeom>
          <a:noFill/>
        </p:spPr>
        <p:txBody>
          <a:bodyPr wrap="square" rtlCol="0">
            <a:spAutoFit/>
          </a:bodyPr>
          <a:lstStyle/>
          <a:p>
            <a:r>
              <a:rPr lang="en-IN" sz="2000" b="1" dirty="0"/>
              <a:t>HTML Basics</a:t>
            </a:r>
          </a:p>
          <a:p>
            <a:endParaRPr lang="en-IN" sz="2000" b="1" dirty="0"/>
          </a:p>
        </p:txBody>
      </p:sp>
      <p:sp>
        <p:nvSpPr>
          <p:cNvPr id="14" name="TextBox 13">
            <a:extLst>
              <a:ext uri="{FF2B5EF4-FFF2-40B4-BE49-F238E27FC236}">
                <a16:creationId xmlns:a16="http://schemas.microsoft.com/office/drawing/2014/main" id="{00C681FA-C431-61FE-33DF-45EF5D7F07BA}"/>
              </a:ext>
            </a:extLst>
          </p:cNvPr>
          <p:cNvSpPr txBox="1"/>
          <p:nvPr/>
        </p:nvSpPr>
        <p:spPr>
          <a:xfrm>
            <a:off x="426761" y="993856"/>
            <a:ext cx="8290477" cy="1703030"/>
          </a:xfrm>
          <a:prstGeom prst="rect">
            <a:avLst/>
          </a:prstGeom>
          <a:noFill/>
        </p:spPr>
        <p:txBody>
          <a:bodyPr wrap="square" rtlCol="0">
            <a:spAutoFit/>
          </a:bodyPr>
          <a:lstStyle/>
          <a:p>
            <a:pPr marL="257188" indent="-257188">
              <a:lnSpc>
                <a:spcPct val="150000"/>
              </a:lnSpc>
              <a:buFont typeface="Arial" panose="020B0604020202020204" pitchFamily="34" charset="0"/>
              <a:buChar char="•"/>
            </a:pPr>
            <a:r>
              <a:rPr lang="en-IN" sz="1800" dirty="0"/>
              <a:t>Structure of HTML Document</a:t>
            </a:r>
          </a:p>
          <a:p>
            <a:pPr marL="257188" indent="-257188">
              <a:lnSpc>
                <a:spcPct val="150000"/>
              </a:lnSpc>
              <a:buFont typeface="Arial" panose="020B0604020202020204" pitchFamily="34" charset="0"/>
              <a:buChar char="•"/>
            </a:pPr>
            <a:r>
              <a:rPr lang="en-IN" sz="1800" dirty="0"/>
              <a:t>Basic Elements: Heading, Paragraph, Image.</a:t>
            </a:r>
          </a:p>
          <a:p>
            <a:pPr marL="257188" indent="-257188">
              <a:lnSpc>
                <a:spcPct val="150000"/>
              </a:lnSpc>
              <a:buFont typeface="Arial" panose="020B0604020202020204" pitchFamily="34" charset="0"/>
              <a:buChar char="•"/>
            </a:pPr>
            <a:r>
              <a:rPr lang="en-IN" sz="1800" dirty="0"/>
              <a:t>Create First HTML Webpage. </a:t>
            </a:r>
          </a:p>
          <a:p>
            <a:pPr marL="257188" indent="-257188">
              <a:lnSpc>
                <a:spcPct val="150000"/>
              </a:lnSpc>
              <a:buFont typeface="Arial" panose="020B0604020202020204" pitchFamily="34" charset="0"/>
              <a:buChar char="•"/>
            </a:pPr>
            <a:r>
              <a:rPr lang="en-US" sz="1800" dirty="0"/>
              <a:t>How to View HTML Source.</a:t>
            </a:r>
          </a:p>
        </p:txBody>
      </p:sp>
    </p:spTree>
    <p:extLst>
      <p:ext uri="{BB962C8B-B14F-4D97-AF65-F5344CB8AC3E}">
        <p14:creationId xmlns:p14="http://schemas.microsoft.com/office/powerpoint/2010/main" val="13727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506569" y="617934"/>
            <a:ext cx="3078219" cy="415498"/>
          </a:xfrm>
          <a:prstGeom prst="rect">
            <a:avLst/>
          </a:prstGeom>
          <a:noFill/>
        </p:spPr>
        <p:txBody>
          <a:bodyPr wrap="square" rtlCol="0">
            <a:spAutoFit/>
          </a:bodyPr>
          <a:lstStyle/>
          <a:p>
            <a:r>
              <a:rPr lang="en-US" sz="2000" b="1" dirty="0"/>
              <a:t>Head</a:t>
            </a:r>
            <a:endParaRPr lang="en-IN" sz="2100" b="1" dirty="0"/>
          </a:p>
        </p:txBody>
      </p:sp>
      <p:sp>
        <p:nvSpPr>
          <p:cNvPr id="17" name="TextBox 16">
            <a:extLst>
              <a:ext uri="{FF2B5EF4-FFF2-40B4-BE49-F238E27FC236}">
                <a16:creationId xmlns:a16="http://schemas.microsoft.com/office/drawing/2014/main" id="{03D92672-8780-8C56-C45E-4667A570510E}"/>
              </a:ext>
            </a:extLst>
          </p:cNvPr>
          <p:cNvSpPr txBox="1"/>
          <p:nvPr/>
        </p:nvSpPr>
        <p:spPr>
          <a:xfrm>
            <a:off x="430389" y="995767"/>
            <a:ext cx="8408811" cy="3493777"/>
          </a:xfrm>
          <a:prstGeom prst="rect">
            <a:avLst/>
          </a:prstGeom>
          <a:noFill/>
        </p:spPr>
        <p:txBody>
          <a:bodyPr wrap="square" rtlCol="0">
            <a:spAutoFit/>
          </a:bodyPr>
          <a:lstStyle/>
          <a:p>
            <a:r>
              <a:rPr lang="en-US" sz="1600" dirty="0"/>
              <a:t>HTML metadata is data about the HTML document. Metadata is not displayed. Metadata typically define the document title, character set, styles, script.</a:t>
            </a:r>
          </a:p>
          <a:p>
            <a:pPr>
              <a:lnSpc>
                <a:spcPct val="150000"/>
              </a:lnSpc>
            </a:pPr>
            <a:r>
              <a:rPr lang="en-US" sz="1600" b="1" dirty="0"/>
              <a:t>    </a:t>
            </a:r>
            <a:r>
              <a:rPr lang="en-US" sz="1600" b="1" dirty="0" err="1"/>
              <a:t>metaData</a:t>
            </a:r>
            <a:r>
              <a:rPr lang="en-US" sz="1600" b="1" dirty="0"/>
              <a:t>:  </a:t>
            </a:r>
            <a:r>
              <a:rPr lang="en-US" sz="1600" dirty="0"/>
              <a:t>The html element is a container for the 	following elements: title, style, meta, link, script.</a:t>
            </a:r>
            <a:br>
              <a:rPr lang="en-US" sz="1600" dirty="0"/>
            </a:br>
            <a:r>
              <a:rPr lang="en-US" sz="1600" dirty="0"/>
              <a:t>    </a:t>
            </a:r>
            <a:r>
              <a:rPr lang="en-US" sz="1600" b="1" dirty="0"/>
              <a:t>title:  </a:t>
            </a:r>
            <a:r>
              <a:rPr lang="en-US" sz="1600" dirty="0"/>
              <a:t>Defines a title in the browser toolbar	  	 	   	provides a title for the page when it is added to favorites 	displays a title for the page in search engine-results</a:t>
            </a:r>
          </a:p>
          <a:p>
            <a:pPr>
              <a:lnSpc>
                <a:spcPct val="150000"/>
              </a:lnSpc>
            </a:pPr>
            <a:r>
              <a:rPr lang="en-US" sz="1600" b="1" dirty="0"/>
              <a:t>     style</a:t>
            </a:r>
            <a:r>
              <a:rPr lang="en-US" sz="1600" dirty="0"/>
              <a:t>: The &lt;style&gt; element is used to define style information for a single HTML page    </a:t>
            </a:r>
          </a:p>
          <a:p>
            <a:pPr>
              <a:lnSpc>
                <a:spcPct val="150000"/>
              </a:lnSpc>
            </a:pPr>
            <a:r>
              <a:rPr lang="en-US" sz="1600" dirty="0"/>
              <a:t>     </a:t>
            </a:r>
            <a:r>
              <a:rPr lang="en-US" sz="1600" b="1" dirty="0"/>
              <a:t>link:  </a:t>
            </a:r>
            <a:r>
              <a:rPr lang="en-US" sz="1600" dirty="0"/>
              <a:t>tag defines the relationship between the current document and an external   	resource.</a:t>
            </a:r>
          </a:p>
        </p:txBody>
      </p:sp>
    </p:spTree>
    <p:extLst>
      <p:ext uri="{BB962C8B-B14F-4D97-AF65-F5344CB8AC3E}">
        <p14:creationId xmlns:p14="http://schemas.microsoft.com/office/powerpoint/2010/main" val="14432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815" y="0"/>
            <a:ext cx="1163811" cy="1163811"/>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8072956" y="4072456"/>
            <a:ext cx="1071044" cy="1071044"/>
          </a:xfrm>
          <a:prstGeom prst="rect">
            <a:avLst/>
          </a:prstGeom>
        </p:spPr>
      </p:pic>
      <p:grpSp>
        <p:nvGrpSpPr>
          <p:cNvPr id="4" name="Group 4"/>
          <p:cNvGrpSpPr/>
          <p:nvPr/>
        </p:nvGrpSpPr>
        <p:grpSpPr>
          <a:xfrm>
            <a:off x="8751721" y="0"/>
            <a:ext cx="392279" cy="914768"/>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8751721" y="4454699"/>
            <a:ext cx="392279" cy="1377603"/>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4247304"/>
            <a:ext cx="897632" cy="896196"/>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10533" y="0"/>
            <a:ext cx="897632" cy="896196"/>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514350" y="681560"/>
            <a:ext cx="3070438" cy="272859"/>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5" name="TextBox 14">
            <a:extLst>
              <a:ext uri="{FF2B5EF4-FFF2-40B4-BE49-F238E27FC236}">
                <a16:creationId xmlns:a16="http://schemas.microsoft.com/office/drawing/2014/main" id="{CC72C28C-EFBA-29C8-14D8-7623544FD1E1}"/>
              </a:ext>
            </a:extLst>
          </p:cNvPr>
          <p:cNvSpPr txBox="1"/>
          <p:nvPr/>
        </p:nvSpPr>
        <p:spPr>
          <a:xfrm>
            <a:off x="438283" y="623840"/>
            <a:ext cx="3078219" cy="723275"/>
          </a:xfrm>
          <a:prstGeom prst="rect">
            <a:avLst/>
          </a:prstGeom>
          <a:noFill/>
        </p:spPr>
        <p:txBody>
          <a:bodyPr wrap="square" rtlCol="0">
            <a:spAutoFit/>
          </a:bodyPr>
          <a:lstStyle/>
          <a:p>
            <a:r>
              <a:rPr lang="en-IN" sz="2000" b="1" dirty="0"/>
              <a:t>HTML Charset</a:t>
            </a:r>
          </a:p>
          <a:p>
            <a:endParaRPr lang="en-IN" sz="2100" b="1" dirty="0"/>
          </a:p>
        </p:txBody>
      </p:sp>
      <p:sp>
        <p:nvSpPr>
          <p:cNvPr id="14" name="Rectangle 1">
            <a:extLst>
              <a:ext uri="{FF2B5EF4-FFF2-40B4-BE49-F238E27FC236}">
                <a16:creationId xmlns:a16="http://schemas.microsoft.com/office/drawing/2014/main" id="{317D9CA7-22D1-E5A5-B47E-8ECA546BC52C}"/>
              </a:ext>
            </a:extLst>
          </p:cNvPr>
          <p:cNvSpPr>
            <a:spLocks noChangeArrowheads="1"/>
          </p:cNvSpPr>
          <p:nvPr/>
        </p:nvSpPr>
        <p:spPr bwMode="auto">
          <a:xfrm>
            <a:off x="514350" y="1073993"/>
            <a:ext cx="7924335" cy="2839239"/>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88" indent="-257188" defTabSz="685835" eaLnBrk="0" fontAlgn="base" hangingPunct="0">
              <a:spcBef>
                <a:spcPct val="0"/>
              </a:spcBef>
              <a:spcAft>
                <a:spcPct val="0"/>
              </a:spcAft>
              <a:buFont typeface="Arial" panose="020B0604020202020204" pitchFamily="34" charset="0"/>
              <a:buChar char="•"/>
            </a:pPr>
            <a:r>
              <a:rPr lang="en-US" sz="1800" dirty="0"/>
              <a:t>To display an HTML page correctly, a web browser must know which character set to use.</a:t>
            </a:r>
            <a:endParaRPr lang="en-US" sz="1800" b="1" dirty="0"/>
          </a:p>
          <a:p>
            <a:pPr marL="257188" indent="-257188">
              <a:buFont typeface="Arial" panose="020B0604020202020204" pitchFamily="34" charset="0"/>
              <a:buChar char="•"/>
            </a:pPr>
            <a:r>
              <a:rPr lang="en-US" sz="1800" dirty="0"/>
              <a:t>UTF-8 is identical to ASCII for the values from 0 to 127.</a:t>
            </a:r>
          </a:p>
          <a:p>
            <a:pPr marL="257188" indent="-257188">
              <a:buFont typeface="Arial" panose="020B0604020202020204" pitchFamily="34" charset="0"/>
              <a:buChar char="•"/>
            </a:pPr>
            <a:r>
              <a:rPr lang="en-US" sz="1800" dirty="0"/>
              <a:t>UTF-8 does not use the values from 128 to 159. </a:t>
            </a:r>
          </a:p>
          <a:p>
            <a:pPr marL="257188" indent="-257188">
              <a:buFont typeface="Arial" panose="020B0604020202020204" pitchFamily="34" charset="0"/>
              <a:buChar char="•"/>
            </a:pPr>
            <a:r>
              <a:rPr lang="en-US" sz="1800" dirty="0"/>
              <a:t>UTF-8 is identical to both ANSI and 8859-1 for the values from 160 to 255.</a:t>
            </a:r>
          </a:p>
          <a:p>
            <a:pPr marL="257188" indent="-257188">
              <a:buFont typeface="Arial" panose="020B0604020202020204" pitchFamily="34" charset="0"/>
              <a:buChar char="•"/>
            </a:pPr>
            <a:r>
              <a:rPr lang="en-US" sz="1800" dirty="0"/>
              <a:t>UTF-8 continues from the value 256 with more than 10 000 different characters.</a:t>
            </a:r>
          </a:p>
          <a:p>
            <a:pPr marL="257188" indent="-257188">
              <a:buFont typeface="Arial" panose="020B0604020202020204" pitchFamily="34" charset="0"/>
              <a:buChar char="•"/>
            </a:pPr>
            <a:endParaRPr lang="en-US" sz="1800" dirty="0"/>
          </a:p>
          <a:p>
            <a:pPr marL="257188" indent="-257188">
              <a:buFont typeface="Arial" panose="020B0604020202020204" pitchFamily="34" charset="0"/>
              <a:buChar char="•"/>
            </a:pPr>
            <a:r>
              <a:rPr lang="en-US" sz="1800" dirty="0"/>
              <a:t>Visit: </a:t>
            </a:r>
            <a:r>
              <a:rPr lang="en-US" sz="1800" dirty="0">
                <a:hlinkClick r:id="rId4"/>
              </a:rPr>
              <a:t>https://www.toptal.com/designers/htmlarrows/currency/</a:t>
            </a:r>
            <a:endParaRPr lang="en-US" sz="1800" dirty="0"/>
          </a:p>
          <a:p>
            <a:pPr marL="257188" indent="-257188">
              <a:buFont typeface="Arial" panose="020B0604020202020204" pitchFamily="34" charset="0"/>
              <a:buChar char="•"/>
            </a:pPr>
            <a:endParaRPr lang="en-US" sz="1800" dirty="0"/>
          </a:p>
        </p:txBody>
      </p:sp>
    </p:spTree>
    <p:extLst>
      <p:ext uri="{BB962C8B-B14F-4D97-AF65-F5344CB8AC3E}">
        <p14:creationId xmlns:p14="http://schemas.microsoft.com/office/powerpoint/2010/main" val="3717847094"/>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TotalTime>
  <Words>756</Words>
  <Application>Microsoft Office PowerPoint</Application>
  <PresentationFormat>On-screen Show (16:9)</PresentationFormat>
  <Paragraphs>71</Paragraphs>
  <Slides>14</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Calibri</vt:lpstr>
      <vt:lpstr>Montserrat</vt:lpstr>
      <vt:lpstr>Wingdings</vt:lpstr>
      <vt:lpstr>Arial</vt:lpstr>
      <vt:lpstr>Verdana</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62</cp:revision>
  <dcterms:modified xsi:type="dcterms:W3CDTF">2025-06-06T16:26:57Z</dcterms:modified>
</cp:coreProperties>
</file>