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57" r:id="rId4"/>
    <p:sldId id="315" r:id="rId5"/>
    <p:sldId id="316" r:id="rId6"/>
    <p:sldId id="317" r:id="rId7"/>
    <p:sldId id="318" r:id="rId8"/>
    <p:sldId id="264" r:id="rId9"/>
    <p:sldId id="263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4" d="100"/>
          <a:sy n="84" d="100"/>
        </p:scale>
        <p:origin x="796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0T15:32:4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1120 0 0,'0'0'2973'0'0,"27"-19"-1301"0"0,-7 8-3227 0 0,31-25 0 0 0,-36 25 372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0T15:32:4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48 2048 0 0,'-3'1'348'0'0,"0"-1"0"0"0,1 1-1 0 0,-1-1 1 0 0,0 0 0 0 0,0 1 0 0 0,1-1-1 0 0,-1 0 1 0 0,0-1 0 0 0,0 1 0 0 0,1-1-1 0 0,-1 1 1 0 0,0-1 0 0 0,1 0 0 0 0,-1 0-1 0 0,-2-1 1 0 0,-1-1 218 0 0,0 0 1 0 0,0-1-1 0 0,1 1 1 0 0,0-2-1 0 0,-8-6 0 0 0,-6-3-937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0T15:54:0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1672 0 0,'-63'50'4500'0'0,"62"-49"-4213"0"0,0 0 1 0 0,-1 0-1 0 0,1-1 0 0 0,-1 1 1 0 0,0 0-1 0 0,1-1 0 0 0,-1 0 1 0 0,1 1-1 0 0,-1-1 0 0 0,-2 1 1 0 0,-35-2-2944 0 0,23 0 127 0 0,12 1 2349 0 0,-1 0-1 0 0,0 0 0 0 0,1 1 1 0 0,-1 0-1 0 0,1 0 0 0 0,-1 0 0 0 0,1 0 1 0 0,-7 3-1 0 0,-3 2-172 0 0,-22 6-560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2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sv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Link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Lists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US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Tables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5FDFF"/>
              </a:buClr>
              <a:buSzPts val="1500"/>
              <a:buFont typeface="Montserrat"/>
              <a:buChar char="●"/>
            </a:pPr>
            <a: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Form </a:t>
            </a:r>
            <a:r>
              <a:rPr lang="en-GB" sz="1500" b="1" dirty="0" err="1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  <a:t>Elememts</a:t>
            </a:r>
            <a:br>
              <a:rPr lang="en-GB" sz="15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-GB" sz="1200" b="1" dirty="0">
                <a:solidFill>
                  <a:srgbClr val="F5FD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200" b="1" dirty="0">
              <a:solidFill>
                <a:srgbClr val="F5FD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72C28C-EFBA-29C8-14D8-7623544FD1E1}"/>
              </a:ext>
            </a:extLst>
          </p:cNvPr>
          <p:cNvSpPr txBox="1"/>
          <p:nvPr/>
        </p:nvSpPr>
        <p:spPr>
          <a:xfrm>
            <a:off x="448816" y="599475"/>
            <a:ext cx="30782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Links</a:t>
            </a:r>
            <a:endParaRPr lang="en-IN" sz="21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E69D6-D4D5-3433-31D4-8C4612896A66}"/>
              </a:ext>
            </a:extLst>
          </p:cNvPr>
          <p:cNvSpPr txBox="1"/>
          <p:nvPr/>
        </p:nvSpPr>
        <p:spPr>
          <a:xfrm>
            <a:off x="464056" y="1110544"/>
            <a:ext cx="82904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/>
              <a:t>HTML links are hyperlinks. You can click on a link and jump to another document.</a:t>
            </a:r>
          </a:p>
          <a:p>
            <a:pPr algn="l"/>
            <a:r>
              <a:rPr lang="en-US" sz="1800" dirty="0"/>
              <a:t>When you move the mouse over a link, the mouse arrow will turn into a little hand. Links are found in nearly all web pages. Links allow users to click their way from page to page</a:t>
            </a:r>
          </a:p>
          <a:p>
            <a:pPr algn="l"/>
            <a:r>
              <a:rPr lang="en-US" sz="1800" dirty="0"/>
              <a:t>Links are appear as follows in browser: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sz="1800" dirty="0"/>
              <a:t>An unvisited link is underlined and blue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sz="1800" dirty="0"/>
              <a:t>A visited link is underlined and purple</a:t>
            </a:r>
          </a:p>
          <a:p>
            <a:pPr marL="400050" lvl="1" indent="-171450">
              <a:buFont typeface="Wingdings" panose="05000000000000000000" pitchFamily="2" charset="2"/>
              <a:buChar char="§"/>
            </a:pPr>
            <a:r>
              <a:rPr lang="en-US" sz="1800" dirty="0"/>
              <a:t>An active link is underlined and red</a:t>
            </a:r>
          </a:p>
        </p:txBody>
      </p:sp>
    </p:spTree>
    <p:extLst>
      <p:ext uri="{BB962C8B-B14F-4D97-AF65-F5344CB8AC3E}">
        <p14:creationId xmlns:p14="http://schemas.microsoft.com/office/powerpoint/2010/main" val="23277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438283" y="599169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Lists, block &amp; Inline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701E99-EFBE-1671-52E3-C54A82BCA958}"/>
              </a:ext>
            </a:extLst>
          </p:cNvPr>
          <p:cNvSpPr txBox="1"/>
          <p:nvPr/>
        </p:nvSpPr>
        <p:spPr>
          <a:xfrm>
            <a:off x="518066" y="985278"/>
            <a:ext cx="8290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Lists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group related data into list on web browser.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There are three types of  list: </a:t>
            </a:r>
          </a:p>
          <a:p>
            <a:pPr marL="714375" lvl="1" indent="-371475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Unordered List</a:t>
            </a:r>
          </a:p>
          <a:p>
            <a:pPr marL="714375" lvl="1" indent="-371475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Ordered List</a:t>
            </a:r>
          </a:p>
          <a:p>
            <a:pPr marL="714375" lvl="1" indent="-371475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 Description List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Block &amp; Inline Elements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9CBEC2-B44A-CAE6-835B-5189D91CC9E0}"/>
                  </a:ext>
                </a:extLst>
              </p14:cNvPr>
              <p14:cNvContentPartPr/>
              <p14:nvPr/>
            </p14:nvContentPartPr>
            <p14:xfrm>
              <a:off x="2329860" y="2019360"/>
              <a:ext cx="41400" cy="28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9CBEC2-B44A-CAE6-835B-5189D91CC9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1220" y="2010360"/>
                <a:ext cx="590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C3AA4E9-DC3F-4FA4-E89B-C4179A898E7D}"/>
                  </a:ext>
                </a:extLst>
              </p14:cNvPr>
              <p14:cNvContentPartPr/>
              <p14:nvPr/>
            </p14:nvContentPartPr>
            <p14:xfrm>
              <a:off x="2454780" y="2161560"/>
              <a:ext cx="38520" cy="18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C3AA4E9-DC3F-4FA4-E89B-C4179A898E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6140" y="2152920"/>
                <a:ext cx="56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75BD07-AA63-EF7A-1030-6BA05D121277}"/>
                  </a:ext>
                </a:extLst>
              </p14:cNvPr>
              <p14:cNvContentPartPr/>
              <p14:nvPr/>
            </p14:nvContentPartPr>
            <p14:xfrm>
              <a:off x="3679500" y="3657360"/>
              <a:ext cx="84600" cy="30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75BD07-AA63-EF7A-1030-6BA05D1212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70860" y="3648720"/>
                <a:ext cx="102240" cy="478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D0CA823-B4C1-E35C-9D7F-560776ECCED4}"/>
              </a:ext>
            </a:extLst>
          </p:cNvPr>
          <p:cNvSpPr txBox="1"/>
          <p:nvPr/>
        </p:nvSpPr>
        <p:spPr>
          <a:xfrm>
            <a:off x="572090" y="4058160"/>
            <a:ext cx="45758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https://file-examples.com/index.php/sample-audio-files/</a:t>
            </a:r>
          </a:p>
        </p:txBody>
      </p:sp>
    </p:spTree>
    <p:extLst>
      <p:ext uri="{BB962C8B-B14F-4D97-AF65-F5344CB8AC3E}">
        <p14:creationId xmlns:p14="http://schemas.microsoft.com/office/powerpoint/2010/main" val="166977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448816" y="600973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Tables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FB147E-1A45-18B7-50EE-858CA0D0950E}"/>
              </a:ext>
            </a:extLst>
          </p:cNvPr>
          <p:cNvSpPr txBox="1"/>
          <p:nvPr/>
        </p:nvSpPr>
        <p:spPr>
          <a:xfrm>
            <a:off x="521970" y="1073976"/>
            <a:ext cx="829047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HTML tables allow us to organize data into rows and columns.</a:t>
            </a:r>
            <a:endParaRPr lang="en-US" sz="1800" b="1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b="1" dirty="0"/>
              <a:t>tr: </a:t>
            </a:r>
            <a:r>
              <a:rPr lang="en-US" sz="1800" dirty="0"/>
              <a:t>define each row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b="1" dirty="0"/>
              <a:t>td: </a:t>
            </a:r>
            <a:r>
              <a:rPr lang="en-US" sz="1800" dirty="0"/>
              <a:t>define each table cell/ they are data containers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b="1" dirty="0"/>
              <a:t> </a:t>
            </a:r>
            <a:r>
              <a:rPr lang="en-US" sz="1800" b="1" dirty="0" err="1"/>
              <a:t>th</a:t>
            </a:r>
            <a:r>
              <a:rPr lang="en-US" sz="1800" b="1" dirty="0"/>
              <a:t>: </a:t>
            </a:r>
            <a:r>
              <a:rPr lang="en-US" sz="1800" dirty="0"/>
              <a:t>define the table header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1800" dirty="0"/>
              <a:t> </a:t>
            </a:r>
            <a:r>
              <a:rPr lang="en-US" sz="1800" b="1" dirty="0"/>
              <a:t>caption: </a:t>
            </a:r>
            <a:r>
              <a:rPr lang="en-US" sz="1800" dirty="0"/>
              <a:t>Use the HTML &lt;caption&gt; element to define a table caption</a:t>
            </a:r>
          </a:p>
          <a:p>
            <a:pPr>
              <a:lnSpc>
                <a:spcPct val="150000"/>
              </a:lnSpc>
            </a:pPr>
            <a:endParaRPr lang="en-US" sz="1800" b="1" dirty="0"/>
          </a:p>
          <a:p>
            <a:pPr>
              <a:lnSpc>
                <a:spcPct val="150000"/>
              </a:lnSpc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2335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9815" y="0"/>
            <a:ext cx="1163811" cy="116381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8072956" y="4072456"/>
            <a:ext cx="1071044" cy="1071044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8751721" y="0"/>
            <a:ext cx="392279" cy="914768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8751721" y="4454699"/>
            <a:ext cx="392279" cy="1377603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4247304"/>
            <a:ext cx="897632" cy="896196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10533" y="0"/>
            <a:ext cx="897632" cy="896196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514350" y="681560"/>
            <a:ext cx="3070438" cy="272859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50BC980-DCB5-2482-6BF6-534500990216}"/>
              </a:ext>
            </a:extLst>
          </p:cNvPr>
          <p:cNvSpPr txBox="1"/>
          <p:nvPr/>
        </p:nvSpPr>
        <p:spPr>
          <a:xfrm>
            <a:off x="448816" y="610240"/>
            <a:ext cx="49225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Forms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39142-3DC1-ADA1-46CA-049E6C3FCE52}"/>
              </a:ext>
            </a:extLst>
          </p:cNvPr>
          <p:cNvSpPr txBox="1"/>
          <p:nvPr/>
        </p:nvSpPr>
        <p:spPr>
          <a:xfrm>
            <a:off x="514350" y="965849"/>
            <a:ext cx="829047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Forms is used to collect user input.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Elements: label input, select, option, </a:t>
            </a:r>
            <a:r>
              <a:rPr lang="en-US" sz="1800" dirty="0" err="1"/>
              <a:t>textarea</a:t>
            </a:r>
            <a:r>
              <a:rPr lang="en-US" sz="1800" dirty="0"/>
              <a:t>, button, </a:t>
            </a:r>
            <a:r>
              <a:rPr lang="en-US" sz="1800" dirty="0" err="1"/>
              <a:t>fieldset</a:t>
            </a:r>
            <a:r>
              <a:rPr lang="en-US" sz="1800" dirty="0"/>
              <a:t>, legend.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Form Attributes: method, target, action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776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249</Words>
  <Application>Microsoft Office PowerPoint</Application>
  <PresentationFormat>On-screen Show (16:9)</PresentationFormat>
  <Paragraphs>37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Arial</vt:lpstr>
      <vt:lpstr>Montserrat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75</cp:revision>
  <dcterms:modified xsi:type="dcterms:W3CDTF">2025-06-10T15:54:12Z</dcterms:modified>
</cp:coreProperties>
</file>