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338" r:id="rId3"/>
    <p:sldId id="347" r:id="rId4"/>
    <p:sldId id="327" r:id="rId5"/>
    <p:sldId id="348" r:id="rId6"/>
    <p:sldId id="346" r:id="rId7"/>
    <p:sldId id="345" r:id="rId8"/>
    <p:sldId id="336" r:id="rId9"/>
    <p:sldId id="337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22" autoAdjust="0"/>
  </p:normalViewPr>
  <p:slideViewPr>
    <p:cSldViewPr>
      <p:cViewPr varScale="1">
        <p:scale>
          <a:sx n="42" d="100"/>
          <a:sy n="42" d="100"/>
        </p:scale>
        <p:origin x="6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718792" y="4179735"/>
            <a:ext cx="4278479" cy="269003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1400" b="1" dirty="0" err="1">
                <a:solidFill>
                  <a:srgbClr val="37352F"/>
                </a:solidFill>
              </a:rPr>
              <a:t>JavaSctipt</a:t>
            </a:r>
            <a:r>
              <a:rPr lang="en-IN" b="1" dirty="0">
                <a:solidFill>
                  <a:srgbClr val="37352F"/>
                </a:solidFill>
              </a:rPr>
              <a:t> </a:t>
            </a:r>
          </a:p>
          <a:p>
            <a:pPr algn="l"/>
            <a:r>
              <a:rPr lang="en-IN" sz="11500" b="1" dirty="0">
                <a:solidFill>
                  <a:srgbClr val="37352F"/>
                </a:solidFill>
              </a:rPr>
              <a:t>Bootcamp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215FB-6BF8-3820-98F9-C68D6BCB829D}"/>
              </a:ext>
            </a:extLst>
          </p:cNvPr>
          <p:cNvSpPr txBox="1"/>
          <p:nvPr/>
        </p:nvSpPr>
        <p:spPr>
          <a:xfrm>
            <a:off x="12347758" y="7030778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“Only </a:t>
            </a:r>
            <a:r>
              <a:rPr lang="en-US" sz="3200" b="1" i="1" dirty="0">
                <a:solidFill>
                  <a:schemeClr val="bg1"/>
                </a:solidFill>
              </a:rPr>
              <a:t>Programming</a:t>
            </a:r>
            <a:r>
              <a:rPr lang="en-US" sz="3200" b="1" i="1" dirty="0"/>
              <a:t> language of the </a:t>
            </a:r>
            <a:r>
              <a:rPr lang="en-US" sz="3200" b="1" i="1" dirty="0">
                <a:solidFill>
                  <a:schemeClr val="bg1"/>
                </a:solidFill>
              </a:rPr>
              <a:t>WEB</a:t>
            </a:r>
            <a:r>
              <a:rPr lang="en-US" sz="3200" b="1" i="1" dirty="0"/>
              <a:t>”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551192" y="3762059"/>
            <a:ext cx="96529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Arrow functions</a:t>
            </a:r>
            <a:endParaRPr lang="en-IN" sz="3600" b="1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Array Helper Functions, </a:t>
            </a:r>
            <a:r>
              <a:rPr lang="en-IN" sz="3600" b="1" dirty="0">
                <a:solidFill>
                  <a:schemeClr val="bg1"/>
                </a:solidFill>
              </a:rPr>
              <a:t>Higher-order functions</a:t>
            </a:r>
            <a:endParaRPr lang="en-IN" sz="3600" b="1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Function expressions vs. function declarations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C743-E10E-B0A3-76C7-AE713D2EB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E6D983-B333-DC26-BA4B-410C93AD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1634387-5336-5184-74A7-B96DFB3C8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079E150-6EF6-910D-3E46-B968351E79F5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AB0771-B573-A9BA-6251-EF119CF39B90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0A59525-8A20-0725-98F6-A40F59881660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2820BD3-A674-8C5B-EA69-BB08A1D52A59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FAFD573-BE73-265C-9128-E29F55B2C7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125FD2-C413-C023-CFE4-79FC900110E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B9C4D4A-3E4B-9CD2-B128-34AE78A200CA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7E71A2-86D1-854B-997B-1DA7D1BBFB03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396D218-E612-9429-3CC7-BE99E4C9BD60}"/>
              </a:ext>
            </a:extLst>
          </p:cNvPr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CE4128A-AE3C-3076-07D7-B42D48EA6439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3EC6ED-9C0D-3C96-7599-452329AE26DC}"/>
              </a:ext>
            </a:extLst>
          </p:cNvPr>
          <p:cNvSpPr txBox="1"/>
          <p:nvPr/>
        </p:nvSpPr>
        <p:spPr>
          <a:xfrm>
            <a:off x="998220" y="1213130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400" b="1" dirty="0"/>
              <a:t>Arrow Function vs Normal Function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724CB-9AE0-9FAF-D1C6-FDEDE343822F}"/>
              </a:ext>
            </a:extLst>
          </p:cNvPr>
          <p:cNvSpPr txBox="1"/>
          <p:nvPr/>
        </p:nvSpPr>
        <p:spPr>
          <a:xfrm>
            <a:off x="982980" y="2114719"/>
            <a:ext cx="16109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Syntax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 Keyword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21CA9-1E36-0239-0168-7AFFC19274C2}"/>
              </a:ext>
            </a:extLst>
          </p:cNvPr>
          <p:cNvSpPr txBox="1"/>
          <p:nvPr/>
        </p:nvSpPr>
        <p:spPr>
          <a:xfrm>
            <a:off x="4560570" y="5644634"/>
            <a:ext cx="915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265802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998220" y="1213130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JAVASCRIPT - ARRAYS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FC40A-0117-EECE-55EB-94E47B212002}"/>
              </a:ext>
            </a:extLst>
          </p:cNvPr>
          <p:cNvSpPr txBox="1"/>
          <p:nvPr/>
        </p:nvSpPr>
        <p:spPr>
          <a:xfrm>
            <a:off x="982980" y="2114719"/>
            <a:ext cx="161099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/>
              <a:t> Arrays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000000"/>
                </a:solidFill>
              </a:rPr>
              <a:t>JavaScript arrays are used to store multiple values in a single variable.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An array is a special variable, which can hold more than one value at a time.</a:t>
            </a:r>
          </a:p>
          <a:p>
            <a:pPr>
              <a:buClr>
                <a:schemeClr val="tx1"/>
              </a:buClr>
            </a:pPr>
            <a:endParaRPr lang="en-US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Array Helper functions: </a:t>
            </a:r>
            <a:r>
              <a:rPr lang="en-IN" sz="3600" dirty="0" err="1">
                <a:effectLst/>
              </a:rPr>
              <a:t>forEach</a:t>
            </a:r>
            <a:r>
              <a:rPr lang="en-IN" sz="3600" dirty="0"/>
              <a:t>, </a:t>
            </a:r>
            <a:r>
              <a:rPr lang="en-IN" sz="3600" dirty="0">
                <a:effectLst/>
              </a:rPr>
              <a:t>Map</a:t>
            </a:r>
            <a:r>
              <a:rPr lang="en-IN" sz="3600" dirty="0"/>
              <a:t>, </a:t>
            </a:r>
            <a:r>
              <a:rPr lang="en-IN" sz="3600" dirty="0">
                <a:effectLst/>
              </a:rPr>
              <a:t>filter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effectLst/>
              </a:rPr>
              <a:t>Higher Ordered Functions: </a:t>
            </a:r>
            <a:r>
              <a:rPr lang="en-US" sz="3600" dirty="0"/>
              <a:t>Higher-order functions are functions that can take other functions as arguments or return functions as their results.</a:t>
            </a:r>
            <a:endParaRPr lang="en-IN" sz="3600" dirty="0">
              <a:effectLst/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45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9671D-0F3E-103B-F0AB-6AA3ECCA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F360490-0A02-42BE-65DF-B48F9FFD8F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02C7F29-F038-CA14-809D-9B78C60AB8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0CDE02BC-1286-1C8A-F735-2F7D272DBB02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A9D10E0-BF5B-5497-A0CC-6635093C5589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C56D342-EE13-26D3-09D4-CAF30BFBD538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5868577-9CF1-CD09-FA35-488B640B3DB0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DB0E1E8-301C-58B2-6A32-B2E02C87D2F6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C134120-7E03-A346-13C3-73A854A31F9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06F0DAE-5914-E32F-F18C-C77584613962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900B729-CEBA-6A07-3694-B1DFB79646A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CFFAB5B-BAD6-1BCF-EBB1-DD72401B4B4A}"/>
              </a:ext>
            </a:extLst>
          </p:cNvPr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78367A9-C383-A226-1C4F-2A2E7A20B81B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50F975-5AED-D7D6-203A-5C90502F521C}"/>
              </a:ext>
            </a:extLst>
          </p:cNvPr>
          <p:cNvSpPr txBox="1"/>
          <p:nvPr/>
        </p:nvSpPr>
        <p:spPr>
          <a:xfrm>
            <a:off x="998220" y="1213130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JAVASCRIPT – OBJECTS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C5A97-EC25-7113-558E-BC7F59E8F468}"/>
              </a:ext>
            </a:extLst>
          </p:cNvPr>
          <p:cNvSpPr txBox="1"/>
          <p:nvPr/>
        </p:nvSpPr>
        <p:spPr>
          <a:xfrm>
            <a:off x="982980" y="2114719"/>
            <a:ext cx="16109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</a:t>
            </a:r>
            <a:r>
              <a:rPr lang="en-US" sz="3600" dirty="0" err="1"/>
              <a:t>firstName</a:t>
            </a:r>
            <a:r>
              <a:rPr lang="en-US" sz="3600" dirty="0"/>
              <a:t> : “</a:t>
            </a:r>
            <a:r>
              <a:rPr lang="en-US" sz="3600" dirty="0" err="1"/>
              <a:t>alina</a:t>
            </a:r>
            <a:r>
              <a:rPr lang="en-US" sz="3600" dirty="0"/>
              <a:t>”,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Age: 33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      };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21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7EEC-490C-C3A6-8F23-9008C2503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C5D872-DE29-A9A3-2F9A-CA435F27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3FC93C8-2380-4BB3-9928-6FB00B451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1C4EE74-CDCA-7E9F-4ECB-C383C8F096C8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118BCD6-12D9-81BF-C18B-7018773C6549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BC14E71-E4FE-8288-D887-56AF5347EED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902E177-2430-4611-C82B-6CF15F825B92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C0CD95-9ADE-2947-5095-1370AB784076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C19651F-8B89-3BD1-7F56-E5B952C331C6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B299D9C-D233-5AC0-AE23-07B24FC83504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B4F6EFB-3F2D-A653-FC78-AAF763A425C3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81557A1-2ACA-D5D3-0084-2DD9FFF8EA3A}"/>
              </a:ext>
            </a:extLst>
          </p:cNvPr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D20E2AB-C8A5-DFFE-6840-6DD81687D2F0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FEF2178-B2F1-43C2-77FA-977507BCA685}"/>
              </a:ext>
            </a:extLst>
          </p:cNvPr>
          <p:cNvSpPr txBox="1"/>
          <p:nvPr/>
        </p:nvSpPr>
        <p:spPr>
          <a:xfrm>
            <a:off x="998220" y="1213130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400" b="1" dirty="0"/>
              <a:t>Function expressions vs. function declarations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A85A0-6D2B-020A-80B9-4BD9934CAAFA}"/>
              </a:ext>
            </a:extLst>
          </p:cNvPr>
          <p:cNvSpPr txBox="1"/>
          <p:nvPr/>
        </p:nvSpPr>
        <p:spPr>
          <a:xfrm>
            <a:off x="982980" y="2114719"/>
            <a:ext cx="16109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function declaration defines a named function using the </a:t>
            </a:r>
            <a:r>
              <a:rPr lang="en-US" sz="3200" dirty="0">
                <a:effectLst/>
              </a:rPr>
              <a:t>function</a:t>
            </a:r>
            <a:r>
              <a:rPr lang="en-US" sz="3200" dirty="0"/>
              <a:t> keyword. It can be invoked before it's declared due to hoisting.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Function expressions define functions as part of an expression. They are not hoisted and must be defined before they are used.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D3D95-C69E-ED88-14A8-AFEC126F2ECD}"/>
              </a:ext>
            </a:extLst>
          </p:cNvPr>
          <p:cNvSpPr txBox="1"/>
          <p:nvPr/>
        </p:nvSpPr>
        <p:spPr>
          <a:xfrm>
            <a:off x="4560570" y="5644634"/>
            <a:ext cx="915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235515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54EC-F2E6-B1AB-2487-E3B18815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551724-AA26-7083-B0EB-04D23323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03B393-45A9-3EEA-BD7F-B1EFD24D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4F61480-655A-D227-8351-D5DFCFC4EC01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F77AB-3787-3C44-3FAA-1CAF33C14CA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88EEAD8-82E4-BAE5-2494-3E2DC1C4610E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B62CF2-5E69-E1F1-779D-F8818F407B0F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2CFB793-2AAF-7BFC-1FF6-324A2C09B210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6AF7BE3-DE22-0E6C-2D2F-06BA6250E0E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EAA6DCD-D004-E42C-FCD8-DDB23F4B17CA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CAA3D76-AAC7-C25C-73C5-D7C0A3A798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56BC54A-4B55-3526-DB73-1FF726D34AA8}"/>
              </a:ext>
            </a:extLst>
          </p:cNvPr>
          <p:cNvGrpSpPr/>
          <p:nvPr/>
        </p:nvGrpSpPr>
        <p:grpSpPr>
          <a:xfrm>
            <a:off x="1028700" y="1363119"/>
            <a:ext cx="3543300" cy="653769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0533984-B9E2-6219-D8C0-FB4F8F80BB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E48028-899F-4593-A7FB-555E32285418}"/>
              </a:ext>
            </a:extLst>
          </p:cNvPr>
          <p:cNvSpPr txBox="1"/>
          <p:nvPr/>
        </p:nvSpPr>
        <p:spPr>
          <a:xfrm>
            <a:off x="1069742" y="1270307"/>
            <a:ext cx="3273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</a:rPr>
              <a:t>Tasks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115D-7E42-7555-399E-91342EF98DC5}"/>
              </a:ext>
            </a:extLst>
          </p:cNvPr>
          <p:cNvSpPr txBox="1"/>
          <p:nvPr/>
        </p:nvSpPr>
        <p:spPr>
          <a:xfrm>
            <a:off x="928112" y="2132561"/>
            <a:ext cx="1636928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3200" dirty="0"/>
              <a:t>Get all the person name based on age greater than and equal to 18, eligible to vote </a:t>
            </a:r>
            <a:br>
              <a:rPr lang="en-US" sz="3200" dirty="0"/>
            </a:br>
            <a:r>
              <a:rPr lang="en-US" sz="3200" dirty="0"/>
              <a:t>[{ </a:t>
            </a:r>
            <a:r>
              <a:rPr lang="en-US" sz="3200" dirty="0" err="1"/>
              <a:t>firstName</a:t>
            </a:r>
            <a:r>
              <a:rPr lang="en-US" sz="3200" dirty="0"/>
              <a:t>: 'joe', age: 24 }, { </a:t>
            </a:r>
            <a:r>
              <a:rPr lang="en-US" sz="3200" dirty="0" err="1"/>
              <a:t>firstName</a:t>
            </a:r>
            <a:r>
              <a:rPr lang="en-US" sz="3200" dirty="0"/>
              <a:t>: '</a:t>
            </a:r>
            <a:r>
              <a:rPr lang="en-US" sz="3200" dirty="0" err="1"/>
              <a:t>alina</a:t>
            </a:r>
            <a:r>
              <a:rPr lang="en-US" sz="3200" dirty="0"/>
              <a:t>', age: 12 }, { </a:t>
            </a:r>
            <a:r>
              <a:rPr lang="en-US" sz="3200" dirty="0" err="1"/>
              <a:t>firstName</a:t>
            </a:r>
            <a:r>
              <a:rPr lang="en-US" sz="3200" dirty="0"/>
              <a:t>: '</a:t>
            </a:r>
            <a:r>
              <a:rPr lang="en-US" sz="3200" dirty="0" err="1"/>
              <a:t>alex</a:t>
            </a:r>
            <a:r>
              <a:rPr lang="en-US" sz="3200" dirty="0"/>
              <a:t>', age: 20 }]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/>
              <a:t> Concatenation of all array </a:t>
            </a:r>
            <a:r>
              <a:rPr lang="en-US" sz="3200" dirty="0" err="1"/>
              <a:t>elemets</a:t>
            </a:r>
            <a:r>
              <a:rPr lang="en-US" sz="3200" dirty="0"/>
              <a:t> ['pink', 'blue', 'green', 'red']: '</a:t>
            </a:r>
            <a:r>
              <a:rPr lang="en-US" sz="3200" dirty="0" err="1"/>
              <a:t>pinkbluegreenred</a:t>
            </a:r>
            <a:r>
              <a:rPr lang="en-US" sz="3200" dirty="0"/>
              <a:t>’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/>
              <a:t> Sum of all the salaries and display final sum value [{ salary: 56000, id: 1 }, { salary: 90000, id: 2 }] 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A9675-7842-0C34-9E57-8B7046DF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288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216</cp:revision>
  <dcterms:created xsi:type="dcterms:W3CDTF">2006-08-16T00:00:00Z</dcterms:created>
  <dcterms:modified xsi:type="dcterms:W3CDTF">2024-11-12T12:58:21Z</dcterms:modified>
  <dc:identifier>DAFBHbFhJSU</dc:identifier>
</cp:coreProperties>
</file>