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
  </p:notesMasterIdLst>
  <p:sldIdLst>
    <p:sldId id="257" r:id="rId2"/>
    <p:sldId id="306" r:id="rId3"/>
    <p:sldId id="307" r:id="rId4"/>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67" autoAdjust="0"/>
    <p:restoredTop sz="94622" autoAdjust="0"/>
  </p:normalViewPr>
  <p:slideViewPr>
    <p:cSldViewPr>
      <p:cViewPr varScale="1">
        <p:scale>
          <a:sx n="42" d="100"/>
          <a:sy n="42" d="100"/>
        </p:scale>
        <p:origin x="604"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30.10.2025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71B2431-D351-4C6E-A3CF-9DFAC0E3E050}" type="slidenum">
              <a:rPr lang="cs-CZ" smtClean="0"/>
              <a:t>3</a:t>
            </a:fld>
            <a:endParaRPr lang="cs-CZ"/>
          </a:p>
        </p:txBody>
      </p:sp>
    </p:spTree>
    <p:extLst>
      <p:ext uri="{BB962C8B-B14F-4D97-AF65-F5344CB8AC3E}">
        <p14:creationId xmlns:p14="http://schemas.microsoft.com/office/powerpoint/2010/main" val="31145160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s://github.com/" TargetMode="Externa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4008903" y="6007903"/>
            <a:ext cx="4279097" cy="4279097"/>
          </a:xfrm>
          <a:prstGeom prst="rect">
            <a:avLst/>
          </a:prstGeom>
        </p:spPr>
      </p:pic>
      <p:grpSp>
        <p:nvGrpSpPr>
          <p:cNvPr id="4" name="Group 4"/>
          <p:cNvGrpSpPr/>
          <p:nvPr/>
        </p:nvGrpSpPr>
        <p:grpSpPr>
          <a:xfrm>
            <a:off x="8001000" y="2684487"/>
            <a:ext cx="10172700" cy="3602014"/>
            <a:chOff x="0" y="0"/>
            <a:chExt cx="3711029" cy="1913890"/>
          </a:xfrm>
        </p:grpSpPr>
        <p:sp>
          <p:nvSpPr>
            <p:cNvPr id="5" name="Freeform 5"/>
            <p:cNvSpPr/>
            <p:nvPr/>
          </p:nvSpPr>
          <p:spPr>
            <a:xfrm>
              <a:off x="0" y="0"/>
              <a:ext cx="3711029" cy="1913890"/>
            </a:xfrm>
            <a:custGeom>
              <a:avLst/>
              <a:gdLst/>
              <a:ahLst/>
              <a:cxnLst/>
              <a:rect l="l" t="t" r="r" b="b"/>
              <a:pathLst>
                <a:path w="3711029" h="1913890">
                  <a:moveTo>
                    <a:pt x="0" y="0"/>
                  </a:moveTo>
                  <a:lnTo>
                    <a:pt x="3711029" y="0"/>
                  </a:lnTo>
                  <a:lnTo>
                    <a:pt x="3711029" y="1913890"/>
                  </a:lnTo>
                  <a:lnTo>
                    <a:pt x="0" y="1913890"/>
                  </a:lnTo>
                  <a:close/>
                </a:path>
              </a:pathLst>
            </a:custGeom>
            <a:solidFill>
              <a:srgbClr val="F6E977"/>
            </a:solidFill>
          </p:spPr>
        </p:sp>
      </p:grpSp>
      <p:grpSp>
        <p:nvGrpSpPr>
          <p:cNvPr id="6" name="Group 6"/>
          <p:cNvGrpSpPr/>
          <p:nvPr/>
        </p:nvGrpSpPr>
        <p:grpSpPr>
          <a:xfrm>
            <a:off x="17503442" y="0"/>
            <a:ext cx="784558" cy="1829535"/>
            <a:chOff x="0" y="0"/>
            <a:chExt cx="286209" cy="667420"/>
          </a:xfrm>
        </p:grpSpPr>
        <p:sp>
          <p:nvSpPr>
            <p:cNvPr id="7" name="Freeform 7"/>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8" name="Group 8"/>
          <p:cNvGrpSpPr/>
          <p:nvPr/>
        </p:nvGrpSpPr>
        <p:grpSpPr>
          <a:xfrm>
            <a:off x="17503442" y="8909397"/>
            <a:ext cx="784558" cy="2755206"/>
            <a:chOff x="0" y="0"/>
            <a:chExt cx="286209" cy="1005107"/>
          </a:xfrm>
        </p:grpSpPr>
        <p:sp>
          <p:nvSpPr>
            <p:cNvPr id="9" name="Freeform 9"/>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10" name="Group 10"/>
          <p:cNvGrpSpPr/>
          <p:nvPr/>
        </p:nvGrpSpPr>
        <p:grpSpPr>
          <a:xfrm>
            <a:off x="0" y="8494608"/>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rot="5400000">
            <a:off x="-21066" y="0"/>
            <a:ext cx="1795264" cy="1792392"/>
            <a:chOff x="0" y="0"/>
            <a:chExt cx="6350000" cy="6339840"/>
          </a:xfrm>
        </p:grpSpPr>
        <p:sp>
          <p:nvSpPr>
            <p:cNvPr id="13" name="Freeform 13"/>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sp>
        <p:nvSpPr>
          <p:cNvPr id="17" name="TextBox 16">
            <a:extLst>
              <a:ext uri="{FF2B5EF4-FFF2-40B4-BE49-F238E27FC236}">
                <a16:creationId xmlns:a16="http://schemas.microsoft.com/office/drawing/2014/main" id="{9115BB45-FE34-B26E-16B6-F614EEB28716}"/>
              </a:ext>
            </a:extLst>
          </p:cNvPr>
          <p:cNvSpPr txBox="1"/>
          <p:nvPr/>
        </p:nvSpPr>
        <p:spPr>
          <a:xfrm>
            <a:off x="8751721" y="3747166"/>
            <a:ext cx="9144000" cy="1323439"/>
          </a:xfrm>
          <a:prstGeom prst="rect">
            <a:avLst/>
          </a:prstGeom>
          <a:noFill/>
        </p:spPr>
        <p:txBody>
          <a:bodyPr wrap="square">
            <a:spAutoFit/>
          </a:bodyPr>
          <a:lstStyle/>
          <a:p>
            <a:endParaRPr lang="en-IN" sz="4000" b="1" dirty="0">
              <a:solidFill>
                <a:schemeClr val="tx1"/>
              </a:solidFill>
            </a:endParaRPr>
          </a:p>
          <a:p>
            <a:pPr marL="285750" indent="-285750">
              <a:buFont typeface="Arial" panose="020B0604020202020204" pitchFamily="34" charset="0"/>
              <a:buChar char="•"/>
            </a:pPr>
            <a:r>
              <a:rPr lang="en-US" sz="4000" b="1" dirty="0"/>
              <a:t>Git and GitHub</a:t>
            </a:r>
            <a:endParaRPr lang="en-IN" sz="4000" b="1" dirty="0">
              <a:solidFill>
                <a:schemeClr val="tx1"/>
              </a:solidFill>
            </a:endParaRPr>
          </a:p>
        </p:txBody>
      </p:sp>
      <p:sp>
        <p:nvSpPr>
          <p:cNvPr id="19" name="TextBox 18">
            <a:extLst>
              <a:ext uri="{FF2B5EF4-FFF2-40B4-BE49-F238E27FC236}">
                <a16:creationId xmlns:a16="http://schemas.microsoft.com/office/drawing/2014/main" id="{F8BC0902-30FB-3E11-A72E-36BD27584D29}"/>
              </a:ext>
            </a:extLst>
          </p:cNvPr>
          <p:cNvSpPr txBox="1"/>
          <p:nvPr/>
        </p:nvSpPr>
        <p:spPr>
          <a:xfrm>
            <a:off x="8686800" y="3122038"/>
            <a:ext cx="9288780" cy="1210011"/>
          </a:xfrm>
          <a:prstGeom prst="rect">
            <a:avLst/>
          </a:prstGeom>
          <a:noFill/>
        </p:spPr>
        <p:txBody>
          <a:bodyPr wrap="square">
            <a:spAutoFit/>
          </a:bodyPr>
          <a:lstStyle/>
          <a:p>
            <a:pPr>
              <a:lnSpc>
                <a:spcPct val="150000"/>
              </a:lnSpc>
            </a:pPr>
            <a:r>
              <a:rPr lang="en-US" sz="5400" b="1" dirty="0">
                <a:solidFill>
                  <a:schemeClr val="tx1"/>
                </a:solidFill>
              </a:rPr>
              <a:t>Today’s Agenda</a:t>
            </a:r>
            <a:endParaRPr lang="en-IN" sz="5400"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9630" y="0"/>
            <a:ext cx="2327622" cy="2327622"/>
          </a:xfrm>
          <a:prstGeom prst="rect">
            <a:avLst/>
          </a:prstGeom>
        </p:spPr>
      </p:pic>
      <p:pic>
        <p:nvPicPr>
          <p:cNvPr id="3" name="Picture 3"/>
          <p:cNvPicPr>
            <a:picLocks noChangeAspect="1"/>
          </p:cNvPicPr>
          <p:nvPr/>
        </p:nvPicPr>
        <p:blipFill>
          <a:blip r:embed="rId2"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2" y="0"/>
            <a:ext cx="784558" cy="1829535"/>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2" y="8909397"/>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0"/>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8" name="TextBox 17">
            <a:extLst>
              <a:ext uri="{FF2B5EF4-FFF2-40B4-BE49-F238E27FC236}">
                <a16:creationId xmlns:a16="http://schemas.microsoft.com/office/drawing/2014/main" id="{8263D10F-C775-3B72-D905-133EE4CD14B1}"/>
              </a:ext>
            </a:extLst>
          </p:cNvPr>
          <p:cNvSpPr txBox="1"/>
          <p:nvPr/>
        </p:nvSpPr>
        <p:spPr>
          <a:xfrm>
            <a:off x="938675" y="914766"/>
            <a:ext cx="6156438" cy="738664"/>
          </a:xfrm>
          <a:prstGeom prst="rect">
            <a:avLst/>
          </a:prstGeom>
          <a:noFill/>
        </p:spPr>
        <p:txBody>
          <a:bodyPr wrap="square" rtlCol="0">
            <a:spAutoFit/>
          </a:bodyPr>
          <a:lstStyle/>
          <a:p>
            <a:r>
              <a:rPr lang="en-US" sz="4200" b="1" dirty="0"/>
              <a:t>What is Git and GitHub?</a:t>
            </a:r>
            <a:endParaRPr lang="en-IN" sz="4200" b="1" dirty="0"/>
          </a:p>
        </p:txBody>
      </p:sp>
      <p:sp>
        <p:nvSpPr>
          <p:cNvPr id="19" name="TextBox 18">
            <a:extLst>
              <a:ext uri="{FF2B5EF4-FFF2-40B4-BE49-F238E27FC236}">
                <a16:creationId xmlns:a16="http://schemas.microsoft.com/office/drawing/2014/main" id="{0B589D5D-964C-8583-8368-77F900293CDB}"/>
              </a:ext>
            </a:extLst>
          </p:cNvPr>
          <p:cNvSpPr txBox="1"/>
          <p:nvPr/>
        </p:nvSpPr>
        <p:spPr>
          <a:xfrm>
            <a:off x="762001" y="1683869"/>
            <a:ext cx="16580954" cy="5823454"/>
          </a:xfrm>
          <a:prstGeom prst="rect">
            <a:avLst/>
          </a:prstGeom>
          <a:noFill/>
        </p:spPr>
        <p:txBody>
          <a:bodyPr wrap="square" rtlCol="0">
            <a:spAutoFit/>
          </a:bodyPr>
          <a:lstStyle/>
          <a:p>
            <a:pPr marL="514350" indent="-514350">
              <a:lnSpc>
                <a:spcPct val="150000"/>
              </a:lnSpc>
              <a:buFont typeface="Wingdings" panose="05000000000000000000" pitchFamily="2" charset="2"/>
              <a:buChar char="§"/>
            </a:pPr>
            <a:r>
              <a:rPr lang="en-US" sz="3600" dirty="0"/>
              <a:t>It is  a open-source solution.</a:t>
            </a:r>
          </a:p>
          <a:p>
            <a:pPr marL="514350" indent="-514350">
              <a:lnSpc>
                <a:spcPct val="150000"/>
              </a:lnSpc>
              <a:buFont typeface="Wingdings" panose="05000000000000000000" pitchFamily="2" charset="2"/>
              <a:buChar char="§"/>
            </a:pPr>
            <a:r>
              <a:rPr lang="en-US" sz="3600" dirty="0">
                <a:solidFill>
                  <a:srgbClr val="202124"/>
                </a:solidFill>
              </a:rPr>
              <a:t>Git is a version control system that lets you manage and keep track of your source code history. </a:t>
            </a:r>
          </a:p>
          <a:p>
            <a:pPr marL="514350" indent="-514350">
              <a:lnSpc>
                <a:spcPct val="150000"/>
              </a:lnSpc>
              <a:buFont typeface="Wingdings" panose="05000000000000000000" pitchFamily="2" charset="2"/>
              <a:buChar char="§"/>
            </a:pPr>
            <a:r>
              <a:rPr lang="en-US" sz="3600" dirty="0">
                <a:solidFill>
                  <a:srgbClr val="202124"/>
                </a:solidFill>
              </a:rPr>
              <a:t>GitHub is a cloud-based hosting service that lets you manage Git repositories</a:t>
            </a:r>
            <a:r>
              <a:rPr lang="en-US" sz="3600" dirty="0"/>
              <a:t> </a:t>
            </a:r>
          </a:p>
          <a:p>
            <a:pPr marL="514350" indent="-514350">
              <a:lnSpc>
                <a:spcPct val="150000"/>
              </a:lnSpc>
              <a:buFont typeface="Wingdings" panose="05000000000000000000" pitchFamily="2" charset="2"/>
              <a:buChar char="§"/>
            </a:pPr>
            <a:r>
              <a:rPr lang="en-US" sz="3600" dirty="0">
                <a:solidFill>
                  <a:srgbClr val="202124"/>
                </a:solidFill>
              </a:rPr>
              <a:t>GitHub is a code hosting platform for version control and collaboration. It lets you and others work together on projects from anywhere. It includes GitHub essentials like repositories, branches, commits, push and pull requests.</a:t>
            </a:r>
            <a:endParaRPr lang="en-US" sz="3600" dirty="0"/>
          </a:p>
        </p:txBody>
      </p:sp>
    </p:spTree>
    <p:extLst>
      <p:ext uri="{BB962C8B-B14F-4D97-AF65-F5344CB8AC3E}">
        <p14:creationId xmlns:p14="http://schemas.microsoft.com/office/powerpoint/2010/main" val="3811975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alphaModFix amt="6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9630" y="0"/>
            <a:ext cx="2327622" cy="2327622"/>
          </a:xfrm>
          <a:prstGeom prst="rect">
            <a:avLst/>
          </a:prstGeom>
        </p:spPr>
      </p:pic>
      <p:pic>
        <p:nvPicPr>
          <p:cNvPr id="3" name="Picture 3"/>
          <p:cNvPicPr>
            <a:picLocks noChangeAspect="1"/>
          </p:cNvPicPr>
          <p:nvPr/>
        </p:nvPicPr>
        <p:blipFill>
          <a:blip r:embed="rId3" cstate="print">
            <a:alphaModFix amt="6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flipH="1">
            <a:off x="16145912" y="8144912"/>
            <a:ext cx="2142088" cy="2142088"/>
          </a:xfrm>
          <a:prstGeom prst="rect">
            <a:avLst/>
          </a:prstGeom>
        </p:spPr>
      </p:pic>
      <p:grpSp>
        <p:nvGrpSpPr>
          <p:cNvPr id="4" name="Group 4"/>
          <p:cNvGrpSpPr/>
          <p:nvPr/>
        </p:nvGrpSpPr>
        <p:grpSpPr>
          <a:xfrm>
            <a:off x="17503442" y="0"/>
            <a:ext cx="784558" cy="1829535"/>
            <a:chOff x="0" y="0"/>
            <a:chExt cx="286209" cy="667420"/>
          </a:xfrm>
        </p:grpSpPr>
        <p:sp>
          <p:nvSpPr>
            <p:cNvPr id="5" name="Freeform 5"/>
            <p:cNvSpPr/>
            <p:nvPr/>
          </p:nvSpPr>
          <p:spPr>
            <a:xfrm>
              <a:off x="0" y="0"/>
              <a:ext cx="286209" cy="667419"/>
            </a:xfrm>
            <a:custGeom>
              <a:avLst/>
              <a:gdLst/>
              <a:ahLst/>
              <a:cxnLst/>
              <a:rect l="l" t="t" r="r" b="b"/>
              <a:pathLst>
                <a:path w="286209" h="667419">
                  <a:moveTo>
                    <a:pt x="0" y="0"/>
                  </a:moveTo>
                  <a:lnTo>
                    <a:pt x="286209" y="0"/>
                  </a:lnTo>
                  <a:lnTo>
                    <a:pt x="286209" y="667419"/>
                  </a:lnTo>
                  <a:lnTo>
                    <a:pt x="0" y="667419"/>
                  </a:lnTo>
                  <a:close/>
                </a:path>
              </a:pathLst>
            </a:custGeom>
            <a:solidFill>
              <a:srgbClr val="FF9D8F"/>
            </a:solidFill>
          </p:spPr>
        </p:sp>
      </p:grpSp>
      <p:grpSp>
        <p:nvGrpSpPr>
          <p:cNvPr id="6" name="Group 6"/>
          <p:cNvGrpSpPr/>
          <p:nvPr/>
        </p:nvGrpSpPr>
        <p:grpSpPr>
          <a:xfrm>
            <a:off x="17503442" y="8909397"/>
            <a:ext cx="784558" cy="2755206"/>
            <a:chOff x="0" y="0"/>
            <a:chExt cx="286209" cy="1005107"/>
          </a:xfrm>
        </p:grpSpPr>
        <p:sp>
          <p:nvSpPr>
            <p:cNvPr id="7" name="Freeform 7"/>
            <p:cNvSpPr/>
            <p:nvPr/>
          </p:nvSpPr>
          <p:spPr>
            <a:xfrm>
              <a:off x="0" y="0"/>
              <a:ext cx="286209" cy="1005107"/>
            </a:xfrm>
            <a:custGeom>
              <a:avLst/>
              <a:gdLst/>
              <a:ahLst/>
              <a:cxnLst/>
              <a:rect l="l" t="t" r="r" b="b"/>
              <a:pathLst>
                <a:path w="286209" h="1005107">
                  <a:moveTo>
                    <a:pt x="0" y="0"/>
                  </a:moveTo>
                  <a:lnTo>
                    <a:pt x="286209" y="0"/>
                  </a:lnTo>
                  <a:lnTo>
                    <a:pt x="286209" y="1005107"/>
                  </a:lnTo>
                  <a:lnTo>
                    <a:pt x="0" y="1005107"/>
                  </a:lnTo>
                  <a:close/>
                </a:path>
              </a:pathLst>
            </a:custGeom>
            <a:solidFill>
              <a:srgbClr val="FFEAEA"/>
            </a:solidFill>
          </p:spPr>
        </p:sp>
      </p:grpSp>
      <p:grpSp>
        <p:nvGrpSpPr>
          <p:cNvPr id="8" name="Group 8"/>
          <p:cNvGrpSpPr/>
          <p:nvPr/>
        </p:nvGrpSpPr>
        <p:grpSpPr>
          <a:xfrm>
            <a:off x="0" y="8494608"/>
            <a:ext cx="1795264" cy="1792392"/>
            <a:chOff x="0" y="0"/>
            <a:chExt cx="6350000" cy="6339840"/>
          </a:xfrm>
        </p:grpSpPr>
        <p:sp>
          <p:nvSpPr>
            <p:cNvPr id="9" name="Freeform 9"/>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0" name="Group 10"/>
          <p:cNvGrpSpPr/>
          <p:nvPr/>
        </p:nvGrpSpPr>
        <p:grpSpPr>
          <a:xfrm rot="5400000">
            <a:off x="-21066" y="0"/>
            <a:ext cx="1795264" cy="1792392"/>
            <a:chOff x="0" y="0"/>
            <a:chExt cx="6350000" cy="6339840"/>
          </a:xfrm>
        </p:grpSpPr>
        <p:sp>
          <p:nvSpPr>
            <p:cNvPr id="11" name="Freeform 11"/>
            <p:cNvSpPr/>
            <p:nvPr/>
          </p:nvSpPr>
          <p:spPr>
            <a:xfrm>
              <a:off x="0" y="0"/>
              <a:ext cx="6350000" cy="6339840"/>
            </a:xfrm>
            <a:custGeom>
              <a:avLst/>
              <a:gdLst/>
              <a:ahLst/>
              <a:cxnLst/>
              <a:rect l="l" t="t" r="r" b="b"/>
              <a:pathLst>
                <a:path w="6350000" h="6339840">
                  <a:moveTo>
                    <a:pt x="6350000" y="6339840"/>
                  </a:moveTo>
                  <a:lnTo>
                    <a:pt x="0" y="6339840"/>
                  </a:lnTo>
                  <a:lnTo>
                    <a:pt x="0" y="0"/>
                  </a:lnTo>
                  <a:lnTo>
                    <a:pt x="6350000" y="6339840"/>
                  </a:lnTo>
                  <a:close/>
                </a:path>
              </a:pathLst>
            </a:custGeom>
            <a:solidFill>
              <a:srgbClr val="E6F0FF"/>
            </a:solidFill>
          </p:spPr>
        </p:sp>
      </p:grpSp>
      <p:grpSp>
        <p:nvGrpSpPr>
          <p:cNvPr id="12" name="Group 12"/>
          <p:cNvGrpSpPr/>
          <p:nvPr/>
        </p:nvGrpSpPr>
        <p:grpSpPr>
          <a:xfrm>
            <a:off x="1028700" y="1363120"/>
            <a:ext cx="6140876" cy="545718"/>
            <a:chOff x="0" y="0"/>
            <a:chExt cx="1876837" cy="166788"/>
          </a:xfrm>
        </p:grpSpPr>
        <p:sp>
          <p:nvSpPr>
            <p:cNvPr id="13" name="Freeform 13"/>
            <p:cNvSpPr/>
            <p:nvPr/>
          </p:nvSpPr>
          <p:spPr>
            <a:xfrm>
              <a:off x="0" y="0"/>
              <a:ext cx="1876837" cy="166788"/>
            </a:xfrm>
            <a:custGeom>
              <a:avLst/>
              <a:gdLst/>
              <a:ahLst/>
              <a:cxnLst/>
              <a:rect l="l" t="t" r="r" b="b"/>
              <a:pathLst>
                <a:path w="1876837" h="166788">
                  <a:moveTo>
                    <a:pt x="0" y="0"/>
                  </a:moveTo>
                  <a:lnTo>
                    <a:pt x="1876837" y="0"/>
                  </a:lnTo>
                  <a:lnTo>
                    <a:pt x="1876837" y="166788"/>
                  </a:lnTo>
                  <a:lnTo>
                    <a:pt x="0" y="166788"/>
                  </a:lnTo>
                  <a:close/>
                </a:path>
              </a:pathLst>
            </a:custGeom>
            <a:solidFill>
              <a:srgbClr val="FFCFCF"/>
            </a:solidFill>
          </p:spPr>
        </p:sp>
      </p:grpSp>
      <p:sp>
        <p:nvSpPr>
          <p:cNvPr id="18" name="TextBox 17">
            <a:extLst>
              <a:ext uri="{FF2B5EF4-FFF2-40B4-BE49-F238E27FC236}">
                <a16:creationId xmlns:a16="http://schemas.microsoft.com/office/drawing/2014/main" id="{8263D10F-C775-3B72-D905-133EE4CD14B1}"/>
              </a:ext>
            </a:extLst>
          </p:cNvPr>
          <p:cNvSpPr txBox="1"/>
          <p:nvPr/>
        </p:nvSpPr>
        <p:spPr>
          <a:xfrm>
            <a:off x="1174661" y="952729"/>
            <a:ext cx="6156438" cy="738664"/>
          </a:xfrm>
          <a:prstGeom prst="rect">
            <a:avLst/>
          </a:prstGeom>
          <a:noFill/>
        </p:spPr>
        <p:txBody>
          <a:bodyPr wrap="square" rtlCol="0">
            <a:spAutoFit/>
          </a:bodyPr>
          <a:lstStyle/>
          <a:p>
            <a:r>
              <a:rPr lang="en-US" sz="4200" b="1" dirty="0"/>
              <a:t>Setup GitHub</a:t>
            </a:r>
            <a:endParaRPr lang="en-IN" sz="4200" b="1" dirty="0"/>
          </a:p>
        </p:txBody>
      </p:sp>
      <p:sp>
        <p:nvSpPr>
          <p:cNvPr id="14" name="TextBox 13">
            <a:extLst>
              <a:ext uri="{FF2B5EF4-FFF2-40B4-BE49-F238E27FC236}">
                <a16:creationId xmlns:a16="http://schemas.microsoft.com/office/drawing/2014/main" id="{2A26B0B7-0561-693A-F901-AEC5E092780B}"/>
              </a:ext>
            </a:extLst>
          </p:cNvPr>
          <p:cNvSpPr txBox="1"/>
          <p:nvPr/>
        </p:nvSpPr>
        <p:spPr>
          <a:xfrm>
            <a:off x="762001" y="1668629"/>
            <a:ext cx="16580954" cy="6654450"/>
          </a:xfrm>
          <a:prstGeom prst="rect">
            <a:avLst/>
          </a:prstGeom>
          <a:noFill/>
        </p:spPr>
        <p:txBody>
          <a:bodyPr wrap="square" rtlCol="0">
            <a:spAutoFit/>
          </a:bodyPr>
          <a:lstStyle/>
          <a:p>
            <a:pPr marL="428625" indent="-428625">
              <a:lnSpc>
                <a:spcPct val="150000"/>
              </a:lnSpc>
              <a:buFont typeface="Wingdings" panose="05000000000000000000" pitchFamily="2" charset="2"/>
              <a:buChar char="§"/>
            </a:pPr>
            <a:r>
              <a:rPr lang="en-US" sz="3600" dirty="0"/>
              <a:t>Create an account on </a:t>
            </a:r>
            <a:r>
              <a:rPr lang="en-US" sz="3600" dirty="0" err="1"/>
              <a:t>Github</a:t>
            </a:r>
            <a:r>
              <a:rPr lang="en-IN" sz="3600" dirty="0"/>
              <a:t>: </a:t>
            </a:r>
            <a:r>
              <a:rPr lang="en-IN" sz="3600" dirty="0">
                <a:hlinkClick r:id="rId5"/>
              </a:rPr>
              <a:t>https://github.com/</a:t>
            </a:r>
            <a:endParaRPr lang="en-IN" sz="3600" dirty="0"/>
          </a:p>
          <a:p>
            <a:pPr marL="428625" indent="-428625">
              <a:lnSpc>
                <a:spcPct val="150000"/>
              </a:lnSpc>
              <a:buFont typeface="Wingdings" panose="05000000000000000000" pitchFamily="2" charset="2"/>
              <a:buChar char="§"/>
            </a:pPr>
            <a:r>
              <a:rPr lang="en-IN" sz="3600" dirty="0"/>
              <a:t>Install Git: https://git-scm.com/downloads</a:t>
            </a:r>
          </a:p>
          <a:p>
            <a:pPr marL="428625" indent="-428625">
              <a:lnSpc>
                <a:spcPct val="150000"/>
              </a:lnSpc>
              <a:buFont typeface="Wingdings" panose="05000000000000000000" pitchFamily="2" charset="2"/>
              <a:buChar char="§"/>
            </a:pPr>
            <a:r>
              <a:rPr lang="en-IN" sz="3600" dirty="0"/>
              <a:t> Create a repository on GitHub.</a:t>
            </a:r>
          </a:p>
          <a:p>
            <a:pPr marL="428625" indent="-428625">
              <a:lnSpc>
                <a:spcPct val="150000"/>
              </a:lnSpc>
              <a:buFont typeface="Wingdings" panose="05000000000000000000" pitchFamily="2" charset="2"/>
              <a:buChar char="§"/>
            </a:pPr>
            <a:r>
              <a:rPr lang="en-IN" sz="3600" dirty="0"/>
              <a:t>Add you local code to GitHub, using git bash (Commands are already mentioned on the page, when  you create  a repository).</a:t>
            </a:r>
          </a:p>
          <a:p>
            <a:pPr marL="428625" indent="-428625">
              <a:lnSpc>
                <a:spcPct val="150000"/>
              </a:lnSpc>
              <a:buFont typeface="Wingdings" panose="05000000000000000000" pitchFamily="2" charset="2"/>
              <a:buChar char="§"/>
            </a:pPr>
            <a:r>
              <a:rPr lang="en-IN" sz="3600" b="1" dirty="0"/>
              <a:t>Documentation</a:t>
            </a:r>
            <a:r>
              <a:rPr lang="en-IN" sz="3600" dirty="0"/>
              <a:t>: https://docs.github.com/en/get-started/getting-started-with-git/setting-your-username-in-git</a:t>
            </a:r>
          </a:p>
          <a:p>
            <a:pPr marL="428625" indent="-428625">
              <a:lnSpc>
                <a:spcPct val="150000"/>
              </a:lnSpc>
              <a:buFont typeface="Wingdings" panose="05000000000000000000" pitchFamily="2" charset="2"/>
              <a:buChar char="§"/>
            </a:pPr>
            <a:endParaRPr lang="en-US" sz="3600" dirty="0"/>
          </a:p>
        </p:txBody>
      </p:sp>
    </p:spTree>
    <p:extLst>
      <p:ext uri="{BB962C8B-B14F-4D97-AF65-F5344CB8AC3E}">
        <p14:creationId xmlns:p14="http://schemas.microsoft.com/office/powerpoint/2010/main" val="23227823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1072</TotalTime>
  <Words>162</Words>
  <Application>Microsoft Office PowerPoint</Application>
  <PresentationFormat>Custom</PresentationFormat>
  <Paragraphs>15</Paragraphs>
  <Slides>3</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Wingdings</vt:lpstr>
      <vt:lpstr>Calibri</vt:lpstr>
      <vt:lpstr>Arial</vt:lpstr>
      <vt:lpstr>Office Theme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SLC PPT - Content</dc:title>
  <cp:lastModifiedBy>urvashi singla</cp:lastModifiedBy>
  <cp:revision>90</cp:revision>
  <dcterms:created xsi:type="dcterms:W3CDTF">2006-08-16T00:00:00Z</dcterms:created>
  <dcterms:modified xsi:type="dcterms:W3CDTF">2025-10-30T07:16:39Z</dcterms:modified>
  <dc:identifier>DAFBHbFhJSU</dc:identifier>
</cp:coreProperties>
</file>