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2" r:id="rId3"/>
    <p:sldId id="271" r:id="rId4"/>
    <p:sldId id="273" r:id="rId5"/>
    <p:sldId id="275" r:id="rId6"/>
    <p:sldId id="276" r:id="rId7"/>
    <p:sldId id="277" r:id="rId8"/>
    <p:sldId id="285" r:id="rId9"/>
    <p:sldId id="279" r:id="rId10"/>
    <p:sldId id="281" r:id="rId11"/>
    <p:sldId id="282" r:id="rId12"/>
    <p:sldId id="286" r:id="rId13"/>
    <p:sldId id="280" r:id="rId14"/>
    <p:sldId id="283" r:id="rId15"/>
    <p:sldId id="284" r:id="rId16"/>
    <p:sldId id="26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vashi singla" initials="us" lastIdx="1" clrIdx="0">
    <p:extLst>
      <p:ext uri="{19B8F6BF-5375-455C-9EA6-DF929625EA0E}">
        <p15:presenceInfo xmlns:p15="http://schemas.microsoft.com/office/powerpoint/2012/main" userId="c0ef9a7a5a189a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9" autoAdjust="0"/>
    <p:restoredTop sz="94660"/>
  </p:normalViewPr>
  <p:slideViewPr>
    <p:cSldViewPr snapToGrid="0">
      <p:cViewPr varScale="1">
        <p:scale>
          <a:sx n="63" d="100"/>
          <a:sy n="63" d="100"/>
        </p:scale>
        <p:origin x="5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747A-5E38-4925-876B-013D41839A7E}" type="datetimeFigureOut">
              <a:rPr lang="en-IN" smtClean="0"/>
              <a:t>01-11-2022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EBA7-13DA-4048-A2A2-8A7A4DC07B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59731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7EB68-0742-4B2F-948E-4B0FADD70980}" type="datetimeFigureOut">
              <a:rPr lang="en-IN" smtClean="0"/>
              <a:t>01-11-2022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00D5D-0237-42CA-A08E-A8970B5306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9530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125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282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927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458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125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69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12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752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917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157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026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69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01-11-2022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67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A8D1-29A0-4F2C-9DA4-526215A2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70A5F-67FA-4C98-B9DD-BF3534AEE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0DE6-EFA7-4B28-BB6E-3284296E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49FA-BDEC-4707-823E-DFB1E44AE5F4}" type="datetime1">
              <a:rPr lang="en-IN" smtClean="0"/>
              <a:t>01-11-2022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2542-8385-453C-884B-AF761BF8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DFA9-BB9D-4129-A58B-BC92AF28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8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431EA-B458-4D26-AC9A-7FE268F2D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C34D0-E77C-4AD3-A7BE-414C55156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AF8D4-447E-45F3-BB51-F0C301B8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3BF4-166F-494C-B1CD-8C096B96C2BB}" type="datetime1">
              <a:rPr lang="en-IN" smtClean="0"/>
              <a:t>01-11-2022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8A01-E418-4FA7-AAAC-F7B19AAA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3B24-F5F4-4EE6-BCFD-17DEEED5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05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60A-0CD8-4611-B8EC-104EAC79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6495-FC79-4F62-A148-0076E85AE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E0ED-B2C4-43EF-A023-9283900B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A02-F125-4CE8-A8D4-FB17E5A59BFA}" type="datetime1">
              <a:rPr lang="en-IN" smtClean="0"/>
              <a:t>01-11-2022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48DA-BCB9-484C-A37F-37170298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6D77-6EB0-4191-9E6B-3F7DB0E7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97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BA8D-27BA-474E-8AE7-50A9B9E5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6BF9-445A-4B7C-9A79-F1798937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B0B3-BE81-4606-B6DD-9C1BFF49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0508-5A6D-46E8-8866-8C14C5809EAE}" type="datetime1">
              <a:rPr lang="en-IN" smtClean="0"/>
              <a:t>01-11-2022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0635-0366-4B6E-9BD3-D30A1255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91BD-5FE0-4039-A375-61D1C2EF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2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C782-A92A-490A-B1EE-4087A3D0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7632-F122-479F-87D8-149E4308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F113C-F285-4C8F-A778-5345FF79C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19CCD-00CF-4E26-BA79-1F2EC27C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8D7F-703C-42C4-AECA-2B6A3E0848EF}" type="datetime1">
              <a:rPr lang="en-IN" smtClean="0"/>
              <a:t>01-11-2022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08FC0-F60D-47F6-85DE-1ECCBDBF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CDF4D-5F4E-4D24-A469-5574C3C7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83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3B14-D964-4265-90A7-C2BD9743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90722-0A35-4203-AFC5-D0DBD48E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999BF-AE97-47A4-B740-32832CB6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5141D-1491-4722-8174-AA8908F6F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928ED-A4ED-43C0-805D-8ED896D31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72353-2A8E-495A-8A24-48818EAD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3646-BC15-462D-A874-BB59FDA3225A}" type="datetime1">
              <a:rPr lang="en-IN" smtClean="0"/>
              <a:t>01-11-2022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1685A-FF29-45DF-BD9E-BA8C37CF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D1FB7-8919-49E9-A021-2F9A2C14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3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3F11-31C9-426A-887B-5BF16646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814A4-0B1F-4D7A-AD75-37DF60DC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12DD-B10E-4378-AAA7-EA9E456DD7FE}" type="datetime1">
              <a:rPr lang="en-IN" smtClean="0"/>
              <a:t>01-11-2022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65AED-07EF-4541-A7B5-BE895BE2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32314-4818-4176-8390-CCDD7F7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44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80331-753C-4A47-9379-EFBE8713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1FC5-238C-4652-85AB-4AF40FABAFE4}" type="datetime1">
              <a:rPr lang="en-IN" smtClean="0"/>
              <a:t>01-11-2022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64541-F527-4CD6-887A-2D8C9FA9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1B7FD-5875-4358-AFFB-B6C728C7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42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2691-A484-4953-8A36-BA9886EE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C2CD-C1D1-452C-93B3-C811A473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66BBF-009B-4438-83CE-BE9BA3726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DF10-D3C1-4C79-9BD5-99CED4DC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DA35-D73E-4EB2-8ABD-C7E18D1665B7}" type="datetime1">
              <a:rPr lang="en-IN" smtClean="0"/>
              <a:t>01-11-2022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32B7E-CB84-4355-8B41-25E48FAE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22B91-96AE-4C5A-8C35-EF897B66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65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538E-8DBB-418E-AE3C-DCB6F66A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44946-349F-4BA0-A68F-F67AB0EEF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1CBCE-3389-4430-B4F2-A5D026B69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061F3-D30D-4385-B805-B9AA664B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4118-1D6D-4AA7-8D44-9632F8077A60}" type="datetime1">
              <a:rPr lang="en-IN" smtClean="0"/>
              <a:t>01-11-2022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10C8D-8685-4C39-8244-9DA3198B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E9A75-E971-4816-96A3-6321475B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19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B91ED-67E7-40E9-BF0A-C7691F65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01CFA-4723-455B-82D1-45A93DE3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7761-9D76-4544-A7F2-33A134CCD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7518-60E1-4EE6-9803-C28D14FEE39E}" type="datetime1">
              <a:rPr lang="en-IN" smtClean="0"/>
              <a:t>01-11-2022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1985-6CB5-402D-A412-537831EA9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A1A0-D656-44CA-9027-B42C1ABAB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8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9299" y="2317172"/>
            <a:ext cx="3528291" cy="2085869"/>
          </a:xfrm>
        </p:spPr>
        <p:txBody>
          <a:bodyPr>
            <a:normAutofit/>
          </a:bodyPr>
          <a:lstStyle/>
          <a:p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  <a:t>HTML</a:t>
            </a:r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endParaRPr lang="en-IN" sz="2400" b="1" dirty="0">
              <a:solidFill>
                <a:srgbClr val="FFFFFF"/>
              </a:solidFill>
              <a:latin typeface="Garamond" panose="02020404030301010803" pitchFamily="18" charset="0"/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D00A8-DD81-423A-B628-52EBB72EA017}"/>
              </a:ext>
            </a:extLst>
          </p:cNvPr>
          <p:cNvSpPr/>
          <p:nvPr/>
        </p:nvSpPr>
        <p:spPr>
          <a:xfrm>
            <a:off x="2752484" y="1769375"/>
            <a:ext cx="6687031" cy="33192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Today’s Topics</a:t>
            </a:r>
            <a:endParaRPr lang="en-IN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Installation Node, NPM, Build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React - Introduction, Versions, Features, Pros &amp; 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React - Installation, Browser extensions, VS Code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React - Create-React-App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How to Update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DOM Events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FC1A6-227C-45A3-9210-312E37A64FDA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F57BA-7B5A-498B-85CE-C46ECBA3CE9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D5F5D-A8AE-E6C3-F07D-DC4D8861FCA8}"/>
              </a:ext>
            </a:extLst>
          </p:cNvPr>
          <p:cNvSpPr/>
          <p:nvPr/>
        </p:nvSpPr>
        <p:spPr>
          <a:xfrm>
            <a:off x="8369299" y="5491315"/>
            <a:ext cx="2751665" cy="7924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By Urvashi 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96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SETUP REACT ENVIRONMENT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811A50-2630-4E93-846B-4AF9C9E3C94F}"/>
              </a:ext>
            </a:extLst>
          </p:cNvPr>
          <p:cNvSpPr txBox="1"/>
          <p:nvPr/>
        </p:nvSpPr>
        <p:spPr>
          <a:xfrm>
            <a:off x="508000" y="1242729"/>
            <a:ext cx="10043045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Step 1</a:t>
            </a:r>
            <a:r>
              <a:rPr lang="en-IN" sz="2000" dirty="0"/>
              <a:t>: Install Node visit https://nodejs.org</a:t>
            </a:r>
          </a:p>
          <a:p>
            <a:pPr>
              <a:lnSpc>
                <a:spcPct val="150000"/>
              </a:lnSpc>
            </a:pPr>
            <a:r>
              <a:rPr lang="en-IN" sz="2000" b="1" dirty="0"/>
              <a:t>Step 2</a:t>
            </a:r>
            <a:r>
              <a:rPr lang="en-IN" sz="2000" dirty="0"/>
              <a:t>: NPM will install automatically with node</a:t>
            </a:r>
          </a:p>
          <a:p>
            <a:pPr>
              <a:lnSpc>
                <a:spcPct val="150000"/>
              </a:lnSpc>
            </a:pPr>
            <a:r>
              <a:rPr lang="en-IN" sz="2000" b="1" dirty="0"/>
              <a:t>Step 3</a:t>
            </a:r>
            <a:r>
              <a:rPr lang="en-IN" sz="2000" dirty="0"/>
              <a:t>: By using create-react-app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		</a:t>
            </a:r>
            <a:r>
              <a:rPr lang="en-IN" sz="2000" dirty="0" err="1"/>
              <a:t>npm</a:t>
            </a:r>
            <a:r>
              <a:rPr lang="en-IN" sz="2000" dirty="0"/>
              <a:t> install -g create-react-app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		create-react-app my-app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		To Run: cd my-app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		              </a:t>
            </a:r>
            <a:r>
              <a:rPr lang="en-IN" sz="2000" dirty="0" err="1"/>
              <a:t>npm</a:t>
            </a:r>
            <a:r>
              <a:rPr lang="en-IN" sz="2000" dirty="0"/>
              <a:t> start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		</a:t>
            </a:r>
            <a:r>
              <a:rPr lang="en-IN" sz="2000" dirty="0" err="1"/>
              <a:t>npm</a:t>
            </a:r>
            <a:r>
              <a:rPr lang="en-IN" sz="2000" dirty="0"/>
              <a:t> install react@17 react-dom@17</a:t>
            </a:r>
          </a:p>
        </p:txBody>
      </p:sp>
    </p:spTree>
    <p:extLst>
      <p:ext uri="{BB962C8B-B14F-4D97-AF65-F5344CB8AC3E}">
        <p14:creationId xmlns:p14="http://schemas.microsoft.com/office/powerpoint/2010/main" val="2578354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Browser Extension and </a:t>
            </a:r>
            <a:r>
              <a:rPr lang="en-IN" sz="2800" b="1" dirty="0" err="1"/>
              <a:t>VSCode</a:t>
            </a:r>
            <a:r>
              <a:rPr lang="en-IN" sz="2800" b="1" dirty="0"/>
              <a:t> Plugin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908" y="1282514"/>
            <a:ext cx="11053969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Open </a:t>
            </a:r>
            <a:r>
              <a:rPr lang="en-IN" sz="2400" dirty="0" err="1"/>
              <a:t>VSCode</a:t>
            </a:r>
            <a:r>
              <a:rPr lang="en-IN" sz="2400" dirty="0"/>
              <a:t>, add Babel as extension.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Add React Developer Tools as Browser extension.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47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4104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React Version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2C32D-9C98-CBE9-4EE4-10DB618B11AF}"/>
              </a:ext>
            </a:extLst>
          </p:cNvPr>
          <p:cNvSpPr txBox="1"/>
          <p:nvPr/>
        </p:nvSpPr>
        <p:spPr>
          <a:xfrm>
            <a:off x="508000" y="1261271"/>
            <a:ext cx="1053960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dirty="0">
                <a:effectLst/>
              </a:rPr>
              <a:t>29 May 2013, First React version was released React 0.3.0  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dirty="0">
                <a:effectLst/>
              </a:rPr>
              <a:t>April 2016,  React version was released React 15.0</a:t>
            </a:r>
            <a:endParaRPr lang="en-US" sz="2400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On September 26, 2017, React 16.0 was released to the public.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On February 16, 2019, React 16.8 was released to the public. The release introduced React Hooks.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On August 10, 2020, React v17.0, notable as the first major release without major changes to the React developer-facing API.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On March 29, 2022, React 18 </a:t>
            </a:r>
            <a:r>
              <a:rPr lang="en-US" sz="2400" dirty="0"/>
              <a:t>was released</a:t>
            </a:r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567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572008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WHY REACTJS?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C1D3AB-B942-4D0F-8FD9-F7B95161BCE1}"/>
              </a:ext>
            </a:extLst>
          </p:cNvPr>
          <p:cNvSpPr/>
          <p:nvPr/>
        </p:nvSpPr>
        <p:spPr>
          <a:xfrm>
            <a:off x="2795304" y="2041804"/>
            <a:ext cx="6638923" cy="5243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</a:rPr>
              <a:t>      Virtual DOM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E79AB4-D6BE-4CEF-863B-012D29A4BDDC}"/>
              </a:ext>
            </a:extLst>
          </p:cNvPr>
          <p:cNvSpPr/>
          <p:nvPr/>
        </p:nvSpPr>
        <p:spPr>
          <a:xfrm>
            <a:off x="2795306" y="3493784"/>
            <a:ext cx="6638923" cy="5011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</a:rPr>
              <a:t>      Unidirectional Data Flow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6B0C4C-4334-4CE7-89EE-349295F68ECA}"/>
              </a:ext>
            </a:extLst>
          </p:cNvPr>
          <p:cNvSpPr/>
          <p:nvPr/>
        </p:nvSpPr>
        <p:spPr>
          <a:xfrm>
            <a:off x="2795306" y="4929234"/>
            <a:ext cx="6614973" cy="5283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</a:rPr>
              <a:t>      Component Based System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E3798-B26B-41B8-8D0C-3D10C1C0DB26}"/>
              </a:ext>
            </a:extLst>
          </p:cNvPr>
          <p:cNvSpPr/>
          <p:nvPr/>
        </p:nvSpPr>
        <p:spPr>
          <a:xfrm>
            <a:off x="2795306" y="4208144"/>
            <a:ext cx="6614973" cy="5078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just"/>
            <a:r>
              <a:rPr lang="en-IN" sz="2000" b="1" dirty="0">
                <a:solidFill>
                  <a:schemeClr val="tx1"/>
                </a:solidFill>
              </a:rPr>
              <a:t>        </a:t>
            </a:r>
            <a:r>
              <a:rPr lang="en-IN" sz="2400" b="1" dirty="0">
                <a:solidFill>
                  <a:schemeClr val="tx1"/>
                </a:solidFill>
              </a:rPr>
              <a:t>JSX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B7A3EC-F033-481D-A60E-B6AEE864A689}"/>
              </a:ext>
            </a:extLst>
          </p:cNvPr>
          <p:cNvSpPr/>
          <p:nvPr/>
        </p:nvSpPr>
        <p:spPr>
          <a:xfrm>
            <a:off x="2795305" y="2779424"/>
            <a:ext cx="6638923" cy="5011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</a:rPr>
              <a:t>      SPA VS MPA </a:t>
            </a:r>
          </a:p>
        </p:txBody>
      </p:sp>
    </p:spTree>
    <p:extLst>
      <p:ext uri="{BB962C8B-B14F-4D97-AF65-F5344CB8AC3E}">
        <p14:creationId xmlns:p14="http://schemas.microsoft.com/office/powerpoint/2010/main" val="3985561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Virtual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0" name="Google Shape;141;p20">
            <a:extLst>
              <a:ext uri="{FF2B5EF4-FFF2-40B4-BE49-F238E27FC236}">
                <a16:creationId xmlns:a16="http://schemas.microsoft.com/office/drawing/2014/main" id="{97186C87-6388-427A-A518-EC7703381751}"/>
              </a:ext>
            </a:extLst>
          </p:cNvPr>
          <p:cNvSpPr/>
          <p:nvPr/>
        </p:nvSpPr>
        <p:spPr>
          <a:xfrm>
            <a:off x="1981086" y="2740970"/>
            <a:ext cx="1995181" cy="9843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UI Component</a:t>
            </a:r>
            <a:br>
              <a:rPr lang="en" b="1" dirty="0">
                <a:solidFill>
                  <a:schemeClr val="tx1"/>
                </a:solidFill>
              </a:rPr>
            </a:br>
            <a:r>
              <a:rPr lang="en" b="1" dirty="0">
                <a:solidFill>
                  <a:schemeClr val="tx1"/>
                </a:solidFill>
              </a:rPr>
              <a:t>App.js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1" name="Google Shape;139;p20">
            <a:extLst>
              <a:ext uri="{FF2B5EF4-FFF2-40B4-BE49-F238E27FC236}">
                <a16:creationId xmlns:a16="http://schemas.microsoft.com/office/drawing/2014/main" id="{6F06C418-B2CE-44D9-87F6-9B0E3C5A82F8}"/>
              </a:ext>
            </a:extLst>
          </p:cNvPr>
          <p:cNvSpPr/>
          <p:nvPr/>
        </p:nvSpPr>
        <p:spPr>
          <a:xfrm>
            <a:off x="3907179" y="4009020"/>
            <a:ext cx="1632154" cy="9163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VirtualDom</a:t>
            </a:r>
            <a:br>
              <a:rPr lang="en" b="1" dirty="0">
                <a:solidFill>
                  <a:schemeClr val="tx1"/>
                </a:solidFill>
              </a:rPr>
            </a:br>
            <a:r>
              <a:rPr lang="en" b="1" dirty="0">
                <a:solidFill>
                  <a:schemeClr val="tx1"/>
                </a:solidFill>
              </a:rPr>
              <a:t>(New)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6" name="Google Shape;139;p20">
            <a:extLst>
              <a:ext uri="{FF2B5EF4-FFF2-40B4-BE49-F238E27FC236}">
                <a16:creationId xmlns:a16="http://schemas.microsoft.com/office/drawing/2014/main" id="{EAE3A695-8B63-453A-94C5-82B9DFFEE458}"/>
              </a:ext>
            </a:extLst>
          </p:cNvPr>
          <p:cNvSpPr/>
          <p:nvPr/>
        </p:nvSpPr>
        <p:spPr>
          <a:xfrm>
            <a:off x="5955083" y="4005191"/>
            <a:ext cx="1632154" cy="9163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VirtualDom</a:t>
            </a:r>
            <a:br>
              <a:rPr lang="en" b="1" dirty="0">
                <a:solidFill>
                  <a:schemeClr val="tx1"/>
                </a:solidFill>
              </a:rPr>
            </a:br>
            <a:r>
              <a:rPr lang="en" b="1" dirty="0">
                <a:solidFill>
                  <a:schemeClr val="tx1"/>
                </a:solidFill>
              </a:rPr>
              <a:t>(Current)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7" name="Google Shape;139;p20">
            <a:extLst>
              <a:ext uri="{FF2B5EF4-FFF2-40B4-BE49-F238E27FC236}">
                <a16:creationId xmlns:a16="http://schemas.microsoft.com/office/drawing/2014/main" id="{68510263-FEBA-464A-B50A-A996C14A8C53}"/>
              </a:ext>
            </a:extLst>
          </p:cNvPr>
          <p:cNvSpPr/>
          <p:nvPr/>
        </p:nvSpPr>
        <p:spPr>
          <a:xfrm>
            <a:off x="8146892" y="2620581"/>
            <a:ext cx="1632154" cy="9163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Browser </a:t>
            </a:r>
            <a:br>
              <a:rPr lang="en" b="1" dirty="0">
                <a:solidFill>
                  <a:schemeClr val="tx1"/>
                </a:solidFill>
              </a:rPr>
            </a:br>
            <a:r>
              <a:rPr lang="en" b="1" dirty="0">
                <a:solidFill>
                  <a:schemeClr val="tx1"/>
                </a:solidFill>
              </a:rPr>
              <a:t>DOM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18" name="Google Shape;146;p20">
            <a:extLst>
              <a:ext uri="{FF2B5EF4-FFF2-40B4-BE49-F238E27FC236}">
                <a16:creationId xmlns:a16="http://schemas.microsoft.com/office/drawing/2014/main" id="{CECC0252-FEA7-450A-B6BD-B42DCCAF235E}"/>
              </a:ext>
            </a:extLst>
          </p:cNvPr>
          <p:cNvCxnSpPr/>
          <p:nvPr/>
        </p:nvCxnSpPr>
        <p:spPr>
          <a:xfrm flipV="1">
            <a:off x="4819031" y="5275812"/>
            <a:ext cx="1669874" cy="53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oogle Shape;143;p20">
            <a:extLst>
              <a:ext uri="{FF2B5EF4-FFF2-40B4-BE49-F238E27FC236}">
                <a16:creationId xmlns:a16="http://schemas.microsoft.com/office/drawing/2014/main" id="{E3584452-5CDF-4873-A912-AA6E8456A8F2}"/>
              </a:ext>
            </a:extLst>
          </p:cNvPr>
          <p:cNvCxnSpPr/>
          <p:nvPr/>
        </p:nvCxnSpPr>
        <p:spPr>
          <a:xfrm>
            <a:off x="4819031" y="4963235"/>
            <a:ext cx="0" cy="31257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oogle Shape;144;p20">
            <a:extLst>
              <a:ext uri="{FF2B5EF4-FFF2-40B4-BE49-F238E27FC236}">
                <a16:creationId xmlns:a16="http://schemas.microsoft.com/office/drawing/2014/main" id="{4CC63E4A-BBD8-4997-B086-9DA37AF1F4DD}"/>
              </a:ext>
            </a:extLst>
          </p:cNvPr>
          <p:cNvCxnSpPr/>
          <p:nvPr/>
        </p:nvCxnSpPr>
        <p:spPr>
          <a:xfrm>
            <a:off x="6456764" y="4944591"/>
            <a:ext cx="12854" cy="30816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oogle Shape;149;p20">
            <a:extLst>
              <a:ext uri="{FF2B5EF4-FFF2-40B4-BE49-F238E27FC236}">
                <a16:creationId xmlns:a16="http://schemas.microsoft.com/office/drawing/2014/main" id="{EA65CFA9-5DAC-4F36-885C-3DC2A16D3A0C}"/>
              </a:ext>
            </a:extLst>
          </p:cNvPr>
          <p:cNvCxnSpPr/>
          <p:nvPr/>
        </p:nvCxnSpPr>
        <p:spPr>
          <a:xfrm>
            <a:off x="8962969" y="3561752"/>
            <a:ext cx="0" cy="210629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Google Shape;148;p20">
            <a:extLst>
              <a:ext uri="{FF2B5EF4-FFF2-40B4-BE49-F238E27FC236}">
                <a16:creationId xmlns:a16="http://schemas.microsoft.com/office/drawing/2014/main" id="{1A571046-DAC6-459B-8BDC-C9B83551055F}"/>
              </a:ext>
            </a:extLst>
          </p:cNvPr>
          <p:cNvCxnSpPr/>
          <p:nvPr/>
        </p:nvCxnSpPr>
        <p:spPr>
          <a:xfrm>
            <a:off x="5653968" y="5695813"/>
            <a:ext cx="330900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oogle Shape;147;p20">
            <a:extLst>
              <a:ext uri="{FF2B5EF4-FFF2-40B4-BE49-F238E27FC236}">
                <a16:creationId xmlns:a16="http://schemas.microsoft.com/office/drawing/2014/main" id="{773CFA29-BE48-452E-BEF4-D61D37EF8157}"/>
              </a:ext>
            </a:extLst>
          </p:cNvPr>
          <p:cNvCxnSpPr/>
          <p:nvPr/>
        </p:nvCxnSpPr>
        <p:spPr>
          <a:xfrm>
            <a:off x="5653968" y="5275813"/>
            <a:ext cx="0" cy="42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oogle Shape;145;p20">
            <a:extLst>
              <a:ext uri="{FF2B5EF4-FFF2-40B4-BE49-F238E27FC236}">
                <a16:creationId xmlns:a16="http://schemas.microsoft.com/office/drawing/2014/main" id="{7E89F563-F659-44F6-97D1-E8366C156AF8}"/>
              </a:ext>
            </a:extLst>
          </p:cNvPr>
          <p:cNvCxnSpPr/>
          <p:nvPr/>
        </p:nvCxnSpPr>
        <p:spPr>
          <a:xfrm>
            <a:off x="2981739" y="4488191"/>
            <a:ext cx="92237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oogle Shape;142;p20">
            <a:extLst>
              <a:ext uri="{FF2B5EF4-FFF2-40B4-BE49-F238E27FC236}">
                <a16:creationId xmlns:a16="http://schemas.microsoft.com/office/drawing/2014/main" id="{3C9B7A4D-3563-4733-ABED-E8CEE49D0D8F}"/>
              </a:ext>
            </a:extLst>
          </p:cNvPr>
          <p:cNvCxnSpPr/>
          <p:nvPr/>
        </p:nvCxnSpPr>
        <p:spPr>
          <a:xfrm>
            <a:off x="2978677" y="3728921"/>
            <a:ext cx="0" cy="7592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Google Shape;152;p20">
            <a:extLst>
              <a:ext uri="{FF2B5EF4-FFF2-40B4-BE49-F238E27FC236}">
                <a16:creationId xmlns:a16="http://schemas.microsoft.com/office/drawing/2014/main" id="{FA2FAD1E-D666-4DCB-AEE8-DE4E8DAB9BF0}"/>
              </a:ext>
            </a:extLst>
          </p:cNvPr>
          <p:cNvSpPr txBox="1"/>
          <p:nvPr/>
        </p:nvSpPr>
        <p:spPr>
          <a:xfrm>
            <a:off x="6533444" y="5275813"/>
            <a:ext cx="2987424" cy="37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Difference Updated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Google Shape;151;p20">
            <a:extLst>
              <a:ext uri="{FF2B5EF4-FFF2-40B4-BE49-F238E27FC236}">
                <a16:creationId xmlns:a16="http://schemas.microsoft.com/office/drawing/2014/main" id="{5AEA3EE9-D23B-472D-8DBB-876662915D31}"/>
              </a:ext>
            </a:extLst>
          </p:cNvPr>
          <p:cNvSpPr txBox="1"/>
          <p:nvPr/>
        </p:nvSpPr>
        <p:spPr>
          <a:xfrm>
            <a:off x="3151280" y="4065517"/>
            <a:ext cx="715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JSX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43696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4104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SPA VS MPA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B289D6-90C0-4FD2-A825-978306F72F42}"/>
              </a:ext>
            </a:extLst>
          </p:cNvPr>
          <p:cNvSpPr txBox="1"/>
          <p:nvPr/>
        </p:nvSpPr>
        <p:spPr>
          <a:xfrm>
            <a:off x="508000" y="11999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SPA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6F6A7-4162-4946-8642-717B1C2B5420}"/>
              </a:ext>
            </a:extLst>
          </p:cNvPr>
          <p:cNvSpPr txBox="1"/>
          <p:nvPr/>
        </p:nvSpPr>
        <p:spPr>
          <a:xfrm>
            <a:off x="508000" y="37217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MPA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BA553-D378-4E5A-920B-1B600A28417E}"/>
              </a:ext>
            </a:extLst>
          </p:cNvPr>
          <p:cNvSpPr txBox="1"/>
          <p:nvPr/>
        </p:nvSpPr>
        <p:spPr>
          <a:xfrm>
            <a:off x="431693" y="1512282"/>
            <a:ext cx="12859037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/>
              <a:t>A SPA is an app that works inside a browser and does not require page reloading during use.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>
                <a:ea typeface="Georgia"/>
                <a:cs typeface="Georgia"/>
                <a:sym typeface="Georgia"/>
              </a:rPr>
              <a:t>It is just one web page that you visit which then loads all other content using JavaScript — which they heavily depend on.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" sz="1600" dirty="0">
                <a:ea typeface="Georgia"/>
                <a:cs typeface="Georgia"/>
                <a:sym typeface="Georgia"/>
              </a:rPr>
              <a:t>SPA requests the markup and data independently and renders pages straight in the browser.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" sz="1600" dirty="0">
                <a:ea typeface="Georgia"/>
                <a:cs typeface="Georgia"/>
                <a:sym typeface="Georgia"/>
              </a:rPr>
              <a:t>Typically it has only one reactDOM.render() call because we have one root app component which hosts other react component</a:t>
            </a:r>
            <a:endParaRPr lang="en" sz="1600" dirty="0">
              <a:sym typeface="Georgi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/>
              <a:t>Used By </a:t>
            </a:r>
            <a:r>
              <a:rPr lang="en" sz="1600" dirty="0">
                <a:ea typeface="Georgia"/>
                <a:cs typeface="Georgia"/>
                <a:sym typeface="Georgia"/>
              </a:rPr>
              <a:t>Gmail, Google Maps, Facebook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IN" sz="1600" dirty="0">
              <a:ea typeface="Georgia"/>
              <a:cs typeface="Georgia"/>
              <a:sym typeface="Georgi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6D82C7-736B-4A75-B35F-15818C29F17F}"/>
              </a:ext>
            </a:extLst>
          </p:cNvPr>
          <p:cNvSpPr txBox="1"/>
          <p:nvPr/>
        </p:nvSpPr>
        <p:spPr>
          <a:xfrm>
            <a:off x="431693" y="4038444"/>
            <a:ext cx="114658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/>
              <a:t>MPA is considered a more classical approach to app development. The multi-page design pattern requires a page reload every time the content changes.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/>
              <a:t>Every Change i.e. displaying the data or submit data back to server requests rendering a new page from the server.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>
                <a:ea typeface="Georgia"/>
                <a:cs typeface="Georgia"/>
                <a:sym typeface="Georgia"/>
              </a:rPr>
              <a:t>Before deploying a web application, you need to consider the goal of it. If you know you need multiple categories — use a multi-page site.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/>
              <a:t>Used By extensive product portfolios, for example, e-commerce businesses.</a:t>
            </a:r>
            <a:endParaRPr lang="en-IN" sz="16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IN" sz="1600" dirty="0">
              <a:latin typeface="+mj-lt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07591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45050" y="102523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 txBox="1">
            <a:spLocks/>
          </p:cNvSpPr>
          <p:nvPr/>
        </p:nvSpPr>
        <p:spPr>
          <a:xfrm>
            <a:off x="8432796" y="1880612"/>
            <a:ext cx="3528291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spc="-100" dirty="0">
                <a:latin typeface="Garamond" panose="02020404030301010803" pitchFamily="18" charset="0"/>
              </a:rPr>
              <a:t>Q &amp;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1DB70-7561-4204-A79B-A52EDC0F9D3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4536C-3A68-462A-B6E5-E5CA8697ED4B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57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45050" y="99752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 txBox="1">
            <a:spLocks/>
          </p:cNvSpPr>
          <p:nvPr/>
        </p:nvSpPr>
        <p:spPr>
          <a:xfrm>
            <a:off x="7765530" y="2867153"/>
            <a:ext cx="4775075" cy="1630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4000" b="1" cap="all" spc="-100" dirty="0">
                <a:latin typeface="Garamond" panose="02020404030301010803" pitchFamily="18" charset="0"/>
              </a:rPr>
              <a:t>Thank You!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4D663D-A1D6-43EA-8842-765E7D51C1C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785F8-CB89-4156-A6B6-A4A6C844C341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0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4104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RUNTIME E</a:t>
            </a:r>
            <a:r>
              <a:rPr lang="en-IN" sz="2800" b="1" dirty="0"/>
              <a:t>NGINE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000" y="1122579"/>
            <a:ext cx="11053969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 W</a:t>
            </a:r>
            <a:r>
              <a:rPr lang="en-US" sz="2400" cap="none" dirty="0">
                <a:latin typeface="+mn-lt"/>
              </a:rPr>
              <a:t>hat is JavaScript Engine: </a:t>
            </a:r>
            <a:r>
              <a:rPr lang="en-IN" sz="2400" cap="none" dirty="0">
                <a:latin typeface="+mn-lt"/>
              </a:rPr>
              <a:t>Computer do not understand the </a:t>
            </a:r>
            <a:r>
              <a:rPr lang="en-IN" sz="2400" cap="none" dirty="0" err="1">
                <a:latin typeface="+mn-lt"/>
              </a:rPr>
              <a:t>Javascript</a:t>
            </a:r>
            <a:r>
              <a:rPr lang="en-IN" sz="2400" cap="none" dirty="0">
                <a:latin typeface="+mn-lt"/>
              </a:rPr>
              <a:t> code.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cap="none" dirty="0">
                <a:latin typeface="+mn-lt"/>
              </a:rPr>
              <a:t> </a:t>
            </a:r>
            <a:r>
              <a:rPr lang="en-IN" sz="2400" cap="none" dirty="0" err="1">
                <a:latin typeface="+mn-lt"/>
              </a:rPr>
              <a:t>Javascript</a:t>
            </a:r>
            <a:r>
              <a:rPr lang="en-IN" sz="2400" cap="none" dirty="0">
                <a:latin typeface="+mn-lt"/>
              </a:rPr>
              <a:t> engine takes </a:t>
            </a:r>
            <a:r>
              <a:rPr lang="en-IN" sz="2400" cap="none" dirty="0" err="1">
                <a:latin typeface="+mn-lt"/>
              </a:rPr>
              <a:t>javascript</a:t>
            </a:r>
            <a:r>
              <a:rPr lang="en-IN" sz="2400" cap="none" dirty="0">
                <a:latin typeface="+mn-lt"/>
              </a:rPr>
              <a:t>, and converts it into something it does   	  understand- machine code.</a:t>
            </a:r>
            <a:endParaRPr lang="en-US" sz="2400" cap="none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cap="none" dirty="0">
                <a:latin typeface="+mn-lt"/>
              </a:rPr>
              <a:t>  Types of JavaScript Runtime engine.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</a:t>
            </a:r>
            <a:r>
              <a:rPr lang="en-US" sz="2400" cap="none" dirty="0">
                <a:latin typeface="+mn-lt"/>
              </a:rPr>
              <a:t>    e.g.    Chrome: V8 engine </a:t>
            </a:r>
          </a:p>
          <a:p>
            <a:pPr>
              <a:lnSpc>
                <a:spcPct val="150000"/>
              </a:lnSpc>
            </a:pPr>
            <a:r>
              <a:rPr lang="en-US" sz="2400" cap="none" dirty="0">
                <a:latin typeface="+mn-lt"/>
              </a:rPr>
              <a:t>	     Mozilla: </a:t>
            </a:r>
            <a:r>
              <a:rPr lang="en-US" sz="2400" cap="none" dirty="0" err="1">
                <a:latin typeface="+mn-lt"/>
              </a:rPr>
              <a:t>SpiderMonkey</a:t>
            </a:r>
            <a:endParaRPr lang="en-US" sz="2400" cap="none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49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4104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WHAT IS NODE?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000" y="1112419"/>
            <a:ext cx="11053969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Node.js is an open-source, cross-platform runtime environment  that is built on Google Chrome's JavaScript Engine(V8)</a:t>
            </a:r>
            <a:r>
              <a:rPr lang="en-US" sz="2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Node.js is the platform needed for the React.js development.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Node bundles a React application into a single file for easy  compilation using webpack.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Installation Link: </a:t>
            </a:r>
            <a:r>
              <a:rPr lang="en-US" sz="2400" dirty="0">
                <a:hlinkClick r:id="rId3"/>
              </a:rPr>
              <a:t>https://nodejs.org/en/download/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37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5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NPM: NODE PACKAGE MANAGER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7367C-0AA2-40E6-BADC-9C6F5518AB84}"/>
              </a:ext>
            </a:extLst>
          </p:cNvPr>
          <p:cNvSpPr txBox="1"/>
          <p:nvPr/>
        </p:nvSpPr>
        <p:spPr>
          <a:xfrm>
            <a:off x="423373" y="1122579"/>
            <a:ext cx="11053969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ea typeface="Arial"/>
                <a:cs typeface="Arial"/>
                <a:sym typeface="Arial"/>
              </a:rPr>
              <a:t>Essential JavaScript development tools that help you build powerful applications using modern open source code.</a:t>
            </a:r>
            <a:endParaRPr lang="en-IN" sz="2400" cap="none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ea typeface="Arial"/>
                <a:cs typeface="Arial"/>
                <a:sym typeface="Arial"/>
              </a:rPr>
              <a:t>Site Link: https://www.npmjs.com/</a:t>
            </a:r>
            <a:endParaRPr lang="en-US" sz="2400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623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5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HOW TO BUILD WORKFLOW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7367C-0AA2-40E6-BADC-9C6F5518AB84}"/>
              </a:ext>
            </a:extLst>
          </p:cNvPr>
          <p:cNvSpPr txBox="1"/>
          <p:nvPr/>
        </p:nvSpPr>
        <p:spPr>
          <a:xfrm>
            <a:off x="508000" y="1344525"/>
            <a:ext cx="11053969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IN" sz="2400" dirty="0"/>
              <a:t>Use Dependency Management tool (</a:t>
            </a:r>
            <a:r>
              <a:rPr lang="en-IN" sz="2400" dirty="0" err="1"/>
              <a:t>npm</a:t>
            </a:r>
            <a:r>
              <a:rPr lang="en-IN" sz="2400" dirty="0"/>
              <a:t> or yarn) </a:t>
            </a:r>
          </a:p>
          <a:p>
            <a:pPr marL="342900" lvl="0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IN" sz="2400" dirty="0"/>
              <a:t>We need a bundler (webpack)</a:t>
            </a:r>
          </a:p>
          <a:p>
            <a:pPr marL="342900" lvl="0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IN" sz="2400" dirty="0"/>
              <a:t>Babel (</a:t>
            </a:r>
            <a:r>
              <a:rPr lang="en-IN" sz="2400" dirty="0" err="1"/>
              <a:t>Transcompiler</a:t>
            </a:r>
            <a:r>
              <a:rPr lang="en-IN" sz="2400" dirty="0"/>
              <a:t>) 	</a:t>
            </a:r>
          </a:p>
          <a:p>
            <a:pPr marL="342900" lvl="0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IN" sz="2400" dirty="0"/>
              <a:t>Use Development Server</a:t>
            </a:r>
          </a:p>
          <a:p>
            <a:pPr marL="342900" lvl="0" indent="-34290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95073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5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WHAT IS REACTJS?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7367C-0AA2-40E6-BADC-9C6F5518AB84}"/>
              </a:ext>
            </a:extLst>
          </p:cNvPr>
          <p:cNvSpPr txBox="1"/>
          <p:nvPr/>
        </p:nvSpPr>
        <p:spPr>
          <a:xfrm>
            <a:off x="508000" y="1171241"/>
            <a:ext cx="11053969" cy="4642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A JavaScript library for building dynamic UI.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It is an open-source, component-based front end library responsible only for the view layer of the application.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ReactJS works as views using a component based system.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Building block of </a:t>
            </a:r>
            <a:r>
              <a:rPr lang="en-IN" sz="2400" dirty="0" err="1"/>
              <a:t>ReactJs</a:t>
            </a:r>
            <a:endParaRPr lang="en-I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Basic Concepts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hlinkClick r:id="rId3"/>
              </a:rPr>
              <a:t>https://reactjs.org/</a:t>
            </a:r>
            <a:endParaRPr lang="en-I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https://beta.reactjs.org/</a:t>
            </a:r>
          </a:p>
        </p:txBody>
      </p:sp>
    </p:spTree>
    <p:extLst>
      <p:ext uri="{BB962C8B-B14F-4D97-AF65-F5344CB8AC3E}">
        <p14:creationId xmlns:p14="http://schemas.microsoft.com/office/powerpoint/2010/main" val="358990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5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HISTORY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7367C-0AA2-40E6-BADC-9C6F5518AB84}"/>
              </a:ext>
            </a:extLst>
          </p:cNvPr>
          <p:cNvSpPr txBox="1"/>
          <p:nvPr/>
        </p:nvSpPr>
        <p:spPr>
          <a:xfrm>
            <a:off x="508000" y="1132195"/>
            <a:ext cx="11053969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It came into existence in 2011, when a software engineer(Jordan </a:t>
            </a:r>
            <a:r>
              <a:rPr lang="en-IN" sz="2400" dirty="0" err="1"/>
              <a:t>Walke</a:t>
            </a:r>
            <a:r>
              <a:rPr lang="en-IN" sz="2400" dirty="0"/>
              <a:t>) at  Facebook created the library </a:t>
            </a:r>
            <a:r>
              <a:rPr lang="en-IN" sz="2400" dirty="0" err="1"/>
              <a:t>ReactJs</a:t>
            </a:r>
            <a:r>
              <a:rPr lang="en-IN" sz="2400" dirty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Facebook decided to make it open source in May 2013.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Build encapsulated components that manage their own state, then compose them to make complex UIs.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It was initially developed and maintained by Facebook and was later used in its products like WhatsApp &amp; Instagram.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7555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2755" y="2898867"/>
            <a:ext cx="5720080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tx1"/>
                </a:solidFill>
              </a:rPr>
              <a:t>  REACT DOM</a:t>
            </a:r>
            <a:endParaRPr lang="en-IN" sz="72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68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9299" y="2317172"/>
            <a:ext cx="3528291" cy="2085869"/>
          </a:xfrm>
        </p:spPr>
        <p:txBody>
          <a:bodyPr>
            <a:normAutofit/>
          </a:bodyPr>
          <a:lstStyle/>
          <a:p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  <a:t>HTML</a:t>
            </a:r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endParaRPr lang="en-IN" sz="2400" b="1" dirty="0">
              <a:solidFill>
                <a:srgbClr val="FFFFFF"/>
              </a:solidFill>
              <a:latin typeface="Garamond" panose="02020404030301010803" pitchFamily="18" charset="0"/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D00A8-DD81-423A-B628-52EBB72EA017}"/>
              </a:ext>
            </a:extLst>
          </p:cNvPr>
          <p:cNvSpPr/>
          <p:nvPr/>
        </p:nvSpPr>
        <p:spPr>
          <a:xfrm>
            <a:off x="3298499" y="2327330"/>
            <a:ext cx="6302701" cy="1666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Text Editor 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Install Visual Studio Code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FC1A6-227C-45A3-9210-312E37A64FDA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F57BA-7B5A-498B-85CE-C46ECBA3CE9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7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</TotalTime>
  <Words>789</Words>
  <Application>Microsoft Office PowerPoint</Application>
  <PresentationFormat>Widescreen</PresentationFormat>
  <Paragraphs>104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Garamond</vt:lpstr>
      <vt:lpstr>Lato</vt:lpstr>
      <vt:lpstr>Wingdings</vt:lpstr>
      <vt:lpstr>Office Theme</vt:lpstr>
      <vt:lpstr> HTML </vt:lpstr>
      <vt:lpstr>HTML</vt:lpstr>
      <vt:lpstr>HTML</vt:lpstr>
      <vt:lpstr>HTML</vt:lpstr>
      <vt:lpstr>HTML</vt:lpstr>
      <vt:lpstr>HTML</vt:lpstr>
      <vt:lpstr>HTML</vt:lpstr>
      <vt:lpstr>HTML</vt:lpstr>
      <vt:lpstr> HTML </vt:lpstr>
      <vt:lpstr>PowerPoint Presentation</vt:lpstr>
      <vt:lpstr>HTML</vt:lpstr>
      <vt:lpstr>HTML</vt:lpstr>
      <vt:lpstr>PowerPoint Presentation</vt:lpstr>
      <vt:lpstr>PowerPoint Presentation</vt:lpstr>
      <vt:lpstr>HTML</vt:lpstr>
      <vt:lpstr>HTML</vt:lpstr>
      <vt:lpstr>HTML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urvashigolu29@gmail.com</dc:creator>
  <cp:lastModifiedBy>urvashi singla</cp:lastModifiedBy>
  <cp:revision>193</cp:revision>
  <dcterms:created xsi:type="dcterms:W3CDTF">2021-06-11T06:04:29Z</dcterms:created>
  <dcterms:modified xsi:type="dcterms:W3CDTF">2022-11-01T08:44:08Z</dcterms:modified>
</cp:coreProperties>
</file>