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63" r:id="rId4"/>
    <p:sldId id="265" r:id="rId5"/>
    <p:sldId id="266" r:id="rId6"/>
    <p:sldId id="267" r:id="rId7"/>
    <p:sldId id="272" r:id="rId8"/>
    <p:sldId id="273" r:id="rId9"/>
    <p:sldId id="276" r:id="rId10"/>
    <p:sldId id="277" r:id="rId11"/>
    <p:sldId id="278" r:id="rId12"/>
    <p:sldId id="279" r:id="rId13"/>
    <p:sldId id="274" r:id="rId14"/>
    <p:sldId id="275" r:id="rId15"/>
    <p:sldId id="326" r:id="rId16"/>
    <p:sldId id="2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rvashi singla" initials="us" lastIdx="2" clrIdx="0">
    <p:extLst>
      <p:ext uri="{19B8F6BF-5375-455C-9EA6-DF929625EA0E}">
        <p15:presenceInfo xmlns:p15="http://schemas.microsoft.com/office/powerpoint/2012/main" userId="c0ef9a7a5a189a9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747A-5E38-4925-876B-013D41839A7E}" type="datetimeFigureOut">
              <a:rPr lang="en-IN" smtClean="0"/>
              <a:t>10-10-2022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DEBA7-13DA-4048-A2A2-8A7A4DC07B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59731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7EB68-0742-4B2F-948E-4B0FADD70980}" type="datetimeFigureOut">
              <a:rPr lang="en-IN" smtClean="0"/>
              <a:t>10-10-2022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00D5D-0237-42CA-A08E-A8970B5306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530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03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0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28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51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080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938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69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A8D1-29A0-4F2C-9DA4-526215A2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0A5F-67FA-4C98-B9DD-BF3534AEE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0DE6-EFA7-4B28-BB6E-3284296E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49FA-BDEC-4707-823E-DFB1E44AE5F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2542-8385-453C-884B-AF761BF8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DFA9-BB9D-4129-A58B-BC92AF28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431EA-B458-4D26-AC9A-7FE268F2D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34D0-E77C-4AD3-A7BE-414C55156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F8D4-447E-45F3-BB51-F0C301B8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3BF4-166F-494C-B1CD-8C096B96C2BB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A8A01-E418-4FA7-AAAC-F7B19AAA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43B24-F5F4-4EE6-BCFD-17DEEED5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0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360A-0CD8-4611-B8EC-104EAC79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6495-FC79-4F62-A148-0076E85AE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E0ED-B2C4-43EF-A023-9283900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A02-F125-4CE8-A8D4-FB17E5A59BFA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48DA-BCB9-484C-A37F-37170298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6D77-6EB0-4191-9E6B-3F7DB0E7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97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A8D-27BA-474E-8AE7-50A9B9E5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BF9-445A-4B7C-9A79-F1798937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0B3-BE81-4606-B6DD-9C1BFF49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0508-5A6D-46E8-8866-8C14C5809EA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0635-0366-4B6E-9BD3-D30A125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91BD-5FE0-4039-A375-61D1C2EF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782-A92A-490A-B1EE-4087A3D0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7632-F122-479F-87D8-149E4308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F113C-F285-4C8F-A778-5345FF79C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19CCD-00CF-4E26-BA79-1F2EC27C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8D7F-703C-42C4-AECA-2B6A3E0848EF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8FC0-F60D-47F6-85DE-1ECCBDBF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DF4D-5F4E-4D24-A469-5574C3C7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3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3B14-D964-4265-90A7-C2BD974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90722-0A35-4203-AFC5-D0DBD48E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999BF-AE97-47A4-B740-32832CB66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5141D-1491-4722-8174-AA8908F6F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928ED-A4ED-43C0-805D-8ED896D31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72353-2A8E-495A-8A24-48818EAD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3646-BC15-462D-A874-BB59FDA3225A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1685A-FF29-45DF-BD9E-BA8C37CF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D1FB7-8919-49E9-A021-2F9A2C14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4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F11-31C9-426A-887B-5BF16646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814A4-0B1F-4D7A-AD75-37DF60DC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012DD-B10E-4378-AAA7-EA9E456DD7F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65AED-07EF-4541-A7B5-BE895BE2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32314-4818-4176-8390-CCDD7F76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4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80331-753C-4A47-9379-EFBE8713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61FC5-238C-4652-85AB-4AF40FABAFE4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64541-F527-4CD6-887A-2D8C9FA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1B7FD-5875-4358-AFFB-B6C728C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42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2691-A484-4953-8A36-BA9886EE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C2CD-C1D1-452C-93B3-C811A4734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66BBF-009B-4438-83CE-BE9BA3726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EDF10-D3C1-4C79-9BD5-99CED4D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DA35-D73E-4EB2-8ABD-C7E18D1665B7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32B7E-CB84-4355-8B41-25E48FAE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22B91-96AE-4C5A-8C35-EF897B66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6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38E-8DBB-418E-AE3C-DCB6F66A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44946-349F-4BA0-A68F-F67AB0EEF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CBCE-3389-4430-B4F2-A5D026B69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61F3-D30D-4385-B805-B9AA664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4118-1D6D-4AA7-8D44-9632F8077A60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0C8D-8685-4C39-8244-9DA3198B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E9A75-E971-4816-96A3-6321475B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B91ED-67E7-40E9-BF0A-C7691F65D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1CFA-4723-455B-82D1-45A93DE3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7761-9D76-4544-A7F2-33A134CCD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7518-60E1-4EE6-9803-C28D14FEE39E}" type="datetime1">
              <a:rPr lang="en-IN" smtClean="0"/>
              <a:t>10-10-2022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E1985-6CB5-402D-A412-537831EA9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A1A0-D656-44CA-9027-B42C1ABAB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8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139" y="2317172"/>
            <a:ext cx="3528291" cy="2085869"/>
          </a:xfrm>
        </p:spPr>
        <p:txBody>
          <a:bodyPr>
            <a:normAutofit/>
          </a:bodyPr>
          <a:lstStyle/>
          <a:p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  <a:t>HTML</a:t>
            </a:r>
            <a:br>
              <a:rPr lang="en-IN" sz="4400" b="1" dirty="0">
                <a:solidFill>
                  <a:srgbClr val="FFFFFF"/>
                </a:solidFill>
                <a:latin typeface="Garamond" panose="02020404030301010803" pitchFamily="18" charset="0"/>
                <a:cs typeface="AngsanaUPC" panose="020B0502040204020203" pitchFamily="18" charset="-34"/>
              </a:rPr>
            </a:br>
            <a:endParaRPr lang="en-IN" sz="2400" b="1" dirty="0">
              <a:solidFill>
                <a:srgbClr val="FFFFFF"/>
              </a:solidFill>
              <a:latin typeface="Garamond" panose="02020404030301010803" pitchFamily="18" charset="0"/>
              <a:cs typeface="AngsanaUPC" panose="020B0502040204020203" pitchFamily="18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7D00A8-DD81-423A-B628-52EBB72EA017}"/>
              </a:ext>
            </a:extLst>
          </p:cNvPr>
          <p:cNvSpPr/>
          <p:nvPr/>
        </p:nvSpPr>
        <p:spPr>
          <a:xfrm>
            <a:off x="2934489" y="1991361"/>
            <a:ext cx="6302701" cy="25567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Today’s Topics</a:t>
            </a:r>
            <a:endParaRPr lang="en-IN" sz="2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IN" sz="2400" b="1" dirty="0" err="1">
                <a:solidFill>
                  <a:schemeClr val="tx1"/>
                </a:solidFill>
              </a:rPr>
              <a:t>avaScript</a:t>
            </a:r>
            <a:r>
              <a:rPr lang="en-IN" sz="2400" b="1" dirty="0">
                <a:solidFill>
                  <a:schemeClr val="tx1"/>
                </a:solidFill>
              </a:rPr>
              <a:t> - Introduction, Language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JavaScript – Variables, operators, Arithmetic, 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J</a:t>
            </a:r>
            <a:r>
              <a:rPr lang="en-IN" sz="2400" b="1" dirty="0" err="1">
                <a:solidFill>
                  <a:schemeClr val="tx1"/>
                </a:solidFill>
              </a:rPr>
              <a:t>avaScript</a:t>
            </a:r>
            <a:r>
              <a:rPr lang="en-IN" sz="2400" b="1" dirty="0">
                <a:solidFill>
                  <a:schemeClr val="tx1"/>
                </a:solidFill>
              </a:rPr>
              <a:t> -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</a:rPr>
              <a:t>JavaScript – Objects, 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FC1A6-227C-45A3-9210-312E37A64FDA}"/>
              </a:ext>
            </a:extLst>
          </p:cNvPr>
          <p:cNvSpPr/>
          <p:nvPr/>
        </p:nvSpPr>
        <p:spPr>
          <a:xfrm>
            <a:off x="49784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F57BA-7B5A-498B-85CE-C46ECBA3CE98}"/>
              </a:ext>
            </a:extLst>
          </p:cNvPr>
          <p:cNvSpPr/>
          <p:nvPr/>
        </p:nvSpPr>
        <p:spPr>
          <a:xfrm>
            <a:off x="608584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CE558A-7B07-5929-20AF-03F790F748D7}"/>
              </a:ext>
            </a:extLst>
          </p:cNvPr>
          <p:cNvSpPr/>
          <p:nvPr/>
        </p:nvSpPr>
        <p:spPr>
          <a:xfrm>
            <a:off x="8359139" y="5191760"/>
            <a:ext cx="2751665" cy="7924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solidFill>
                  <a:schemeClr val="tx1"/>
                </a:solidFill>
              </a:rPr>
              <a:t>By Urvashi 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96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EABE0B-1C53-47B1-B769-251A4BD92551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77963"/>
            <a:ext cx="506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STRING, NUMBERS, BOOLEAN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87537-E60C-4858-8331-3054753FE54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111A8-4BC9-40F1-932A-BC2A76A9579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F1C74-6AE2-4C3B-9504-3E9D61599760}"/>
              </a:ext>
            </a:extLst>
          </p:cNvPr>
          <p:cNvSpPr txBox="1"/>
          <p:nvPr/>
        </p:nvSpPr>
        <p:spPr>
          <a:xfrm>
            <a:off x="508000" y="892822"/>
            <a:ext cx="10739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i="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JavaScript strings are used for storing and manipulating text.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JavaScript has only one type of number. Numbers can be written with or without decimals.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 JavaScript Boolean represents one of two values: true or false.</a:t>
            </a:r>
            <a:endParaRPr lang="en-IN" sz="2400" i="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00000"/>
                </a:solidFill>
                <a:effectLst/>
              </a:rPr>
              <a:t>We h</a:t>
            </a:r>
            <a:r>
              <a:rPr lang="en-IN" sz="2400" dirty="0">
                <a:solidFill>
                  <a:srgbClr val="000000"/>
                </a:solidFill>
              </a:rPr>
              <a:t>ave pre-defined methods and properties.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591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6E4019-9D76-41C4-86E6-6CEE0C757D77}"/>
              </a:ext>
            </a:extLst>
          </p:cNvPr>
          <p:cNvSpPr/>
          <p:nvPr/>
        </p:nvSpPr>
        <p:spPr>
          <a:xfrm>
            <a:off x="508000" y="588136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7999" y="552478"/>
            <a:ext cx="490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/>
              <a:t>JAVASCRIPT – OBJECTS, ARRAYS</a:t>
            </a:r>
            <a:endParaRPr lang="ru-RU" sz="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5836C-0063-4D63-B043-70CB72A3901D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B7DF1-4884-49F6-AEB7-C8C2D2D0E1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E432E-A353-4F14-9F11-C094962E205C}"/>
              </a:ext>
            </a:extLst>
          </p:cNvPr>
          <p:cNvSpPr txBox="1"/>
          <p:nvPr/>
        </p:nvSpPr>
        <p:spPr>
          <a:xfrm>
            <a:off x="507607" y="1191760"/>
            <a:ext cx="1073995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Arrays: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JavaScript arrays are used to store multiple values in a single variable.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An array is a special variable, which can hold more than one value at a time.</a:t>
            </a:r>
            <a:endParaRPr lang="en-US" sz="2400" b="0" i="0" dirty="0">
              <a:effectLst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</a:rPr>
              <a:t>Object definition rules: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        var person = {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	</a:t>
            </a:r>
            <a:r>
              <a:rPr lang="en-US" sz="2400" cap="none" dirty="0" err="1">
                <a:solidFill>
                  <a:schemeClr val="tx1"/>
                </a:solidFill>
              </a:rPr>
              <a:t>firstName</a:t>
            </a:r>
            <a:r>
              <a:rPr lang="en-US" sz="2400" cap="none" dirty="0">
                <a:solidFill>
                  <a:schemeClr val="tx1"/>
                </a:solidFill>
              </a:rPr>
              <a:t> : “</a:t>
            </a:r>
            <a:r>
              <a:rPr lang="en-US" sz="2400" dirty="0" err="1"/>
              <a:t>alina</a:t>
            </a:r>
            <a:r>
              <a:rPr lang="en-US" sz="2400" cap="none" dirty="0">
                <a:solidFill>
                  <a:schemeClr val="tx1"/>
                </a:solidFill>
              </a:rPr>
              <a:t>”,</a:t>
            </a: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	Age: </a:t>
            </a:r>
            <a:r>
              <a:rPr lang="en-US" sz="2400" dirty="0"/>
              <a:t>35</a:t>
            </a:r>
            <a:endParaRPr lang="en-US" sz="2400" cap="none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        };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031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0577-DE3C-404B-ABF0-A8F1760BF235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6CD42-582F-476A-A6E9-6BD44D4384D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66440-287B-47D6-8A58-9FD6D69DCEC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24003-12AB-4D89-B96F-AED18653A31D}"/>
              </a:ext>
            </a:extLst>
          </p:cNvPr>
          <p:cNvSpPr txBox="1"/>
          <p:nvPr/>
        </p:nvSpPr>
        <p:spPr>
          <a:xfrm>
            <a:off x="508000" y="1242729"/>
            <a:ext cx="10739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Arrays doesn’t support named indices.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Array</a:t>
            </a:r>
            <a:r>
              <a:rPr lang="en-US" sz="2400" dirty="0"/>
              <a:t>s are basically special kind of object with numbered index.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Return type of array and object is object.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b="0" i="0" dirty="0">
              <a:effectLst/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3516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OPERATORS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412A4-4867-43B3-9663-11C3774BF977}"/>
              </a:ext>
            </a:extLst>
          </p:cNvPr>
          <p:cNvSpPr txBox="1"/>
          <p:nvPr/>
        </p:nvSpPr>
        <p:spPr>
          <a:xfrm>
            <a:off x="508000" y="1199938"/>
            <a:ext cx="10739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 Arithmetic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 Assignment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 String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 Comparison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 Logical </a:t>
            </a:r>
          </a:p>
        </p:txBody>
      </p:sp>
    </p:spTree>
    <p:extLst>
      <p:ext uri="{BB962C8B-B14F-4D97-AF65-F5344CB8AC3E}">
        <p14:creationId xmlns:p14="http://schemas.microsoft.com/office/powerpoint/2010/main" val="27691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8501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Comparison and Logical Operators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8729F-4E47-43BE-BF75-8AB401295669}"/>
              </a:ext>
            </a:extLst>
          </p:cNvPr>
          <p:cNvSpPr txBox="1"/>
          <p:nvPr/>
        </p:nvSpPr>
        <p:spPr>
          <a:xfrm>
            <a:off x="508000" y="1199938"/>
            <a:ext cx="107399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Comparison and Logical operators are used to test for true or false.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Comparison operators are used in logical statements to determine equality or difference between variables or values.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Logical operators are used to determine the logic between variables or values.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When comparing a string(numeric) with a number, JavaScript will convert the string to a number when doing the comparison. An empty string converts to 0. A non-numeric string converts to </a:t>
            </a:r>
            <a:r>
              <a:rPr lang="en-IN" sz="2400" dirty="0" err="1"/>
              <a:t>NaN</a:t>
            </a:r>
            <a:r>
              <a:rPr lang="en-IN" sz="2400" dirty="0"/>
              <a:t> which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69879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0577-DE3C-404B-ABF0-A8F1760BF235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800" b="1" dirty="0">
                <a:solidFill>
                  <a:schemeClr val="tx1"/>
                </a:solidFill>
              </a:rPr>
              <a:t>Control Flow &amp; Folder 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6CD42-582F-476A-A6E9-6BD44D4384D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66440-287B-47D6-8A58-9FD6D69DCEC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07F8-6C3D-B4EF-F221-A872C80347D6}"/>
              </a:ext>
            </a:extLst>
          </p:cNvPr>
          <p:cNvSpPr txBox="1"/>
          <p:nvPr/>
        </p:nvSpPr>
        <p:spPr>
          <a:xfrm>
            <a:off x="508002" y="1199939"/>
            <a:ext cx="10739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is a synchronous and a single threaded Programming and scripting language.</a:t>
            </a:r>
            <a:endParaRPr lang="en-US" sz="2400" dirty="0"/>
          </a:p>
          <a:p>
            <a:pPr marL="342891" indent="-34289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It is a case sensitive language.</a:t>
            </a:r>
          </a:p>
          <a:p>
            <a:pPr marL="342891" indent="-34289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</a:rPr>
              <a:t>The control flow is the order in which the computer executes statements in a script.</a:t>
            </a:r>
          </a:p>
          <a:p>
            <a:pPr marL="342891" indent="-34289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7280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45050" y="102523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 txBox="1">
            <a:spLocks/>
          </p:cNvSpPr>
          <p:nvPr/>
        </p:nvSpPr>
        <p:spPr>
          <a:xfrm>
            <a:off x="8432796" y="1880612"/>
            <a:ext cx="3528291" cy="2085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cap="all" spc="-100" dirty="0">
                <a:latin typeface="Garamond" panose="02020404030301010803" pitchFamily="18" charset="0"/>
              </a:rPr>
              <a:t>Q &amp;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21DB70-7561-4204-A79B-A52EDC0F9D3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4536C-3A68-462A-B6E5-E5CA8697ED4B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5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5050" y="997528"/>
            <a:ext cx="3616037" cy="561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5AD4937-CA34-4C89-9BAF-9E011BE5736D}"/>
              </a:ext>
            </a:extLst>
          </p:cNvPr>
          <p:cNvSpPr txBox="1">
            <a:spLocks/>
          </p:cNvSpPr>
          <p:nvPr/>
        </p:nvSpPr>
        <p:spPr>
          <a:xfrm>
            <a:off x="7765530" y="2867153"/>
            <a:ext cx="4775075" cy="1630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3000"/>
              </a:lnSpc>
            </a:pPr>
            <a:r>
              <a:rPr lang="en-US" sz="4000" b="1" cap="all" spc="-100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4D663D-A1D6-43EA-8842-765E7D51C1C8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785F8-CB89-4156-A6B6-A4A6C844C341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JAVASCRIPT?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F1C6B-58F7-4BE1-BAA2-B2E0339475FF}"/>
              </a:ext>
            </a:extLst>
          </p:cNvPr>
          <p:cNvSpPr txBox="1"/>
          <p:nvPr/>
        </p:nvSpPr>
        <p:spPr>
          <a:xfrm>
            <a:off x="508000" y="1099878"/>
            <a:ext cx="112166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It is an interactive glue between html and CSS. J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avaScript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is the programming language of the Web.</a:t>
            </a:r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It is used to make your website dynamic and interactive.</a:t>
            </a:r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It is the only programming language  that a browser can understand. All advance tech like </a:t>
            </a:r>
            <a:r>
              <a:rPr lang="en-IN" sz="2400" dirty="0" err="1"/>
              <a:t>Reactjs</a:t>
            </a:r>
            <a:r>
              <a:rPr lang="en-IN" sz="2400" dirty="0"/>
              <a:t>, </a:t>
            </a:r>
            <a:r>
              <a:rPr lang="en-IN" sz="2400" dirty="0" err="1"/>
              <a:t>Expressjs</a:t>
            </a:r>
            <a:r>
              <a:rPr lang="en-IN" sz="2400" dirty="0"/>
              <a:t>, Nodejs written over the top of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JavaScript Can Change HTML Content, HTML Attribute Values, Elements, HTML Styles.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Without </a:t>
            </a:r>
            <a:r>
              <a:rPr lang="en-IN" sz="2400" dirty="0" err="1"/>
              <a:t>javaScript</a:t>
            </a:r>
            <a:r>
              <a:rPr lang="en-IN" sz="2400" dirty="0"/>
              <a:t> there would be no games, no dynamic html forms, no interactive maps, no Gmail, no </a:t>
            </a:r>
            <a:r>
              <a:rPr lang="en-IN" sz="2400" dirty="0" err="1"/>
              <a:t>Youtube</a:t>
            </a:r>
            <a:r>
              <a:rPr lang="en-IN" sz="2400" dirty="0"/>
              <a:t>, no Netflix.</a:t>
            </a:r>
            <a:endParaRPr lang="en-IN" sz="2400" b="0" i="0" dirty="0">
              <a:solidFill>
                <a:srgbClr val="000000"/>
              </a:solidFill>
              <a:effectLst/>
            </a:endParaRPr>
          </a:p>
          <a:p>
            <a:pPr marL="457200" lvl="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037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EABE0B-1C53-47B1-B769-251A4BD92551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77963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HISTORY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E87537-E60C-4858-8331-3054753FE54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111A8-4BC9-40F1-932A-BC2A76A9579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0B79F-62B3-4464-BD9A-442CBB9BE77C}"/>
              </a:ext>
            </a:extLst>
          </p:cNvPr>
          <p:cNvSpPr txBox="1"/>
          <p:nvPr/>
        </p:nvSpPr>
        <p:spPr>
          <a:xfrm>
            <a:off x="508000" y="1314990"/>
            <a:ext cx="10739951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It was created by Brendan </a:t>
            </a:r>
            <a:r>
              <a:rPr lang="en-IN" sz="2400" dirty="0" err="1"/>
              <a:t>Eich</a:t>
            </a:r>
            <a:r>
              <a:rPr lang="en-IN" sz="2400" dirty="0"/>
              <a:t> In 1995. 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Towards the end of 1996, It was standardized by </a:t>
            </a:r>
            <a:r>
              <a:rPr lang="en-IN" sz="2400" dirty="0" err="1"/>
              <a:t>Ecma</a:t>
            </a:r>
            <a:r>
              <a:rPr lang="en-IN" sz="2400" dirty="0"/>
              <a:t> as the </a:t>
            </a:r>
            <a:r>
              <a:rPr lang="en-IN" sz="2400" dirty="0" err="1"/>
              <a:t>Ecmascript</a:t>
            </a:r>
            <a:r>
              <a:rPr lang="en-IN" sz="2400" dirty="0"/>
              <a:t>.</a:t>
            </a:r>
            <a:endParaRPr lang="en-US" sz="2400" noProof="1"/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Java or </a:t>
            </a:r>
            <a:r>
              <a:rPr lang="en-IN" sz="2400" dirty="0" err="1"/>
              <a:t>Javascript</a:t>
            </a:r>
            <a:r>
              <a:rPr lang="en-IN" sz="2400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2744A-711F-451D-A085-C0C78E78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83" y="2087035"/>
            <a:ext cx="2620254" cy="197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6E4019-9D76-41C4-86E6-6CEE0C757D77}"/>
              </a:ext>
            </a:extLst>
          </p:cNvPr>
          <p:cNvSpPr/>
          <p:nvPr/>
        </p:nvSpPr>
        <p:spPr>
          <a:xfrm>
            <a:off x="508000" y="588136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8000" y="552478"/>
            <a:ext cx="410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2800" b="1" dirty="0"/>
              <a:t>ENGINE &amp; RUNTINE</a:t>
            </a:r>
            <a:endParaRPr lang="ru-RU" sz="8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5836C-0063-4D63-B043-70CB72A3901D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9B7DF1-4884-49F6-AEB7-C8C2D2D0E19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09274-8972-4947-A7F5-0B662E4C64F3}"/>
              </a:ext>
            </a:extLst>
          </p:cNvPr>
          <p:cNvSpPr txBox="1"/>
          <p:nvPr/>
        </p:nvSpPr>
        <p:spPr>
          <a:xfrm>
            <a:off x="485330" y="1190447"/>
            <a:ext cx="107399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 W</a:t>
            </a:r>
            <a:r>
              <a:rPr lang="en-US" sz="2400" cap="none" dirty="0">
                <a:solidFill>
                  <a:schemeClr val="tx1"/>
                </a:solidFill>
              </a:rPr>
              <a:t>hat is Js Runtime and Engine?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JavaScript is already running in your browser on your computer, on your tablet, and on your smart-phone.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</a:rPr>
              <a:t>  Types of Js Runtime engine.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		</a:t>
            </a:r>
            <a:r>
              <a:rPr lang="en-US" sz="2400" cap="none" dirty="0">
                <a:solidFill>
                  <a:schemeClr val="tx1"/>
                </a:solidFill>
              </a:rPr>
              <a:t>e.g. Chrome: V8 engine </a:t>
            </a:r>
          </a:p>
          <a:p>
            <a:pPr>
              <a:buClr>
                <a:schemeClr val="tx1"/>
              </a:buClr>
            </a:pPr>
            <a:r>
              <a:rPr lang="en-US" sz="2400" dirty="0"/>
              <a:t>	                     </a:t>
            </a:r>
            <a:r>
              <a:rPr lang="en-US" sz="2400" cap="none" dirty="0">
                <a:solidFill>
                  <a:schemeClr val="tx1"/>
                </a:solidFill>
              </a:rPr>
              <a:t>Mozilla: </a:t>
            </a:r>
            <a:r>
              <a:rPr lang="en-US" sz="2400" cap="none" dirty="0" err="1">
                <a:solidFill>
                  <a:schemeClr val="tx1"/>
                </a:solidFill>
              </a:rPr>
              <a:t>SpiderMonkey</a:t>
            </a:r>
            <a:endParaRPr lang="en-US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0577-DE3C-404B-ABF0-A8F1760BF235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WHERE TO INCLUDE JS?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B6CD42-582F-476A-A6E9-6BD44D4384D3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66440-287B-47D6-8A58-9FD6D69DCEC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47154D-3235-4E43-A32A-11BB20A88433}"/>
              </a:ext>
            </a:extLst>
          </p:cNvPr>
          <p:cNvSpPr txBox="1"/>
          <p:nvPr/>
        </p:nvSpPr>
        <p:spPr>
          <a:xfrm>
            <a:off x="411375" y="1252889"/>
            <a:ext cx="10739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dirty="0"/>
              <a:t>In head Tag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noProof="1"/>
              <a:t>In Body Tag</a:t>
            </a:r>
            <a:endParaRPr lang="en-IN" sz="2400" dirty="0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noProof="1"/>
              <a:t>As an External Js file.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2400" noProof="1"/>
          </a:p>
        </p:txBody>
      </p:sp>
    </p:spTree>
    <p:extLst>
      <p:ext uri="{BB962C8B-B14F-4D97-AF65-F5344CB8AC3E}">
        <p14:creationId xmlns:p14="http://schemas.microsoft.com/office/powerpoint/2010/main" val="89951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90D07A-1F43-489A-B8F5-5556498A5617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C1F09-5629-43E9-AE26-59E6B3A40346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6E7CB-C515-4215-97D0-42B776E5EC33}"/>
              </a:ext>
            </a:extLst>
          </p:cNvPr>
          <p:cNvSpPr txBox="1"/>
          <p:nvPr/>
        </p:nvSpPr>
        <p:spPr>
          <a:xfrm>
            <a:off x="460061" y="1061246"/>
            <a:ext cx="10739951" cy="22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Writing into an HTML element, using </a:t>
            </a:r>
            <a:r>
              <a:rPr lang="en-US" sz="2400" b="0" i="0" dirty="0" err="1">
                <a:effectLst/>
              </a:rPr>
              <a:t>innerHTML</a:t>
            </a:r>
            <a:r>
              <a:rPr lang="en-US" sz="2400" b="0" i="0" dirty="0"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Writing into the HTML output using </a:t>
            </a:r>
            <a:r>
              <a:rPr lang="en-US" sz="2400" dirty="0" err="1"/>
              <a:t>document.write</a:t>
            </a:r>
            <a:r>
              <a:rPr lang="en-US" sz="2400" dirty="0"/>
              <a:t>().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Writing into an alert box, using </a:t>
            </a:r>
            <a:r>
              <a:rPr lang="en-US" sz="2400" b="0" i="0" dirty="0" err="1">
                <a:effectLst/>
              </a:rPr>
              <a:t>window.alert</a:t>
            </a:r>
            <a:r>
              <a:rPr lang="en-US" sz="2400" b="0" i="0" dirty="0">
                <a:effectLst/>
              </a:rPr>
              <a:t>().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</a:rPr>
              <a:t>Writing into the browser console, using</a:t>
            </a:r>
            <a:r>
              <a:rPr lang="en-US" sz="2400" dirty="0"/>
              <a:t> console.log().</a:t>
            </a:r>
            <a:endParaRPr lang="en-IN" sz="2400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4A1108-D522-4836-BBF9-F0CC744DC453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HOW TO DISPLAY JS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8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VARIABLES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99A08-9BE8-49DB-9929-0378FC1063C2}"/>
              </a:ext>
            </a:extLst>
          </p:cNvPr>
          <p:cNvSpPr txBox="1"/>
          <p:nvPr/>
        </p:nvSpPr>
        <p:spPr>
          <a:xfrm>
            <a:off x="413738" y="1079788"/>
            <a:ext cx="10739951" cy="223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JavaScript variables are containers for storing data values.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i="0" dirty="0">
                <a:solidFill>
                  <a:srgbClr val="000000"/>
                </a:solidFill>
                <a:effectLst/>
              </a:rPr>
              <a:t>JavaScript uses the</a:t>
            </a:r>
            <a:r>
              <a:rPr lang="en-US" sz="2400" dirty="0">
                <a:solidFill>
                  <a:srgbClr val="000000"/>
                </a:solidFill>
              </a:rPr>
              <a:t> var </a:t>
            </a:r>
            <a:r>
              <a:rPr lang="en-IN" sz="2400" i="0" dirty="0">
                <a:solidFill>
                  <a:srgbClr val="000000"/>
                </a:solidFill>
                <a:effectLst/>
              </a:rPr>
              <a:t>keyword to declare variables</a:t>
            </a:r>
            <a:endParaRPr lang="en-US" sz="2400" i="0" dirty="0">
              <a:solidFill>
                <a:srgbClr val="000000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An equal sign is used to assign values to variables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All JavaScript variables must be identified with unique names.</a:t>
            </a:r>
            <a:endParaRPr lang="en-IN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8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NAMING CONVENTION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1E3C0-1D01-4460-A007-03DC8C1CCEA4}"/>
              </a:ext>
            </a:extLst>
          </p:cNvPr>
          <p:cNvSpPr txBox="1"/>
          <p:nvPr/>
        </p:nvSpPr>
        <p:spPr>
          <a:xfrm>
            <a:off x="508000" y="1061246"/>
            <a:ext cx="10739951" cy="556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cap="none" dirty="0">
                <a:solidFill>
                  <a:schemeClr val="tx1"/>
                </a:solidFill>
              </a:rPr>
              <a:t>It </a:t>
            </a:r>
            <a:r>
              <a:rPr lang="en-IN" sz="2400" dirty="0"/>
              <a:t>is</a:t>
            </a:r>
            <a:r>
              <a:rPr lang="en-IN" sz="2400" cap="none" dirty="0">
                <a:solidFill>
                  <a:schemeClr val="tx1"/>
                </a:solidFill>
              </a:rPr>
              <a:t> a Case Sensitive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cap="none" dirty="0">
                <a:solidFill>
                  <a:schemeClr val="tx1"/>
                </a:solidFill>
              </a:rPr>
              <a:t>	e.g. var </a:t>
            </a:r>
            <a:r>
              <a:rPr lang="en-IN" sz="2400" cap="none" dirty="0" err="1">
                <a:solidFill>
                  <a:schemeClr val="tx1"/>
                </a:solidFill>
              </a:rPr>
              <a:t>firstName</a:t>
            </a:r>
            <a:r>
              <a:rPr lang="en-IN" sz="2400" cap="none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2400" cap="none" dirty="0">
                <a:solidFill>
                  <a:schemeClr val="tx1"/>
                </a:solidFill>
              </a:rPr>
              <a:t>	       var  FirstName;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cap="none" dirty="0"/>
              <a:t>U</a:t>
            </a:r>
            <a:r>
              <a:rPr lang="en-US" sz="2400" cap="none" dirty="0">
                <a:solidFill>
                  <a:schemeClr val="tx1"/>
                </a:solidFill>
              </a:rPr>
              <a:t>se camel case for naming variable  e.g.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cap="none" dirty="0" err="1">
                <a:solidFill>
                  <a:schemeClr val="tx1"/>
                </a:solidFill>
              </a:rPr>
              <a:t>first</a:t>
            </a:r>
            <a:r>
              <a:rPr lang="en-US" sz="2400" dirty="0" err="1">
                <a:solidFill>
                  <a:schemeClr val="tx1"/>
                </a:solidFill>
              </a:rPr>
              <a:t>N</a:t>
            </a:r>
            <a:r>
              <a:rPr lang="en-US" sz="2400" cap="none" dirty="0" err="1">
                <a:solidFill>
                  <a:schemeClr val="tx1"/>
                </a:solidFill>
              </a:rPr>
              <a:t>ame</a:t>
            </a:r>
            <a:r>
              <a:rPr lang="en-US" sz="2400" cap="none" dirty="0">
                <a:solidFill>
                  <a:schemeClr val="tx1"/>
                </a:solidFill>
              </a:rPr>
              <a:t>.</a:t>
            </a:r>
            <a:endParaRPr lang="en-IN" sz="2400" cap="none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cap="none" dirty="0">
                <a:solidFill>
                  <a:schemeClr val="tx1"/>
                </a:solidFill>
              </a:rPr>
              <a:t>Names Can Contain Letters, Digits, Underscores, Dollar Signs.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cap="none" dirty="0">
                <a:solidFill>
                  <a:schemeClr val="tx1"/>
                </a:solidFill>
              </a:rPr>
              <a:t>You Can Declare Variable Name Starting With _ And $.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2400" cap="none" dirty="0">
                <a:solidFill>
                  <a:schemeClr val="tx1"/>
                </a:solidFill>
              </a:rPr>
              <a:t>Reserved Key Words Can’t Be Used As Variable Name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I</a:t>
            </a:r>
            <a:r>
              <a:rPr lang="en-US" sz="2400" cap="none" dirty="0">
                <a:solidFill>
                  <a:schemeClr val="tx1"/>
                </a:solidFill>
              </a:rPr>
              <a:t>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 e.g. var x = “hello”;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cap="none" dirty="0">
                <a:solidFill>
                  <a:schemeClr val="tx1"/>
                </a:solidFill>
              </a:rPr>
              <a:t>	</a:t>
            </a:r>
            <a:r>
              <a:rPr lang="en-US" sz="2400" dirty="0"/>
              <a:t>         </a:t>
            </a:r>
            <a:r>
              <a:rPr lang="en-US" sz="2400" cap="none" dirty="0">
                <a:solidFill>
                  <a:schemeClr val="tx1"/>
                </a:solidFill>
              </a:rPr>
              <a:t>var x=“hello” ;</a:t>
            </a:r>
          </a:p>
        </p:txBody>
      </p:sp>
    </p:spTree>
    <p:extLst>
      <p:ext uri="{BB962C8B-B14F-4D97-AF65-F5344CB8AC3E}">
        <p14:creationId xmlns:p14="http://schemas.microsoft.com/office/powerpoint/2010/main" val="188606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508000" y="617901"/>
            <a:ext cx="11389591" cy="4433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5E7780-BEBD-4534-808F-0E82D26B1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50" y="1413163"/>
            <a:ext cx="3528291" cy="2085869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FF"/>
                </a:solidFill>
                <a:cs typeface="AngsanaUPC" panose="020B0502040204020203" pitchFamily="18" charset="-34"/>
              </a:rPr>
              <a:t>HTML</a:t>
            </a:r>
            <a:endParaRPr lang="en-IN" sz="2400" b="1" dirty="0">
              <a:solidFill>
                <a:srgbClr val="FFFFFF"/>
              </a:solidFill>
              <a:cs typeface="AngsanaUPC" panose="020B0502040204020203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56568"/>
            <a:ext cx="6563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  <a:r>
              <a:rPr lang="en-IN" sz="2800" b="1" dirty="0"/>
              <a:t>AVASCRIPT - DATA TYPES</a:t>
            </a:r>
            <a:endParaRPr lang="en-IN" sz="28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508000" y="284015"/>
            <a:ext cx="7617690" cy="1524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6096000" y="284015"/>
            <a:ext cx="5801591" cy="1524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B9F20-257C-4CD5-9EEB-151357CC28D0}"/>
              </a:ext>
            </a:extLst>
          </p:cNvPr>
          <p:cNvSpPr txBox="1"/>
          <p:nvPr/>
        </p:nvSpPr>
        <p:spPr>
          <a:xfrm>
            <a:off x="508000" y="1199938"/>
            <a:ext cx="10739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 JavaScript variables can hold many data types: numbers, strings, objects, etc.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Primitive                     Non-Primitive</a:t>
            </a:r>
            <a:br>
              <a:rPr lang="en-US" sz="2400" dirty="0"/>
            </a:br>
            <a:r>
              <a:rPr lang="en-US" sz="2400" dirty="0"/>
              <a:t>	String                            Arrays</a:t>
            </a:r>
          </a:p>
          <a:p>
            <a:pPr lvl="0">
              <a:buClr>
                <a:schemeClr val="tx1"/>
              </a:buClr>
            </a:pPr>
            <a:r>
              <a:rPr lang="en-US" sz="2400" dirty="0"/>
              <a:t>	Numbers                      Objects</a:t>
            </a:r>
          </a:p>
          <a:p>
            <a:pPr lvl="0">
              <a:buClr>
                <a:schemeClr val="tx1"/>
              </a:buClr>
            </a:pPr>
            <a:r>
              <a:rPr lang="en-US" sz="24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24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2400" dirty="0"/>
              <a:t>	null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9885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754</Words>
  <Application>Microsoft Office PowerPoint</Application>
  <PresentationFormat>Widescreen</PresentationFormat>
  <Paragraphs>129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Wingdings</vt:lpstr>
      <vt:lpstr>Office Theme</vt:lpstr>
      <vt:lpstr> HTML </vt:lpstr>
      <vt:lpstr>HTML</vt:lpstr>
      <vt:lpstr>HTML</vt:lpstr>
      <vt:lpstr>PowerPoint Presentation</vt:lpstr>
      <vt:lpstr>PowerPoint Presentation</vt:lpstr>
      <vt:lpstr>PowerPoint Presentation</vt:lpstr>
      <vt:lpstr>HTML</vt:lpstr>
      <vt:lpstr>HTML</vt:lpstr>
      <vt:lpstr>HTML</vt:lpstr>
      <vt:lpstr>HTML</vt:lpstr>
      <vt:lpstr>PowerPoint Presentation</vt:lpstr>
      <vt:lpstr>PowerPoint Presentation</vt:lpstr>
      <vt:lpstr>HTML</vt:lpstr>
      <vt:lpstr>HTML</vt:lpstr>
      <vt:lpstr>PowerPoint Presentation</vt:lpstr>
      <vt:lpstr>HTML</vt:lpstr>
      <vt:lpstr>HTML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urvashigolu29@gmail.com</dc:creator>
  <cp:lastModifiedBy>urvashi singla</cp:lastModifiedBy>
  <cp:revision>226</cp:revision>
  <dcterms:created xsi:type="dcterms:W3CDTF">2021-06-11T06:04:29Z</dcterms:created>
  <dcterms:modified xsi:type="dcterms:W3CDTF">2022-10-10T04:34:06Z</dcterms:modified>
</cp:coreProperties>
</file>