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75" r:id="rId3"/>
    <p:sldId id="276" r:id="rId4"/>
    <p:sldId id="284" r:id="rId5"/>
    <p:sldId id="274" r:id="rId6"/>
    <p:sldId id="278" r:id="rId7"/>
    <p:sldId id="279" r:id="rId8"/>
    <p:sldId id="280" r:id="rId9"/>
    <p:sldId id="282" r:id="rId10"/>
    <p:sldId id="277" r:id="rId11"/>
    <p:sldId id="283" r:id="rId12"/>
    <p:sldId id="281" r:id="rId13"/>
    <p:sldId id="262" r:id="rId14"/>
    <p:sldId id="2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vashi singla" initials="us" lastIdx="3" clrIdx="0">
    <p:extLst>
      <p:ext uri="{19B8F6BF-5375-455C-9EA6-DF929625EA0E}">
        <p15:presenceInfo xmlns:p15="http://schemas.microsoft.com/office/powerpoint/2012/main" userId="c0ef9a7a5a189a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94660"/>
  </p:normalViewPr>
  <p:slideViewPr>
    <p:cSldViewPr snapToGrid="0">
      <p:cViewPr varScale="1">
        <p:scale>
          <a:sx n="63" d="100"/>
          <a:sy n="63" d="100"/>
        </p:scale>
        <p:origin x="6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0A747A-5E38-4925-876B-013D41839A7E}" type="datetimeFigureOut">
              <a:rPr lang="en-IN" smtClean="0"/>
              <a:t>01-11-2022</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2DEBA7-13DA-4048-A2A2-8A7A4DC07B29}" type="slidenum">
              <a:rPr lang="en-IN" smtClean="0"/>
              <a:t>‹#›</a:t>
            </a:fld>
            <a:endParaRPr lang="en-IN" dirty="0"/>
          </a:p>
        </p:txBody>
      </p:sp>
    </p:spTree>
    <p:extLst>
      <p:ext uri="{BB962C8B-B14F-4D97-AF65-F5344CB8AC3E}">
        <p14:creationId xmlns:p14="http://schemas.microsoft.com/office/powerpoint/2010/main" val="400159731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7EB68-0742-4B2F-948E-4B0FADD70980}" type="datetimeFigureOut">
              <a:rPr lang="en-IN" smtClean="0"/>
              <a:t>01-11-2022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00D5D-0237-42CA-A08E-A8970B53060F}" type="slidenum">
              <a:rPr lang="en-IN" smtClean="0"/>
              <a:t>‹#›</a:t>
            </a:fld>
            <a:endParaRPr lang="en-IN" dirty="0"/>
          </a:p>
        </p:txBody>
      </p:sp>
    </p:spTree>
    <p:extLst>
      <p:ext uri="{BB962C8B-B14F-4D97-AF65-F5344CB8AC3E}">
        <p14:creationId xmlns:p14="http://schemas.microsoft.com/office/powerpoint/2010/main" val="39279530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889946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255797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139695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626029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47367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587510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987689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789618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15561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056092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01-11-2022</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84367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A8D1-29A0-4F2C-9DA4-526215A275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C70A5F-67FA-4C98-B9DD-BF3534AEE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70DE6-EFA7-4B28-BB6E-3284296E3BF1}"/>
              </a:ext>
            </a:extLst>
          </p:cNvPr>
          <p:cNvSpPr>
            <a:spLocks noGrp="1"/>
          </p:cNvSpPr>
          <p:nvPr>
            <p:ph type="dt" sz="half" idx="10"/>
          </p:nvPr>
        </p:nvSpPr>
        <p:spPr/>
        <p:txBody>
          <a:bodyPr/>
          <a:lstStyle/>
          <a:p>
            <a:fld id="{E77149FA-BDEC-4707-823E-DFB1E44AE5F4}" type="datetime1">
              <a:rPr lang="en-IN" smtClean="0"/>
              <a:t>01-11-2022</a:t>
            </a:fld>
            <a:endParaRPr lang="en-IN" dirty="0"/>
          </a:p>
        </p:txBody>
      </p:sp>
      <p:sp>
        <p:nvSpPr>
          <p:cNvPr id="5" name="Footer Placeholder 4">
            <a:extLst>
              <a:ext uri="{FF2B5EF4-FFF2-40B4-BE49-F238E27FC236}">
                <a16:creationId xmlns:a16="http://schemas.microsoft.com/office/drawing/2014/main" id="{71892542-8385-453C-884B-AF761BF885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E4FDFA9-BB9D-4129-A58B-BC92AF2845A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4918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431EA-B458-4D26-AC9A-7FE268F2D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C34D0-E77C-4AD3-A7BE-414C55156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AF8D4-447E-45F3-BB51-F0C301B810C0}"/>
              </a:ext>
            </a:extLst>
          </p:cNvPr>
          <p:cNvSpPr>
            <a:spLocks noGrp="1"/>
          </p:cNvSpPr>
          <p:nvPr>
            <p:ph type="dt" sz="half" idx="10"/>
          </p:nvPr>
        </p:nvSpPr>
        <p:spPr/>
        <p:txBody>
          <a:bodyPr/>
          <a:lstStyle/>
          <a:p>
            <a:fld id="{EAD43BF4-166F-494C-B1CD-8C096B96C2BB}" type="datetime1">
              <a:rPr lang="en-IN" smtClean="0"/>
              <a:t>01-11-2022</a:t>
            </a:fld>
            <a:endParaRPr lang="en-IN" dirty="0"/>
          </a:p>
        </p:txBody>
      </p:sp>
      <p:sp>
        <p:nvSpPr>
          <p:cNvPr id="5" name="Footer Placeholder 4">
            <a:extLst>
              <a:ext uri="{FF2B5EF4-FFF2-40B4-BE49-F238E27FC236}">
                <a16:creationId xmlns:a16="http://schemas.microsoft.com/office/drawing/2014/main" id="{7F4A8A01-E418-4FA7-AAAC-F7B19AAAA8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8643B24-F5F4-4EE6-BCFD-17DEEED5D39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9840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60A-0CD8-4611-B8EC-104EAC793F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76495-FC79-4F62-A148-0076E85AE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FE0ED-B2C4-43EF-A023-9283900B2324}"/>
              </a:ext>
            </a:extLst>
          </p:cNvPr>
          <p:cNvSpPr>
            <a:spLocks noGrp="1"/>
          </p:cNvSpPr>
          <p:nvPr>
            <p:ph type="dt" sz="half" idx="10"/>
          </p:nvPr>
        </p:nvSpPr>
        <p:spPr/>
        <p:txBody>
          <a:bodyPr/>
          <a:lstStyle/>
          <a:p>
            <a:fld id="{891D1A02-F125-4CE8-A8D4-FB17E5A59BFA}" type="datetime1">
              <a:rPr lang="en-IN" smtClean="0"/>
              <a:t>01-11-2022</a:t>
            </a:fld>
            <a:endParaRPr lang="en-IN" dirty="0"/>
          </a:p>
        </p:txBody>
      </p:sp>
      <p:sp>
        <p:nvSpPr>
          <p:cNvPr id="5" name="Footer Placeholder 4">
            <a:extLst>
              <a:ext uri="{FF2B5EF4-FFF2-40B4-BE49-F238E27FC236}">
                <a16:creationId xmlns:a16="http://schemas.microsoft.com/office/drawing/2014/main" id="{9EF048DA-BCB9-484C-A37F-371702988E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6B6D77-6EB0-4191-9E6B-3F7DB0E7BA6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45897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A8D-27BA-474E-8AE7-50A9B9E5E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036BF9-445A-4B7C-9A79-F17989372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B0B3-BE81-4606-B6DD-9C1BFF498093}"/>
              </a:ext>
            </a:extLst>
          </p:cNvPr>
          <p:cNvSpPr>
            <a:spLocks noGrp="1"/>
          </p:cNvSpPr>
          <p:nvPr>
            <p:ph type="dt" sz="half" idx="10"/>
          </p:nvPr>
        </p:nvSpPr>
        <p:spPr/>
        <p:txBody>
          <a:bodyPr/>
          <a:lstStyle/>
          <a:p>
            <a:fld id="{568C0508-5A6D-46E8-8866-8C14C5809EAE}" type="datetime1">
              <a:rPr lang="en-IN" smtClean="0"/>
              <a:t>01-11-2022</a:t>
            </a:fld>
            <a:endParaRPr lang="en-IN" dirty="0"/>
          </a:p>
        </p:txBody>
      </p:sp>
      <p:sp>
        <p:nvSpPr>
          <p:cNvPr id="5" name="Footer Placeholder 4">
            <a:extLst>
              <a:ext uri="{FF2B5EF4-FFF2-40B4-BE49-F238E27FC236}">
                <a16:creationId xmlns:a16="http://schemas.microsoft.com/office/drawing/2014/main" id="{C9350635-0366-4B6E-9BD3-D30A125597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1491BD-5FE0-4039-A375-61D1C2EF949C}"/>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1162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C782-A92A-490A-B1EE-4087A3D052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627632-F122-479F-87D8-149E43086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5F113C-F285-4C8F-A778-5345FF79C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619CCD-00CF-4E26-BA79-1F2EC27CA279}"/>
              </a:ext>
            </a:extLst>
          </p:cNvPr>
          <p:cNvSpPr>
            <a:spLocks noGrp="1"/>
          </p:cNvSpPr>
          <p:nvPr>
            <p:ph type="dt" sz="half" idx="10"/>
          </p:nvPr>
        </p:nvSpPr>
        <p:spPr/>
        <p:txBody>
          <a:bodyPr/>
          <a:lstStyle/>
          <a:p>
            <a:fld id="{95888D7F-703C-42C4-AECA-2B6A3E0848EF}" type="datetime1">
              <a:rPr lang="en-IN" smtClean="0"/>
              <a:t>01-11-2022</a:t>
            </a:fld>
            <a:endParaRPr lang="en-IN" dirty="0"/>
          </a:p>
        </p:txBody>
      </p:sp>
      <p:sp>
        <p:nvSpPr>
          <p:cNvPr id="6" name="Footer Placeholder 5">
            <a:extLst>
              <a:ext uri="{FF2B5EF4-FFF2-40B4-BE49-F238E27FC236}">
                <a16:creationId xmlns:a16="http://schemas.microsoft.com/office/drawing/2014/main" id="{7D108FC0-F60D-47F6-85DE-1ECCBDBF297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98CDF4D-5F4E-4D24-A469-5574C3C787B0}"/>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63883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3B14-D964-4265-90A7-C2BD97438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90722-0A35-4203-AFC5-D0DBD48E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99BF-AE97-47A4-B740-32832CB66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B5141D-1491-4722-8174-AA8908F6F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928ED-A4ED-43C0-805D-8ED896D31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E72353-2A8E-495A-8A24-48818EAD87DB}"/>
              </a:ext>
            </a:extLst>
          </p:cNvPr>
          <p:cNvSpPr>
            <a:spLocks noGrp="1"/>
          </p:cNvSpPr>
          <p:nvPr>
            <p:ph type="dt" sz="half" idx="10"/>
          </p:nvPr>
        </p:nvSpPr>
        <p:spPr/>
        <p:txBody>
          <a:bodyPr/>
          <a:lstStyle/>
          <a:p>
            <a:fld id="{20703646-BC15-462D-A874-BB59FDA3225A}" type="datetime1">
              <a:rPr lang="en-IN" smtClean="0"/>
              <a:t>01-11-2022</a:t>
            </a:fld>
            <a:endParaRPr lang="en-IN" dirty="0"/>
          </a:p>
        </p:txBody>
      </p:sp>
      <p:sp>
        <p:nvSpPr>
          <p:cNvPr id="8" name="Footer Placeholder 7">
            <a:extLst>
              <a:ext uri="{FF2B5EF4-FFF2-40B4-BE49-F238E27FC236}">
                <a16:creationId xmlns:a16="http://schemas.microsoft.com/office/drawing/2014/main" id="{B121685A-FF29-45DF-BD9E-BA8C37CFBAE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1FD1FB7-8919-49E9-A021-2F9A2C147D79}"/>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0143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3F11-31C9-426A-887B-5BF166461A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C814A4-0B1F-4D7A-AD75-37DF60DCD365}"/>
              </a:ext>
            </a:extLst>
          </p:cNvPr>
          <p:cNvSpPr>
            <a:spLocks noGrp="1"/>
          </p:cNvSpPr>
          <p:nvPr>
            <p:ph type="dt" sz="half" idx="10"/>
          </p:nvPr>
        </p:nvSpPr>
        <p:spPr/>
        <p:txBody>
          <a:bodyPr/>
          <a:lstStyle/>
          <a:p>
            <a:fld id="{AF6012DD-B10E-4378-AAA7-EA9E456DD7FE}" type="datetime1">
              <a:rPr lang="en-IN" smtClean="0"/>
              <a:t>01-11-2022</a:t>
            </a:fld>
            <a:endParaRPr lang="en-IN" dirty="0"/>
          </a:p>
        </p:txBody>
      </p:sp>
      <p:sp>
        <p:nvSpPr>
          <p:cNvPr id="4" name="Footer Placeholder 3">
            <a:extLst>
              <a:ext uri="{FF2B5EF4-FFF2-40B4-BE49-F238E27FC236}">
                <a16:creationId xmlns:a16="http://schemas.microsoft.com/office/drawing/2014/main" id="{4B965AED-07EF-4541-A7B5-BE895BE2833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F232314-4818-4176-8390-CCDD7F767CF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5544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80331-753C-4A47-9379-EFBE87131210}"/>
              </a:ext>
            </a:extLst>
          </p:cNvPr>
          <p:cNvSpPr>
            <a:spLocks noGrp="1"/>
          </p:cNvSpPr>
          <p:nvPr>
            <p:ph type="dt" sz="half" idx="10"/>
          </p:nvPr>
        </p:nvSpPr>
        <p:spPr/>
        <p:txBody>
          <a:bodyPr/>
          <a:lstStyle/>
          <a:p>
            <a:fld id="{B5E61FC5-238C-4652-85AB-4AF40FABAFE4}" type="datetime1">
              <a:rPr lang="en-IN" smtClean="0"/>
              <a:t>01-11-2022</a:t>
            </a:fld>
            <a:endParaRPr lang="en-IN" dirty="0"/>
          </a:p>
        </p:txBody>
      </p:sp>
      <p:sp>
        <p:nvSpPr>
          <p:cNvPr id="3" name="Footer Placeholder 2">
            <a:extLst>
              <a:ext uri="{FF2B5EF4-FFF2-40B4-BE49-F238E27FC236}">
                <a16:creationId xmlns:a16="http://schemas.microsoft.com/office/drawing/2014/main" id="{A0564541-F527-4CD6-887A-2D8C9FA902F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5F1B7FD-5875-4358-AFFB-B6C728C74321}"/>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38942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2691-A484-4953-8A36-BA9886EE5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8C2CD-C1D1-452C-93B3-C811A4734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766BBF-009B-4438-83CE-BE9BA372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EDF10-D3C1-4C79-9BD5-99CED4DC849C}"/>
              </a:ext>
            </a:extLst>
          </p:cNvPr>
          <p:cNvSpPr>
            <a:spLocks noGrp="1"/>
          </p:cNvSpPr>
          <p:nvPr>
            <p:ph type="dt" sz="half" idx="10"/>
          </p:nvPr>
        </p:nvSpPr>
        <p:spPr/>
        <p:txBody>
          <a:bodyPr/>
          <a:lstStyle/>
          <a:p>
            <a:fld id="{5B89DA35-D73E-4EB2-8ABD-C7E18D1665B7}" type="datetime1">
              <a:rPr lang="en-IN" smtClean="0"/>
              <a:t>01-11-2022</a:t>
            </a:fld>
            <a:endParaRPr lang="en-IN" dirty="0"/>
          </a:p>
        </p:txBody>
      </p:sp>
      <p:sp>
        <p:nvSpPr>
          <p:cNvPr id="6" name="Footer Placeholder 5">
            <a:extLst>
              <a:ext uri="{FF2B5EF4-FFF2-40B4-BE49-F238E27FC236}">
                <a16:creationId xmlns:a16="http://schemas.microsoft.com/office/drawing/2014/main" id="{2BF32B7E-CB84-4355-8B41-25E48FAE08D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A22B91-96AE-4C5A-8C35-EF897B66AA2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846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538E-8DBB-418E-AE3C-DCB6F66A8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44946-349F-4BA0-A68F-F67AB0EEF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91CBCE-3389-4430-B4F2-A5D026B69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61F3-D30D-4385-B805-B9AA664B928A}"/>
              </a:ext>
            </a:extLst>
          </p:cNvPr>
          <p:cNvSpPr>
            <a:spLocks noGrp="1"/>
          </p:cNvSpPr>
          <p:nvPr>
            <p:ph type="dt" sz="half" idx="10"/>
          </p:nvPr>
        </p:nvSpPr>
        <p:spPr/>
        <p:txBody>
          <a:bodyPr/>
          <a:lstStyle/>
          <a:p>
            <a:fld id="{4C574118-1D6D-4AA7-8D44-9632F8077A60}" type="datetime1">
              <a:rPr lang="en-IN" smtClean="0"/>
              <a:t>01-11-2022</a:t>
            </a:fld>
            <a:endParaRPr lang="en-IN" dirty="0"/>
          </a:p>
        </p:txBody>
      </p:sp>
      <p:sp>
        <p:nvSpPr>
          <p:cNvPr id="6" name="Footer Placeholder 5">
            <a:extLst>
              <a:ext uri="{FF2B5EF4-FFF2-40B4-BE49-F238E27FC236}">
                <a16:creationId xmlns:a16="http://schemas.microsoft.com/office/drawing/2014/main" id="{D3510C8D-8685-4C39-8244-9DA3198B5B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11E9A75-E971-4816-96A3-6321475BE732}"/>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54319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B91ED-67E7-40E9-BF0A-C7691F65D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01CFA-4723-455B-82D1-45A93DE3D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E7761-9D76-4544-A7F2-33A134CCD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C7518-60E1-4EE6-9803-C28D14FEE39E}" type="datetime1">
              <a:rPr lang="en-IN" smtClean="0"/>
              <a:t>01-11-2022</a:t>
            </a:fld>
            <a:endParaRPr lang="en-IN" dirty="0"/>
          </a:p>
        </p:txBody>
      </p:sp>
      <p:sp>
        <p:nvSpPr>
          <p:cNvPr id="5" name="Footer Placeholder 4">
            <a:extLst>
              <a:ext uri="{FF2B5EF4-FFF2-40B4-BE49-F238E27FC236}">
                <a16:creationId xmlns:a16="http://schemas.microsoft.com/office/drawing/2014/main" id="{6A1E1985-6CB5-402D-A412-537831EA9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566A1A0-D656-44CA-9027-B42C1ABAB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C73B9-B2B0-4ECC-AC2F-DC14E95F6B26}" type="slidenum">
              <a:rPr lang="en-IN" smtClean="0"/>
              <a:t>‹#›</a:t>
            </a:fld>
            <a:endParaRPr lang="en-IN" dirty="0"/>
          </a:p>
        </p:txBody>
      </p:sp>
    </p:spTree>
    <p:extLst>
      <p:ext uri="{BB962C8B-B14F-4D97-AF65-F5344CB8AC3E}">
        <p14:creationId xmlns:p14="http://schemas.microsoft.com/office/powerpoint/2010/main" val="955876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69299" y="2317172"/>
            <a:ext cx="3528291" cy="2085869"/>
          </a:xfrm>
        </p:spPr>
        <p:txBody>
          <a:bodyPr>
            <a:normAutofit/>
          </a:bodyPr>
          <a:lstStyle/>
          <a:p>
            <a:br>
              <a:rPr lang="en-IN" sz="4400" b="1" dirty="0">
                <a:solidFill>
                  <a:srgbClr val="FFFFFF"/>
                </a:solidFill>
                <a:latin typeface="Garamond" panose="02020404030301010803" pitchFamily="18" charset="0"/>
                <a:cs typeface="AngsanaUPC" panose="020B0502040204020203" pitchFamily="18" charset="-34"/>
              </a:rPr>
            </a:br>
            <a:r>
              <a:rPr lang="en-IN" sz="4400" b="1" dirty="0">
                <a:solidFill>
                  <a:srgbClr val="FFFFFF"/>
                </a:solidFill>
                <a:latin typeface="Garamond" panose="02020404030301010803" pitchFamily="18" charset="0"/>
                <a:cs typeface="AngsanaUPC" panose="020B0502040204020203" pitchFamily="18" charset="-34"/>
              </a:rPr>
              <a:t>HTML</a:t>
            </a:r>
            <a:br>
              <a:rPr lang="en-IN" sz="4400" b="1" dirty="0">
                <a:solidFill>
                  <a:srgbClr val="FFFFFF"/>
                </a:solidFill>
                <a:latin typeface="Garamond" panose="02020404030301010803" pitchFamily="18" charset="0"/>
                <a:cs typeface="AngsanaUPC" panose="020B0502040204020203" pitchFamily="18" charset="-34"/>
              </a:rPr>
            </a:br>
            <a:endParaRPr lang="en-IN" sz="2400" b="1" dirty="0">
              <a:solidFill>
                <a:srgbClr val="FFFFFF"/>
              </a:solidFill>
              <a:latin typeface="Garamond" panose="02020404030301010803" pitchFamily="18" charset="0"/>
              <a:cs typeface="AngsanaUPC" panose="020B0502040204020203" pitchFamily="18" charset="-34"/>
            </a:endParaRPr>
          </a:p>
        </p:txBody>
      </p:sp>
      <p:sp>
        <p:nvSpPr>
          <p:cNvPr id="9" name="Rectangle 8">
            <a:extLst>
              <a:ext uri="{FF2B5EF4-FFF2-40B4-BE49-F238E27FC236}">
                <a16:creationId xmlns:a16="http://schemas.microsoft.com/office/drawing/2014/main" id="{CC7D00A8-DD81-423A-B628-52EBB72EA017}"/>
              </a:ext>
            </a:extLst>
          </p:cNvPr>
          <p:cNvSpPr/>
          <p:nvPr/>
        </p:nvSpPr>
        <p:spPr>
          <a:xfrm>
            <a:off x="2944649" y="1286353"/>
            <a:ext cx="6302701" cy="3597407"/>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endParaRPr lang="en-US" sz="2800" b="1" dirty="0">
              <a:solidFill>
                <a:schemeClr val="tx1"/>
              </a:solidFill>
            </a:endParaRPr>
          </a:p>
          <a:p>
            <a:pPr>
              <a:lnSpc>
                <a:spcPct val="150000"/>
              </a:lnSpc>
            </a:pPr>
            <a:r>
              <a:rPr lang="en-US" sz="2800" b="1" dirty="0">
                <a:solidFill>
                  <a:schemeClr val="tx1"/>
                </a:solidFill>
              </a:rPr>
              <a:t>Today’s Topics</a:t>
            </a:r>
          </a:p>
          <a:p>
            <a:pPr marL="285750" indent="-285750">
              <a:buFont typeface="Arial" panose="020B0604020202020204" pitchFamily="34" charset="0"/>
              <a:buChar char="•"/>
            </a:pPr>
            <a:r>
              <a:rPr lang="en-IN" sz="2800" b="1" dirty="0">
                <a:solidFill>
                  <a:schemeClr val="tx1"/>
                </a:solidFill>
              </a:rPr>
              <a:t>Types of Component</a:t>
            </a:r>
          </a:p>
          <a:p>
            <a:pPr marL="285750" indent="-285750">
              <a:buFont typeface="Arial" panose="020B0604020202020204" pitchFamily="34" charset="0"/>
              <a:buChar char="•"/>
            </a:pPr>
            <a:r>
              <a:rPr lang="en-IN" sz="2800" b="1" dirty="0">
                <a:solidFill>
                  <a:schemeClr val="tx1"/>
                </a:solidFill>
              </a:rPr>
              <a:t>Building blocks of </a:t>
            </a:r>
            <a:r>
              <a:rPr lang="en-IN" sz="2800" b="1" dirty="0" err="1">
                <a:solidFill>
                  <a:schemeClr val="tx1"/>
                </a:solidFill>
              </a:rPr>
              <a:t>ReactJs</a:t>
            </a:r>
            <a:endParaRPr lang="en-IN" sz="2800" b="1" dirty="0">
              <a:solidFill>
                <a:schemeClr val="tx1"/>
              </a:solidFill>
            </a:endParaRPr>
          </a:p>
          <a:p>
            <a:pPr marL="285750" indent="-285750">
              <a:buFont typeface="Arial" panose="020B0604020202020204" pitchFamily="34" charset="0"/>
              <a:buChar char="•"/>
            </a:pPr>
            <a:r>
              <a:rPr lang="en-IN" sz="2800" b="1" dirty="0">
                <a:solidFill>
                  <a:schemeClr val="tx1"/>
                </a:solidFill>
              </a:rPr>
              <a:t>React-State</a:t>
            </a:r>
          </a:p>
          <a:p>
            <a:pPr marL="285750" indent="-285750">
              <a:buFont typeface="Arial" panose="020B0604020202020204" pitchFamily="34" charset="0"/>
              <a:buChar char="•"/>
            </a:pPr>
            <a:r>
              <a:rPr lang="en-IN" sz="2800" b="1" dirty="0">
                <a:solidFill>
                  <a:schemeClr val="tx1"/>
                </a:solidFill>
              </a:rPr>
              <a:t>Factories</a:t>
            </a:r>
          </a:p>
          <a:p>
            <a:pPr marL="285750" indent="-285750">
              <a:buFont typeface="Arial" panose="020B0604020202020204" pitchFamily="34" charset="0"/>
              <a:buChar char="•"/>
            </a:pPr>
            <a:r>
              <a:rPr lang="en-IN" sz="2800" b="1" dirty="0">
                <a:solidFill>
                  <a:schemeClr val="tx1"/>
                </a:solidFill>
              </a:rPr>
              <a:t>Intro Webpack</a:t>
            </a:r>
          </a:p>
          <a:p>
            <a:pPr marL="285750" indent="-285750">
              <a:buClr>
                <a:schemeClr val="tx1"/>
              </a:buClr>
              <a:buFont typeface="Arial" panose="020B0604020202020204" pitchFamily="34" charset="0"/>
              <a:buChar char="•"/>
            </a:pPr>
            <a:r>
              <a:rPr lang="en-IN" sz="2800" b="1" dirty="0">
                <a:solidFill>
                  <a:schemeClr val="tx1"/>
                </a:solidFill>
              </a:rPr>
              <a:t>List, Keys, Fragments</a:t>
            </a:r>
          </a:p>
          <a:p>
            <a:pPr marL="342900" indent="-342900" algn="ctr">
              <a:buFont typeface="Arial" panose="020B0604020202020204" pitchFamily="34" charset="0"/>
              <a:buChar char="•"/>
            </a:pPr>
            <a:endParaRPr lang="en-IN" sz="2800" b="1" dirty="0">
              <a:solidFill>
                <a:schemeClr val="tx1"/>
              </a:solidFill>
            </a:endParaRPr>
          </a:p>
        </p:txBody>
      </p:sp>
      <p:sp>
        <p:nvSpPr>
          <p:cNvPr id="7" name="Rectangle 6">
            <a:extLst>
              <a:ext uri="{FF2B5EF4-FFF2-40B4-BE49-F238E27FC236}">
                <a16:creationId xmlns:a16="http://schemas.microsoft.com/office/drawing/2014/main" id="{873FC1A6-227C-45A3-9210-312E37A64FDA}"/>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82F57BA-7B5A-498B-85CE-C46ECBA3CE9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3241B253-B2EB-4230-2283-66C632A53851}"/>
              </a:ext>
            </a:extLst>
          </p:cNvPr>
          <p:cNvSpPr/>
          <p:nvPr/>
        </p:nvSpPr>
        <p:spPr>
          <a:xfrm>
            <a:off x="8440419" y="5364480"/>
            <a:ext cx="2751665" cy="79248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By Urvashi </a:t>
            </a:r>
            <a:endParaRPr lang="en-IN" sz="4000" b="1" dirty="0">
              <a:solidFill>
                <a:schemeClr val="tx1"/>
              </a:solidFill>
            </a:endParaRPr>
          </a:p>
        </p:txBody>
      </p:sp>
    </p:spTree>
    <p:extLst>
      <p:ext uri="{BB962C8B-B14F-4D97-AF65-F5344CB8AC3E}">
        <p14:creationId xmlns:p14="http://schemas.microsoft.com/office/powerpoint/2010/main" val="893696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What is Webpack?</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318659" y="1122579"/>
            <a:ext cx="10661432" cy="2805063"/>
          </a:xfrm>
          <a:prstGeom prst="rect">
            <a:avLst/>
          </a:prstGeom>
        </p:spPr>
        <p:txBody>
          <a:bodyPr wrap="square">
            <a:spAutoFit/>
          </a:bodyPr>
          <a:lstStyle/>
          <a:p>
            <a:pPr marL="146050" lvl="0">
              <a:lnSpc>
                <a:spcPct val="150000"/>
              </a:lnSpc>
              <a:buSzPts val="1300"/>
            </a:pPr>
            <a:r>
              <a:rPr lang="en-US" sz="2400" b="0" i="0" dirty="0">
                <a:solidFill>
                  <a:srgbClr val="000000"/>
                </a:solidFill>
                <a:effectLst/>
                <a:latin typeface="-apple-system"/>
              </a:rPr>
              <a:t>Webpack takes files of different types such as JavaScript and front-end asset files (HTML, CSS, images, etc.) and packages them into a group of smaller files. Webpack also creates a dependency graph to import modules that are dependent on one another in the correct order. We could use alternatives such as </a:t>
            </a:r>
            <a:r>
              <a:rPr lang="en-US" sz="2400" b="0" i="0" dirty="0" err="1">
                <a:solidFill>
                  <a:srgbClr val="000000"/>
                </a:solidFill>
                <a:effectLst/>
                <a:latin typeface="-apple-system"/>
              </a:rPr>
              <a:t>Browserify</a:t>
            </a:r>
            <a:r>
              <a:rPr lang="en-US" sz="2400" b="0" i="0" dirty="0">
                <a:solidFill>
                  <a:srgbClr val="000000"/>
                </a:solidFill>
                <a:effectLst/>
                <a:latin typeface="-apple-system"/>
              </a:rPr>
              <a:t> or Gulp but webpack is the most widely used module bundler for React.</a:t>
            </a:r>
            <a:endParaRPr lang="en-IN" sz="2400" dirty="0"/>
          </a:p>
        </p:txBody>
      </p:sp>
    </p:spTree>
    <p:extLst>
      <p:ext uri="{BB962C8B-B14F-4D97-AF65-F5344CB8AC3E}">
        <p14:creationId xmlns:p14="http://schemas.microsoft.com/office/powerpoint/2010/main" val="149501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Setup Webpack</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318659" y="1122579"/>
            <a:ext cx="10661432" cy="589072"/>
          </a:xfrm>
          <a:prstGeom prst="rect">
            <a:avLst/>
          </a:prstGeom>
        </p:spPr>
        <p:txBody>
          <a:bodyPr wrap="square">
            <a:spAutoFit/>
          </a:bodyPr>
          <a:lstStyle/>
          <a:p>
            <a:pPr marL="488950" lvl="0" indent="-342900">
              <a:lnSpc>
                <a:spcPct val="150000"/>
              </a:lnSpc>
              <a:buSzPct val="100000"/>
              <a:buFont typeface="Arial" panose="020B0604020202020204" pitchFamily="34" charset="0"/>
              <a:buChar char="•"/>
            </a:pPr>
            <a:r>
              <a:rPr lang="en-US" sz="2400" b="0" i="0" dirty="0">
                <a:solidFill>
                  <a:srgbClr val="000000"/>
                </a:solidFill>
                <a:effectLst/>
              </a:rPr>
              <a:t>Please refer </a:t>
            </a:r>
            <a:r>
              <a:rPr lang="en-US" sz="2400" b="0" i="0" dirty="0" err="1">
                <a:solidFill>
                  <a:srgbClr val="000000"/>
                </a:solidFill>
                <a:effectLst/>
              </a:rPr>
              <a:t>wepack</a:t>
            </a:r>
            <a:r>
              <a:rPr lang="en-US" sz="2400" b="0" i="0" dirty="0">
                <a:solidFill>
                  <a:srgbClr val="000000"/>
                </a:solidFill>
                <a:effectLst/>
              </a:rPr>
              <a:t>-setup and webpack-setup-explanation files.</a:t>
            </a:r>
            <a:endParaRPr lang="en-IN" sz="2400" dirty="0"/>
          </a:p>
        </p:txBody>
      </p:sp>
    </p:spTree>
    <p:extLst>
      <p:ext uri="{BB962C8B-B14F-4D97-AF65-F5344CB8AC3E}">
        <p14:creationId xmlns:p14="http://schemas.microsoft.com/office/powerpoint/2010/main" val="310308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effectLst/>
                <a:latin typeface="Calibri" panose="020F0502020204030204" pitchFamily="34" charset="0"/>
                <a:cs typeface="Calibri" panose="020F0502020204030204" pitchFamily="34" charset="0"/>
              </a:rPr>
              <a:t>Webpack Loaders</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421629" y="1282649"/>
            <a:ext cx="10661432" cy="4282391"/>
          </a:xfrm>
          <a:prstGeom prst="rect">
            <a:avLst/>
          </a:prstGeom>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apple-system"/>
              </a:rPr>
              <a:t>Loaders are what webpack uses to handle and process different file types. Loaders dictate how certain file types should be preprocessed as they are imported/loaded.</a:t>
            </a:r>
          </a:p>
          <a:p>
            <a:pPr marL="342900" indent="-342900">
              <a:buFont typeface="Arial" panose="020B0604020202020204" pitchFamily="34" charset="0"/>
              <a:buChar char="•"/>
            </a:pPr>
            <a:endParaRPr lang="en-US" sz="2400" dirty="0">
              <a:solidFill>
                <a:srgbClr val="000000"/>
              </a:solidFill>
              <a:latin typeface="-apple-system"/>
              <a:cs typeface="Calibri" panose="020F0502020204030204" pitchFamily="34" charset="0"/>
            </a:endParaRPr>
          </a:p>
          <a:p>
            <a:pPr marL="342900" indent="-342900">
              <a:buFont typeface="Arial" panose="020B0604020202020204" pitchFamily="34" charset="0"/>
              <a:buChar char="•"/>
            </a:pPr>
            <a:r>
              <a:rPr lang="en-IN" sz="2400" b="0" i="0" dirty="0">
                <a:solidFill>
                  <a:srgbClr val="000000"/>
                </a:solidFill>
                <a:effectLst/>
                <a:latin typeface="-apple-system"/>
              </a:rPr>
              <a:t>babel-loader </a:t>
            </a:r>
            <a:r>
              <a:rPr lang="en-IN" sz="2400" b="0" i="0" dirty="0" err="1">
                <a:solidFill>
                  <a:srgbClr val="000000"/>
                </a:solidFill>
                <a:effectLst/>
                <a:latin typeface="-apple-system"/>
              </a:rPr>
              <a:t>transpiles</a:t>
            </a:r>
            <a:r>
              <a:rPr lang="en-IN" sz="2400" b="0" i="0" dirty="0">
                <a:solidFill>
                  <a:srgbClr val="000000"/>
                </a:solidFill>
                <a:effectLst/>
                <a:latin typeface="-apple-system"/>
              </a:rPr>
              <a:t> JavaScript code, sass-loader compiles SASS files to CSS, style-loader adds CSS to the DOM using style tags, etc.</a:t>
            </a:r>
          </a:p>
          <a:p>
            <a:pPr marL="342900" indent="-342900">
              <a:buFont typeface="Arial" panose="020B0604020202020204" pitchFamily="34" charset="0"/>
              <a:buChar char="•"/>
            </a:pPr>
            <a:endParaRPr lang="en-IN" sz="2400" dirty="0">
              <a:solidFill>
                <a:srgbClr val="000000"/>
              </a:solidFill>
              <a:latin typeface="-apple-system"/>
              <a:cs typeface="Calibri" panose="020F0502020204030204" pitchFamily="34" charset="0"/>
            </a:endParaRPr>
          </a:p>
          <a:p>
            <a:pPr marL="342900" indent="-342900">
              <a:buFont typeface="Arial" panose="020B0604020202020204" pitchFamily="34" charset="0"/>
              <a:buChar char="•"/>
            </a:pPr>
            <a:r>
              <a:rPr lang="en-IN" sz="2400" b="0" dirty="0">
                <a:solidFill>
                  <a:srgbClr val="000000"/>
                </a:solidFill>
                <a:effectLst/>
                <a:latin typeface="-apple-system"/>
                <a:cs typeface="Calibri" panose="020F0502020204030204" pitchFamily="34" charset="0"/>
              </a:rPr>
              <a:t>Read more on: https://dev.to/riyanegi/setting-up-webpack-5-with-react-and-babel-from-scratch-2021-271l</a:t>
            </a:r>
            <a:br>
              <a:rPr lang="en-US" sz="2400" b="0" dirty="0">
                <a:effectLst/>
                <a:latin typeface="Calibri" panose="020F0502020204030204" pitchFamily="34" charset="0"/>
                <a:cs typeface="Calibri" panose="020F0502020204030204" pitchFamily="34" charset="0"/>
              </a:rPr>
            </a:br>
            <a:endParaRPr lang="en-US" sz="2400" b="0" dirty="0">
              <a:effectLst/>
              <a:latin typeface="Calibri" panose="020F0502020204030204" pitchFamily="34" charset="0"/>
              <a:cs typeface="Calibri" panose="020F0502020204030204" pitchFamily="34" charset="0"/>
            </a:endParaRPr>
          </a:p>
          <a:p>
            <a:pPr marL="488950" lvl="0" indent="-342900">
              <a:lnSpc>
                <a:spcPct val="150000"/>
              </a:lnSpc>
              <a:buSzPts val="1300"/>
              <a:buFont typeface="Wingdings" panose="05000000000000000000" pitchFamily="2" charset="2"/>
              <a:buChar char="§"/>
            </a:pPr>
            <a:endParaRPr lang="en-IN" sz="2400" dirty="0"/>
          </a:p>
        </p:txBody>
      </p:sp>
    </p:spTree>
    <p:extLst>
      <p:ext uri="{BB962C8B-B14F-4D97-AF65-F5344CB8AC3E}">
        <p14:creationId xmlns:p14="http://schemas.microsoft.com/office/powerpoint/2010/main" val="77686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LIST, KEYS, FRAGMENTS</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8" name="Rectangle 7">
            <a:extLst>
              <a:ext uri="{FF2B5EF4-FFF2-40B4-BE49-F238E27FC236}">
                <a16:creationId xmlns:a16="http://schemas.microsoft.com/office/drawing/2014/main" id="{AE86662C-3033-4C99-9EBD-997FF7543EF8}"/>
              </a:ext>
            </a:extLst>
          </p:cNvPr>
          <p:cNvSpPr/>
          <p:nvPr/>
        </p:nvSpPr>
        <p:spPr>
          <a:xfrm>
            <a:off x="508000" y="1122579"/>
            <a:ext cx="11052319" cy="5170646"/>
          </a:xfrm>
          <a:prstGeom prst="rect">
            <a:avLst/>
          </a:prstGeom>
        </p:spPr>
        <p:txBody>
          <a:bodyPr wrap="square">
            <a:spAutoFit/>
          </a:bodyPr>
          <a:lstStyle/>
          <a:p>
            <a:r>
              <a:rPr lang="en-IN" sz="2200" b="1" dirty="0">
                <a:solidFill>
                  <a:srgbClr val="000000"/>
                </a:solidFill>
              </a:rPr>
              <a:t>List:</a:t>
            </a:r>
          </a:p>
          <a:p>
            <a:r>
              <a:rPr lang="en-IN" sz="2200" dirty="0">
                <a:solidFill>
                  <a:srgbClr val="000000"/>
                </a:solidFill>
              </a:rPr>
              <a:t>Lists are used to display data in an ordered format.</a:t>
            </a:r>
          </a:p>
          <a:p>
            <a:endParaRPr lang="en-IN" sz="2200" dirty="0">
              <a:solidFill>
                <a:srgbClr val="000000"/>
              </a:solidFill>
            </a:endParaRPr>
          </a:p>
          <a:p>
            <a:r>
              <a:rPr lang="en-IN" sz="2200" b="1" dirty="0">
                <a:solidFill>
                  <a:srgbClr val="000000"/>
                </a:solidFill>
              </a:rPr>
              <a:t>Key:</a:t>
            </a:r>
          </a:p>
          <a:p>
            <a:r>
              <a:rPr lang="en-IN" sz="2200" dirty="0"/>
              <a:t>A key is a unique identifier. In React, it is used to identify which items have changed, updated, or deleted from the Lists. It is useful when we dynamically create components or when the users alter the lists. It also helps to determine which components in a collection needs to be re-rendered instead of re-rendering the entire set of components every time.</a:t>
            </a:r>
          </a:p>
          <a:p>
            <a:endParaRPr lang="en-IN" sz="2200" dirty="0"/>
          </a:p>
          <a:p>
            <a:r>
              <a:rPr lang="en-IN" sz="2200" b="1" dirty="0"/>
              <a:t>Fragment:</a:t>
            </a:r>
          </a:p>
          <a:p>
            <a:r>
              <a:rPr lang="en-IN" sz="2200" dirty="0"/>
              <a:t>Fragments allow you to group a list of children without adding extra nodes to the DOM. It makes the execution of code faster as compared to the div tag. It takes less memory. Key is the only attributes that can be passed with the Fragments.</a:t>
            </a:r>
          </a:p>
          <a:p>
            <a:endParaRPr lang="en-IN" sz="2200" dirty="0"/>
          </a:p>
          <a:p>
            <a:endParaRPr lang="en-IN" sz="2200" b="1" dirty="0"/>
          </a:p>
        </p:txBody>
      </p:sp>
    </p:spTree>
    <p:extLst>
      <p:ext uri="{BB962C8B-B14F-4D97-AF65-F5344CB8AC3E}">
        <p14:creationId xmlns:p14="http://schemas.microsoft.com/office/powerpoint/2010/main" val="2813292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p:cNvSpPr/>
          <p:nvPr/>
        </p:nvSpPr>
        <p:spPr>
          <a:xfrm>
            <a:off x="8345050" y="102523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B45E7780-BEBD-4534-808F-0E82D26B1EDC}"/>
              </a:ext>
            </a:extLst>
          </p:cNvPr>
          <p:cNvSpPr txBox="1">
            <a:spLocks/>
          </p:cNvSpPr>
          <p:nvPr/>
        </p:nvSpPr>
        <p:spPr>
          <a:xfrm>
            <a:off x="8432796" y="1880612"/>
            <a:ext cx="3528291" cy="20858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cap="all" spc="-100" dirty="0">
                <a:latin typeface="Garamond" panose="02020404030301010803" pitchFamily="18" charset="0"/>
              </a:rPr>
              <a:t>Q &amp; A</a:t>
            </a:r>
          </a:p>
        </p:txBody>
      </p:sp>
      <p:sp>
        <p:nvSpPr>
          <p:cNvPr id="8" name="Rectangle 7">
            <a:extLst>
              <a:ext uri="{FF2B5EF4-FFF2-40B4-BE49-F238E27FC236}">
                <a16:creationId xmlns:a16="http://schemas.microsoft.com/office/drawing/2014/main" id="{8E21DB70-7561-4204-A79B-A52EDC0F9D3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74536C-3A68-462A-B6E5-E5CA8697ED4B}"/>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645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8" name="Rectangle 7"/>
          <p:cNvSpPr/>
          <p:nvPr/>
        </p:nvSpPr>
        <p:spPr>
          <a:xfrm>
            <a:off x="8345050" y="99752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2">
            <a:extLst>
              <a:ext uri="{FF2B5EF4-FFF2-40B4-BE49-F238E27FC236}">
                <a16:creationId xmlns:a16="http://schemas.microsoft.com/office/drawing/2014/main" id="{E5AD4937-CA34-4C89-9BAF-9E011BE5736D}"/>
              </a:ext>
            </a:extLst>
          </p:cNvPr>
          <p:cNvSpPr txBox="1">
            <a:spLocks/>
          </p:cNvSpPr>
          <p:nvPr/>
        </p:nvSpPr>
        <p:spPr>
          <a:xfrm>
            <a:off x="7765530" y="2867153"/>
            <a:ext cx="4775075" cy="163090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3000"/>
              </a:lnSpc>
            </a:pPr>
            <a:r>
              <a:rPr lang="en-US" sz="4000" b="1" cap="all" spc="-100" dirty="0">
                <a:latin typeface="Garamond" panose="02020404030301010803" pitchFamily="18" charset="0"/>
              </a:rPr>
              <a:t>Thank You!</a:t>
            </a:r>
          </a:p>
        </p:txBody>
      </p:sp>
      <p:sp>
        <p:nvSpPr>
          <p:cNvPr id="12" name="Rectangle 11">
            <a:extLst>
              <a:ext uri="{FF2B5EF4-FFF2-40B4-BE49-F238E27FC236}">
                <a16:creationId xmlns:a16="http://schemas.microsoft.com/office/drawing/2014/main" id="{A64D663D-A1D6-43EA-8842-765E7D51C1C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BD785F8-CB89-4156-A6B6-A4A6C844C341}"/>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360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IN" sz="2800" b="1" dirty="0"/>
              <a:t>BUILDING BLOCKS OF REACTJS</a:t>
            </a:r>
            <a:endParaRPr lang="en-IN"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8" name="Oval 7">
            <a:extLst>
              <a:ext uri="{FF2B5EF4-FFF2-40B4-BE49-F238E27FC236}">
                <a16:creationId xmlns:a16="http://schemas.microsoft.com/office/drawing/2014/main" id="{B8E028C8-DF46-445B-A8A5-C5CE3CE1EC62}"/>
              </a:ext>
            </a:extLst>
          </p:cNvPr>
          <p:cNvSpPr/>
          <p:nvPr/>
        </p:nvSpPr>
        <p:spPr>
          <a:xfrm>
            <a:off x="4822456" y="2235229"/>
            <a:ext cx="2424545" cy="1365188"/>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r>
              <a:rPr lang="en-IN" sz="2400" b="1" dirty="0">
                <a:solidFill>
                  <a:schemeClr val="tx1"/>
                </a:solidFill>
              </a:rPr>
              <a:t>Component</a:t>
            </a:r>
            <a:r>
              <a:rPr lang="en-IN" dirty="0">
                <a:solidFill>
                  <a:schemeClr val="tx1"/>
                </a:solidFill>
              </a:rPr>
              <a:t> </a:t>
            </a:r>
          </a:p>
        </p:txBody>
      </p:sp>
      <p:sp>
        <p:nvSpPr>
          <p:cNvPr id="10" name="Oval 9">
            <a:extLst>
              <a:ext uri="{FF2B5EF4-FFF2-40B4-BE49-F238E27FC236}">
                <a16:creationId xmlns:a16="http://schemas.microsoft.com/office/drawing/2014/main" id="{C104BBED-3EDB-4738-A8B8-C3F2F0851760}"/>
              </a:ext>
            </a:extLst>
          </p:cNvPr>
          <p:cNvSpPr/>
          <p:nvPr/>
        </p:nvSpPr>
        <p:spPr>
          <a:xfrm>
            <a:off x="8349513" y="3269489"/>
            <a:ext cx="2092036" cy="1365188"/>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r>
              <a:rPr lang="en-IN" sz="2400" dirty="0">
                <a:solidFill>
                  <a:schemeClr val="tx1"/>
                </a:solidFill>
              </a:rPr>
              <a:t>     </a:t>
            </a:r>
            <a:r>
              <a:rPr lang="en-IN" sz="2400" b="1" dirty="0">
                <a:solidFill>
                  <a:schemeClr val="tx1"/>
                </a:solidFill>
              </a:rPr>
              <a:t>Props</a:t>
            </a:r>
          </a:p>
        </p:txBody>
      </p:sp>
      <p:sp>
        <p:nvSpPr>
          <p:cNvPr id="11" name="Oval 10">
            <a:extLst>
              <a:ext uri="{FF2B5EF4-FFF2-40B4-BE49-F238E27FC236}">
                <a16:creationId xmlns:a16="http://schemas.microsoft.com/office/drawing/2014/main" id="{1AA99D0F-EDFE-4A8D-81D4-B8753DF13FE2}"/>
              </a:ext>
            </a:extLst>
          </p:cNvPr>
          <p:cNvSpPr/>
          <p:nvPr/>
        </p:nvSpPr>
        <p:spPr>
          <a:xfrm>
            <a:off x="1614054" y="3269489"/>
            <a:ext cx="2092036" cy="1365188"/>
          </a:xfrm>
          <a:prstGeom prst="ellipse">
            <a:avLst/>
          </a:prstGeom>
          <a:solidFill>
            <a:schemeClr val="accent4">
              <a:lumMod val="60000"/>
              <a:lumOff val="40000"/>
            </a:schemeClr>
          </a:solidFill>
          <a:ln>
            <a:solidFill>
              <a:schemeClr val="accent4">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400" b="1" dirty="0">
                <a:solidFill>
                  <a:schemeClr val="tx1"/>
                </a:solidFill>
              </a:rPr>
              <a:t>State</a:t>
            </a:r>
          </a:p>
        </p:txBody>
      </p:sp>
      <p:pic>
        <p:nvPicPr>
          <p:cNvPr id="13" name="Picture 12">
            <a:extLst>
              <a:ext uri="{FF2B5EF4-FFF2-40B4-BE49-F238E27FC236}">
                <a16:creationId xmlns:a16="http://schemas.microsoft.com/office/drawing/2014/main" id="{3816AC99-E8D2-4154-BF71-0D101DA8E999}"/>
              </a:ext>
            </a:extLst>
          </p:cNvPr>
          <p:cNvPicPr>
            <a:picLocks noChangeAspect="1"/>
          </p:cNvPicPr>
          <p:nvPr/>
        </p:nvPicPr>
        <p:blipFill>
          <a:blip r:embed="rId3"/>
          <a:stretch>
            <a:fillRect/>
          </a:stretch>
        </p:blipFill>
        <p:spPr>
          <a:xfrm>
            <a:off x="4163537" y="4521021"/>
            <a:ext cx="3742382" cy="1517182"/>
          </a:xfrm>
          <a:prstGeom prst="rect">
            <a:avLst/>
          </a:prstGeom>
        </p:spPr>
      </p:pic>
    </p:spTree>
    <p:extLst>
      <p:ext uri="{BB962C8B-B14F-4D97-AF65-F5344CB8AC3E}">
        <p14:creationId xmlns:p14="http://schemas.microsoft.com/office/powerpoint/2010/main" val="80541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IN" sz="2800" b="1" dirty="0"/>
              <a:t>TYPES OF COMPONENT</a:t>
            </a: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426BDB5-A950-4821-A2CB-71DFD07A0011}"/>
              </a:ext>
            </a:extLst>
          </p:cNvPr>
          <p:cNvSpPr txBox="1"/>
          <p:nvPr/>
        </p:nvSpPr>
        <p:spPr>
          <a:xfrm>
            <a:off x="1690345" y="2430254"/>
            <a:ext cx="4108553" cy="400110"/>
          </a:xfrm>
          <a:prstGeom prst="rect">
            <a:avLst/>
          </a:prstGeom>
          <a:noFill/>
        </p:spPr>
        <p:txBody>
          <a:bodyPr wrap="square" rtlCol="0">
            <a:spAutoFit/>
          </a:bodyPr>
          <a:lstStyle/>
          <a:p>
            <a:r>
              <a:rPr lang="en-IN" sz="2000" dirty="0"/>
              <a:t>UI/Stateless/Function Component</a:t>
            </a:r>
          </a:p>
        </p:txBody>
      </p:sp>
      <p:sp>
        <p:nvSpPr>
          <p:cNvPr id="11" name="TextBox 10">
            <a:extLst>
              <a:ext uri="{FF2B5EF4-FFF2-40B4-BE49-F238E27FC236}">
                <a16:creationId xmlns:a16="http://schemas.microsoft.com/office/drawing/2014/main" id="{809F18FF-A50B-4346-9AB7-20D4A38E0B5E}"/>
              </a:ext>
            </a:extLst>
          </p:cNvPr>
          <p:cNvSpPr txBox="1"/>
          <p:nvPr/>
        </p:nvSpPr>
        <p:spPr>
          <a:xfrm>
            <a:off x="6317982" y="2430254"/>
            <a:ext cx="3970882" cy="400110"/>
          </a:xfrm>
          <a:prstGeom prst="rect">
            <a:avLst/>
          </a:prstGeom>
          <a:noFill/>
        </p:spPr>
        <p:txBody>
          <a:bodyPr wrap="square" rtlCol="0">
            <a:spAutoFit/>
          </a:bodyPr>
          <a:lstStyle/>
          <a:p>
            <a:r>
              <a:rPr lang="en-IN" sz="2000" dirty="0"/>
              <a:t>Class/ Container/State Component</a:t>
            </a:r>
          </a:p>
        </p:txBody>
      </p:sp>
      <p:cxnSp>
        <p:nvCxnSpPr>
          <p:cNvPr id="16" name="Straight Connector 15">
            <a:extLst>
              <a:ext uri="{FF2B5EF4-FFF2-40B4-BE49-F238E27FC236}">
                <a16:creationId xmlns:a16="http://schemas.microsoft.com/office/drawing/2014/main" id="{FBB454FC-BD51-411F-8545-A626152166E2}"/>
              </a:ext>
            </a:extLst>
          </p:cNvPr>
          <p:cNvCxnSpPr/>
          <p:nvPr/>
        </p:nvCxnSpPr>
        <p:spPr>
          <a:xfrm flipH="1">
            <a:off x="6018532" y="2630309"/>
            <a:ext cx="1764" cy="2551291"/>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4795743-C7E3-45A3-AEED-C88ED84524D4}"/>
              </a:ext>
            </a:extLst>
          </p:cNvPr>
          <p:cNvSpPr txBox="1"/>
          <p:nvPr/>
        </p:nvSpPr>
        <p:spPr>
          <a:xfrm>
            <a:off x="6579239" y="3094147"/>
            <a:ext cx="3711389" cy="1938992"/>
          </a:xfrm>
          <a:prstGeom prst="rect">
            <a:avLst/>
          </a:prstGeom>
          <a:noFill/>
        </p:spPr>
        <p:txBody>
          <a:bodyPr wrap="square" rtlCol="0">
            <a:spAutoFit/>
          </a:bodyPr>
          <a:lstStyle/>
          <a:p>
            <a:pPr marL="342900" indent="-342900">
              <a:lnSpc>
                <a:spcPct val="150000"/>
              </a:lnSpc>
              <a:buClr>
                <a:schemeClr val="accent4">
                  <a:lumMod val="60000"/>
                  <a:lumOff val="40000"/>
                </a:schemeClr>
              </a:buClr>
              <a:buFont typeface="Wingdings" panose="05000000000000000000" pitchFamily="2" charset="2"/>
              <a:buChar char="Ø"/>
            </a:pPr>
            <a:r>
              <a:rPr lang="en-IN" sz="2000" dirty="0"/>
              <a:t>Contain state</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Contain Lifecycle Methods</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Not concerned with the UI</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Use Class to create</a:t>
            </a:r>
          </a:p>
        </p:txBody>
      </p:sp>
      <p:sp>
        <p:nvSpPr>
          <p:cNvPr id="18" name="TextBox 17">
            <a:extLst>
              <a:ext uri="{FF2B5EF4-FFF2-40B4-BE49-F238E27FC236}">
                <a16:creationId xmlns:a16="http://schemas.microsoft.com/office/drawing/2014/main" id="{8632C972-DBE6-4DB0-9B1C-9781BDF1E48B}"/>
              </a:ext>
            </a:extLst>
          </p:cNvPr>
          <p:cNvSpPr txBox="1"/>
          <p:nvPr/>
        </p:nvSpPr>
        <p:spPr>
          <a:xfrm>
            <a:off x="1824673" y="3094147"/>
            <a:ext cx="3839896" cy="1938992"/>
          </a:xfrm>
          <a:prstGeom prst="rect">
            <a:avLst/>
          </a:prstGeom>
          <a:noFill/>
        </p:spPr>
        <p:txBody>
          <a:bodyPr wrap="square" rtlCol="0">
            <a:spAutoFit/>
          </a:bodyPr>
          <a:lstStyle/>
          <a:p>
            <a:pPr marL="342900" indent="-342900">
              <a:lnSpc>
                <a:spcPct val="150000"/>
              </a:lnSpc>
              <a:buClr>
                <a:schemeClr val="accent4">
                  <a:lumMod val="60000"/>
                  <a:lumOff val="40000"/>
                </a:schemeClr>
              </a:buClr>
              <a:buFont typeface="Wingdings" panose="05000000000000000000" pitchFamily="2" charset="2"/>
              <a:buChar char="Ø"/>
            </a:pPr>
            <a:r>
              <a:rPr lang="en-IN" sz="2000" dirty="0"/>
              <a:t>Doesn’t contain state</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Receive data from props</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Only concerned with the UI</a:t>
            </a:r>
          </a:p>
          <a:p>
            <a:pPr marL="342900" indent="-342900">
              <a:lnSpc>
                <a:spcPct val="150000"/>
              </a:lnSpc>
              <a:buClr>
                <a:schemeClr val="accent4">
                  <a:lumMod val="60000"/>
                  <a:lumOff val="40000"/>
                </a:schemeClr>
              </a:buClr>
              <a:buFont typeface="Wingdings" panose="05000000000000000000" pitchFamily="2" charset="2"/>
              <a:buChar char="Ø"/>
            </a:pPr>
            <a:r>
              <a:rPr lang="en-IN" sz="2000" dirty="0"/>
              <a:t>Use Function to create</a:t>
            </a:r>
          </a:p>
        </p:txBody>
      </p:sp>
    </p:spTree>
    <p:extLst>
      <p:ext uri="{BB962C8B-B14F-4D97-AF65-F5344CB8AC3E}">
        <p14:creationId xmlns:p14="http://schemas.microsoft.com/office/powerpoint/2010/main" val="383118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6BF8FADB-F66B-5FAF-BD4E-28834807D9A3}"/>
              </a:ext>
            </a:extLst>
          </p:cNvPr>
          <p:cNvSpPr/>
          <p:nvPr/>
        </p:nvSpPr>
        <p:spPr>
          <a:xfrm>
            <a:off x="4561840" y="1684069"/>
            <a:ext cx="2936240" cy="108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endParaRPr lang="en-IN" dirty="0"/>
          </a:p>
        </p:txBody>
      </p:sp>
      <p:sp>
        <p:nvSpPr>
          <p:cNvPr id="4" name="Rectangle 3">
            <a:extLst>
              <a:ext uri="{FF2B5EF4-FFF2-40B4-BE49-F238E27FC236}">
                <a16:creationId xmlns:a16="http://schemas.microsoft.com/office/drawing/2014/main" id="{F4AF8C7F-68BB-9432-413F-92FC69B10552}"/>
              </a:ext>
            </a:extLst>
          </p:cNvPr>
          <p:cNvSpPr/>
          <p:nvPr/>
        </p:nvSpPr>
        <p:spPr>
          <a:xfrm>
            <a:off x="1950720" y="3007361"/>
            <a:ext cx="2936240" cy="108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a:t>
            </a:r>
            <a:endParaRPr lang="en-IN" dirty="0"/>
          </a:p>
        </p:txBody>
      </p:sp>
      <p:sp>
        <p:nvSpPr>
          <p:cNvPr id="5" name="Rectangle 4">
            <a:extLst>
              <a:ext uri="{FF2B5EF4-FFF2-40B4-BE49-F238E27FC236}">
                <a16:creationId xmlns:a16="http://schemas.microsoft.com/office/drawing/2014/main" id="{E7DB469F-A618-B0B8-3C72-01D8D2A58B0B}"/>
              </a:ext>
            </a:extLst>
          </p:cNvPr>
          <p:cNvSpPr/>
          <p:nvPr/>
        </p:nvSpPr>
        <p:spPr>
          <a:xfrm>
            <a:off x="1148080" y="4592320"/>
            <a:ext cx="2936240" cy="108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DisplayData</a:t>
            </a:r>
            <a:endParaRPr lang="en-IN" dirty="0"/>
          </a:p>
        </p:txBody>
      </p:sp>
      <p:cxnSp>
        <p:nvCxnSpPr>
          <p:cNvPr id="7" name="Straight Arrow Connector 6">
            <a:extLst>
              <a:ext uri="{FF2B5EF4-FFF2-40B4-BE49-F238E27FC236}">
                <a16:creationId xmlns:a16="http://schemas.microsoft.com/office/drawing/2014/main" id="{1834A89A-5F4A-3EAB-C67A-644B8C1A2BE4}"/>
              </a:ext>
            </a:extLst>
          </p:cNvPr>
          <p:cNvCxnSpPr>
            <a:stCxn id="2" idx="1"/>
            <a:endCxn id="4" idx="0"/>
          </p:cNvCxnSpPr>
          <p:nvPr/>
        </p:nvCxnSpPr>
        <p:spPr>
          <a:xfrm flipH="1">
            <a:off x="3418840" y="2227629"/>
            <a:ext cx="1143000" cy="779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0DE1835-8E2B-2B21-89E2-A70E276F530F}"/>
              </a:ext>
            </a:extLst>
          </p:cNvPr>
          <p:cNvCxnSpPr/>
          <p:nvPr/>
        </p:nvCxnSpPr>
        <p:spPr>
          <a:xfrm flipH="1">
            <a:off x="2372360" y="3864101"/>
            <a:ext cx="1046480" cy="768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196627-F844-E3FC-A643-5396DA21BE91}"/>
              </a:ext>
            </a:extLst>
          </p:cNvPr>
          <p:cNvSpPr/>
          <p:nvPr/>
        </p:nvSpPr>
        <p:spPr>
          <a:xfrm>
            <a:off x="7305040" y="3161410"/>
            <a:ext cx="2936240" cy="108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DisplayTwo</a:t>
            </a:r>
            <a:endParaRPr lang="en-IN" dirty="0"/>
          </a:p>
        </p:txBody>
      </p:sp>
      <p:cxnSp>
        <p:nvCxnSpPr>
          <p:cNvPr id="20" name="Straight Arrow Connector 19">
            <a:extLst>
              <a:ext uri="{FF2B5EF4-FFF2-40B4-BE49-F238E27FC236}">
                <a16:creationId xmlns:a16="http://schemas.microsoft.com/office/drawing/2014/main" id="{9D2126B2-8EEA-44F0-4EEC-5F33422DA2F7}"/>
              </a:ext>
            </a:extLst>
          </p:cNvPr>
          <p:cNvCxnSpPr>
            <a:cxnSpLocks/>
            <a:endCxn id="15" idx="0"/>
          </p:cNvCxnSpPr>
          <p:nvPr/>
        </p:nvCxnSpPr>
        <p:spPr>
          <a:xfrm>
            <a:off x="7498080" y="2193606"/>
            <a:ext cx="1275080" cy="96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66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US" sz="2800" b="1" dirty="0"/>
              <a:t>STATE</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6" name="Rectangle 15">
            <a:extLst>
              <a:ext uri="{FF2B5EF4-FFF2-40B4-BE49-F238E27FC236}">
                <a16:creationId xmlns:a16="http://schemas.microsoft.com/office/drawing/2014/main" id="{C931D471-A6A1-49C9-883B-995DAA35FDAF}"/>
              </a:ext>
            </a:extLst>
          </p:cNvPr>
          <p:cNvSpPr/>
          <p:nvPr/>
        </p:nvSpPr>
        <p:spPr>
          <a:xfrm>
            <a:off x="421629" y="1282649"/>
            <a:ext cx="10661432" cy="3913059"/>
          </a:xfrm>
          <a:prstGeom prst="rect">
            <a:avLst/>
          </a:prstGeom>
        </p:spPr>
        <p:txBody>
          <a:bodyPr wrap="square">
            <a:spAutoFit/>
          </a:bodyPr>
          <a:lstStyle/>
          <a:p>
            <a:pPr marL="488950" lvl="0" indent="-342900">
              <a:lnSpc>
                <a:spcPct val="150000"/>
              </a:lnSpc>
              <a:buSzPts val="1300"/>
              <a:buFont typeface="Wingdings" panose="05000000000000000000" pitchFamily="2" charset="2"/>
              <a:buChar char="§"/>
            </a:pPr>
            <a:r>
              <a:rPr lang="en-IN" sz="2400" dirty="0"/>
              <a:t>Collection of data that resides inside your component.</a:t>
            </a:r>
          </a:p>
          <a:p>
            <a:pPr marL="488950" lvl="0" indent="-342900">
              <a:lnSpc>
                <a:spcPct val="150000"/>
              </a:lnSpc>
              <a:buSzPts val="1300"/>
              <a:buFont typeface="Wingdings" panose="05000000000000000000" pitchFamily="2" charset="2"/>
              <a:buChar char="§"/>
            </a:pPr>
            <a:r>
              <a:rPr lang="en-IN" sz="2400" dirty="0"/>
              <a:t>State is used so that a component can keep track of information in between any renders that it does.</a:t>
            </a:r>
          </a:p>
          <a:p>
            <a:pPr marL="488950" lvl="0" indent="-342900">
              <a:lnSpc>
                <a:spcPct val="150000"/>
              </a:lnSpc>
              <a:buSzPts val="1300"/>
              <a:buFont typeface="Wingdings" panose="05000000000000000000" pitchFamily="2" charset="2"/>
              <a:buChar char="§"/>
            </a:pPr>
            <a:r>
              <a:rPr lang="en-IN" sz="2400" dirty="0"/>
              <a:t>States are the objects which determine components rendering and </a:t>
            </a:r>
            <a:r>
              <a:rPr lang="en-IN" sz="2400" dirty="0" err="1"/>
              <a:t>behavior</a:t>
            </a:r>
            <a:r>
              <a:rPr lang="en-IN" sz="2400" dirty="0"/>
              <a:t>. </a:t>
            </a:r>
          </a:p>
          <a:p>
            <a:pPr marL="488950" lvl="0" indent="-342900">
              <a:lnSpc>
                <a:spcPct val="150000"/>
              </a:lnSpc>
              <a:buSzPts val="1300"/>
              <a:buFont typeface="Wingdings" panose="05000000000000000000" pitchFamily="2" charset="2"/>
              <a:buChar char="§"/>
            </a:pPr>
            <a:r>
              <a:rPr lang="en-IN" sz="2400" dirty="0"/>
              <a:t>They are mutable unlike the props and create dynamic and interactive components. </a:t>
            </a:r>
          </a:p>
          <a:p>
            <a:pPr marL="488950" lvl="0" indent="-342900">
              <a:lnSpc>
                <a:spcPct val="150000"/>
              </a:lnSpc>
              <a:buSzPts val="1300"/>
              <a:buFont typeface="Wingdings" panose="05000000000000000000" pitchFamily="2" charset="2"/>
              <a:buChar char="§"/>
            </a:pPr>
            <a:r>
              <a:rPr lang="en-IN" sz="2400" dirty="0"/>
              <a:t>They are accessed via </a:t>
            </a:r>
            <a:r>
              <a:rPr lang="en-IN" sz="2400" dirty="0" err="1"/>
              <a:t>this.state</a:t>
            </a:r>
            <a:endParaRPr lang="en-IN" sz="2400" dirty="0"/>
          </a:p>
        </p:txBody>
      </p:sp>
    </p:spTree>
    <p:extLst>
      <p:ext uri="{BB962C8B-B14F-4D97-AF65-F5344CB8AC3E}">
        <p14:creationId xmlns:p14="http://schemas.microsoft.com/office/powerpoint/2010/main" val="110565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US" sz="2800" b="1" dirty="0"/>
              <a:t>Factories</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pic>
        <p:nvPicPr>
          <p:cNvPr id="4" name="Picture 3">
            <a:extLst>
              <a:ext uri="{FF2B5EF4-FFF2-40B4-BE49-F238E27FC236}">
                <a16:creationId xmlns:a16="http://schemas.microsoft.com/office/drawing/2014/main" id="{49139D02-0BD8-144C-136B-5CB6D008DA64}"/>
              </a:ext>
            </a:extLst>
          </p:cNvPr>
          <p:cNvPicPr>
            <a:picLocks noChangeAspect="1"/>
          </p:cNvPicPr>
          <p:nvPr/>
        </p:nvPicPr>
        <p:blipFill>
          <a:blip r:embed="rId3"/>
          <a:stretch>
            <a:fillRect/>
          </a:stretch>
        </p:blipFill>
        <p:spPr>
          <a:xfrm>
            <a:off x="995680" y="1821684"/>
            <a:ext cx="4501873" cy="1792539"/>
          </a:xfrm>
          <a:prstGeom prst="rect">
            <a:avLst/>
          </a:prstGeom>
        </p:spPr>
      </p:pic>
      <p:sp>
        <p:nvSpPr>
          <p:cNvPr id="5" name="Rectangle 4">
            <a:extLst>
              <a:ext uri="{FF2B5EF4-FFF2-40B4-BE49-F238E27FC236}">
                <a16:creationId xmlns:a16="http://schemas.microsoft.com/office/drawing/2014/main" id="{21F9B561-F137-ED4B-8924-736D619218AF}"/>
              </a:ext>
            </a:extLst>
          </p:cNvPr>
          <p:cNvSpPr/>
          <p:nvPr/>
        </p:nvSpPr>
        <p:spPr>
          <a:xfrm>
            <a:off x="421629" y="1282649"/>
            <a:ext cx="10661432" cy="1143070"/>
          </a:xfrm>
          <a:prstGeom prst="rect">
            <a:avLst/>
          </a:prstGeom>
        </p:spPr>
        <p:txBody>
          <a:bodyPr wrap="square">
            <a:spAutoFit/>
          </a:bodyPr>
          <a:lstStyle/>
          <a:p>
            <a:pPr marL="488950" lvl="0" indent="-342900">
              <a:lnSpc>
                <a:spcPct val="150000"/>
              </a:lnSpc>
              <a:buSzPts val="1300"/>
              <a:buFont typeface="Wingdings" panose="05000000000000000000" pitchFamily="2" charset="2"/>
              <a:buChar char="§"/>
            </a:pPr>
            <a:r>
              <a:rPr lang="en-US" sz="2400" dirty="0"/>
              <a:t>This is React 0.12.</a:t>
            </a:r>
          </a:p>
          <a:p>
            <a:pPr marL="488950" lvl="0" indent="-342900">
              <a:lnSpc>
                <a:spcPct val="150000"/>
              </a:lnSpc>
              <a:buSzPts val="1300"/>
              <a:buFont typeface="Wingdings" panose="05000000000000000000" pitchFamily="2" charset="2"/>
              <a:buChar char="§"/>
            </a:pPr>
            <a:endParaRPr lang="en-IN" sz="2400" dirty="0"/>
          </a:p>
        </p:txBody>
      </p:sp>
      <p:pic>
        <p:nvPicPr>
          <p:cNvPr id="7" name="Picture 6">
            <a:extLst>
              <a:ext uri="{FF2B5EF4-FFF2-40B4-BE49-F238E27FC236}">
                <a16:creationId xmlns:a16="http://schemas.microsoft.com/office/drawing/2014/main" id="{725A1FC9-DBEF-E6E1-EAFA-C42AEC4C7D25}"/>
              </a:ext>
            </a:extLst>
          </p:cNvPr>
          <p:cNvPicPr>
            <a:picLocks noChangeAspect="1"/>
          </p:cNvPicPr>
          <p:nvPr/>
        </p:nvPicPr>
        <p:blipFill>
          <a:blip r:embed="rId4"/>
          <a:stretch>
            <a:fillRect/>
          </a:stretch>
        </p:blipFill>
        <p:spPr>
          <a:xfrm>
            <a:off x="5714956" y="3925260"/>
            <a:ext cx="4695825" cy="876300"/>
          </a:xfrm>
          <a:prstGeom prst="rect">
            <a:avLst/>
          </a:prstGeom>
        </p:spPr>
      </p:pic>
      <p:pic>
        <p:nvPicPr>
          <p:cNvPr id="10" name="Picture 9">
            <a:extLst>
              <a:ext uri="{FF2B5EF4-FFF2-40B4-BE49-F238E27FC236}">
                <a16:creationId xmlns:a16="http://schemas.microsoft.com/office/drawing/2014/main" id="{CD975EAF-446F-B40B-1A48-B3D37E526263}"/>
              </a:ext>
            </a:extLst>
          </p:cNvPr>
          <p:cNvPicPr>
            <a:picLocks noChangeAspect="1"/>
          </p:cNvPicPr>
          <p:nvPr/>
        </p:nvPicPr>
        <p:blipFill>
          <a:blip r:embed="rId5"/>
          <a:stretch>
            <a:fillRect/>
          </a:stretch>
        </p:blipFill>
        <p:spPr>
          <a:xfrm>
            <a:off x="3021445" y="5420093"/>
            <a:ext cx="2590800" cy="676275"/>
          </a:xfrm>
          <a:prstGeom prst="rect">
            <a:avLst/>
          </a:prstGeom>
        </p:spPr>
      </p:pic>
      <p:cxnSp>
        <p:nvCxnSpPr>
          <p:cNvPr id="13" name="Straight Arrow Connector 12">
            <a:extLst>
              <a:ext uri="{FF2B5EF4-FFF2-40B4-BE49-F238E27FC236}">
                <a16:creationId xmlns:a16="http://schemas.microsoft.com/office/drawing/2014/main" id="{17ADD589-AA27-E2E8-D27C-86A118E85743}"/>
              </a:ext>
            </a:extLst>
          </p:cNvPr>
          <p:cNvCxnSpPr/>
          <p:nvPr/>
        </p:nvCxnSpPr>
        <p:spPr>
          <a:xfrm>
            <a:off x="5588000" y="2803289"/>
            <a:ext cx="1178560" cy="98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6FF35B1-0ADF-61F8-4E46-E73BED8CA8A4}"/>
              </a:ext>
            </a:extLst>
          </p:cNvPr>
          <p:cNvCxnSpPr>
            <a:cxnSpLocks/>
          </p:cNvCxnSpPr>
          <p:nvPr/>
        </p:nvCxnSpPr>
        <p:spPr>
          <a:xfrm flipH="1">
            <a:off x="5612245" y="4801560"/>
            <a:ext cx="1270000" cy="652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659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US" sz="2800" b="1" dirty="0"/>
              <a:t>Factories</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8" name="TextBox 7">
            <a:extLst>
              <a:ext uri="{FF2B5EF4-FFF2-40B4-BE49-F238E27FC236}">
                <a16:creationId xmlns:a16="http://schemas.microsoft.com/office/drawing/2014/main" id="{75D26035-C377-DE78-8D51-2DB570AD3F14}"/>
              </a:ext>
            </a:extLst>
          </p:cNvPr>
          <p:cNvSpPr txBox="1"/>
          <p:nvPr/>
        </p:nvSpPr>
        <p:spPr>
          <a:xfrm>
            <a:off x="694862" y="1438799"/>
            <a:ext cx="4108553" cy="461665"/>
          </a:xfrm>
          <a:prstGeom prst="rect">
            <a:avLst/>
          </a:prstGeom>
          <a:noFill/>
        </p:spPr>
        <p:txBody>
          <a:bodyPr wrap="square" rtlCol="0">
            <a:spAutoFit/>
          </a:bodyPr>
          <a:lstStyle/>
          <a:p>
            <a:r>
              <a:rPr lang="en-IN" sz="2400" b="1" dirty="0"/>
              <a:t>With JSX</a:t>
            </a:r>
          </a:p>
        </p:txBody>
      </p:sp>
      <p:sp>
        <p:nvSpPr>
          <p:cNvPr id="11" name="TextBox 10">
            <a:extLst>
              <a:ext uri="{FF2B5EF4-FFF2-40B4-BE49-F238E27FC236}">
                <a16:creationId xmlns:a16="http://schemas.microsoft.com/office/drawing/2014/main" id="{DF26259E-A309-A5FC-8A98-F4B21B38CC7B}"/>
              </a:ext>
            </a:extLst>
          </p:cNvPr>
          <p:cNvSpPr txBox="1"/>
          <p:nvPr/>
        </p:nvSpPr>
        <p:spPr>
          <a:xfrm>
            <a:off x="928542" y="4008405"/>
            <a:ext cx="3970882" cy="461665"/>
          </a:xfrm>
          <a:prstGeom prst="rect">
            <a:avLst/>
          </a:prstGeom>
          <a:noFill/>
        </p:spPr>
        <p:txBody>
          <a:bodyPr wrap="square" rtlCol="0">
            <a:spAutoFit/>
          </a:bodyPr>
          <a:lstStyle/>
          <a:p>
            <a:r>
              <a:rPr lang="en-US" sz="2400" b="1" dirty="0"/>
              <a:t>Without JSX</a:t>
            </a:r>
            <a:endParaRPr lang="en-IN" sz="2400" b="1" dirty="0"/>
          </a:p>
        </p:txBody>
      </p:sp>
      <p:pic>
        <p:nvPicPr>
          <p:cNvPr id="17" name="Picture 16">
            <a:extLst>
              <a:ext uri="{FF2B5EF4-FFF2-40B4-BE49-F238E27FC236}">
                <a16:creationId xmlns:a16="http://schemas.microsoft.com/office/drawing/2014/main" id="{2385C031-33D1-76EB-8F74-666D384EC6FC}"/>
              </a:ext>
            </a:extLst>
          </p:cNvPr>
          <p:cNvPicPr>
            <a:picLocks noChangeAspect="1"/>
          </p:cNvPicPr>
          <p:nvPr/>
        </p:nvPicPr>
        <p:blipFill>
          <a:blip r:embed="rId3"/>
          <a:stretch>
            <a:fillRect/>
          </a:stretch>
        </p:blipFill>
        <p:spPr>
          <a:xfrm>
            <a:off x="4075382" y="2036790"/>
            <a:ext cx="4041236" cy="1625610"/>
          </a:xfrm>
          <a:prstGeom prst="rect">
            <a:avLst/>
          </a:prstGeom>
        </p:spPr>
      </p:pic>
      <p:pic>
        <p:nvPicPr>
          <p:cNvPr id="19" name="Picture 18">
            <a:extLst>
              <a:ext uri="{FF2B5EF4-FFF2-40B4-BE49-F238E27FC236}">
                <a16:creationId xmlns:a16="http://schemas.microsoft.com/office/drawing/2014/main" id="{DA388CEF-A0D1-5E04-1BA1-9F6469E23176}"/>
              </a:ext>
            </a:extLst>
          </p:cNvPr>
          <p:cNvPicPr>
            <a:picLocks noChangeAspect="1"/>
          </p:cNvPicPr>
          <p:nvPr/>
        </p:nvPicPr>
        <p:blipFill>
          <a:blip r:embed="rId4"/>
          <a:stretch>
            <a:fillRect/>
          </a:stretch>
        </p:blipFill>
        <p:spPr>
          <a:xfrm>
            <a:off x="3637280" y="4950507"/>
            <a:ext cx="5568872" cy="1425575"/>
          </a:xfrm>
          <a:prstGeom prst="rect">
            <a:avLst/>
          </a:prstGeom>
        </p:spPr>
      </p:pic>
    </p:spTree>
    <p:extLst>
      <p:ext uri="{BB962C8B-B14F-4D97-AF65-F5344CB8AC3E}">
        <p14:creationId xmlns:p14="http://schemas.microsoft.com/office/powerpoint/2010/main" val="305605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3" name="TextBox 2"/>
          <p:cNvSpPr txBox="1"/>
          <p:nvPr/>
        </p:nvSpPr>
        <p:spPr>
          <a:xfrm>
            <a:off x="508000" y="556568"/>
            <a:ext cx="6258560" cy="523220"/>
          </a:xfrm>
          <a:prstGeom prst="rect">
            <a:avLst/>
          </a:prstGeom>
          <a:noFill/>
        </p:spPr>
        <p:txBody>
          <a:bodyPr wrap="square" rtlCol="0">
            <a:spAutoFit/>
          </a:bodyPr>
          <a:lstStyle/>
          <a:p>
            <a:r>
              <a:rPr lang="en-US" sz="2800" b="1" dirty="0"/>
              <a:t>JSX</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4" name="TextBox 3">
            <a:extLst>
              <a:ext uri="{FF2B5EF4-FFF2-40B4-BE49-F238E27FC236}">
                <a16:creationId xmlns:a16="http://schemas.microsoft.com/office/drawing/2014/main" id="{01F3AE3A-2853-09F0-6C8B-9082492EDE5F}"/>
              </a:ext>
            </a:extLst>
          </p:cNvPr>
          <p:cNvSpPr txBox="1"/>
          <p:nvPr/>
        </p:nvSpPr>
        <p:spPr>
          <a:xfrm>
            <a:off x="508000" y="1199938"/>
            <a:ext cx="10535920" cy="3785652"/>
          </a:xfrm>
          <a:prstGeom prst="rect">
            <a:avLst/>
          </a:prstGeom>
          <a:noFill/>
        </p:spPr>
        <p:txBody>
          <a:bodyPr wrap="square">
            <a:spAutoFit/>
          </a:bodyPr>
          <a:lstStyle/>
          <a:p>
            <a:pPr marL="342900" indent="-342900">
              <a:buFont typeface="Arial" panose="020B0604020202020204" pitchFamily="34" charset="0"/>
              <a:buChar char="•"/>
            </a:pPr>
            <a:r>
              <a:rPr lang="en-US" sz="2400" dirty="0">
                <a:effectLst/>
              </a:rPr>
              <a:t>Fundamentally, JSX just provides syntactic sugar for the </a:t>
            </a:r>
            <a:r>
              <a:rPr lang="en-US" sz="2400" dirty="0" err="1">
                <a:effectLst/>
              </a:rPr>
              <a:t>React.createElement</a:t>
            </a:r>
            <a:r>
              <a:rPr lang="en-US" sz="2400" dirty="0">
                <a:effectLst/>
              </a:rPr>
              <a:t>(component, props, ...children)</a:t>
            </a:r>
          </a:p>
          <a:p>
            <a:endParaRPr lang="en-US" sz="2400" dirty="0"/>
          </a:p>
          <a:p>
            <a:pPr marL="342900" indent="-342900">
              <a:buFont typeface="Arial" panose="020B0604020202020204" pitchFamily="34" charset="0"/>
              <a:buChar char="•"/>
            </a:pPr>
            <a:r>
              <a:rPr lang="en-US" sz="2400" i="0" dirty="0">
                <a:effectLst/>
              </a:rPr>
              <a:t>Using Dot Notation for JSX Type</a:t>
            </a:r>
            <a:endParaRPr lang="en-US" sz="2400" dirty="0">
              <a:effectLst/>
            </a:endParaRPr>
          </a:p>
          <a:p>
            <a:pPr marL="342900" indent="-342900">
              <a:buFont typeface="Arial" panose="020B0604020202020204" pitchFamily="34" charset="0"/>
              <a:buChar char="•"/>
            </a:pPr>
            <a:r>
              <a:rPr lang="en-US" sz="2400" i="0" dirty="0">
                <a:effectLst/>
              </a:rPr>
              <a:t>User-Defined Components Must Be Capitalized</a:t>
            </a:r>
          </a:p>
          <a:p>
            <a:pPr marL="342900" indent="-342900">
              <a:buFont typeface="Arial" panose="020B0604020202020204" pitchFamily="34" charset="0"/>
              <a:buChar char="•"/>
            </a:pPr>
            <a:r>
              <a:rPr lang="en-IN" sz="2400" i="0" dirty="0">
                <a:effectLst/>
              </a:rPr>
              <a:t>JSX Children</a:t>
            </a:r>
          </a:p>
          <a:p>
            <a:pPr marL="342900" indent="-342900">
              <a:buFont typeface="Arial" panose="020B0604020202020204" pitchFamily="34" charset="0"/>
              <a:buChar char="•"/>
            </a:pPr>
            <a:r>
              <a:rPr lang="en-IN" sz="2400" dirty="0"/>
              <a:t>JSX Expression</a:t>
            </a:r>
          </a:p>
          <a:p>
            <a:pPr marL="342900" indent="-342900">
              <a:buFont typeface="Arial" panose="020B0604020202020204" pitchFamily="34" charset="0"/>
              <a:buChar char="•"/>
            </a:pPr>
            <a:r>
              <a:rPr lang="en-IN" sz="2400" i="0" dirty="0">
                <a:effectLst/>
              </a:rPr>
              <a:t>Passing props</a:t>
            </a:r>
          </a:p>
          <a:p>
            <a:endParaRPr lang="en-US" sz="2400" i="0" dirty="0">
              <a:effectLst/>
            </a:endParaRPr>
          </a:p>
          <a:p>
            <a:endParaRPr lang="en-US" sz="2400" dirty="0">
              <a:effectLst/>
            </a:endParaRPr>
          </a:p>
        </p:txBody>
      </p:sp>
    </p:spTree>
    <p:extLst>
      <p:ext uri="{BB962C8B-B14F-4D97-AF65-F5344CB8AC3E}">
        <p14:creationId xmlns:p14="http://schemas.microsoft.com/office/powerpoint/2010/main" val="308738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6563360" cy="523220"/>
          </a:xfrm>
          <a:prstGeom prst="rect">
            <a:avLst/>
          </a:prstGeom>
          <a:noFill/>
        </p:spPr>
        <p:txBody>
          <a:bodyPr wrap="square" rtlCol="0">
            <a:spAutoFit/>
          </a:bodyPr>
          <a:lstStyle/>
          <a:p>
            <a:r>
              <a:rPr lang="en-US" sz="2800" b="1" dirty="0"/>
              <a:t>Why not use Create React App Tool?</a:t>
            </a:r>
            <a:endParaRPr lang="en-IN" sz="2800" b="1"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E12DA92-4290-2B06-C3E4-B9CB494C41D5}"/>
              </a:ext>
            </a:extLst>
          </p:cNvPr>
          <p:cNvSpPr/>
          <p:nvPr/>
        </p:nvSpPr>
        <p:spPr>
          <a:xfrm>
            <a:off x="421629" y="1282649"/>
            <a:ext cx="10661432" cy="43747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0" i="0" dirty="0">
                <a:solidFill>
                  <a:srgbClr val="000000"/>
                </a:solidFill>
                <a:effectLst/>
              </a:rPr>
              <a:t>Create React App comes with its disadvantages. Specifically, using Create React App makes it difficult to add custom build configurations. We could eject the application (stop hiding what is installed under the hood), but that defeats the point of Create React App. Create React App also adds a lot of abstraction and it is important to understand what is required to create/run a React application</a:t>
            </a:r>
            <a:r>
              <a:rPr lang="en-US" sz="2000" i="0" dirty="0">
                <a:solidFill>
                  <a:srgbClr val="000000"/>
                </a:solidFill>
                <a:effectLst/>
              </a:rPr>
              <a:t>.</a:t>
            </a:r>
            <a:r>
              <a:rPr lang="en-US" sz="2000" i="0" dirty="0">
                <a:solidFill>
                  <a:srgbClr val="202124"/>
                </a:solidFill>
                <a:effectLst/>
              </a:rPr>
              <a:t> Create React App (CRA) ships with webpack already under the hood, </a:t>
            </a:r>
            <a:r>
              <a:rPr lang="en-US" sz="2000" b="0" i="0" dirty="0">
                <a:solidFill>
                  <a:srgbClr val="202124"/>
                </a:solidFill>
                <a:effectLst/>
              </a:rPr>
              <a:t>but usually, we would need to add more configurations as our app grows. Luckily for us, we can create a webpack. config. </a:t>
            </a:r>
            <a:r>
              <a:rPr lang="en-US" sz="2000" b="0" i="0" dirty="0" err="1">
                <a:solidFill>
                  <a:srgbClr val="202124"/>
                </a:solidFill>
                <a:effectLst/>
              </a:rPr>
              <a:t>js</a:t>
            </a:r>
            <a:r>
              <a:rPr lang="en-US" sz="2000" b="0" i="0" dirty="0">
                <a:solidFill>
                  <a:srgbClr val="202124"/>
                </a:solidFill>
                <a:effectLst/>
              </a:rPr>
              <a:t> file and put our webpack configurations in there</a:t>
            </a:r>
            <a:br>
              <a:rPr lang="en-US" sz="2400" b="0" dirty="0">
                <a:effectLst/>
                <a:cs typeface="Calibri" panose="020F0502020204030204" pitchFamily="34" charset="0"/>
              </a:rPr>
            </a:br>
            <a:endParaRPr lang="en-US" sz="2400" b="0" dirty="0">
              <a:effectLst/>
              <a:cs typeface="Calibri" panose="020F0502020204030204" pitchFamily="34" charset="0"/>
            </a:endParaRPr>
          </a:p>
          <a:p>
            <a:pPr marL="488950" lvl="0" indent="-342900">
              <a:lnSpc>
                <a:spcPct val="150000"/>
              </a:lnSpc>
              <a:buSzPts val="1300"/>
              <a:buFont typeface="Wingdings" panose="05000000000000000000" pitchFamily="2" charset="2"/>
              <a:buChar char="§"/>
            </a:pPr>
            <a:endParaRPr lang="en-IN" sz="2400" dirty="0"/>
          </a:p>
        </p:txBody>
      </p:sp>
    </p:spTree>
    <p:extLst>
      <p:ext uri="{BB962C8B-B14F-4D97-AF65-F5344CB8AC3E}">
        <p14:creationId xmlns:p14="http://schemas.microsoft.com/office/powerpoint/2010/main" val="2700848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842</TotalTime>
  <Words>631</Words>
  <Application>Microsoft Office PowerPoint</Application>
  <PresentationFormat>Widescreen</PresentationFormat>
  <Paragraphs>78</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Calibri Light</vt:lpstr>
      <vt:lpstr>Garamond</vt:lpstr>
      <vt:lpstr>Wingdings</vt:lpstr>
      <vt:lpstr>Office Theme</vt:lpstr>
      <vt:lpstr> HTML </vt:lpstr>
      <vt:lpstr>PowerPoint Presentation</vt:lpstr>
      <vt:lpstr>HTML</vt:lpstr>
      <vt:lpstr>HTML</vt:lpstr>
      <vt:lpstr>PowerPoint Presentation</vt:lpstr>
      <vt:lpstr>PowerPoint Presentation</vt:lpstr>
      <vt:lpstr>PowerPoint Presentation</vt:lpstr>
      <vt:lpstr>PowerPoint Presentation</vt:lpstr>
      <vt:lpstr>HTML</vt:lpstr>
      <vt:lpstr>HTML</vt:lpstr>
      <vt:lpstr>PowerPoint Presentation</vt:lpstr>
      <vt:lpstr>HTML</vt:lpstr>
      <vt:lpstr>PowerPoint Presentation</vt:lpstr>
      <vt:lpstr>HTML</vt:lpstr>
      <vt:lpstr>HTML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urvashigolu29@gmail.com</dc:creator>
  <cp:lastModifiedBy>urvashi singla</cp:lastModifiedBy>
  <cp:revision>242</cp:revision>
  <dcterms:created xsi:type="dcterms:W3CDTF">2021-06-11T06:04:29Z</dcterms:created>
  <dcterms:modified xsi:type="dcterms:W3CDTF">2022-11-01T08:42:32Z</dcterms:modified>
</cp:coreProperties>
</file>