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85" r:id="rId3"/>
    <p:sldId id="286" r:id="rId4"/>
    <p:sldId id="287" r:id="rId5"/>
    <p:sldId id="289" r:id="rId6"/>
    <p:sldId id="290" r:id="rId7"/>
    <p:sldId id="288" r:id="rId8"/>
    <p:sldId id="275" r:id="rId9"/>
    <p:sldId id="276" r:id="rId10"/>
    <p:sldId id="284" r:id="rId11"/>
    <p:sldId id="274" r:id="rId12"/>
    <p:sldId id="278" r:id="rId13"/>
    <p:sldId id="279" r:id="rId14"/>
    <p:sldId id="280" r:id="rId15"/>
    <p:sldId id="262" r:id="rId16"/>
    <p:sldId id="282" r:id="rId17"/>
    <p:sldId id="277" r:id="rId18"/>
    <p:sldId id="283" r:id="rId19"/>
    <p:sldId id="281" r:id="rId20"/>
    <p:sldId id="2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60"/>
  </p:normalViewPr>
  <p:slideViewPr>
    <p:cSldViewPr snapToGrid="0">
      <p:cViewPr varScale="1">
        <p:scale>
          <a:sx n="63" d="100"/>
          <a:sy n="63" d="100"/>
        </p:scale>
        <p:origin x="6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22-02-2023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22-02-2023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58751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8768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78961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55619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05609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8994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25579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2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94345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271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38792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2602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22-02-2023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22-02-2023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22-02-2023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22-02-2023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22-02-2023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22-02-2023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22-02-2023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22-02-2023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22-02-2023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22-02-2023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22-02-2023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22-02-2023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1296513"/>
            <a:ext cx="6302701" cy="42102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800" b="1" dirty="0">
              <a:solidFill>
                <a:schemeClr val="tx1"/>
              </a:solidFill>
            </a:endParaRPr>
          </a:p>
          <a:p>
            <a:pPr>
              <a:lnSpc>
                <a:spcPct val="150000"/>
              </a:lnSpc>
            </a:pPr>
            <a:r>
              <a:rPr lang="en-US" sz="2800" b="1" dirty="0">
                <a:solidFill>
                  <a:schemeClr val="tx1"/>
                </a:solidFill>
              </a:rPr>
              <a:t>Today’s Topics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How to Update State</a:t>
            </a:r>
          </a:p>
          <a:p>
            <a:pPr marL="285750" indent="-285750">
              <a:buFont typeface="Arial" panose="020B0604020202020204" pitchFamily="34" charset="0"/>
              <a:buChar char="•"/>
            </a:pPr>
            <a:r>
              <a:rPr lang="en-IN" sz="2800" b="1" dirty="0">
                <a:solidFill>
                  <a:schemeClr val="tx1"/>
                </a:solidFill>
              </a:rPr>
              <a:t>DOM Events</a:t>
            </a:r>
          </a:p>
          <a:p>
            <a:pPr marL="285750" indent="-285750">
              <a:buFont typeface="Arial" panose="020B0604020202020204" pitchFamily="34" charset="0"/>
              <a:buChar char="•"/>
            </a:pPr>
            <a:r>
              <a:rPr lang="en-IN" sz="2800" b="1" dirty="0">
                <a:solidFill>
                  <a:schemeClr val="tx1"/>
                </a:solidFill>
              </a:rPr>
              <a:t>Types of Component</a:t>
            </a:r>
          </a:p>
          <a:p>
            <a:pPr marL="285750" indent="-285750">
              <a:buFont typeface="Arial" panose="020B0604020202020204" pitchFamily="34" charset="0"/>
              <a:buChar char="•"/>
            </a:pPr>
            <a:r>
              <a:rPr lang="en-IN" sz="2800" b="1" dirty="0">
                <a:solidFill>
                  <a:schemeClr val="tx1"/>
                </a:solidFill>
              </a:rPr>
              <a:t>Building blocks of </a:t>
            </a:r>
            <a:r>
              <a:rPr lang="en-IN" sz="2800" b="1" dirty="0" err="1">
                <a:solidFill>
                  <a:schemeClr val="tx1"/>
                </a:solidFill>
              </a:rPr>
              <a:t>ReactJs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React-State</a:t>
            </a:r>
          </a:p>
          <a:p>
            <a:pPr marL="285750" indent="-285750">
              <a:buFont typeface="Arial" panose="020B0604020202020204" pitchFamily="34" charset="0"/>
              <a:buChar char="•"/>
            </a:pPr>
            <a:r>
              <a:rPr lang="en-IN" sz="2800" b="1" dirty="0">
                <a:solidFill>
                  <a:schemeClr val="tx1"/>
                </a:solidFill>
              </a:rPr>
              <a:t>Factories</a:t>
            </a:r>
          </a:p>
          <a:p>
            <a:pPr marL="285750" indent="-285750">
              <a:buFont typeface="Arial" panose="020B0604020202020204" pitchFamily="34" charset="0"/>
              <a:buChar char="•"/>
            </a:pPr>
            <a:r>
              <a:rPr lang="en-IN" sz="2800" b="1" dirty="0">
                <a:solidFill>
                  <a:schemeClr val="tx1"/>
                </a:solidFill>
              </a:rPr>
              <a:t>Intro Webpack</a:t>
            </a:r>
          </a:p>
          <a:p>
            <a:pPr marL="285750" indent="-285750">
              <a:buClr>
                <a:schemeClr val="tx1"/>
              </a:buClr>
              <a:buFont typeface="Arial" panose="020B0604020202020204" pitchFamily="34" charset="0"/>
              <a:buChar char="•"/>
            </a:pPr>
            <a:r>
              <a:rPr lang="en-IN" sz="2800" b="1" dirty="0">
                <a:solidFill>
                  <a:schemeClr val="tx1"/>
                </a:solidFill>
              </a:rPr>
              <a:t>List, Keys, Fragments</a:t>
            </a:r>
          </a:p>
          <a:p>
            <a:pPr marL="342900" indent="-342900" algn="ctr">
              <a:buFont typeface="Arial" panose="020B0604020202020204" pitchFamily="34" charset="0"/>
              <a:buChar char="•"/>
            </a:pP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BF8FADB-F66B-5FAF-BD4E-28834807D9A3}"/>
              </a:ext>
            </a:extLst>
          </p:cNvPr>
          <p:cNvSpPr/>
          <p:nvPr/>
        </p:nvSpPr>
        <p:spPr>
          <a:xfrm>
            <a:off x="4561840" y="1684069"/>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4" name="Rectangle 3">
            <a:extLst>
              <a:ext uri="{FF2B5EF4-FFF2-40B4-BE49-F238E27FC236}">
                <a16:creationId xmlns:a16="http://schemas.microsoft.com/office/drawing/2014/main" id="{F4AF8C7F-68BB-9432-413F-92FC69B10552}"/>
              </a:ext>
            </a:extLst>
          </p:cNvPr>
          <p:cNvSpPr/>
          <p:nvPr/>
        </p:nvSpPr>
        <p:spPr>
          <a:xfrm>
            <a:off x="1950720" y="3007361"/>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endParaRPr lang="en-IN" dirty="0"/>
          </a:p>
        </p:txBody>
      </p:sp>
      <p:sp>
        <p:nvSpPr>
          <p:cNvPr id="5" name="Rectangle 4">
            <a:extLst>
              <a:ext uri="{FF2B5EF4-FFF2-40B4-BE49-F238E27FC236}">
                <a16:creationId xmlns:a16="http://schemas.microsoft.com/office/drawing/2014/main" id="{E7DB469F-A618-B0B8-3C72-01D8D2A58B0B}"/>
              </a:ext>
            </a:extLst>
          </p:cNvPr>
          <p:cNvSpPr/>
          <p:nvPr/>
        </p:nvSpPr>
        <p:spPr>
          <a:xfrm>
            <a:off x="1148080" y="459232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DisplayData</a:t>
            </a:r>
            <a:endParaRPr lang="en-IN" dirty="0"/>
          </a:p>
        </p:txBody>
      </p:sp>
      <p:cxnSp>
        <p:nvCxnSpPr>
          <p:cNvPr id="7" name="Straight Arrow Connector 6">
            <a:extLst>
              <a:ext uri="{FF2B5EF4-FFF2-40B4-BE49-F238E27FC236}">
                <a16:creationId xmlns:a16="http://schemas.microsoft.com/office/drawing/2014/main" id="{1834A89A-5F4A-3EAB-C67A-644B8C1A2BE4}"/>
              </a:ext>
            </a:extLst>
          </p:cNvPr>
          <p:cNvCxnSpPr>
            <a:stCxn id="2" idx="1"/>
            <a:endCxn id="4" idx="0"/>
          </p:cNvCxnSpPr>
          <p:nvPr/>
        </p:nvCxnSpPr>
        <p:spPr>
          <a:xfrm flipH="1">
            <a:off x="3418840" y="2227629"/>
            <a:ext cx="1143000" cy="77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DE1835-8E2B-2B21-89E2-A70E276F530F}"/>
              </a:ext>
            </a:extLst>
          </p:cNvPr>
          <p:cNvCxnSpPr/>
          <p:nvPr/>
        </p:nvCxnSpPr>
        <p:spPr>
          <a:xfrm flipH="1">
            <a:off x="2372360" y="3864101"/>
            <a:ext cx="1046480" cy="768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196627-F844-E3FC-A643-5396DA21BE91}"/>
              </a:ext>
            </a:extLst>
          </p:cNvPr>
          <p:cNvSpPr/>
          <p:nvPr/>
        </p:nvSpPr>
        <p:spPr>
          <a:xfrm>
            <a:off x="7305040" y="316141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DisplayTwo</a:t>
            </a:r>
            <a:endParaRPr lang="en-IN" dirty="0"/>
          </a:p>
        </p:txBody>
      </p:sp>
      <p:cxnSp>
        <p:nvCxnSpPr>
          <p:cNvPr id="20" name="Straight Arrow Connector 19">
            <a:extLst>
              <a:ext uri="{FF2B5EF4-FFF2-40B4-BE49-F238E27FC236}">
                <a16:creationId xmlns:a16="http://schemas.microsoft.com/office/drawing/2014/main" id="{9D2126B2-8EEA-44F0-4EEC-5F33422DA2F7}"/>
              </a:ext>
            </a:extLst>
          </p:cNvPr>
          <p:cNvCxnSpPr>
            <a:cxnSpLocks/>
            <a:endCxn id="15" idx="0"/>
          </p:cNvCxnSpPr>
          <p:nvPr/>
        </p:nvCxnSpPr>
        <p:spPr>
          <a:xfrm>
            <a:off x="7498080" y="2193606"/>
            <a:ext cx="1275080" cy="96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66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6" name="Rectangle 15">
            <a:extLst>
              <a:ext uri="{FF2B5EF4-FFF2-40B4-BE49-F238E27FC236}">
                <a16:creationId xmlns:a16="http://schemas.microsoft.com/office/drawing/2014/main" id="{C931D471-A6A1-49C9-883B-995DAA35FDAF}"/>
              </a:ext>
            </a:extLst>
          </p:cNvPr>
          <p:cNvSpPr/>
          <p:nvPr/>
        </p:nvSpPr>
        <p:spPr>
          <a:xfrm>
            <a:off x="421629" y="1282649"/>
            <a:ext cx="10661432" cy="3913059"/>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IN" sz="2400" dirty="0"/>
              <a:t>Collection of data that resides inside your component.</a:t>
            </a:r>
          </a:p>
          <a:p>
            <a:pPr marL="488950" lvl="0" indent="-342900">
              <a:lnSpc>
                <a:spcPct val="150000"/>
              </a:lnSpc>
              <a:buSzPts val="1300"/>
              <a:buFont typeface="Wingdings" panose="05000000000000000000" pitchFamily="2" charset="2"/>
              <a:buChar char="§"/>
            </a:pPr>
            <a:r>
              <a:rPr lang="en-IN" sz="2400" dirty="0"/>
              <a:t>State is used so that a component can keep track of information in between any renders that it does.</a:t>
            </a:r>
          </a:p>
          <a:p>
            <a:pPr marL="488950" lvl="0" indent="-342900">
              <a:lnSpc>
                <a:spcPct val="150000"/>
              </a:lnSpc>
              <a:buSzPts val="1300"/>
              <a:buFont typeface="Wingdings" panose="05000000000000000000" pitchFamily="2" charset="2"/>
              <a:buChar char="§"/>
            </a:pPr>
            <a:r>
              <a:rPr lang="en-IN" sz="2400" dirty="0"/>
              <a:t>States are the objects which determine components rendering and </a:t>
            </a:r>
            <a:r>
              <a:rPr lang="en-IN" sz="2400" dirty="0" err="1"/>
              <a:t>behavior</a:t>
            </a:r>
            <a:r>
              <a:rPr lang="en-IN" sz="2400" dirty="0"/>
              <a:t>. </a:t>
            </a:r>
          </a:p>
          <a:p>
            <a:pPr marL="488950" lvl="0" indent="-342900">
              <a:lnSpc>
                <a:spcPct val="150000"/>
              </a:lnSpc>
              <a:buSzPts val="1300"/>
              <a:buFont typeface="Wingdings" panose="05000000000000000000" pitchFamily="2" charset="2"/>
              <a:buChar char="§"/>
            </a:pPr>
            <a:r>
              <a:rPr lang="en-IN" sz="2400" dirty="0"/>
              <a:t>They are mutable unlike the props and create dynamic and interactive components. </a:t>
            </a:r>
          </a:p>
          <a:p>
            <a:pPr marL="488950" lvl="0" indent="-342900">
              <a:lnSpc>
                <a:spcPct val="150000"/>
              </a:lnSpc>
              <a:buSzPts val="1300"/>
              <a:buFont typeface="Wingdings" panose="05000000000000000000" pitchFamily="2" charset="2"/>
              <a:buChar char="§"/>
            </a:pPr>
            <a:r>
              <a:rPr lang="en-IN" sz="2400" dirty="0"/>
              <a:t>They are accessed via </a:t>
            </a:r>
            <a:r>
              <a:rPr lang="en-IN" sz="2400" dirty="0" err="1"/>
              <a:t>this.state</a:t>
            </a:r>
            <a:endParaRPr lang="en-IN" sz="2400" dirty="0"/>
          </a:p>
        </p:txBody>
      </p:sp>
    </p:spTree>
    <p:extLst>
      <p:ext uri="{BB962C8B-B14F-4D97-AF65-F5344CB8AC3E}">
        <p14:creationId xmlns:p14="http://schemas.microsoft.com/office/powerpoint/2010/main" val="110565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pic>
        <p:nvPicPr>
          <p:cNvPr id="4" name="Picture 3">
            <a:extLst>
              <a:ext uri="{FF2B5EF4-FFF2-40B4-BE49-F238E27FC236}">
                <a16:creationId xmlns:a16="http://schemas.microsoft.com/office/drawing/2014/main" id="{49139D02-0BD8-144C-136B-5CB6D008DA64}"/>
              </a:ext>
            </a:extLst>
          </p:cNvPr>
          <p:cNvPicPr>
            <a:picLocks noChangeAspect="1"/>
          </p:cNvPicPr>
          <p:nvPr/>
        </p:nvPicPr>
        <p:blipFill>
          <a:blip r:embed="rId3"/>
          <a:stretch>
            <a:fillRect/>
          </a:stretch>
        </p:blipFill>
        <p:spPr>
          <a:xfrm>
            <a:off x="995680" y="1821684"/>
            <a:ext cx="4501873" cy="1792539"/>
          </a:xfrm>
          <a:prstGeom prst="rect">
            <a:avLst/>
          </a:prstGeom>
        </p:spPr>
      </p:pic>
      <p:sp>
        <p:nvSpPr>
          <p:cNvPr id="5" name="Rectangle 4">
            <a:extLst>
              <a:ext uri="{FF2B5EF4-FFF2-40B4-BE49-F238E27FC236}">
                <a16:creationId xmlns:a16="http://schemas.microsoft.com/office/drawing/2014/main" id="{21F9B561-F137-ED4B-8924-736D619218AF}"/>
              </a:ext>
            </a:extLst>
          </p:cNvPr>
          <p:cNvSpPr/>
          <p:nvPr/>
        </p:nvSpPr>
        <p:spPr>
          <a:xfrm>
            <a:off x="421629" y="1282649"/>
            <a:ext cx="10661432" cy="1143070"/>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US" sz="2400" dirty="0"/>
              <a:t>This is React 0.12.</a:t>
            </a:r>
          </a:p>
          <a:p>
            <a:pPr marL="488950" lvl="0" indent="-342900">
              <a:lnSpc>
                <a:spcPct val="150000"/>
              </a:lnSpc>
              <a:buSzPts val="1300"/>
              <a:buFont typeface="Wingdings" panose="05000000000000000000" pitchFamily="2" charset="2"/>
              <a:buChar char="§"/>
            </a:pPr>
            <a:endParaRPr lang="en-IN" sz="2400" dirty="0"/>
          </a:p>
        </p:txBody>
      </p:sp>
      <p:pic>
        <p:nvPicPr>
          <p:cNvPr id="7" name="Picture 6">
            <a:extLst>
              <a:ext uri="{FF2B5EF4-FFF2-40B4-BE49-F238E27FC236}">
                <a16:creationId xmlns:a16="http://schemas.microsoft.com/office/drawing/2014/main" id="{725A1FC9-DBEF-E6E1-EAFA-C42AEC4C7D25}"/>
              </a:ext>
            </a:extLst>
          </p:cNvPr>
          <p:cNvPicPr>
            <a:picLocks noChangeAspect="1"/>
          </p:cNvPicPr>
          <p:nvPr/>
        </p:nvPicPr>
        <p:blipFill>
          <a:blip r:embed="rId4"/>
          <a:stretch>
            <a:fillRect/>
          </a:stretch>
        </p:blipFill>
        <p:spPr>
          <a:xfrm>
            <a:off x="5714956" y="3925260"/>
            <a:ext cx="4695825" cy="876300"/>
          </a:xfrm>
          <a:prstGeom prst="rect">
            <a:avLst/>
          </a:prstGeom>
        </p:spPr>
      </p:pic>
      <p:pic>
        <p:nvPicPr>
          <p:cNvPr id="10" name="Picture 9">
            <a:extLst>
              <a:ext uri="{FF2B5EF4-FFF2-40B4-BE49-F238E27FC236}">
                <a16:creationId xmlns:a16="http://schemas.microsoft.com/office/drawing/2014/main" id="{CD975EAF-446F-B40B-1A48-B3D37E526263}"/>
              </a:ext>
            </a:extLst>
          </p:cNvPr>
          <p:cNvPicPr>
            <a:picLocks noChangeAspect="1"/>
          </p:cNvPicPr>
          <p:nvPr/>
        </p:nvPicPr>
        <p:blipFill>
          <a:blip r:embed="rId5"/>
          <a:stretch>
            <a:fillRect/>
          </a:stretch>
        </p:blipFill>
        <p:spPr>
          <a:xfrm>
            <a:off x="3021445" y="5420093"/>
            <a:ext cx="2590800" cy="676275"/>
          </a:xfrm>
          <a:prstGeom prst="rect">
            <a:avLst/>
          </a:prstGeom>
        </p:spPr>
      </p:pic>
      <p:cxnSp>
        <p:nvCxnSpPr>
          <p:cNvPr id="13" name="Straight Arrow Connector 12">
            <a:extLst>
              <a:ext uri="{FF2B5EF4-FFF2-40B4-BE49-F238E27FC236}">
                <a16:creationId xmlns:a16="http://schemas.microsoft.com/office/drawing/2014/main" id="{17ADD589-AA27-E2E8-D27C-86A118E85743}"/>
              </a:ext>
            </a:extLst>
          </p:cNvPr>
          <p:cNvCxnSpPr/>
          <p:nvPr/>
        </p:nvCxnSpPr>
        <p:spPr>
          <a:xfrm>
            <a:off x="5588000" y="2803289"/>
            <a:ext cx="1178560" cy="98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FF35B1-0ADF-61F8-4E46-E73BED8CA8A4}"/>
              </a:ext>
            </a:extLst>
          </p:cNvPr>
          <p:cNvCxnSpPr>
            <a:cxnSpLocks/>
          </p:cNvCxnSpPr>
          <p:nvPr/>
        </p:nvCxnSpPr>
        <p:spPr>
          <a:xfrm flipH="1">
            <a:off x="5612245" y="4801560"/>
            <a:ext cx="1270000" cy="65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5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TextBox 7">
            <a:extLst>
              <a:ext uri="{FF2B5EF4-FFF2-40B4-BE49-F238E27FC236}">
                <a16:creationId xmlns:a16="http://schemas.microsoft.com/office/drawing/2014/main" id="{75D26035-C377-DE78-8D51-2DB570AD3F14}"/>
              </a:ext>
            </a:extLst>
          </p:cNvPr>
          <p:cNvSpPr txBox="1"/>
          <p:nvPr/>
        </p:nvSpPr>
        <p:spPr>
          <a:xfrm>
            <a:off x="694862" y="1438799"/>
            <a:ext cx="4108553" cy="461665"/>
          </a:xfrm>
          <a:prstGeom prst="rect">
            <a:avLst/>
          </a:prstGeom>
          <a:noFill/>
        </p:spPr>
        <p:txBody>
          <a:bodyPr wrap="square" rtlCol="0">
            <a:spAutoFit/>
          </a:bodyPr>
          <a:lstStyle/>
          <a:p>
            <a:r>
              <a:rPr lang="en-IN" sz="2400" b="1" dirty="0"/>
              <a:t>With JSX</a:t>
            </a:r>
          </a:p>
        </p:txBody>
      </p:sp>
      <p:sp>
        <p:nvSpPr>
          <p:cNvPr id="11" name="TextBox 10">
            <a:extLst>
              <a:ext uri="{FF2B5EF4-FFF2-40B4-BE49-F238E27FC236}">
                <a16:creationId xmlns:a16="http://schemas.microsoft.com/office/drawing/2014/main" id="{DF26259E-A309-A5FC-8A98-F4B21B38CC7B}"/>
              </a:ext>
            </a:extLst>
          </p:cNvPr>
          <p:cNvSpPr txBox="1"/>
          <p:nvPr/>
        </p:nvSpPr>
        <p:spPr>
          <a:xfrm>
            <a:off x="928542" y="4008405"/>
            <a:ext cx="3970882" cy="461665"/>
          </a:xfrm>
          <a:prstGeom prst="rect">
            <a:avLst/>
          </a:prstGeom>
          <a:noFill/>
        </p:spPr>
        <p:txBody>
          <a:bodyPr wrap="square" rtlCol="0">
            <a:spAutoFit/>
          </a:bodyPr>
          <a:lstStyle/>
          <a:p>
            <a:r>
              <a:rPr lang="en-US" sz="2400" b="1" dirty="0"/>
              <a:t>Without JSX</a:t>
            </a:r>
            <a:endParaRPr lang="en-IN" sz="2400" b="1" dirty="0"/>
          </a:p>
        </p:txBody>
      </p:sp>
      <p:pic>
        <p:nvPicPr>
          <p:cNvPr id="17" name="Picture 16">
            <a:extLst>
              <a:ext uri="{FF2B5EF4-FFF2-40B4-BE49-F238E27FC236}">
                <a16:creationId xmlns:a16="http://schemas.microsoft.com/office/drawing/2014/main" id="{2385C031-33D1-76EB-8F74-666D384EC6FC}"/>
              </a:ext>
            </a:extLst>
          </p:cNvPr>
          <p:cNvPicPr>
            <a:picLocks noChangeAspect="1"/>
          </p:cNvPicPr>
          <p:nvPr/>
        </p:nvPicPr>
        <p:blipFill>
          <a:blip r:embed="rId3"/>
          <a:stretch>
            <a:fillRect/>
          </a:stretch>
        </p:blipFill>
        <p:spPr>
          <a:xfrm>
            <a:off x="4075382" y="2036790"/>
            <a:ext cx="4041236" cy="1625610"/>
          </a:xfrm>
          <a:prstGeom prst="rect">
            <a:avLst/>
          </a:prstGeom>
        </p:spPr>
      </p:pic>
      <p:pic>
        <p:nvPicPr>
          <p:cNvPr id="19" name="Picture 18">
            <a:extLst>
              <a:ext uri="{FF2B5EF4-FFF2-40B4-BE49-F238E27FC236}">
                <a16:creationId xmlns:a16="http://schemas.microsoft.com/office/drawing/2014/main" id="{DA388CEF-A0D1-5E04-1BA1-9F6469E23176}"/>
              </a:ext>
            </a:extLst>
          </p:cNvPr>
          <p:cNvPicPr>
            <a:picLocks noChangeAspect="1"/>
          </p:cNvPicPr>
          <p:nvPr/>
        </p:nvPicPr>
        <p:blipFill>
          <a:blip r:embed="rId4"/>
          <a:stretch>
            <a:fillRect/>
          </a:stretch>
        </p:blipFill>
        <p:spPr>
          <a:xfrm>
            <a:off x="3637280" y="4950507"/>
            <a:ext cx="5568872" cy="1425575"/>
          </a:xfrm>
          <a:prstGeom prst="rect">
            <a:avLst/>
          </a:prstGeom>
        </p:spPr>
      </p:pic>
    </p:spTree>
    <p:extLst>
      <p:ext uri="{BB962C8B-B14F-4D97-AF65-F5344CB8AC3E}">
        <p14:creationId xmlns:p14="http://schemas.microsoft.com/office/powerpoint/2010/main" val="305605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JSX</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4" name="TextBox 3">
            <a:extLst>
              <a:ext uri="{FF2B5EF4-FFF2-40B4-BE49-F238E27FC236}">
                <a16:creationId xmlns:a16="http://schemas.microsoft.com/office/drawing/2014/main" id="{01F3AE3A-2853-09F0-6C8B-9082492EDE5F}"/>
              </a:ext>
            </a:extLst>
          </p:cNvPr>
          <p:cNvSpPr txBox="1"/>
          <p:nvPr/>
        </p:nvSpPr>
        <p:spPr>
          <a:xfrm>
            <a:off x="508000" y="1199938"/>
            <a:ext cx="10535920" cy="3785652"/>
          </a:xfrm>
          <a:prstGeom prst="rect">
            <a:avLst/>
          </a:prstGeom>
          <a:noFill/>
        </p:spPr>
        <p:txBody>
          <a:bodyPr wrap="square">
            <a:spAutoFit/>
          </a:bodyPr>
          <a:lstStyle/>
          <a:p>
            <a:pPr marL="342900" indent="-342900">
              <a:buFont typeface="Arial" panose="020B0604020202020204" pitchFamily="34" charset="0"/>
              <a:buChar char="•"/>
            </a:pPr>
            <a:r>
              <a:rPr lang="en-US" sz="2400" dirty="0">
                <a:effectLst/>
              </a:rPr>
              <a:t>Fundamentally, JSX just provides syntactic sugar for the </a:t>
            </a:r>
            <a:r>
              <a:rPr lang="en-US" sz="2400" dirty="0" err="1">
                <a:effectLst/>
              </a:rPr>
              <a:t>React.createElement</a:t>
            </a:r>
            <a:r>
              <a:rPr lang="en-US" sz="2400" dirty="0">
                <a:effectLst/>
              </a:rPr>
              <a:t>(component, props, ...children)</a:t>
            </a:r>
          </a:p>
          <a:p>
            <a:endParaRPr lang="en-US" sz="2400" dirty="0"/>
          </a:p>
          <a:p>
            <a:pPr marL="342900" indent="-342900">
              <a:buFont typeface="Arial" panose="020B0604020202020204" pitchFamily="34" charset="0"/>
              <a:buChar char="•"/>
            </a:pPr>
            <a:r>
              <a:rPr lang="en-US" sz="2400" i="0" dirty="0">
                <a:effectLst/>
              </a:rPr>
              <a:t>Using Dot Notation for JSX Type</a:t>
            </a:r>
            <a:endParaRPr lang="en-US" sz="2400" dirty="0">
              <a:effectLst/>
            </a:endParaRPr>
          </a:p>
          <a:p>
            <a:pPr marL="342900" indent="-342900">
              <a:buFont typeface="Arial" panose="020B0604020202020204" pitchFamily="34" charset="0"/>
              <a:buChar char="•"/>
            </a:pPr>
            <a:r>
              <a:rPr lang="en-US" sz="2400" i="0" dirty="0">
                <a:effectLst/>
              </a:rPr>
              <a:t>User-Defined Components Must Be Capitalized</a:t>
            </a:r>
          </a:p>
          <a:p>
            <a:pPr marL="342900" indent="-342900">
              <a:buFont typeface="Arial" panose="020B0604020202020204" pitchFamily="34" charset="0"/>
              <a:buChar char="•"/>
            </a:pPr>
            <a:r>
              <a:rPr lang="en-IN" sz="2400" i="0" dirty="0">
                <a:effectLst/>
              </a:rPr>
              <a:t>JSX Children</a:t>
            </a:r>
          </a:p>
          <a:p>
            <a:pPr marL="342900" indent="-342900">
              <a:buFont typeface="Arial" panose="020B0604020202020204" pitchFamily="34" charset="0"/>
              <a:buChar char="•"/>
            </a:pPr>
            <a:r>
              <a:rPr lang="en-IN" sz="2400" dirty="0"/>
              <a:t>JSX Expression</a:t>
            </a:r>
          </a:p>
          <a:p>
            <a:pPr marL="342900" indent="-342900">
              <a:buFont typeface="Arial" panose="020B0604020202020204" pitchFamily="34" charset="0"/>
              <a:buChar char="•"/>
            </a:pPr>
            <a:r>
              <a:rPr lang="en-IN" sz="2400" i="0" dirty="0">
                <a:effectLst/>
              </a:rPr>
              <a:t>Passing props</a:t>
            </a:r>
          </a:p>
          <a:p>
            <a:endParaRPr lang="en-US" sz="2400" i="0" dirty="0">
              <a:effectLst/>
            </a:endParaRPr>
          </a:p>
          <a:p>
            <a:endParaRPr lang="en-US" sz="2400" dirty="0">
              <a:effectLst/>
            </a:endParaRPr>
          </a:p>
        </p:txBody>
      </p:sp>
    </p:spTree>
    <p:extLst>
      <p:ext uri="{BB962C8B-B14F-4D97-AF65-F5344CB8AC3E}">
        <p14:creationId xmlns:p14="http://schemas.microsoft.com/office/powerpoint/2010/main" val="308738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LIST, KEYS, FRAGMENTS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Rectangle 7">
            <a:extLst>
              <a:ext uri="{FF2B5EF4-FFF2-40B4-BE49-F238E27FC236}">
                <a16:creationId xmlns:a16="http://schemas.microsoft.com/office/drawing/2014/main" id="{AE86662C-3033-4C99-9EBD-997FF7543EF8}"/>
              </a:ext>
            </a:extLst>
          </p:cNvPr>
          <p:cNvSpPr/>
          <p:nvPr/>
        </p:nvSpPr>
        <p:spPr>
          <a:xfrm>
            <a:off x="508000" y="1122579"/>
            <a:ext cx="11052319" cy="5170646"/>
          </a:xfrm>
          <a:prstGeom prst="rect">
            <a:avLst/>
          </a:prstGeom>
        </p:spPr>
        <p:txBody>
          <a:bodyPr wrap="square">
            <a:spAutoFit/>
          </a:bodyPr>
          <a:lstStyle/>
          <a:p>
            <a:r>
              <a:rPr lang="en-IN" sz="2200" b="1" dirty="0">
                <a:solidFill>
                  <a:srgbClr val="000000"/>
                </a:solidFill>
              </a:rPr>
              <a:t>List:</a:t>
            </a:r>
          </a:p>
          <a:p>
            <a:r>
              <a:rPr lang="en-IN" sz="2200" dirty="0">
                <a:solidFill>
                  <a:srgbClr val="000000"/>
                </a:solidFill>
              </a:rPr>
              <a:t>Lists are used to display data in an ordered format.</a:t>
            </a:r>
          </a:p>
          <a:p>
            <a:endParaRPr lang="en-IN" sz="2200" dirty="0">
              <a:solidFill>
                <a:srgbClr val="000000"/>
              </a:solidFill>
            </a:endParaRPr>
          </a:p>
          <a:p>
            <a:r>
              <a:rPr lang="en-IN" sz="2200" b="1" dirty="0">
                <a:solidFill>
                  <a:srgbClr val="000000"/>
                </a:solidFill>
              </a:rPr>
              <a:t>Key:</a:t>
            </a:r>
          </a:p>
          <a:p>
            <a:r>
              <a:rPr lang="en-IN" sz="2200" dirty="0"/>
              <a:t>A key is a unique identifier. In React, it is used to identify which items have changed, updated, or deleted from the Lists. It is useful when we dynamically create components or when the users alter the lists. It also helps to determine which components in a collection needs to be re-rendered instead of re-rendering the entire set of components every time.</a:t>
            </a:r>
          </a:p>
          <a:p>
            <a:endParaRPr lang="en-IN" sz="2200" dirty="0"/>
          </a:p>
          <a:p>
            <a:r>
              <a:rPr lang="en-IN" sz="2200" b="1" dirty="0"/>
              <a:t>Fragment:</a:t>
            </a:r>
          </a:p>
          <a:p>
            <a:r>
              <a:rPr lang="en-IN" sz="2200" dirty="0"/>
              <a:t>Fragments allow you to group a list of children without adding extra nodes to the DOM. It makes the execution of code faster as compared to the div tag. It takes less memory. Key is the only attributes that can be passed with the Fragments.</a:t>
            </a:r>
          </a:p>
          <a:p>
            <a:endParaRPr lang="en-IN" sz="2200" dirty="0"/>
          </a:p>
          <a:p>
            <a:endParaRPr lang="en-IN" sz="2200" b="1" dirty="0"/>
          </a:p>
        </p:txBody>
      </p:sp>
    </p:spTree>
    <p:extLst>
      <p:ext uri="{BB962C8B-B14F-4D97-AF65-F5344CB8AC3E}">
        <p14:creationId xmlns:p14="http://schemas.microsoft.com/office/powerpoint/2010/main" val="281329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Why not use Create React App Tool?</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3747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i="0" dirty="0">
                <a:solidFill>
                  <a:srgbClr val="000000"/>
                </a:solidFill>
                <a:effectLst/>
              </a:rPr>
              <a:t>Create React App comes with its disadvantages. Specifically, using Create React App makes it difficult to add custom build configurations. We could eject the application (stop hiding what is installed under the hood), but that defeats the point of Create React App. Create React App also adds a lot of abstraction and it is important to understand what is required to create/run a React application</a:t>
            </a:r>
            <a:r>
              <a:rPr lang="en-US" sz="2000" i="0" dirty="0">
                <a:solidFill>
                  <a:srgbClr val="000000"/>
                </a:solidFill>
                <a:effectLst/>
              </a:rPr>
              <a:t>.</a:t>
            </a:r>
            <a:r>
              <a:rPr lang="en-US" sz="2000" i="0" dirty="0">
                <a:solidFill>
                  <a:srgbClr val="202124"/>
                </a:solidFill>
                <a:effectLst/>
              </a:rPr>
              <a:t> Create React App (CRA) ships with webpack already under the hood, </a:t>
            </a:r>
            <a:r>
              <a:rPr lang="en-US" sz="2000" b="0" i="0" dirty="0">
                <a:solidFill>
                  <a:srgbClr val="202124"/>
                </a:solidFill>
                <a:effectLst/>
              </a:rPr>
              <a:t>but usually, we would need to add more configurations as our app grows. Luckily for us, we can create a webpack. config. </a:t>
            </a:r>
            <a:r>
              <a:rPr lang="en-US" sz="2000" b="0" i="0" dirty="0" err="1">
                <a:solidFill>
                  <a:srgbClr val="202124"/>
                </a:solidFill>
                <a:effectLst/>
              </a:rPr>
              <a:t>js</a:t>
            </a:r>
            <a:r>
              <a:rPr lang="en-US" sz="2000" b="0" i="0" dirty="0">
                <a:solidFill>
                  <a:srgbClr val="202124"/>
                </a:solidFill>
                <a:effectLst/>
              </a:rPr>
              <a:t> file and put our webpack configurations in there</a:t>
            </a:r>
            <a:br>
              <a:rPr lang="en-US" sz="2400" b="0" dirty="0">
                <a:effectLst/>
                <a:cs typeface="Calibri" panose="020F0502020204030204" pitchFamily="34" charset="0"/>
              </a:rPr>
            </a:br>
            <a:endParaRPr lang="en-US" sz="2400" b="0" dirty="0">
              <a:effectLst/>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270084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What is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2805063"/>
          </a:xfrm>
          <a:prstGeom prst="rect">
            <a:avLst/>
          </a:prstGeom>
        </p:spPr>
        <p:txBody>
          <a:bodyPr wrap="square">
            <a:spAutoFit/>
          </a:bodyPr>
          <a:lstStyle/>
          <a:p>
            <a:pPr marL="146050" lvl="0">
              <a:lnSpc>
                <a:spcPct val="150000"/>
              </a:lnSpc>
              <a:buSzPts val="1300"/>
            </a:pPr>
            <a:r>
              <a:rPr lang="en-US" sz="2400" b="0" i="0" dirty="0">
                <a:solidFill>
                  <a:srgbClr val="000000"/>
                </a:solidFill>
                <a:effectLst/>
                <a:latin typeface="-apple-system"/>
              </a:rPr>
              <a:t>Webpack takes files of different types such as JavaScript and front-end asset files (HTML, CSS, images, etc.) and packages them into a group of smaller files. Webpack also creates a dependency graph to import modules that are dependent on one another in the correct order. We could use alternatives such as </a:t>
            </a:r>
            <a:r>
              <a:rPr lang="en-US" sz="2400" b="0" i="0" dirty="0" err="1">
                <a:solidFill>
                  <a:srgbClr val="000000"/>
                </a:solidFill>
                <a:effectLst/>
                <a:latin typeface="-apple-system"/>
              </a:rPr>
              <a:t>Browserify</a:t>
            </a:r>
            <a:r>
              <a:rPr lang="en-US" sz="2400" b="0" i="0" dirty="0">
                <a:solidFill>
                  <a:srgbClr val="000000"/>
                </a:solidFill>
                <a:effectLst/>
                <a:latin typeface="-apple-system"/>
              </a:rPr>
              <a:t> or Gulp but webpack is the most widely used module bundler for React.</a:t>
            </a:r>
            <a:endParaRPr lang="en-IN" sz="2400" dirty="0"/>
          </a:p>
        </p:txBody>
      </p:sp>
    </p:spTree>
    <p:extLst>
      <p:ext uri="{BB962C8B-B14F-4D97-AF65-F5344CB8AC3E}">
        <p14:creationId xmlns:p14="http://schemas.microsoft.com/office/powerpoint/2010/main" val="149501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Setup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589072"/>
          </a:xfrm>
          <a:prstGeom prst="rect">
            <a:avLst/>
          </a:prstGeom>
        </p:spPr>
        <p:txBody>
          <a:bodyPr wrap="square">
            <a:spAutoFit/>
          </a:bodyPr>
          <a:lstStyle/>
          <a:p>
            <a:pPr marL="488950" lvl="0" indent="-342900">
              <a:lnSpc>
                <a:spcPct val="150000"/>
              </a:lnSpc>
              <a:buSzPct val="100000"/>
              <a:buFont typeface="Arial" panose="020B0604020202020204" pitchFamily="34" charset="0"/>
              <a:buChar char="•"/>
            </a:pPr>
            <a:r>
              <a:rPr lang="en-US" sz="2400" b="0" i="0" dirty="0">
                <a:solidFill>
                  <a:srgbClr val="000000"/>
                </a:solidFill>
                <a:effectLst/>
              </a:rPr>
              <a:t>Please refer </a:t>
            </a:r>
            <a:r>
              <a:rPr lang="en-US" sz="2400" b="0" i="0" dirty="0" err="1">
                <a:solidFill>
                  <a:srgbClr val="000000"/>
                </a:solidFill>
                <a:effectLst/>
              </a:rPr>
              <a:t>wepack</a:t>
            </a:r>
            <a:r>
              <a:rPr lang="en-US" sz="2400" b="0" i="0" dirty="0">
                <a:solidFill>
                  <a:srgbClr val="000000"/>
                </a:solidFill>
                <a:effectLst/>
              </a:rPr>
              <a:t>-setup and webpack-setup-explanation files.</a:t>
            </a:r>
            <a:endParaRPr lang="en-IN" sz="2400" dirty="0"/>
          </a:p>
        </p:txBody>
      </p:sp>
    </p:spTree>
    <p:extLst>
      <p:ext uri="{BB962C8B-B14F-4D97-AF65-F5344CB8AC3E}">
        <p14:creationId xmlns:p14="http://schemas.microsoft.com/office/powerpoint/2010/main" val="310308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latin typeface="Calibri" panose="020F0502020204030204" pitchFamily="34" charset="0"/>
                <a:cs typeface="Calibri" panose="020F0502020204030204" pitchFamily="34" charset="0"/>
              </a:rPr>
              <a:t>Webpack Loaders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282391"/>
          </a:xfrm>
          <a:prstGeom prst="rect">
            <a:avLst/>
          </a:prstGeom>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apple-system"/>
              </a:rPr>
              <a:t>Loaders are what webpack uses to handle and process different file types. Loaders dictate how certain file types should be preprocessed as they are imported/loaded.</a:t>
            </a:r>
          </a:p>
          <a:p>
            <a:pPr marL="342900" indent="-342900">
              <a:buFont typeface="Arial" panose="020B0604020202020204" pitchFamily="34" charset="0"/>
              <a:buChar char="•"/>
            </a:pPr>
            <a:endParaRPr lang="en-US"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i="0" dirty="0">
                <a:solidFill>
                  <a:srgbClr val="000000"/>
                </a:solidFill>
                <a:effectLst/>
                <a:latin typeface="-apple-system"/>
              </a:rPr>
              <a:t>babel-loader </a:t>
            </a:r>
            <a:r>
              <a:rPr lang="en-IN" sz="2400" b="0" i="0" dirty="0" err="1">
                <a:solidFill>
                  <a:srgbClr val="000000"/>
                </a:solidFill>
                <a:effectLst/>
                <a:latin typeface="-apple-system"/>
              </a:rPr>
              <a:t>transpiles</a:t>
            </a:r>
            <a:r>
              <a:rPr lang="en-IN" sz="2400" b="0" i="0" dirty="0">
                <a:solidFill>
                  <a:srgbClr val="000000"/>
                </a:solidFill>
                <a:effectLst/>
                <a:latin typeface="-apple-system"/>
              </a:rPr>
              <a:t> JavaScript code, sass-loader compiles SASS files to CSS, style-loader adds CSS to the DOM using style tags, etc.</a:t>
            </a:r>
          </a:p>
          <a:p>
            <a:pPr marL="342900" indent="-342900">
              <a:buFont typeface="Arial" panose="020B0604020202020204" pitchFamily="34" charset="0"/>
              <a:buChar char="•"/>
            </a:pPr>
            <a:endParaRPr lang="en-IN"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dirty="0">
                <a:solidFill>
                  <a:srgbClr val="000000"/>
                </a:solidFill>
                <a:effectLst/>
                <a:latin typeface="-apple-system"/>
                <a:cs typeface="Calibri" panose="020F0502020204030204" pitchFamily="34" charset="0"/>
              </a:rPr>
              <a:t>Read more on: https://dev.to/riyanegi/setting-up-webpack-5-with-react-and-babel-from-scratch-2021-271l</a:t>
            </a:r>
            <a:br>
              <a:rPr lang="en-US" sz="2400" b="0" dirty="0">
                <a:effectLst/>
                <a:latin typeface="Calibri" panose="020F0502020204030204" pitchFamily="34" charset="0"/>
                <a:cs typeface="Calibri" panose="020F0502020204030204" pitchFamily="34" charset="0"/>
              </a:rPr>
            </a:br>
            <a:endParaRPr lang="en-US" sz="2400" b="0" dirty="0">
              <a:effectLst/>
              <a:latin typeface="Calibri" panose="020F0502020204030204" pitchFamily="34" charset="0"/>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77686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SETUP REACT ENVIRONMENT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1" name="TextBox 20">
            <a:extLst>
              <a:ext uri="{FF2B5EF4-FFF2-40B4-BE49-F238E27FC236}">
                <a16:creationId xmlns:a16="http://schemas.microsoft.com/office/drawing/2014/main" id="{3C811A50-2630-4E93-846B-4AF9C9E3C94F}"/>
              </a:ext>
            </a:extLst>
          </p:cNvPr>
          <p:cNvSpPr txBox="1"/>
          <p:nvPr/>
        </p:nvSpPr>
        <p:spPr>
          <a:xfrm>
            <a:off x="508000" y="1242729"/>
            <a:ext cx="10043045" cy="3737946"/>
          </a:xfrm>
          <a:prstGeom prst="rect">
            <a:avLst/>
          </a:prstGeom>
          <a:noFill/>
        </p:spPr>
        <p:txBody>
          <a:bodyPr wrap="square">
            <a:spAutoFit/>
          </a:bodyPr>
          <a:lstStyle/>
          <a:p>
            <a:pPr>
              <a:lnSpc>
                <a:spcPct val="150000"/>
              </a:lnSpc>
            </a:pPr>
            <a:r>
              <a:rPr lang="en-IN" sz="2000" b="1" dirty="0"/>
              <a:t>Step 1</a:t>
            </a:r>
            <a:r>
              <a:rPr lang="en-IN" sz="2000" dirty="0"/>
              <a:t>: Install Node visit https://nodejs.org</a:t>
            </a:r>
          </a:p>
          <a:p>
            <a:pPr>
              <a:lnSpc>
                <a:spcPct val="150000"/>
              </a:lnSpc>
            </a:pPr>
            <a:r>
              <a:rPr lang="en-IN" sz="2000" b="1" dirty="0"/>
              <a:t>Step 2</a:t>
            </a:r>
            <a:r>
              <a:rPr lang="en-IN" sz="2000" dirty="0"/>
              <a:t>: NPM will install automatically with node</a:t>
            </a:r>
          </a:p>
          <a:p>
            <a:pPr>
              <a:lnSpc>
                <a:spcPct val="150000"/>
              </a:lnSpc>
            </a:pPr>
            <a:r>
              <a:rPr lang="en-IN" sz="2000" b="1" dirty="0"/>
              <a:t>Step 3</a:t>
            </a:r>
            <a:r>
              <a:rPr lang="en-IN" sz="2000" dirty="0"/>
              <a:t>: By using create-react-app</a:t>
            </a:r>
          </a:p>
          <a:p>
            <a:pPr>
              <a:lnSpc>
                <a:spcPct val="150000"/>
              </a:lnSpc>
            </a:pPr>
            <a:r>
              <a:rPr lang="en-IN" sz="2000" dirty="0"/>
              <a:t>		</a:t>
            </a:r>
            <a:r>
              <a:rPr lang="en-IN" sz="2000" dirty="0" err="1"/>
              <a:t>npm</a:t>
            </a:r>
            <a:r>
              <a:rPr lang="en-IN" sz="2000" dirty="0"/>
              <a:t> install -g create-react-app</a:t>
            </a:r>
          </a:p>
          <a:p>
            <a:pPr>
              <a:lnSpc>
                <a:spcPct val="150000"/>
              </a:lnSpc>
            </a:pPr>
            <a:r>
              <a:rPr lang="en-IN" sz="2000" dirty="0"/>
              <a:t>		create-react-app my-app </a:t>
            </a:r>
          </a:p>
          <a:p>
            <a:pPr>
              <a:lnSpc>
                <a:spcPct val="150000"/>
              </a:lnSpc>
            </a:pPr>
            <a:r>
              <a:rPr lang="en-IN" sz="2000" dirty="0"/>
              <a:t>		To Run: cd my-app</a:t>
            </a:r>
          </a:p>
          <a:p>
            <a:pPr>
              <a:lnSpc>
                <a:spcPct val="150000"/>
              </a:lnSpc>
            </a:pPr>
            <a:r>
              <a:rPr lang="en-IN" sz="2000" dirty="0"/>
              <a:t>		              </a:t>
            </a:r>
            <a:r>
              <a:rPr lang="en-IN" sz="2000" dirty="0" err="1"/>
              <a:t>npm</a:t>
            </a:r>
            <a:r>
              <a:rPr lang="en-IN" sz="2000" dirty="0"/>
              <a:t> start</a:t>
            </a:r>
          </a:p>
          <a:p>
            <a:pPr>
              <a:lnSpc>
                <a:spcPct val="150000"/>
              </a:lnSpc>
            </a:pPr>
            <a:r>
              <a:rPr lang="en-IN" sz="2000" dirty="0"/>
              <a:t>		</a:t>
            </a:r>
            <a:r>
              <a:rPr lang="en-IN" sz="2000" dirty="0" err="1"/>
              <a:t>npm</a:t>
            </a:r>
            <a:r>
              <a:rPr lang="en-IN" sz="2000" dirty="0"/>
              <a:t> install react@17 react-dom@17</a:t>
            </a:r>
          </a:p>
        </p:txBody>
      </p:sp>
    </p:spTree>
    <p:extLst>
      <p:ext uri="{BB962C8B-B14F-4D97-AF65-F5344CB8AC3E}">
        <p14:creationId xmlns:p14="http://schemas.microsoft.com/office/powerpoint/2010/main" val="257835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Browser Extension and </a:t>
            </a:r>
            <a:r>
              <a:rPr lang="en-IN" sz="2800" b="1" dirty="0" err="1"/>
              <a:t>VSCode</a:t>
            </a:r>
            <a:r>
              <a:rPr lang="en-IN" sz="2800" b="1" dirty="0"/>
              <a:t> Plugin</a:t>
            </a:r>
          </a:p>
        </p:txBody>
      </p:sp>
      <p:sp>
        <p:nvSpPr>
          <p:cNvPr id="6" name="TextBox 5"/>
          <p:cNvSpPr txBox="1"/>
          <p:nvPr/>
        </p:nvSpPr>
        <p:spPr>
          <a:xfrm>
            <a:off x="428908" y="1282514"/>
            <a:ext cx="11053969"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Open </a:t>
            </a:r>
            <a:r>
              <a:rPr lang="en-IN" sz="2400" dirty="0" err="1"/>
              <a:t>VSCode</a:t>
            </a:r>
            <a:r>
              <a:rPr lang="en-IN" sz="2400" dirty="0"/>
              <a:t>, add Babel as extension.</a:t>
            </a:r>
          </a:p>
          <a:p>
            <a:pPr marL="342900" indent="-342900">
              <a:lnSpc>
                <a:spcPct val="150000"/>
              </a:lnSpc>
              <a:buFont typeface="Arial" panose="020B0604020202020204" pitchFamily="34" charset="0"/>
              <a:buChar char="•"/>
            </a:pPr>
            <a:r>
              <a:rPr lang="en-IN" sz="2400" dirty="0"/>
              <a:t>Add React Developer Tools as Browser extension.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347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4104292" cy="523220"/>
          </a:xfrm>
          <a:prstGeom prst="rect">
            <a:avLst/>
          </a:prstGeom>
          <a:noFill/>
        </p:spPr>
        <p:txBody>
          <a:bodyPr wrap="square" rtlCol="0">
            <a:spAutoFit/>
          </a:bodyPr>
          <a:lstStyle/>
          <a:p>
            <a:r>
              <a:rPr lang="en-US" sz="2800" b="1" dirty="0"/>
              <a:t>React Version</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DE2C32D-9C98-CBE9-4EE4-10DB618B11AF}"/>
              </a:ext>
            </a:extLst>
          </p:cNvPr>
          <p:cNvSpPr txBox="1"/>
          <p:nvPr/>
        </p:nvSpPr>
        <p:spPr>
          <a:xfrm>
            <a:off x="508000" y="1261271"/>
            <a:ext cx="10539609" cy="3046988"/>
          </a:xfrm>
          <a:prstGeom prst="rect">
            <a:avLst/>
          </a:prstGeom>
          <a:noFill/>
        </p:spPr>
        <p:txBody>
          <a:bodyPr wrap="square">
            <a:spAutoFit/>
          </a:bodyPr>
          <a:lstStyle/>
          <a:p>
            <a:pPr marL="285750" indent="-285750">
              <a:buFont typeface="Arial" panose="020B0604020202020204" pitchFamily="34" charset="0"/>
              <a:buChar char="•"/>
            </a:pPr>
            <a:r>
              <a:rPr lang="en-IN" sz="2400" b="0" dirty="0">
                <a:effectLst/>
              </a:rPr>
              <a:t>29 May 2013, First React version was released React 0.3.0  </a:t>
            </a:r>
            <a:endParaRPr lang="en-IN" sz="2400" dirty="0"/>
          </a:p>
          <a:p>
            <a:pPr marL="285750" indent="-285750">
              <a:buFont typeface="Arial" panose="020B0604020202020204" pitchFamily="34" charset="0"/>
              <a:buChar char="•"/>
            </a:pPr>
            <a:r>
              <a:rPr lang="en-IN" sz="2400" b="0" dirty="0">
                <a:effectLst/>
              </a:rPr>
              <a:t>April 2016,  React version was released React 15.0</a:t>
            </a:r>
            <a:endParaRPr lang="en-US" sz="2400" b="0" i="0" dirty="0">
              <a:effectLst/>
            </a:endParaRPr>
          </a:p>
          <a:p>
            <a:pPr marL="285750" indent="-285750" algn="l">
              <a:buFont typeface="Arial" panose="020B0604020202020204" pitchFamily="34" charset="0"/>
              <a:buChar char="•"/>
            </a:pPr>
            <a:r>
              <a:rPr lang="en-US" sz="2400" b="0" i="0" dirty="0">
                <a:effectLst/>
              </a:rPr>
              <a:t>On September 26, 2017, React 16.0 was released to the public.</a:t>
            </a:r>
          </a:p>
          <a:p>
            <a:pPr marL="285750" indent="-285750" algn="l">
              <a:buFont typeface="Arial" panose="020B0604020202020204" pitchFamily="34" charset="0"/>
              <a:buChar char="•"/>
            </a:pPr>
            <a:r>
              <a:rPr lang="en-US" sz="2400" b="0" i="0" dirty="0">
                <a:effectLst/>
              </a:rPr>
              <a:t>On February 16, 2019, React 16.8 was released to the public. The release introduced React Hooks.</a:t>
            </a:r>
          </a:p>
          <a:p>
            <a:pPr marL="285750" indent="-285750" algn="l">
              <a:buFont typeface="Arial" panose="020B0604020202020204" pitchFamily="34" charset="0"/>
              <a:buChar char="•"/>
            </a:pPr>
            <a:r>
              <a:rPr lang="en-US" sz="2400" b="0" i="0" dirty="0">
                <a:effectLst/>
              </a:rPr>
              <a:t>On August 10, 2020, React v17.0, notable as the first major release without major changes to the React developer-facing API.</a:t>
            </a:r>
          </a:p>
          <a:p>
            <a:pPr marL="285750" indent="-285750" algn="l">
              <a:buFont typeface="Arial" panose="020B0604020202020204" pitchFamily="34" charset="0"/>
              <a:buChar char="•"/>
            </a:pPr>
            <a:r>
              <a:rPr lang="en-US" sz="2400" b="0" i="0" dirty="0">
                <a:effectLst/>
              </a:rPr>
              <a:t>On March 29, 2022, React 18 </a:t>
            </a:r>
            <a:r>
              <a:rPr lang="en-US" sz="2400" dirty="0"/>
              <a:t>was released</a:t>
            </a:r>
            <a:endParaRPr lang="en-US" sz="2400" b="0" i="0" dirty="0">
              <a:effectLst/>
            </a:endParaRPr>
          </a:p>
        </p:txBody>
      </p:sp>
    </p:spTree>
    <p:extLst>
      <p:ext uri="{BB962C8B-B14F-4D97-AF65-F5344CB8AC3E}">
        <p14:creationId xmlns:p14="http://schemas.microsoft.com/office/powerpoint/2010/main" val="333567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Virtual DOM</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0" name="Google Shape;141;p20">
            <a:extLst>
              <a:ext uri="{FF2B5EF4-FFF2-40B4-BE49-F238E27FC236}">
                <a16:creationId xmlns:a16="http://schemas.microsoft.com/office/drawing/2014/main" id="{97186C87-6388-427A-A518-EC7703381751}"/>
              </a:ext>
            </a:extLst>
          </p:cNvPr>
          <p:cNvSpPr/>
          <p:nvPr/>
        </p:nvSpPr>
        <p:spPr>
          <a:xfrm>
            <a:off x="1981086" y="2740970"/>
            <a:ext cx="1995181" cy="984319"/>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UI Component</a:t>
            </a:r>
            <a:br>
              <a:rPr lang="en" b="1" dirty="0">
                <a:solidFill>
                  <a:schemeClr val="tx1"/>
                </a:solidFill>
              </a:rPr>
            </a:br>
            <a:r>
              <a:rPr lang="en" b="1" dirty="0">
                <a:solidFill>
                  <a:schemeClr val="tx1"/>
                </a:solidFill>
              </a:rPr>
              <a:t>App.js</a:t>
            </a:r>
            <a:endParaRPr b="1" dirty="0">
              <a:solidFill>
                <a:schemeClr val="tx1"/>
              </a:solidFill>
            </a:endParaRPr>
          </a:p>
        </p:txBody>
      </p:sp>
      <p:sp>
        <p:nvSpPr>
          <p:cNvPr id="11" name="Google Shape;139;p20">
            <a:extLst>
              <a:ext uri="{FF2B5EF4-FFF2-40B4-BE49-F238E27FC236}">
                <a16:creationId xmlns:a16="http://schemas.microsoft.com/office/drawing/2014/main" id="{6F06C418-B2CE-44D9-87F6-9B0E3C5A82F8}"/>
              </a:ext>
            </a:extLst>
          </p:cNvPr>
          <p:cNvSpPr/>
          <p:nvPr/>
        </p:nvSpPr>
        <p:spPr>
          <a:xfrm>
            <a:off x="3907179" y="4009020"/>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VirtualDom</a:t>
            </a:r>
            <a:br>
              <a:rPr lang="en" b="1" dirty="0">
                <a:solidFill>
                  <a:schemeClr val="tx1"/>
                </a:solidFill>
              </a:rPr>
            </a:br>
            <a:r>
              <a:rPr lang="en" b="1" dirty="0">
                <a:solidFill>
                  <a:schemeClr val="tx1"/>
                </a:solidFill>
              </a:rPr>
              <a:t>(New)</a:t>
            </a:r>
            <a:endParaRPr b="1" dirty="0">
              <a:solidFill>
                <a:schemeClr val="tx1"/>
              </a:solidFill>
            </a:endParaRPr>
          </a:p>
        </p:txBody>
      </p:sp>
      <p:sp>
        <p:nvSpPr>
          <p:cNvPr id="16" name="Google Shape;139;p20">
            <a:extLst>
              <a:ext uri="{FF2B5EF4-FFF2-40B4-BE49-F238E27FC236}">
                <a16:creationId xmlns:a16="http://schemas.microsoft.com/office/drawing/2014/main" id="{EAE3A695-8B63-453A-94C5-82B9DFFEE458}"/>
              </a:ext>
            </a:extLst>
          </p:cNvPr>
          <p:cNvSpPr/>
          <p:nvPr/>
        </p:nvSpPr>
        <p:spPr>
          <a:xfrm>
            <a:off x="5955083" y="4005191"/>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VirtualDom</a:t>
            </a:r>
            <a:br>
              <a:rPr lang="en" b="1" dirty="0">
                <a:solidFill>
                  <a:schemeClr val="tx1"/>
                </a:solidFill>
              </a:rPr>
            </a:br>
            <a:r>
              <a:rPr lang="en" b="1" dirty="0">
                <a:solidFill>
                  <a:schemeClr val="tx1"/>
                </a:solidFill>
              </a:rPr>
              <a:t>(Current)</a:t>
            </a:r>
            <a:endParaRPr b="1" dirty="0">
              <a:solidFill>
                <a:schemeClr val="tx1"/>
              </a:solidFill>
            </a:endParaRPr>
          </a:p>
        </p:txBody>
      </p:sp>
      <p:sp>
        <p:nvSpPr>
          <p:cNvPr id="17" name="Google Shape;139;p20">
            <a:extLst>
              <a:ext uri="{FF2B5EF4-FFF2-40B4-BE49-F238E27FC236}">
                <a16:creationId xmlns:a16="http://schemas.microsoft.com/office/drawing/2014/main" id="{68510263-FEBA-464A-B50A-A996C14A8C53}"/>
              </a:ext>
            </a:extLst>
          </p:cNvPr>
          <p:cNvSpPr/>
          <p:nvPr/>
        </p:nvSpPr>
        <p:spPr>
          <a:xfrm>
            <a:off x="8146892" y="2620581"/>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Browser </a:t>
            </a:r>
            <a:br>
              <a:rPr lang="en" b="1" dirty="0">
                <a:solidFill>
                  <a:schemeClr val="tx1"/>
                </a:solidFill>
              </a:rPr>
            </a:br>
            <a:r>
              <a:rPr lang="en" b="1" dirty="0">
                <a:solidFill>
                  <a:schemeClr val="tx1"/>
                </a:solidFill>
              </a:rPr>
              <a:t>DOM</a:t>
            </a:r>
            <a:endParaRPr b="1" dirty="0">
              <a:solidFill>
                <a:schemeClr val="tx1"/>
              </a:solidFill>
            </a:endParaRPr>
          </a:p>
        </p:txBody>
      </p:sp>
      <p:cxnSp>
        <p:nvCxnSpPr>
          <p:cNvPr id="18" name="Google Shape;146;p20">
            <a:extLst>
              <a:ext uri="{FF2B5EF4-FFF2-40B4-BE49-F238E27FC236}">
                <a16:creationId xmlns:a16="http://schemas.microsoft.com/office/drawing/2014/main" id="{CECC0252-FEA7-450A-B6BD-B42DCCAF235E}"/>
              </a:ext>
            </a:extLst>
          </p:cNvPr>
          <p:cNvCxnSpPr/>
          <p:nvPr/>
        </p:nvCxnSpPr>
        <p:spPr>
          <a:xfrm flipV="1">
            <a:off x="4819031" y="5275812"/>
            <a:ext cx="1669874" cy="5362"/>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Google Shape;143;p20">
            <a:extLst>
              <a:ext uri="{FF2B5EF4-FFF2-40B4-BE49-F238E27FC236}">
                <a16:creationId xmlns:a16="http://schemas.microsoft.com/office/drawing/2014/main" id="{E3584452-5CDF-4873-A912-AA6E8456A8F2}"/>
              </a:ext>
            </a:extLst>
          </p:cNvPr>
          <p:cNvCxnSpPr/>
          <p:nvPr/>
        </p:nvCxnSpPr>
        <p:spPr>
          <a:xfrm>
            <a:off x="4819031" y="4963235"/>
            <a:ext cx="0" cy="312577"/>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Google Shape;144;p20">
            <a:extLst>
              <a:ext uri="{FF2B5EF4-FFF2-40B4-BE49-F238E27FC236}">
                <a16:creationId xmlns:a16="http://schemas.microsoft.com/office/drawing/2014/main" id="{4CC63E4A-BBD8-4997-B086-9DA37AF1F4DD}"/>
              </a:ext>
            </a:extLst>
          </p:cNvPr>
          <p:cNvCxnSpPr/>
          <p:nvPr/>
        </p:nvCxnSpPr>
        <p:spPr>
          <a:xfrm>
            <a:off x="6456764" y="4944591"/>
            <a:ext cx="12854" cy="30816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Google Shape;149;p20">
            <a:extLst>
              <a:ext uri="{FF2B5EF4-FFF2-40B4-BE49-F238E27FC236}">
                <a16:creationId xmlns:a16="http://schemas.microsoft.com/office/drawing/2014/main" id="{EA65CFA9-5DAC-4F36-885C-3DC2A16D3A0C}"/>
              </a:ext>
            </a:extLst>
          </p:cNvPr>
          <p:cNvCxnSpPr/>
          <p:nvPr/>
        </p:nvCxnSpPr>
        <p:spPr>
          <a:xfrm>
            <a:off x="8962969" y="3561752"/>
            <a:ext cx="0" cy="210629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Google Shape;148;p20">
            <a:extLst>
              <a:ext uri="{FF2B5EF4-FFF2-40B4-BE49-F238E27FC236}">
                <a16:creationId xmlns:a16="http://schemas.microsoft.com/office/drawing/2014/main" id="{1A571046-DAC6-459B-8BDC-C9B83551055F}"/>
              </a:ext>
            </a:extLst>
          </p:cNvPr>
          <p:cNvCxnSpPr/>
          <p:nvPr/>
        </p:nvCxnSpPr>
        <p:spPr>
          <a:xfrm>
            <a:off x="5653968" y="5695813"/>
            <a:ext cx="3309001"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Google Shape;147;p20">
            <a:extLst>
              <a:ext uri="{FF2B5EF4-FFF2-40B4-BE49-F238E27FC236}">
                <a16:creationId xmlns:a16="http://schemas.microsoft.com/office/drawing/2014/main" id="{773CFA29-BE48-452E-BEF4-D61D37EF8157}"/>
              </a:ext>
            </a:extLst>
          </p:cNvPr>
          <p:cNvCxnSpPr/>
          <p:nvPr/>
        </p:nvCxnSpPr>
        <p:spPr>
          <a:xfrm>
            <a:off x="5653968" y="5275813"/>
            <a:ext cx="0" cy="420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Google Shape;145;p20">
            <a:extLst>
              <a:ext uri="{FF2B5EF4-FFF2-40B4-BE49-F238E27FC236}">
                <a16:creationId xmlns:a16="http://schemas.microsoft.com/office/drawing/2014/main" id="{7E89F563-F659-44F6-97D1-E8366C156AF8}"/>
              </a:ext>
            </a:extLst>
          </p:cNvPr>
          <p:cNvCxnSpPr/>
          <p:nvPr/>
        </p:nvCxnSpPr>
        <p:spPr>
          <a:xfrm>
            <a:off x="2981739" y="4488191"/>
            <a:ext cx="922379"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Google Shape;142;p20">
            <a:extLst>
              <a:ext uri="{FF2B5EF4-FFF2-40B4-BE49-F238E27FC236}">
                <a16:creationId xmlns:a16="http://schemas.microsoft.com/office/drawing/2014/main" id="{3C9B7A4D-3563-4733-ABED-E8CEE49D0D8F}"/>
              </a:ext>
            </a:extLst>
          </p:cNvPr>
          <p:cNvCxnSpPr/>
          <p:nvPr/>
        </p:nvCxnSpPr>
        <p:spPr>
          <a:xfrm>
            <a:off x="2978677" y="3728921"/>
            <a:ext cx="0" cy="75927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Google Shape;152;p20">
            <a:extLst>
              <a:ext uri="{FF2B5EF4-FFF2-40B4-BE49-F238E27FC236}">
                <a16:creationId xmlns:a16="http://schemas.microsoft.com/office/drawing/2014/main" id="{FA2FAD1E-D666-4DCB-AEE8-DE4E8DAB9BF0}"/>
              </a:ext>
            </a:extLst>
          </p:cNvPr>
          <p:cNvSpPr txBox="1"/>
          <p:nvPr/>
        </p:nvSpPr>
        <p:spPr>
          <a:xfrm>
            <a:off x="6533444" y="5275813"/>
            <a:ext cx="2987424" cy="3703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Difference Updated</a:t>
            </a:r>
            <a:endParaRPr b="1" dirty="0">
              <a:latin typeface="Lato"/>
              <a:ea typeface="Lato"/>
              <a:cs typeface="Lato"/>
              <a:sym typeface="Lato"/>
            </a:endParaRPr>
          </a:p>
        </p:txBody>
      </p:sp>
      <p:sp>
        <p:nvSpPr>
          <p:cNvPr id="27" name="Google Shape;151;p20">
            <a:extLst>
              <a:ext uri="{FF2B5EF4-FFF2-40B4-BE49-F238E27FC236}">
                <a16:creationId xmlns:a16="http://schemas.microsoft.com/office/drawing/2014/main" id="{5AEA3EE9-D23B-472D-8DBB-876662915D31}"/>
              </a:ext>
            </a:extLst>
          </p:cNvPr>
          <p:cNvSpPr txBox="1"/>
          <p:nvPr/>
        </p:nvSpPr>
        <p:spPr>
          <a:xfrm>
            <a:off x="3151280" y="4065517"/>
            <a:ext cx="7155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JSX</a:t>
            </a:r>
            <a:endParaRPr b="1" dirty="0">
              <a:latin typeface="Lato"/>
              <a:ea typeface="Lato"/>
              <a:cs typeface="Lato"/>
              <a:sym typeface="Lato"/>
            </a:endParaRPr>
          </a:p>
        </p:txBody>
      </p:sp>
    </p:spTree>
    <p:extLst>
      <p:ext uri="{BB962C8B-B14F-4D97-AF65-F5344CB8AC3E}">
        <p14:creationId xmlns:p14="http://schemas.microsoft.com/office/powerpoint/2010/main" val="27436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dirty="0">
                <a:solidFill>
                  <a:srgbClr val="FFFFFF"/>
                </a:solidFill>
                <a:cs typeface="AngsanaUPC" panose="020B0502040204020203" pitchFamily="18" charset="-34"/>
              </a:rPr>
              <a:t>HTML</a:t>
            </a:r>
            <a:endParaRPr lang="en-IN" sz="2400" dirty="0">
              <a:solidFill>
                <a:srgbClr val="FFFFFF"/>
              </a:solidFill>
              <a:cs typeface="AngsanaUPC" panose="020B0502040204020203" pitchFamily="18" charset="-34"/>
            </a:endParaRPr>
          </a:p>
        </p:txBody>
      </p:sp>
      <p:sp>
        <p:nvSpPr>
          <p:cNvPr id="3" name="TextBox 2"/>
          <p:cNvSpPr txBox="1"/>
          <p:nvPr/>
        </p:nvSpPr>
        <p:spPr>
          <a:xfrm>
            <a:off x="508000" y="556568"/>
            <a:ext cx="4104292" cy="523220"/>
          </a:xfrm>
          <a:prstGeom prst="rect">
            <a:avLst/>
          </a:prstGeom>
          <a:noFill/>
        </p:spPr>
        <p:txBody>
          <a:bodyPr wrap="square" rtlCol="0">
            <a:spAutoFit/>
          </a:bodyPr>
          <a:lstStyle/>
          <a:p>
            <a:r>
              <a:rPr lang="en-IN" sz="2800" b="1" dirty="0"/>
              <a:t>SPA VS MPA</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BB289D6-90C0-4FD2-A825-978306F72F42}"/>
              </a:ext>
            </a:extLst>
          </p:cNvPr>
          <p:cNvSpPr txBox="1"/>
          <p:nvPr/>
        </p:nvSpPr>
        <p:spPr>
          <a:xfrm>
            <a:off x="508000" y="1199940"/>
            <a:ext cx="6096000" cy="369332"/>
          </a:xfrm>
          <a:prstGeom prst="rect">
            <a:avLst/>
          </a:prstGeom>
          <a:noFill/>
        </p:spPr>
        <p:txBody>
          <a:bodyPr wrap="square">
            <a:spAutoFit/>
          </a:bodyPr>
          <a:lstStyle/>
          <a:p>
            <a:r>
              <a:rPr lang="en-IN" b="1" dirty="0"/>
              <a:t>SPA</a:t>
            </a:r>
          </a:p>
        </p:txBody>
      </p:sp>
      <p:sp>
        <p:nvSpPr>
          <p:cNvPr id="16" name="TextBox 15">
            <a:extLst>
              <a:ext uri="{FF2B5EF4-FFF2-40B4-BE49-F238E27FC236}">
                <a16:creationId xmlns:a16="http://schemas.microsoft.com/office/drawing/2014/main" id="{26F6F6A7-4162-4946-8642-717B1C2B5420}"/>
              </a:ext>
            </a:extLst>
          </p:cNvPr>
          <p:cNvSpPr txBox="1"/>
          <p:nvPr/>
        </p:nvSpPr>
        <p:spPr>
          <a:xfrm>
            <a:off x="508000" y="3721776"/>
            <a:ext cx="6096000" cy="369332"/>
          </a:xfrm>
          <a:prstGeom prst="rect">
            <a:avLst/>
          </a:prstGeom>
          <a:noFill/>
        </p:spPr>
        <p:txBody>
          <a:bodyPr wrap="square">
            <a:spAutoFit/>
          </a:bodyPr>
          <a:lstStyle/>
          <a:p>
            <a:r>
              <a:rPr lang="en-IN" b="1" dirty="0"/>
              <a:t>MPA</a:t>
            </a:r>
          </a:p>
        </p:txBody>
      </p:sp>
      <p:sp>
        <p:nvSpPr>
          <p:cNvPr id="17" name="TextBox 16">
            <a:extLst>
              <a:ext uri="{FF2B5EF4-FFF2-40B4-BE49-F238E27FC236}">
                <a16:creationId xmlns:a16="http://schemas.microsoft.com/office/drawing/2014/main" id="{8FDBA553-D378-4E5A-920B-1B600A28417E}"/>
              </a:ext>
            </a:extLst>
          </p:cNvPr>
          <p:cNvSpPr txBox="1"/>
          <p:nvPr/>
        </p:nvSpPr>
        <p:spPr>
          <a:xfrm>
            <a:off x="431693" y="1512282"/>
            <a:ext cx="12859037" cy="22621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dirty="0"/>
              <a:t>A SPA is an app that works inside a browser and does not require page reloading during use.</a:t>
            </a:r>
          </a:p>
          <a:p>
            <a:pPr marL="285750" lvl="0" indent="-285750">
              <a:lnSpc>
                <a:spcPct val="150000"/>
              </a:lnSpc>
              <a:buFont typeface="Wingdings" panose="05000000000000000000" pitchFamily="2" charset="2"/>
              <a:buChar char="§"/>
            </a:pPr>
            <a:r>
              <a:rPr lang="en-IN" sz="1600" dirty="0">
                <a:ea typeface="Georgia"/>
                <a:cs typeface="Georgia"/>
                <a:sym typeface="Georgia"/>
              </a:rPr>
              <a:t>It is just one web page that you visit which then loads all other content using JavaScript — which they heavily depend on.</a:t>
            </a:r>
          </a:p>
          <a:p>
            <a:pPr marL="285750" lvl="0" indent="-285750">
              <a:lnSpc>
                <a:spcPct val="150000"/>
              </a:lnSpc>
              <a:buFont typeface="Wingdings" panose="05000000000000000000" pitchFamily="2" charset="2"/>
              <a:buChar char="§"/>
            </a:pPr>
            <a:r>
              <a:rPr lang="en" sz="1600" dirty="0">
                <a:ea typeface="Georgia"/>
                <a:cs typeface="Georgia"/>
                <a:sym typeface="Georgia"/>
              </a:rPr>
              <a:t>SPA requests the markup and data independently and renders pages straight in the browser.</a:t>
            </a:r>
          </a:p>
          <a:p>
            <a:pPr marL="285750" lvl="0" indent="-285750">
              <a:lnSpc>
                <a:spcPct val="150000"/>
              </a:lnSpc>
              <a:buFont typeface="Wingdings" panose="05000000000000000000" pitchFamily="2" charset="2"/>
              <a:buChar char="§"/>
            </a:pPr>
            <a:r>
              <a:rPr lang="en" sz="1600" dirty="0">
                <a:ea typeface="Georgia"/>
                <a:cs typeface="Georgia"/>
                <a:sym typeface="Georgia"/>
              </a:rPr>
              <a:t>Typically it has only one reactDOM.render() call because we have one root app component which hosts other react component</a:t>
            </a:r>
            <a:endParaRPr lang="en" sz="1600" dirty="0">
              <a:sym typeface="Georgia"/>
            </a:endParaRPr>
          </a:p>
          <a:p>
            <a:pPr marL="285750" indent="-285750">
              <a:lnSpc>
                <a:spcPct val="150000"/>
              </a:lnSpc>
              <a:buFont typeface="Wingdings" panose="05000000000000000000" pitchFamily="2" charset="2"/>
              <a:buChar char="§"/>
            </a:pPr>
            <a:r>
              <a:rPr lang="en-IN" sz="1600" dirty="0"/>
              <a:t>Used By </a:t>
            </a:r>
            <a:r>
              <a:rPr lang="en" sz="1600" dirty="0">
                <a:ea typeface="Georgia"/>
                <a:cs typeface="Georgia"/>
                <a:sym typeface="Georgia"/>
              </a:rPr>
              <a:t>Gmail, Google Maps, Facebook</a:t>
            </a:r>
          </a:p>
          <a:p>
            <a:pPr marL="285750" lvl="0" indent="-285750">
              <a:buFont typeface="Wingdings" panose="05000000000000000000" pitchFamily="2" charset="2"/>
              <a:buChar char="§"/>
            </a:pPr>
            <a:endParaRPr lang="en-IN" sz="1600" dirty="0">
              <a:ea typeface="Georgia"/>
              <a:cs typeface="Georgia"/>
              <a:sym typeface="Georgia"/>
            </a:endParaRPr>
          </a:p>
        </p:txBody>
      </p:sp>
      <p:sp>
        <p:nvSpPr>
          <p:cNvPr id="18" name="TextBox 17">
            <a:extLst>
              <a:ext uri="{FF2B5EF4-FFF2-40B4-BE49-F238E27FC236}">
                <a16:creationId xmlns:a16="http://schemas.microsoft.com/office/drawing/2014/main" id="{B76D82C7-736B-4A75-B35F-15818C29F17F}"/>
              </a:ext>
            </a:extLst>
          </p:cNvPr>
          <p:cNvSpPr txBox="1"/>
          <p:nvPr/>
        </p:nvSpPr>
        <p:spPr>
          <a:xfrm>
            <a:off x="431693" y="4038444"/>
            <a:ext cx="11465898" cy="25545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dirty="0"/>
              <a:t>MPA is considered a more classical approach to app development. The multi-page design pattern requires a page reload every time the content changes. </a:t>
            </a:r>
          </a:p>
          <a:p>
            <a:pPr marL="285750" indent="-285750">
              <a:lnSpc>
                <a:spcPct val="150000"/>
              </a:lnSpc>
              <a:buFont typeface="Wingdings" panose="05000000000000000000" pitchFamily="2" charset="2"/>
              <a:buChar char="§"/>
            </a:pPr>
            <a:r>
              <a:rPr lang="en-IN" sz="1600" dirty="0"/>
              <a:t>Every Change i.e. displaying the data or submit data back to server requests rendering a new page from the server.</a:t>
            </a:r>
          </a:p>
          <a:p>
            <a:pPr marL="285750" indent="-285750">
              <a:lnSpc>
                <a:spcPct val="150000"/>
              </a:lnSpc>
              <a:buFont typeface="Wingdings" panose="05000000000000000000" pitchFamily="2" charset="2"/>
              <a:buChar char="§"/>
            </a:pPr>
            <a:r>
              <a:rPr lang="en-IN" sz="1600" dirty="0">
                <a:ea typeface="Georgia"/>
                <a:cs typeface="Georgia"/>
                <a:sym typeface="Georgia"/>
              </a:rPr>
              <a:t>Before deploying a web application, you need to consider the goal of it. If you know you need multiple categories — use a multi-page site. </a:t>
            </a:r>
          </a:p>
          <a:p>
            <a:pPr marL="285750" indent="-285750">
              <a:lnSpc>
                <a:spcPct val="150000"/>
              </a:lnSpc>
              <a:buFont typeface="Wingdings" panose="05000000000000000000" pitchFamily="2" charset="2"/>
              <a:buChar char="§"/>
            </a:pPr>
            <a:r>
              <a:rPr lang="en-IN" sz="1600" dirty="0"/>
              <a:t>Used By extensive product portfolios, for example, e-commerce businesses.</a:t>
            </a:r>
            <a:endParaRPr lang="en-IN" sz="1600" dirty="0">
              <a:latin typeface="+mj-lt"/>
            </a:endParaRPr>
          </a:p>
          <a:p>
            <a:pPr marL="285750" lvl="0" indent="-285750">
              <a:buFont typeface="Wingdings" panose="05000000000000000000" pitchFamily="2" charset="2"/>
              <a:buChar char="§"/>
            </a:pPr>
            <a:endParaRPr lang="en-IN" sz="1600" dirty="0">
              <a:latin typeface="+mj-lt"/>
              <a:ea typeface="Georgia"/>
              <a:cs typeface="Georgia"/>
              <a:sym typeface="Georgia"/>
            </a:endParaRPr>
          </a:p>
        </p:txBody>
      </p:sp>
    </p:spTree>
    <p:extLst>
      <p:ext uri="{BB962C8B-B14F-4D97-AF65-F5344CB8AC3E}">
        <p14:creationId xmlns:p14="http://schemas.microsoft.com/office/powerpoint/2010/main" val="50759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5720080" cy="523220"/>
          </a:xfrm>
          <a:prstGeom prst="rect">
            <a:avLst/>
          </a:prstGeom>
          <a:noFill/>
          <a:ln>
            <a:noFill/>
          </a:ln>
        </p:spPr>
        <p:txBody>
          <a:bodyPr wrap="square" rtlCol="0">
            <a:spAutoFit/>
          </a:bodyPr>
          <a:lstStyle/>
          <a:p>
            <a:r>
              <a:rPr lang="en-US" sz="2800" b="1" dirty="0"/>
              <a:t>WHY REACTJS?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1" name="Rectangle 10">
            <a:extLst>
              <a:ext uri="{FF2B5EF4-FFF2-40B4-BE49-F238E27FC236}">
                <a16:creationId xmlns:a16="http://schemas.microsoft.com/office/drawing/2014/main" id="{C9C1D3AB-B942-4D0F-8FD9-F7B95161BCE1}"/>
              </a:ext>
            </a:extLst>
          </p:cNvPr>
          <p:cNvSpPr/>
          <p:nvPr/>
        </p:nvSpPr>
        <p:spPr>
          <a:xfrm>
            <a:off x="2795304" y="2041804"/>
            <a:ext cx="6638923" cy="52439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Virtual DOM</a:t>
            </a:r>
          </a:p>
        </p:txBody>
      </p:sp>
      <p:sp>
        <p:nvSpPr>
          <p:cNvPr id="16" name="Rectangle 15">
            <a:extLst>
              <a:ext uri="{FF2B5EF4-FFF2-40B4-BE49-F238E27FC236}">
                <a16:creationId xmlns:a16="http://schemas.microsoft.com/office/drawing/2014/main" id="{45E79AB4-D6BE-4CEF-863B-012D29A4BDDC}"/>
              </a:ext>
            </a:extLst>
          </p:cNvPr>
          <p:cNvSpPr/>
          <p:nvPr/>
        </p:nvSpPr>
        <p:spPr>
          <a:xfrm>
            <a:off x="2795306" y="3493784"/>
            <a:ext cx="6638923" cy="50113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Unidirectional Data Flow </a:t>
            </a:r>
          </a:p>
        </p:txBody>
      </p:sp>
      <p:sp>
        <p:nvSpPr>
          <p:cNvPr id="17" name="Rectangle 16">
            <a:extLst>
              <a:ext uri="{FF2B5EF4-FFF2-40B4-BE49-F238E27FC236}">
                <a16:creationId xmlns:a16="http://schemas.microsoft.com/office/drawing/2014/main" id="{486B0C4C-4334-4CE7-89EE-349295F68ECA}"/>
              </a:ext>
            </a:extLst>
          </p:cNvPr>
          <p:cNvSpPr/>
          <p:nvPr/>
        </p:nvSpPr>
        <p:spPr>
          <a:xfrm>
            <a:off x="2795306" y="4929234"/>
            <a:ext cx="6614973" cy="528352"/>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Component Based System</a:t>
            </a:r>
          </a:p>
        </p:txBody>
      </p:sp>
      <p:sp>
        <p:nvSpPr>
          <p:cNvPr id="18" name="Rectangle 17">
            <a:extLst>
              <a:ext uri="{FF2B5EF4-FFF2-40B4-BE49-F238E27FC236}">
                <a16:creationId xmlns:a16="http://schemas.microsoft.com/office/drawing/2014/main" id="{E3CE3798-B26B-41B8-8D0C-3D10C1C0DB26}"/>
              </a:ext>
            </a:extLst>
          </p:cNvPr>
          <p:cNvSpPr/>
          <p:nvPr/>
        </p:nvSpPr>
        <p:spPr>
          <a:xfrm>
            <a:off x="2795306" y="4208144"/>
            <a:ext cx="6614973" cy="50786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just"/>
            <a:r>
              <a:rPr lang="en-IN" sz="2000" b="1" dirty="0">
                <a:solidFill>
                  <a:schemeClr val="tx1"/>
                </a:solidFill>
              </a:rPr>
              <a:t>        </a:t>
            </a:r>
            <a:r>
              <a:rPr lang="en-IN" sz="2400" b="1" dirty="0">
                <a:solidFill>
                  <a:schemeClr val="tx1"/>
                </a:solidFill>
              </a:rPr>
              <a:t>JSX</a:t>
            </a:r>
          </a:p>
        </p:txBody>
      </p:sp>
      <p:sp>
        <p:nvSpPr>
          <p:cNvPr id="20" name="Rectangle 19">
            <a:extLst>
              <a:ext uri="{FF2B5EF4-FFF2-40B4-BE49-F238E27FC236}">
                <a16:creationId xmlns:a16="http://schemas.microsoft.com/office/drawing/2014/main" id="{E7B7A3EC-F033-481D-A60E-B6AEE864A689}"/>
              </a:ext>
            </a:extLst>
          </p:cNvPr>
          <p:cNvSpPr/>
          <p:nvPr/>
        </p:nvSpPr>
        <p:spPr>
          <a:xfrm>
            <a:off x="2795305" y="2779424"/>
            <a:ext cx="6638923" cy="50113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SPA VS MPA </a:t>
            </a:r>
          </a:p>
        </p:txBody>
      </p:sp>
    </p:spTree>
    <p:extLst>
      <p:ext uri="{BB962C8B-B14F-4D97-AF65-F5344CB8AC3E}">
        <p14:creationId xmlns:p14="http://schemas.microsoft.com/office/powerpoint/2010/main" val="398556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BUILDING BLOCKS OF REACTJS</a:t>
            </a:r>
            <a:endParaRPr lang="en-IN"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Oval 7">
            <a:extLst>
              <a:ext uri="{FF2B5EF4-FFF2-40B4-BE49-F238E27FC236}">
                <a16:creationId xmlns:a16="http://schemas.microsoft.com/office/drawing/2014/main" id="{B8E028C8-DF46-445B-A8A5-C5CE3CE1EC62}"/>
              </a:ext>
            </a:extLst>
          </p:cNvPr>
          <p:cNvSpPr/>
          <p:nvPr/>
        </p:nvSpPr>
        <p:spPr>
          <a:xfrm>
            <a:off x="4822456" y="2235229"/>
            <a:ext cx="2424545"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b="1" dirty="0">
                <a:solidFill>
                  <a:schemeClr val="tx1"/>
                </a:solidFill>
              </a:rPr>
              <a:t>Component</a:t>
            </a:r>
            <a:r>
              <a:rPr lang="en-IN" dirty="0">
                <a:solidFill>
                  <a:schemeClr val="tx1"/>
                </a:solidFill>
              </a:rPr>
              <a:t> </a:t>
            </a:r>
          </a:p>
        </p:txBody>
      </p:sp>
      <p:sp>
        <p:nvSpPr>
          <p:cNvPr id="10" name="Oval 9">
            <a:extLst>
              <a:ext uri="{FF2B5EF4-FFF2-40B4-BE49-F238E27FC236}">
                <a16:creationId xmlns:a16="http://schemas.microsoft.com/office/drawing/2014/main" id="{C104BBED-3EDB-4738-A8B8-C3F2F0851760}"/>
              </a:ext>
            </a:extLst>
          </p:cNvPr>
          <p:cNvSpPr/>
          <p:nvPr/>
        </p:nvSpPr>
        <p:spPr>
          <a:xfrm>
            <a:off x="8349513"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dirty="0">
                <a:solidFill>
                  <a:schemeClr val="tx1"/>
                </a:solidFill>
              </a:rPr>
              <a:t>     </a:t>
            </a:r>
            <a:r>
              <a:rPr lang="en-IN" sz="2400" b="1" dirty="0">
                <a:solidFill>
                  <a:schemeClr val="tx1"/>
                </a:solidFill>
              </a:rPr>
              <a:t>Props</a:t>
            </a:r>
          </a:p>
        </p:txBody>
      </p:sp>
      <p:sp>
        <p:nvSpPr>
          <p:cNvPr id="11" name="Oval 10">
            <a:extLst>
              <a:ext uri="{FF2B5EF4-FFF2-40B4-BE49-F238E27FC236}">
                <a16:creationId xmlns:a16="http://schemas.microsoft.com/office/drawing/2014/main" id="{1AA99D0F-EDFE-4A8D-81D4-B8753DF13FE2}"/>
              </a:ext>
            </a:extLst>
          </p:cNvPr>
          <p:cNvSpPr/>
          <p:nvPr/>
        </p:nvSpPr>
        <p:spPr>
          <a:xfrm>
            <a:off x="1614054"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State</a:t>
            </a:r>
          </a:p>
        </p:txBody>
      </p:sp>
      <p:pic>
        <p:nvPicPr>
          <p:cNvPr id="13" name="Picture 12">
            <a:extLst>
              <a:ext uri="{FF2B5EF4-FFF2-40B4-BE49-F238E27FC236}">
                <a16:creationId xmlns:a16="http://schemas.microsoft.com/office/drawing/2014/main" id="{3816AC99-E8D2-4154-BF71-0D101DA8E999}"/>
              </a:ext>
            </a:extLst>
          </p:cNvPr>
          <p:cNvPicPr>
            <a:picLocks noChangeAspect="1"/>
          </p:cNvPicPr>
          <p:nvPr/>
        </p:nvPicPr>
        <p:blipFill>
          <a:blip r:embed="rId3"/>
          <a:stretch>
            <a:fillRect/>
          </a:stretch>
        </p:blipFill>
        <p:spPr>
          <a:xfrm>
            <a:off x="4163537" y="4521021"/>
            <a:ext cx="3742382" cy="1517182"/>
          </a:xfrm>
          <a:prstGeom prst="rect">
            <a:avLst/>
          </a:prstGeom>
        </p:spPr>
      </p:pic>
    </p:spTree>
    <p:extLst>
      <p:ext uri="{BB962C8B-B14F-4D97-AF65-F5344CB8AC3E}">
        <p14:creationId xmlns:p14="http://schemas.microsoft.com/office/powerpoint/2010/main" val="80541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TYPES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426BDB5-A950-4821-A2CB-71DFD07A0011}"/>
              </a:ext>
            </a:extLst>
          </p:cNvPr>
          <p:cNvSpPr txBox="1"/>
          <p:nvPr/>
        </p:nvSpPr>
        <p:spPr>
          <a:xfrm>
            <a:off x="1690345" y="2430254"/>
            <a:ext cx="4108553" cy="400110"/>
          </a:xfrm>
          <a:prstGeom prst="rect">
            <a:avLst/>
          </a:prstGeom>
          <a:noFill/>
        </p:spPr>
        <p:txBody>
          <a:bodyPr wrap="square" rtlCol="0">
            <a:spAutoFit/>
          </a:bodyPr>
          <a:lstStyle/>
          <a:p>
            <a:r>
              <a:rPr lang="en-IN" sz="2000" dirty="0"/>
              <a:t>UI/Stateless/Function Component</a:t>
            </a:r>
          </a:p>
        </p:txBody>
      </p:sp>
      <p:sp>
        <p:nvSpPr>
          <p:cNvPr id="11" name="TextBox 10">
            <a:extLst>
              <a:ext uri="{FF2B5EF4-FFF2-40B4-BE49-F238E27FC236}">
                <a16:creationId xmlns:a16="http://schemas.microsoft.com/office/drawing/2014/main" id="{809F18FF-A50B-4346-9AB7-20D4A38E0B5E}"/>
              </a:ext>
            </a:extLst>
          </p:cNvPr>
          <p:cNvSpPr txBox="1"/>
          <p:nvPr/>
        </p:nvSpPr>
        <p:spPr>
          <a:xfrm>
            <a:off x="6317982" y="2430254"/>
            <a:ext cx="3970882" cy="400110"/>
          </a:xfrm>
          <a:prstGeom prst="rect">
            <a:avLst/>
          </a:prstGeom>
          <a:noFill/>
        </p:spPr>
        <p:txBody>
          <a:bodyPr wrap="square" rtlCol="0">
            <a:spAutoFit/>
          </a:bodyPr>
          <a:lstStyle/>
          <a:p>
            <a:r>
              <a:rPr lang="en-IN" sz="2000" dirty="0"/>
              <a:t>Class/ Container/State Component</a:t>
            </a:r>
          </a:p>
        </p:txBody>
      </p:sp>
      <p:cxnSp>
        <p:nvCxnSpPr>
          <p:cNvPr id="16" name="Straight Connector 15">
            <a:extLst>
              <a:ext uri="{FF2B5EF4-FFF2-40B4-BE49-F238E27FC236}">
                <a16:creationId xmlns:a16="http://schemas.microsoft.com/office/drawing/2014/main" id="{FBB454FC-BD51-411F-8545-A626152166E2}"/>
              </a:ext>
            </a:extLst>
          </p:cNvPr>
          <p:cNvCxnSpPr/>
          <p:nvPr/>
        </p:nvCxnSpPr>
        <p:spPr>
          <a:xfrm flipH="1">
            <a:off x="6018532" y="2630309"/>
            <a:ext cx="1764" cy="2551291"/>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795743-C7E3-45A3-AEED-C88ED84524D4}"/>
              </a:ext>
            </a:extLst>
          </p:cNvPr>
          <p:cNvSpPr txBox="1"/>
          <p:nvPr/>
        </p:nvSpPr>
        <p:spPr>
          <a:xfrm>
            <a:off x="6579239" y="3094147"/>
            <a:ext cx="3711389"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Lifecycle Methods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Not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Class to create</a:t>
            </a:r>
          </a:p>
        </p:txBody>
      </p:sp>
      <p:sp>
        <p:nvSpPr>
          <p:cNvPr id="18" name="TextBox 17">
            <a:extLst>
              <a:ext uri="{FF2B5EF4-FFF2-40B4-BE49-F238E27FC236}">
                <a16:creationId xmlns:a16="http://schemas.microsoft.com/office/drawing/2014/main" id="{8632C972-DBE6-4DB0-9B1C-9781BDF1E48B}"/>
              </a:ext>
            </a:extLst>
          </p:cNvPr>
          <p:cNvSpPr txBox="1"/>
          <p:nvPr/>
        </p:nvSpPr>
        <p:spPr>
          <a:xfrm>
            <a:off x="1824673" y="3094147"/>
            <a:ext cx="3839896"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Doesn’t 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Receive data from props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Only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Function to create</a:t>
            </a:r>
          </a:p>
        </p:txBody>
      </p:sp>
    </p:spTree>
    <p:extLst>
      <p:ext uri="{BB962C8B-B14F-4D97-AF65-F5344CB8AC3E}">
        <p14:creationId xmlns:p14="http://schemas.microsoft.com/office/powerpoint/2010/main" val="383118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1039</Words>
  <Application>Microsoft Office PowerPoint</Application>
  <PresentationFormat>Widescreen</PresentationFormat>
  <Paragraphs>127</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Light</vt:lpstr>
      <vt:lpstr>Garamond</vt:lpstr>
      <vt:lpstr>Lato</vt:lpstr>
      <vt:lpstr>Wingdings</vt:lpstr>
      <vt:lpstr>Office Theme</vt:lpstr>
      <vt:lpstr> HTML </vt:lpstr>
      <vt:lpstr>PowerPoint Presentation</vt:lpstr>
      <vt:lpstr>HTML</vt:lpstr>
      <vt:lpstr>HTML</vt:lpstr>
      <vt:lpstr>PowerPoint Presentation</vt:lpstr>
      <vt:lpstr>HTML</vt:lpstr>
      <vt:lpstr>PowerPoint Presentation</vt:lpstr>
      <vt:lpstr>PowerPoint Presentation</vt:lpstr>
      <vt:lpstr>HTML</vt:lpstr>
      <vt:lpstr>HTML</vt:lpstr>
      <vt:lpstr>PowerPoint Presentation</vt:lpstr>
      <vt:lpstr>PowerPoint Presentation</vt:lpstr>
      <vt:lpstr>PowerPoint Presentation</vt:lpstr>
      <vt:lpstr>PowerPoint Presentation</vt:lpstr>
      <vt:lpstr>PowerPoint Presentation</vt:lpstr>
      <vt:lpstr>HTML</vt:lpstr>
      <vt:lpstr>HTML</vt:lpstr>
      <vt:lpstr>PowerPoint Presentation</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245</cp:revision>
  <dcterms:created xsi:type="dcterms:W3CDTF">2021-06-11T06:04:29Z</dcterms:created>
  <dcterms:modified xsi:type="dcterms:W3CDTF">2023-02-22T02:38:39Z</dcterms:modified>
</cp:coreProperties>
</file>