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3" r:id="rId3"/>
    <p:sldId id="265" r:id="rId4"/>
    <p:sldId id="266" r:id="rId5"/>
    <p:sldId id="272" r:id="rId6"/>
    <p:sldId id="273" r:id="rId7"/>
    <p:sldId id="271" r:id="rId8"/>
    <p:sldId id="274" r:id="rId9"/>
    <p:sldId id="277" r:id="rId10"/>
    <p:sldId id="261" r:id="rId11"/>
    <p:sldId id="25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rvashi singla" initials="us" lastIdx="2" clrIdx="0">
    <p:extLst>
      <p:ext uri="{19B8F6BF-5375-455C-9EA6-DF929625EA0E}">
        <p15:presenceInfo xmlns:p15="http://schemas.microsoft.com/office/powerpoint/2012/main" userId="c0ef9a7a5a189a9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FF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24" autoAdjust="0"/>
    <p:restoredTop sz="94660"/>
  </p:normalViewPr>
  <p:slideViewPr>
    <p:cSldViewPr snapToGrid="0">
      <p:cViewPr varScale="1">
        <p:scale>
          <a:sx n="63" d="100"/>
          <a:sy n="63" d="100"/>
        </p:scale>
        <p:origin x="60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0A747A-5E38-4925-876B-013D41839A7E}" type="datetimeFigureOut">
              <a:rPr lang="en-IN" smtClean="0"/>
              <a:t>10-10-2022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2DEBA7-13DA-4048-A2A2-8A7A4DC07B2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1597315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47EB68-0742-4B2F-948E-4B0FADD70980}" type="datetimeFigureOut">
              <a:rPr lang="en-IN" smtClean="0"/>
              <a:t>10-10-2022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00D5D-0237-42CA-A08E-A8970B53060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7953004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87037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30262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30262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96957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0157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769CF-BF54-497B-929B-9A17CA1ECB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B1DAE3-1F4F-46D1-B43F-2B506CCAE2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6D4AAB-0914-4327-8BC5-8BC0E9E27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D4EF1-0385-43D3-A179-699E3F2FE344}" type="datetime1">
              <a:rPr lang="en-IN" smtClean="0"/>
              <a:t>10-10-2022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60BEC-DF77-4342-85BB-13D798252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B01EF-C618-4494-A74C-1BE7B29ED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73B9-B2B0-4ECC-AC2F-DC14E95F6B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3679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AA8D1-29A0-4F2C-9DA4-526215A27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C70A5F-67FA-4C98-B9DD-BF3534AEE2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670DE6-EFA7-4B28-BB6E-3284296E3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149FA-BDEC-4707-823E-DFB1E44AE5F4}" type="datetime1">
              <a:rPr lang="en-IN" smtClean="0"/>
              <a:t>10-10-2022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892542-8385-453C-884B-AF761BF88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FDFA9-BB9D-4129-A58B-BC92AF284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73B9-B2B0-4ECC-AC2F-DC14E95F6B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181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F431EA-B458-4D26-AC9A-7FE268F2D2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6C34D0-E77C-4AD3-A7BE-414C55156B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BAF8D4-447E-45F3-BB51-F0C301B81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43BF4-166F-494C-B1CD-8C096B96C2BB}" type="datetime1">
              <a:rPr lang="en-IN" smtClean="0"/>
              <a:t>10-10-2022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4A8A01-E418-4FA7-AAAC-F7B19AAAA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643B24-F5F4-4EE6-BCFD-17DEEED5D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73B9-B2B0-4ECC-AC2F-DC14E95F6B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4059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3360A-0CD8-4611-B8EC-104EAC793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76495-FC79-4F62-A148-0076E85AE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9FE0ED-B2C4-43EF-A023-9283900B2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D1A02-F125-4CE8-A8D4-FB17E5A59BFA}" type="datetime1">
              <a:rPr lang="en-IN" smtClean="0"/>
              <a:t>10-10-2022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F048DA-BCB9-484C-A37F-371702988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6B6D77-6EB0-4191-9E6B-3F7DB0E7B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73B9-B2B0-4ECC-AC2F-DC14E95F6B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8972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8BA8D-27BA-474E-8AE7-50A9B9E5E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036BF9-445A-4B7C-9A79-F179893720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5DB0B3-BE81-4606-B6DD-9C1BFF498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C0508-5A6D-46E8-8866-8C14C5809EAE}" type="datetime1">
              <a:rPr lang="en-IN" smtClean="0"/>
              <a:t>10-10-2022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350635-0366-4B6E-9BD3-D30A12559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1491BD-5FE0-4039-A375-61D1C2EF9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73B9-B2B0-4ECC-AC2F-DC14E95F6B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6235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4C782-A92A-490A-B1EE-4087A3D05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27632-F122-479F-87D8-149E430866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5F113C-F285-4C8F-A778-5345FF79C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619CCD-00CF-4E26-BA79-1F2EC27CA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88D7F-703C-42C4-AECA-2B6A3E0848EF}" type="datetime1">
              <a:rPr lang="en-IN" smtClean="0"/>
              <a:t>10-10-2022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108FC0-F60D-47F6-85DE-1ECCBDBF2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8CDF4D-5F4E-4D24-A469-5574C3C78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73B9-B2B0-4ECC-AC2F-DC14E95F6B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8837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33B14-D964-4265-90A7-C2BD97438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290722-0A35-4203-AFC5-D0DBD48E1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D999BF-AE97-47A4-B740-32832CB662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B5141D-1491-4722-8174-AA8908F6F9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1928ED-A4ED-43C0-805D-8ED896D31C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E72353-2A8E-495A-8A24-48818EAD8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03646-BC15-462D-A874-BB59FDA3225A}" type="datetime1">
              <a:rPr lang="en-IN" smtClean="0"/>
              <a:t>10-10-2022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21685A-FF29-45DF-BD9E-BA8C37CFB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FD1FB7-8919-49E9-A021-2F9A2C147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73B9-B2B0-4ECC-AC2F-DC14E95F6B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430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B3F11-31C9-426A-887B-5BF166461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C814A4-0B1F-4D7A-AD75-37DF60DCD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012DD-B10E-4378-AAA7-EA9E456DD7FE}" type="datetime1">
              <a:rPr lang="en-IN" smtClean="0"/>
              <a:t>10-10-2022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965AED-07EF-4541-A7B5-BE895BE28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232314-4818-4176-8390-CCDD7F767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73B9-B2B0-4ECC-AC2F-DC14E95F6B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5440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A80331-753C-4A47-9379-EFBE87131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61FC5-238C-4652-85AB-4AF40FABAFE4}" type="datetime1">
              <a:rPr lang="en-IN" smtClean="0"/>
              <a:t>10-10-2022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564541-F527-4CD6-887A-2D8C9FA90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F1B7FD-5875-4358-AFFB-B6C728C74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73B9-B2B0-4ECC-AC2F-DC14E95F6B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89420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02691-A484-4953-8A36-BA9886EE5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8C2CD-C1D1-452C-93B3-C811A47341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766BBF-009B-4438-83CE-BE9BA37261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6EDF10-D3C1-4C79-9BD5-99CED4DC8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9DA35-D73E-4EB2-8ABD-C7E18D1665B7}" type="datetime1">
              <a:rPr lang="en-IN" smtClean="0"/>
              <a:t>10-10-2022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F32B7E-CB84-4355-8B41-25E48FAE0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A22B91-96AE-4C5A-8C35-EF897B66A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73B9-B2B0-4ECC-AC2F-DC14E95F6B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4657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D538E-8DBB-418E-AE3C-DCB6F66A8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044946-349F-4BA0-A68F-F67AB0EEFC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1CBCE-3389-4430-B4F2-A5D026B69B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3061F3-D30D-4385-B805-B9AA664B9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74118-1D6D-4AA7-8D44-9632F8077A60}" type="datetime1">
              <a:rPr lang="en-IN" smtClean="0"/>
              <a:t>10-10-2022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510C8D-8685-4C39-8244-9DA3198B5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1E9A75-E971-4816-96A3-6321475BE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73B9-B2B0-4ECC-AC2F-DC14E95F6B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3199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7B91ED-67E7-40E9-BF0A-C7691F65D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01CFA-4723-455B-82D1-45A93DE3DA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FE7761-9D76-4544-A7F2-33A134CCD2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8C7518-60E1-4EE6-9803-C28D14FEE39E}" type="datetime1">
              <a:rPr lang="en-IN" smtClean="0"/>
              <a:t>10-10-2022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1E1985-6CB5-402D-A412-537831EA9B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66A1A0-D656-44CA-9027-B42C1ABABE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5C73B9-B2B0-4ECC-AC2F-DC14E95F6B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5876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B45E7780-BEBD-4534-808F-0E82D26B1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59139" y="2317172"/>
            <a:ext cx="3528291" cy="2085869"/>
          </a:xfrm>
        </p:spPr>
        <p:txBody>
          <a:bodyPr>
            <a:normAutofit/>
          </a:bodyPr>
          <a:lstStyle/>
          <a:p>
            <a:br>
              <a:rPr lang="en-IN" sz="4400" b="1" dirty="0">
                <a:solidFill>
                  <a:srgbClr val="FFFFFF"/>
                </a:solidFill>
                <a:latin typeface="Garamond" panose="02020404030301010803" pitchFamily="18" charset="0"/>
                <a:cs typeface="AngsanaUPC" panose="020B0502040204020203" pitchFamily="18" charset="-34"/>
              </a:rPr>
            </a:br>
            <a:r>
              <a:rPr lang="en-IN" sz="4400" b="1" dirty="0">
                <a:solidFill>
                  <a:srgbClr val="FFFFFF"/>
                </a:solidFill>
                <a:latin typeface="Garamond" panose="02020404030301010803" pitchFamily="18" charset="0"/>
                <a:cs typeface="AngsanaUPC" panose="020B0502040204020203" pitchFamily="18" charset="-34"/>
              </a:rPr>
              <a:t>HTML</a:t>
            </a:r>
            <a:br>
              <a:rPr lang="en-IN" sz="4400" b="1" dirty="0">
                <a:solidFill>
                  <a:srgbClr val="FFFFFF"/>
                </a:solidFill>
                <a:latin typeface="Garamond" panose="02020404030301010803" pitchFamily="18" charset="0"/>
                <a:cs typeface="AngsanaUPC" panose="020B0502040204020203" pitchFamily="18" charset="-34"/>
              </a:rPr>
            </a:br>
            <a:endParaRPr lang="en-IN" sz="2400" b="1" dirty="0">
              <a:solidFill>
                <a:srgbClr val="FFFFFF"/>
              </a:solidFill>
              <a:latin typeface="Garamond" panose="02020404030301010803" pitchFamily="18" charset="0"/>
              <a:cs typeface="AngsanaUPC" panose="020B0502040204020203" pitchFamily="18" charset="-34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C7D00A8-DD81-423A-B628-52EBB72EA017}"/>
              </a:ext>
            </a:extLst>
          </p:cNvPr>
          <p:cNvSpPr/>
          <p:nvPr/>
        </p:nvSpPr>
        <p:spPr>
          <a:xfrm>
            <a:off x="2934489" y="2141011"/>
            <a:ext cx="6302701" cy="20858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</a:rPr>
              <a:t>Today’s Topics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tx1"/>
                </a:solidFill>
              </a:rPr>
              <a:t>JavaScript - Functions, Events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tx1"/>
                </a:solidFill>
              </a:rPr>
              <a:t>JavaScript - Conditions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tx1"/>
                </a:solidFill>
              </a:rPr>
              <a:t>JavaScript - Switch, Loops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3FC1A6-227C-45A3-9210-312E37A64FDA}"/>
              </a:ext>
            </a:extLst>
          </p:cNvPr>
          <p:cNvSpPr/>
          <p:nvPr/>
        </p:nvSpPr>
        <p:spPr>
          <a:xfrm>
            <a:off x="497840" y="284015"/>
            <a:ext cx="7617690" cy="1524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2F57BA-7B5A-498B-85CE-C46ECBA3CE98}"/>
              </a:ext>
            </a:extLst>
          </p:cNvPr>
          <p:cNvSpPr/>
          <p:nvPr/>
        </p:nvSpPr>
        <p:spPr>
          <a:xfrm>
            <a:off x="6085840" y="284015"/>
            <a:ext cx="5801591" cy="15240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AA5CC4E-D81E-D6EF-FBF4-4A00D250A79B}"/>
              </a:ext>
            </a:extLst>
          </p:cNvPr>
          <p:cNvSpPr/>
          <p:nvPr/>
        </p:nvSpPr>
        <p:spPr>
          <a:xfrm>
            <a:off x="8359139" y="5191760"/>
            <a:ext cx="2751665" cy="79248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>
                <a:solidFill>
                  <a:schemeClr val="tx1"/>
                </a:solidFill>
              </a:rPr>
              <a:t>By Urvashi </a:t>
            </a:r>
            <a:endParaRPr lang="en-IN" sz="4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3696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B45E7780-BEBD-4534-808F-0E82D26B1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45050" y="1413163"/>
            <a:ext cx="3528291" cy="2085869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rgbClr val="FFFFFF"/>
                </a:solidFill>
                <a:cs typeface="AngsanaUPC" panose="020B0502040204020203" pitchFamily="18" charset="-34"/>
              </a:rPr>
              <a:t>HTML</a:t>
            </a:r>
            <a:endParaRPr lang="en-IN" sz="2400" b="1" dirty="0">
              <a:solidFill>
                <a:srgbClr val="FFFFFF"/>
              </a:solidFill>
              <a:cs typeface="AngsanaUPC" panose="020B0502040204020203" pitchFamily="18" charset="-34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45050" y="1025238"/>
            <a:ext cx="3616037" cy="561109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45E7780-BEBD-4534-808F-0E82D26B1EDC}"/>
              </a:ext>
            </a:extLst>
          </p:cNvPr>
          <p:cNvSpPr txBox="1">
            <a:spLocks/>
          </p:cNvSpPr>
          <p:nvPr/>
        </p:nvSpPr>
        <p:spPr>
          <a:xfrm>
            <a:off x="8432796" y="1880612"/>
            <a:ext cx="3528291" cy="20858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cap="all" spc="-100" dirty="0">
                <a:latin typeface="Garamond" panose="02020404030301010803" pitchFamily="18" charset="0"/>
              </a:rPr>
              <a:t>Q &amp; 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E21DB70-7561-4204-A79B-A52EDC0F9D38}"/>
              </a:ext>
            </a:extLst>
          </p:cNvPr>
          <p:cNvSpPr/>
          <p:nvPr/>
        </p:nvSpPr>
        <p:spPr>
          <a:xfrm>
            <a:off x="508000" y="284015"/>
            <a:ext cx="7617690" cy="1524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74536C-3A68-462A-B6E5-E5CA8697ED4B}"/>
              </a:ext>
            </a:extLst>
          </p:cNvPr>
          <p:cNvSpPr/>
          <p:nvPr/>
        </p:nvSpPr>
        <p:spPr>
          <a:xfrm>
            <a:off x="6096000" y="284015"/>
            <a:ext cx="5801591" cy="15240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64579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B45E7780-BEBD-4534-808F-0E82D26B1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45050" y="1413163"/>
            <a:ext cx="3528291" cy="2085869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rgbClr val="FFFFFF"/>
                </a:solidFill>
                <a:cs typeface="AngsanaUPC" panose="020B0502040204020203" pitchFamily="18" charset="-34"/>
              </a:rPr>
              <a:t>HTML</a:t>
            </a:r>
            <a:endParaRPr lang="en-IN" sz="2400" b="1" dirty="0">
              <a:solidFill>
                <a:srgbClr val="FFFFFF"/>
              </a:solidFill>
              <a:cs typeface="AngsanaUPC" panose="020B0502040204020203" pitchFamily="18" charset="-34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345050" y="997528"/>
            <a:ext cx="3616037" cy="561109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E5AD4937-CA34-4C89-9BAF-9E011BE5736D}"/>
              </a:ext>
            </a:extLst>
          </p:cNvPr>
          <p:cNvSpPr txBox="1">
            <a:spLocks/>
          </p:cNvSpPr>
          <p:nvPr/>
        </p:nvSpPr>
        <p:spPr>
          <a:xfrm>
            <a:off x="7765530" y="2867153"/>
            <a:ext cx="4775075" cy="16309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3000"/>
              </a:lnSpc>
            </a:pPr>
            <a:r>
              <a:rPr lang="en-US" sz="4000" b="1" cap="all" spc="-100" dirty="0">
                <a:latin typeface="Garamond" panose="02020404030301010803" pitchFamily="18" charset="0"/>
              </a:rPr>
              <a:t>Thank You!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4D663D-A1D6-43EA-8842-765E7D51C1C8}"/>
              </a:ext>
            </a:extLst>
          </p:cNvPr>
          <p:cNvSpPr/>
          <p:nvPr/>
        </p:nvSpPr>
        <p:spPr>
          <a:xfrm>
            <a:off x="508000" y="284015"/>
            <a:ext cx="7617690" cy="1524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BD785F8-CB89-4156-A6B6-A4A6C844C341}"/>
              </a:ext>
            </a:extLst>
          </p:cNvPr>
          <p:cNvSpPr/>
          <p:nvPr/>
        </p:nvSpPr>
        <p:spPr>
          <a:xfrm>
            <a:off x="6096000" y="284015"/>
            <a:ext cx="5801591" cy="15240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3603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D2EABE0B-1C53-47B1-B769-251A4BD92551}"/>
              </a:ext>
            </a:extLst>
          </p:cNvPr>
          <p:cNvSpPr/>
          <p:nvPr/>
        </p:nvSpPr>
        <p:spPr>
          <a:xfrm>
            <a:off x="508000" y="617901"/>
            <a:ext cx="11389591" cy="4433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45E7780-BEBD-4534-808F-0E82D26B1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45050" y="1413163"/>
            <a:ext cx="3528291" cy="2085869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rgbClr val="FFFFFF"/>
                </a:solidFill>
                <a:cs typeface="AngsanaUPC" panose="020B0502040204020203" pitchFamily="18" charset="-34"/>
              </a:rPr>
              <a:t>HTML</a:t>
            </a:r>
            <a:endParaRPr lang="en-IN" sz="2400" b="1" dirty="0">
              <a:solidFill>
                <a:srgbClr val="FFFFFF"/>
              </a:solidFill>
              <a:cs typeface="AngsanaUPC" panose="020B0502040204020203" pitchFamily="18" charset="-3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7999" y="577963"/>
            <a:ext cx="6643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JavaScript - Functions, Events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E87537-E60C-4858-8331-3054753FE543}"/>
              </a:ext>
            </a:extLst>
          </p:cNvPr>
          <p:cNvSpPr/>
          <p:nvPr/>
        </p:nvSpPr>
        <p:spPr>
          <a:xfrm>
            <a:off x="508000" y="284015"/>
            <a:ext cx="7617690" cy="1524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4111A8-4BC9-40F1-932A-BC2A76A95796}"/>
              </a:ext>
            </a:extLst>
          </p:cNvPr>
          <p:cNvSpPr/>
          <p:nvPr/>
        </p:nvSpPr>
        <p:spPr>
          <a:xfrm>
            <a:off x="6096000" y="284015"/>
            <a:ext cx="5801591" cy="15240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9F1F90-F54D-4C89-94D4-19C484406B0B}"/>
              </a:ext>
            </a:extLst>
          </p:cNvPr>
          <p:cNvSpPr txBox="1"/>
          <p:nvPr/>
        </p:nvSpPr>
        <p:spPr>
          <a:xfrm>
            <a:off x="507999" y="1141121"/>
            <a:ext cx="10739951" cy="335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400" cap="none" dirty="0">
                <a:solidFill>
                  <a:schemeClr val="tx1"/>
                </a:solidFill>
              </a:rPr>
              <a:t>Function:  </a:t>
            </a:r>
            <a:r>
              <a:rPr lang="en-IN" sz="2400" dirty="0"/>
              <a:t>A JavaScript function is a block of code designed to do something or perform a task. A JavaScript function is executed when it is invoked(called).</a:t>
            </a: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2400" dirty="0"/>
              <a:t>A JavaScript function is defined with the function  keyword, followed by a name, followed by parentheses ().</a:t>
            </a: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2400" dirty="0"/>
              <a:t>Function names can contain letters, underscores, and dollar signs (same rules as variables).</a:t>
            </a:r>
          </a:p>
        </p:txBody>
      </p:sp>
    </p:spTree>
    <p:extLst>
      <p:ext uri="{BB962C8B-B14F-4D97-AF65-F5344CB8AC3E}">
        <p14:creationId xmlns:p14="http://schemas.microsoft.com/office/powerpoint/2010/main" val="1702426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306E4019-9D76-41C4-86E6-6CEE0C757D77}"/>
              </a:ext>
            </a:extLst>
          </p:cNvPr>
          <p:cNvSpPr/>
          <p:nvPr/>
        </p:nvSpPr>
        <p:spPr>
          <a:xfrm>
            <a:off x="508000" y="588136"/>
            <a:ext cx="11389591" cy="4433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/>
          <p:cNvSpPr txBox="1"/>
          <p:nvPr/>
        </p:nvSpPr>
        <p:spPr>
          <a:xfrm>
            <a:off x="507999" y="552478"/>
            <a:ext cx="49093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IN" sz="2800" b="1" dirty="0"/>
              <a:t>JavaScript - Functions, Events</a:t>
            </a:r>
            <a:endParaRPr lang="ru-RU" sz="2800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B65836C-0063-4D63-B043-70CB72A3901D}"/>
              </a:ext>
            </a:extLst>
          </p:cNvPr>
          <p:cNvSpPr/>
          <p:nvPr/>
        </p:nvSpPr>
        <p:spPr>
          <a:xfrm>
            <a:off x="508000" y="284015"/>
            <a:ext cx="7617690" cy="1524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9B7DF1-4884-49F6-AEB7-C8C2D2D0E198}"/>
              </a:ext>
            </a:extLst>
          </p:cNvPr>
          <p:cNvSpPr/>
          <p:nvPr/>
        </p:nvSpPr>
        <p:spPr>
          <a:xfrm>
            <a:off x="6096000" y="284015"/>
            <a:ext cx="5801591" cy="15240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9D557D-69DB-4BE2-B86F-E065F8DF769F}"/>
              </a:ext>
            </a:extLst>
          </p:cNvPr>
          <p:cNvSpPr txBox="1"/>
          <p:nvPr/>
        </p:nvSpPr>
        <p:spPr>
          <a:xfrm>
            <a:off x="507999" y="1055182"/>
            <a:ext cx="10739951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2400" dirty="0"/>
              <a:t>Function Calling:</a:t>
            </a:r>
          </a:p>
          <a:p>
            <a:pPr marL="800100" lvl="1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2400" dirty="0"/>
              <a:t>When an event occurs (when a user clicks a button)</a:t>
            </a:r>
          </a:p>
          <a:p>
            <a:pPr marL="800100" lvl="1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2400" dirty="0"/>
              <a:t>When it is invoked (called) from JavaScript code</a:t>
            </a:r>
          </a:p>
          <a:p>
            <a:pPr marL="800100" lvl="1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2400" dirty="0"/>
              <a:t>Automatically (self invoked)</a:t>
            </a:r>
          </a:p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IN" sz="2400" dirty="0"/>
          </a:p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2400" dirty="0"/>
              <a:t>Code Reusability.</a:t>
            </a:r>
          </a:p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IN" sz="2400" dirty="0"/>
          </a:p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2400" dirty="0"/>
              <a:t>You can use the same code many times with different arguments, to produce different results.</a:t>
            </a:r>
          </a:p>
        </p:txBody>
      </p:sp>
    </p:spTree>
    <p:extLst>
      <p:ext uri="{BB962C8B-B14F-4D97-AF65-F5344CB8AC3E}">
        <p14:creationId xmlns:p14="http://schemas.microsoft.com/office/powerpoint/2010/main" val="24414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6D6C0577-DE3C-404B-ABF0-A8F1760BF235}"/>
              </a:ext>
            </a:extLst>
          </p:cNvPr>
          <p:cNvSpPr/>
          <p:nvPr/>
        </p:nvSpPr>
        <p:spPr>
          <a:xfrm>
            <a:off x="508000" y="617901"/>
            <a:ext cx="11389591" cy="4433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800" b="1" dirty="0">
                <a:solidFill>
                  <a:schemeClr val="tx1"/>
                </a:solidFill>
              </a:rPr>
              <a:t>JavaScript - Functions, Events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6B6CD42-582F-476A-A6E9-6BD44D4384D3}"/>
              </a:ext>
            </a:extLst>
          </p:cNvPr>
          <p:cNvSpPr/>
          <p:nvPr/>
        </p:nvSpPr>
        <p:spPr>
          <a:xfrm>
            <a:off x="508000" y="284015"/>
            <a:ext cx="7617690" cy="1524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A666440-287B-47D6-8A58-9FD6D69DCEC6}"/>
              </a:ext>
            </a:extLst>
          </p:cNvPr>
          <p:cNvSpPr/>
          <p:nvPr/>
        </p:nvSpPr>
        <p:spPr>
          <a:xfrm>
            <a:off x="6096000" y="284015"/>
            <a:ext cx="5801591" cy="15240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A936A2-BF2F-463C-86BE-F12D3CF034EC}"/>
              </a:ext>
            </a:extLst>
          </p:cNvPr>
          <p:cNvSpPr txBox="1"/>
          <p:nvPr/>
        </p:nvSpPr>
        <p:spPr>
          <a:xfrm>
            <a:off x="508000" y="1242729"/>
            <a:ext cx="1073995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2400" dirty="0"/>
              <a:t>An HTML event can be something the browser does, or something a user does.</a:t>
            </a:r>
          </a:p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IN" sz="2400" dirty="0"/>
          </a:p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2400" dirty="0"/>
              <a:t>Event handlers and Event Listener.</a:t>
            </a:r>
          </a:p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IN" sz="2400" dirty="0"/>
          </a:p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2400" dirty="0"/>
              <a:t>To assign events to HTML elements you can use event attributes.</a:t>
            </a:r>
          </a:p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IN" sz="2400" dirty="0"/>
          </a:p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2400" dirty="0"/>
              <a:t>Event handlers can be used to handle and verify user input, user actions, and browser actions.</a:t>
            </a:r>
          </a:p>
        </p:txBody>
      </p:sp>
    </p:spTree>
    <p:extLst>
      <p:ext uri="{BB962C8B-B14F-4D97-AF65-F5344CB8AC3E}">
        <p14:creationId xmlns:p14="http://schemas.microsoft.com/office/powerpoint/2010/main" val="899517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D2EABE0B-1C53-47B1-B769-251A4BD92551}"/>
              </a:ext>
            </a:extLst>
          </p:cNvPr>
          <p:cNvSpPr/>
          <p:nvPr/>
        </p:nvSpPr>
        <p:spPr>
          <a:xfrm>
            <a:off x="508000" y="617901"/>
            <a:ext cx="11389591" cy="4433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45E7780-BEBD-4534-808F-0E82D26B1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45050" y="1413163"/>
            <a:ext cx="3528291" cy="2085869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rgbClr val="FFFFFF"/>
                </a:solidFill>
                <a:cs typeface="AngsanaUPC" panose="020B0502040204020203" pitchFamily="18" charset="-34"/>
              </a:rPr>
              <a:t>HTML</a:t>
            </a:r>
            <a:endParaRPr lang="en-IN" sz="2400" b="1" dirty="0">
              <a:solidFill>
                <a:srgbClr val="FFFFFF"/>
              </a:solidFill>
              <a:cs typeface="AngsanaUPC" panose="020B0502040204020203" pitchFamily="18" charset="-3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7999" y="577963"/>
            <a:ext cx="6643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Conditions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E87537-E60C-4858-8331-3054753FE543}"/>
              </a:ext>
            </a:extLst>
          </p:cNvPr>
          <p:cNvSpPr/>
          <p:nvPr/>
        </p:nvSpPr>
        <p:spPr>
          <a:xfrm>
            <a:off x="508000" y="284015"/>
            <a:ext cx="7617690" cy="1524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4111A8-4BC9-40F1-932A-BC2A76A95796}"/>
              </a:ext>
            </a:extLst>
          </p:cNvPr>
          <p:cNvSpPr/>
          <p:nvPr/>
        </p:nvSpPr>
        <p:spPr>
          <a:xfrm>
            <a:off x="6096000" y="284015"/>
            <a:ext cx="5801591" cy="15240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912658-52A5-4651-BE29-5AF3C91FDAF5}"/>
              </a:ext>
            </a:extLst>
          </p:cNvPr>
          <p:cNvSpPr txBox="1"/>
          <p:nvPr/>
        </p:nvSpPr>
        <p:spPr>
          <a:xfrm>
            <a:off x="507999" y="1214098"/>
            <a:ext cx="1073995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2400" dirty="0"/>
              <a:t>Conditional statements are used to perform different actions based on different conditions.</a:t>
            </a:r>
          </a:p>
          <a:p>
            <a:pPr marL="342900" lvl="0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IN" sz="2400" dirty="0"/>
          </a:p>
          <a:p>
            <a:pPr marL="342900" lvl="0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2400" dirty="0"/>
              <a:t>Conditional Statements in JavaScript</a:t>
            </a:r>
          </a:p>
          <a:p>
            <a:pPr lvl="0">
              <a:buClr>
                <a:schemeClr val="tx1"/>
              </a:buClr>
            </a:pPr>
            <a:r>
              <a:rPr lang="en-IN" sz="2400" dirty="0"/>
              <a:t>	If</a:t>
            </a:r>
          </a:p>
          <a:p>
            <a:pPr lvl="0">
              <a:buClr>
                <a:schemeClr val="tx1"/>
              </a:buClr>
            </a:pPr>
            <a:r>
              <a:rPr lang="en-IN" sz="2400" dirty="0"/>
              <a:t>	else</a:t>
            </a:r>
          </a:p>
          <a:p>
            <a:pPr lvl="0">
              <a:buClr>
                <a:schemeClr val="tx1"/>
              </a:buClr>
            </a:pPr>
            <a:r>
              <a:rPr lang="en-IN" sz="2400" dirty="0"/>
              <a:t>	else if</a:t>
            </a:r>
          </a:p>
          <a:p>
            <a:pPr lvl="0">
              <a:buClr>
                <a:schemeClr val="tx1"/>
              </a:buClr>
            </a:pPr>
            <a:r>
              <a:rPr lang="en-IN" sz="2400" dirty="0"/>
              <a:t>	switch</a:t>
            </a:r>
          </a:p>
        </p:txBody>
      </p:sp>
    </p:spTree>
    <p:extLst>
      <p:ext uri="{BB962C8B-B14F-4D97-AF65-F5344CB8AC3E}">
        <p14:creationId xmlns:p14="http://schemas.microsoft.com/office/powerpoint/2010/main" val="1967330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306E4019-9D76-41C4-86E6-6CEE0C757D77}"/>
              </a:ext>
            </a:extLst>
          </p:cNvPr>
          <p:cNvSpPr/>
          <p:nvPr/>
        </p:nvSpPr>
        <p:spPr>
          <a:xfrm>
            <a:off x="508000" y="588136"/>
            <a:ext cx="11389591" cy="4433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/>
          <p:cNvSpPr txBox="1"/>
          <p:nvPr/>
        </p:nvSpPr>
        <p:spPr>
          <a:xfrm>
            <a:off x="507999" y="552478"/>
            <a:ext cx="49093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IN" sz="2800" b="1" dirty="0"/>
              <a:t>Loops</a:t>
            </a:r>
            <a:endParaRPr lang="ru-RU" sz="2800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B65836C-0063-4D63-B043-70CB72A3901D}"/>
              </a:ext>
            </a:extLst>
          </p:cNvPr>
          <p:cNvSpPr/>
          <p:nvPr/>
        </p:nvSpPr>
        <p:spPr>
          <a:xfrm>
            <a:off x="508000" y="284015"/>
            <a:ext cx="7617690" cy="1524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9B7DF1-4884-49F6-AEB7-C8C2D2D0E198}"/>
              </a:ext>
            </a:extLst>
          </p:cNvPr>
          <p:cNvSpPr/>
          <p:nvPr/>
        </p:nvSpPr>
        <p:spPr>
          <a:xfrm>
            <a:off x="6096000" y="284015"/>
            <a:ext cx="5801591" cy="15240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436A8A-CD89-48D0-B87B-EBA09118694A}"/>
              </a:ext>
            </a:extLst>
          </p:cNvPr>
          <p:cNvSpPr txBox="1"/>
          <p:nvPr/>
        </p:nvSpPr>
        <p:spPr>
          <a:xfrm>
            <a:off x="507999" y="1111356"/>
            <a:ext cx="1073995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2400" dirty="0"/>
              <a:t>Loops can execute a block of code a number of times.</a:t>
            </a:r>
          </a:p>
          <a:p>
            <a:pPr marL="342900" lvl="0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IN" sz="2400" dirty="0"/>
          </a:p>
          <a:p>
            <a:pPr marL="342900" lvl="0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2400" dirty="0"/>
              <a:t>Types of Loops in JavaScript</a:t>
            </a:r>
          </a:p>
          <a:p>
            <a:pPr lvl="0">
              <a:buClr>
                <a:schemeClr val="tx1"/>
              </a:buClr>
            </a:pPr>
            <a:r>
              <a:rPr lang="en-IN" sz="2400" dirty="0"/>
              <a:t> 	for</a:t>
            </a:r>
          </a:p>
          <a:p>
            <a:pPr lvl="0">
              <a:buClr>
                <a:schemeClr val="tx1"/>
              </a:buClr>
            </a:pPr>
            <a:r>
              <a:rPr lang="en-IN" sz="2400" dirty="0"/>
              <a:t>	while</a:t>
            </a:r>
          </a:p>
          <a:p>
            <a:pPr lvl="0">
              <a:buClr>
                <a:schemeClr val="tx1"/>
              </a:buClr>
            </a:pPr>
            <a:r>
              <a:rPr lang="en-IN" sz="2400" dirty="0"/>
              <a:t>	do/while</a:t>
            </a:r>
          </a:p>
        </p:txBody>
      </p:sp>
    </p:spTree>
    <p:extLst>
      <p:ext uri="{BB962C8B-B14F-4D97-AF65-F5344CB8AC3E}">
        <p14:creationId xmlns:p14="http://schemas.microsoft.com/office/powerpoint/2010/main" val="952253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16DB783-E6E4-4CD7-8444-DA7780AE5AB7}"/>
              </a:ext>
            </a:extLst>
          </p:cNvPr>
          <p:cNvSpPr/>
          <p:nvPr/>
        </p:nvSpPr>
        <p:spPr>
          <a:xfrm>
            <a:off x="508000" y="617901"/>
            <a:ext cx="11389591" cy="4433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45E7780-BEBD-4534-808F-0E82D26B1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45050" y="1413163"/>
            <a:ext cx="3528291" cy="2085869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rgbClr val="FFFFFF"/>
                </a:solidFill>
                <a:cs typeface="AngsanaUPC" panose="020B0502040204020203" pitchFamily="18" charset="-34"/>
              </a:rPr>
              <a:t>HTML</a:t>
            </a:r>
            <a:endParaRPr lang="en-IN" sz="2400" b="1" dirty="0">
              <a:solidFill>
                <a:srgbClr val="FFFFFF"/>
              </a:solidFill>
              <a:cs typeface="AngsanaUPC" panose="020B0502040204020203" pitchFamily="18" charset="-3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8000" y="556568"/>
            <a:ext cx="8501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DOM: Document Object Model</a:t>
            </a:r>
            <a:endParaRPr lang="en-IN" sz="2800" b="1" i="0" dirty="0">
              <a:solidFill>
                <a:schemeClr val="tx1"/>
              </a:solidFill>
              <a:effectLst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C711B4-9267-450B-911B-D23C4FF9AB79}"/>
              </a:ext>
            </a:extLst>
          </p:cNvPr>
          <p:cNvSpPr/>
          <p:nvPr/>
        </p:nvSpPr>
        <p:spPr>
          <a:xfrm>
            <a:off x="508000" y="284015"/>
            <a:ext cx="7617690" cy="1524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AA21B7-659F-44B6-B547-5D9BB3366B48}"/>
              </a:ext>
            </a:extLst>
          </p:cNvPr>
          <p:cNvSpPr/>
          <p:nvPr/>
        </p:nvSpPr>
        <p:spPr>
          <a:xfrm>
            <a:off x="6096000" y="284015"/>
            <a:ext cx="5801591" cy="15240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D0B918-BFC1-4D99-861D-CA20BD6C4C91}"/>
              </a:ext>
            </a:extLst>
          </p:cNvPr>
          <p:cNvSpPr txBox="1"/>
          <p:nvPr/>
        </p:nvSpPr>
        <p:spPr>
          <a:xfrm>
            <a:off x="442656" y="1242729"/>
            <a:ext cx="10958941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400" dirty="0"/>
              <a:t>Structuring your web elements is DOM.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400" dirty="0"/>
              <a:t>DOM creates a document object model of the page, when a page is loaded.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400" dirty="0"/>
              <a:t>DOM is a tree like structure.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400" dirty="0"/>
              <a:t>Dom  is the standard object model &amp; programming interface for HTML. It defines: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400" dirty="0"/>
              <a:t>Html elements as objects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400" dirty="0"/>
              <a:t>Properties of HTML elements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400" dirty="0"/>
              <a:t>DOM Methods to access all HTML elements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400" dirty="0"/>
              <a:t>Events for html elements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400" dirty="0"/>
              <a:t>To manipulate elements based on class &amp; id</a:t>
            </a:r>
          </a:p>
        </p:txBody>
      </p:sp>
    </p:spTree>
    <p:extLst>
      <p:ext uri="{BB962C8B-B14F-4D97-AF65-F5344CB8AC3E}">
        <p14:creationId xmlns:p14="http://schemas.microsoft.com/office/powerpoint/2010/main" val="500371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16DB783-E6E4-4CD7-8444-DA7780AE5AB7}"/>
              </a:ext>
            </a:extLst>
          </p:cNvPr>
          <p:cNvSpPr/>
          <p:nvPr/>
        </p:nvSpPr>
        <p:spPr>
          <a:xfrm>
            <a:off x="508000" y="617901"/>
            <a:ext cx="11389591" cy="4433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45E7780-BEBD-4534-808F-0E82D26B1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45050" y="1413163"/>
            <a:ext cx="3528291" cy="2085869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rgbClr val="FFFFFF"/>
                </a:solidFill>
                <a:cs typeface="AngsanaUPC" panose="020B0502040204020203" pitchFamily="18" charset="-34"/>
              </a:rPr>
              <a:t>HTML</a:t>
            </a:r>
            <a:endParaRPr lang="en-IN" sz="2400" b="1" dirty="0">
              <a:solidFill>
                <a:srgbClr val="FFFFFF"/>
              </a:solidFill>
              <a:cs typeface="AngsanaUPC" panose="020B0502040204020203" pitchFamily="18" charset="-3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8000" y="556568"/>
            <a:ext cx="8501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DOM: Document Object Model</a:t>
            </a:r>
            <a:endParaRPr lang="en-IN" sz="2800" b="1" i="0" dirty="0">
              <a:solidFill>
                <a:schemeClr val="tx1"/>
              </a:solidFill>
              <a:effectLst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C711B4-9267-450B-911B-D23C4FF9AB79}"/>
              </a:ext>
            </a:extLst>
          </p:cNvPr>
          <p:cNvSpPr/>
          <p:nvPr/>
        </p:nvSpPr>
        <p:spPr>
          <a:xfrm>
            <a:off x="508000" y="284015"/>
            <a:ext cx="7617690" cy="1524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AA21B7-659F-44B6-B547-5D9BB3366B48}"/>
              </a:ext>
            </a:extLst>
          </p:cNvPr>
          <p:cNvSpPr/>
          <p:nvPr/>
        </p:nvSpPr>
        <p:spPr>
          <a:xfrm>
            <a:off x="6096000" y="284015"/>
            <a:ext cx="5801591" cy="15240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" name="Picture 2" descr="JavaScript HTML DOM">
            <a:extLst>
              <a:ext uri="{FF2B5EF4-FFF2-40B4-BE49-F238E27FC236}">
                <a16:creationId xmlns:a16="http://schemas.microsoft.com/office/drawing/2014/main" id="{09713310-D770-46D9-8315-D985E71D10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5392" y="1483728"/>
            <a:ext cx="7581215" cy="4149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0934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6D6C0577-DE3C-404B-ABF0-A8F1760BF235}"/>
              </a:ext>
            </a:extLst>
          </p:cNvPr>
          <p:cNvSpPr/>
          <p:nvPr/>
        </p:nvSpPr>
        <p:spPr>
          <a:xfrm>
            <a:off x="508000" y="617901"/>
            <a:ext cx="11389591" cy="4433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800" b="1" dirty="0">
                <a:solidFill>
                  <a:schemeClr val="tx1"/>
                </a:solidFill>
              </a:rPr>
              <a:t>HOW TO DEBUG JS CODE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6B6CD42-582F-476A-A6E9-6BD44D4384D3}"/>
              </a:ext>
            </a:extLst>
          </p:cNvPr>
          <p:cNvSpPr/>
          <p:nvPr/>
        </p:nvSpPr>
        <p:spPr>
          <a:xfrm>
            <a:off x="508000" y="284015"/>
            <a:ext cx="7617690" cy="1524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A666440-287B-47D6-8A58-9FD6D69DCEC6}"/>
              </a:ext>
            </a:extLst>
          </p:cNvPr>
          <p:cNvSpPr/>
          <p:nvPr/>
        </p:nvSpPr>
        <p:spPr>
          <a:xfrm>
            <a:off x="6096000" y="284015"/>
            <a:ext cx="5801591" cy="15240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D6CB3B-6C9D-414E-9D46-9D7570A3B964}"/>
              </a:ext>
            </a:extLst>
          </p:cNvPr>
          <p:cNvSpPr txBox="1"/>
          <p:nvPr/>
        </p:nvSpPr>
        <p:spPr>
          <a:xfrm>
            <a:off x="508000" y="1043719"/>
            <a:ext cx="10739951" cy="335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2400" dirty="0"/>
              <a:t>It is process of finding, testing and reducing bug/error in code.</a:t>
            </a: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2400" dirty="0"/>
              <a:t>Why Debugging?</a:t>
            </a: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2400" dirty="0"/>
              <a:t>Ways to debug </a:t>
            </a:r>
            <a:r>
              <a:rPr lang="en-IN" sz="2400" dirty="0" err="1"/>
              <a:t>Js</a:t>
            </a:r>
            <a:r>
              <a:rPr lang="en-IN" sz="2400" dirty="0"/>
              <a:t> code</a:t>
            </a:r>
          </a:p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IN" sz="2400" dirty="0"/>
              <a:t>	Console.log()</a:t>
            </a:r>
          </a:p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IN" sz="2400" dirty="0"/>
              <a:t>	Debugger</a:t>
            </a:r>
          </a:p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IN" sz="2400" dirty="0"/>
              <a:t>	Adding </a:t>
            </a:r>
            <a:r>
              <a:rPr lang="en-IN" sz="2400"/>
              <a:t>break points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067919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438</TotalTime>
  <Words>392</Words>
  <Application>Microsoft Office PowerPoint</Application>
  <PresentationFormat>Widescreen</PresentationFormat>
  <Paragraphs>68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Garamond</vt:lpstr>
      <vt:lpstr>Wingdings</vt:lpstr>
      <vt:lpstr>Office Theme</vt:lpstr>
      <vt:lpstr> HTML </vt:lpstr>
      <vt:lpstr>HTML</vt:lpstr>
      <vt:lpstr>PowerPoint Presentation</vt:lpstr>
      <vt:lpstr>PowerPoint Presentation</vt:lpstr>
      <vt:lpstr>HTML</vt:lpstr>
      <vt:lpstr>PowerPoint Presentation</vt:lpstr>
      <vt:lpstr>HTML</vt:lpstr>
      <vt:lpstr>HTML</vt:lpstr>
      <vt:lpstr>PowerPoint Presentation</vt:lpstr>
      <vt:lpstr>HTML</vt:lpstr>
      <vt:lpstr>HTML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urvashigolu29@gmail.com</dc:creator>
  <cp:lastModifiedBy>urvashi singla</cp:lastModifiedBy>
  <cp:revision>235</cp:revision>
  <dcterms:created xsi:type="dcterms:W3CDTF">2021-06-11T06:04:29Z</dcterms:created>
  <dcterms:modified xsi:type="dcterms:W3CDTF">2022-10-10T07:04:21Z</dcterms:modified>
</cp:coreProperties>
</file>