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56" r:id="rId2"/>
    <p:sldId id="271" r:id="rId3"/>
    <p:sldId id="262" r:id="rId4"/>
    <p:sldId id="277" r:id="rId5"/>
    <p:sldId id="278" r:id="rId6"/>
    <p:sldId id="333" r:id="rId7"/>
    <p:sldId id="334" r:id="rId8"/>
    <p:sldId id="335" r:id="rId9"/>
    <p:sldId id="282" r:id="rId10"/>
    <p:sldId id="281" r:id="rId11"/>
    <p:sldId id="272" r:id="rId12"/>
    <p:sldId id="273" r:id="rId13"/>
    <p:sldId id="280" r:id="rId14"/>
    <p:sldId id="331" r:id="rId15"/>
    <p:sldId id="332" r:id="rId16"/>
    <p:sldId id="288" r:id="rId17"/>
    <p:sldId id="261"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rvashi singla" initials="us" lastIdx="3" clrIdx="0">
    <p:extLst>
      <p:ext uri="{19B8F6BF-5375-455C-9EA6-DF929625EA0E}">
        <p15:presenceInfo xmlns:p15="http://schemas.microsoft.com/office/powerpoint/2012/main" userId="c0ef9a7a5a189a9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CC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96" autoAdjust="0"/>
    <p:restoredTop sz="94660"/>
  </p:normalViewPr>
  <p:slideViewPr>
    <p:cSldViewPr snapToGrid="0">
      <p:cViewPr varScale="1">
        <p:scale>
          <a:sx n="63" d="100"/>
          <a:sy n="63"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0A747A-5E38-4925-876B-013D41839A7E}" type="datetimeFigureOut">
              <a:rPr lang="en-IN" smtClean="0"/>
              <a:t>23-02-2023</a:t>
            </a:fld>
            <a:endParaRPr lang="en-IN"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2DEBA7-13DA-4048-A2A2-8A7A4DC07B29}" type="slidenum">
              <a:rPr lang="en-IN" smtClean="0"/>
              <a:t>‹#›</a:t>
            </a:fld>
            <a:endParaRPr lang="en-IN" dirty="0"/>
          </a:p>
        </p:txBody>
      </p:sp>
    </p:spTree>
    <p:extLst>
      <p:ext uri="{BB962C8B-B14F-4D97-AF65-F5344CB8AC3E}">
        <p14:creationId xmlns:p14="http://schemas.microsoft.com/office/powerpoint/2010/main" val="4001597315"/>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7EB68-0742-4B2F-948E-4B0FADD70980}" type="datetimeFigureOut">
              <a:rPr lang="en-IN" smtClean="0"/>
              <a:t>23-02-2023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00D5D-0237-42CA-A08E-A8970B53060F}" type="slidenum">
              <a:rPr lang="en-IN" smtClean="0"/>
              <a:t>‹#›</a:t>
            </a:fld>
            <a:endParaRPr lang="en-IN" dirty="0"/>
          </a:p>
        </p:txBody>
      </p:sp>
    </p:spTree>
    <p:extLst>
      <p:ext uri="{BB962C8B-B14F-4D97-AF65-F5344CB8AC3E}">
        <p14:creationId xmlns:p14="http://schemas.microsoft.com/office/powerpoint/2010/main" val="3927953004"/>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2443403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1139695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867848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2129713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377188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69798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2636078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447367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2018616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850174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127490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969931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1229932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630703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462980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769CF-BF54-497B-929B-9A17CA1ECB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5B1DAE3-1F4F-46D1-B43F-2B506CCAE2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6D4AAB-0914-4327-8BC5-8BC0E9E2779C}"/>
              </a:ext>
            </a:extLst>
          </p:cNvPr>
          <p:cNvSpPr>
            <a:spLocks noGrp="1"/>
          </p:cNvSpPr>
          <p:nvPr>
            <p:ph type="dt" sz="half" idx="10"/>
          </p:nvPr>
        </p:nvSpPr>
        <p:spPr/>
        <p:txBody>
          <a:bodyPr/>
          <a:lstStyle/>
          <a:p>
            <a:fld id="{7E3D4EF1-0385-43D3-A179-699E3F2FE344}" type="datetime1">
              <a:rPr lang="en-IN" smtClean="0"/>
              <a:t>23-02-2023</a:t>
            </a:fld>
            <a:endParaRPr lang="en-IN" dirty="0"/>
          </a:p>
        </p:txBody>
      </p:sp>
      <p:sp>
        <p:nvSpPr>
          <p:cNvPr id="5" name="Footer Placeholder 4">
            <a:extLst>
              <a:ext uri="{FF2B5EF4-FFF2-40B4-BE49-F238E27FC236}">
                <a16:creationId xmlns:a16="http://schemas.microsoft.com/office/drawing/2014/main" id="{CA160BEC-DF77-4342-85BB-13D798252E9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B6B01EF-C618-4494-A74C-1BE7B29ED7A5}"/>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3843679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A8D1-29A0-4F2C-9DA4-526215A275A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C70A5F-67FA-4C98-B9DD-BF3534AEE2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670DE6-EFA7-4B28-BB6E-3284296E3BF1}"/>
              </a:ext>
            </a:extLst>
          </p:cNvPr>
          <p:cNvSpPr>
            <a:spLocks noGrp="1"/>
          </p:cNvSpPr>
          <p:nvPr>
            <p:ph type="dt" sz="half" idx="10"/>
          </p:nvPr>
        </p:nvSpPr>
        <p:spPr/>
        <p:txBody>
          <a:bodyPr/>
          <a:lstStyle/>
          <a:p>
            <a:fld id="{E77149FA-BDEC-4707-823E-DFB1E44AE5F4}" type="datetime1">
              <a:rPr lang="en-IN" smtClean="0"/>
              <a:t>23-02-2023</a:t>
            </a:fld>
            <a:endParaRPr lang="en-IN" dirty="0"/>
          </a:p>
        </p:txBody>
      </p:sp>
      <p:sp>
        <p:nvSpPr>
          <p:cNvPr id="5" name="Footer Placeholder 4">
            <a:extLst>
              <a:ext uri="{FF2B5EF4-FFF2-40B4-BE49-F238E27FC236}">
                <a16:creationId xmlns:a16="http://schemas.microsoft.com/office/drawing/2014/main" id="{71892542-8385-453C-884B-AF761BF8857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E4FDFA9-BB9D-4129-A58B-BC92AF2845A7}"/>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149181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F431EA-B458-4D26-AC9A-7FE268F2D2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6C34D0-E77C-4AD3-A7BE-414C55156B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BAF8D4-447E-45F3-BB51-F0C301B810C0}"/>
              </a:ext>
            </a:extLst>
          </p:cNvPr>
          <p:cNvSpPr>
            <a:spLocks noGrp="1"/>
          </p:cNvSpPr>
          <p:nvPr>
            <p:ph type="dt" sz="half" idx="10"/>
          </p:nvPr>
        </p:nvSpPr>
        <p:spPr/>
        <p:txBody>
          <a:bodyPr/>
          <a:lstStyle/>
          <a:p>
            <a:fld id="{EAD43BF4-166F-494C-B1CD-8C096B96C2BB}" type="datetime1">
              <a:rPr lang="en-IN" smtClean="0"/>
              <a:t>23-02-2023</a:t>
            </a:fld>
            <a:endParaRPr lang="en-IN" dirty="0"/>
          </a:p>
        </p:txBody>
      </p:sp>
      <p:sp>
        <p:nvSpPr>
          <p:cNvPr id="5" name="Footer Placeholder 4">
            <a:extLst>
              <a:ext uri="{FF2B5EF4-FFF2-40B4-BE49-F238E27FC236}">
                <a16:creationId xmlns:a16="http://schemas.microsoft.com/office/drawing/2014/main" id="{7F4A8A01-E418-4FA7-AAAC-F7B19AAAA8C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8643B24-F5F4-4EE6-BCFD-17DEEED5D397}"/>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984059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3360A-0CD8-4611-B8EC-104EAC793F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976495-FC79-4F62-A148-0076E85AE9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9FE0ED-B2C4-43EF-A023-9283900B2324}"/>
              </a:ext>
            </a:extLst>
          </p:cNvPr>
          <p:cNvSpPr>
            <a:spLocks noGrp="1"/>
          </p:cNvSpPr>
          <p:nvPr>
            <p:ph type="dt" sz="half" idx="10"/>
          </p:nvPr>
        </p:nvSpPr>
        <p:spPr/>
        <p:txBody>
          <a:bodyPr/>
          <a:lstStyle/>
          <a:p>
            <a:fld id="{891D1A02-F125-4CE8-A8D4-FB17E5A59BFA}" type="datetime1">
              <a:rPr lang="en-IN" smtClean="0"/>
              <a:t>23-02-2023</a:t>
            </a:fld>
            <a:endParaRPr lang="en-IN" dirty="0"/>
          </a:p>
        </p:txBody>
      </p:sp>
      <p:sp>
        <p:nvSpPr>
          <p:cNvPr id="5" name="Footer Placeholder 4">
            <a:extLst>
              <a:ext uri="{FF2B5EF4-FFF2-40B4-BE49-F238E27FC236}">
                <a16:creationId xmlns:a16="http://schemas.microsoft.com/office/drawing/2014/main" id="{9EF048DA-BCB9-484C-A37F-371702988EF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76B6D77-6EB0-4191-9E6B-3F7DB0E7BA64}"/>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3458972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8BA8D-27BA-474E-8AE7-50A9B9E5E6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036BF9-445A-4B7C-9A79-F179893720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5DB0B3-BE81-4606-B6DD-9C1BFF498093}"/>
              </a:ext>
            </a:extLst>
          </p:cNvPr>
          <p:cNvSpPr>
            <a:spLocks noGrp="1"/>
          </p:cNvSpPr>
          <p:nvPr>
            <p:ph type="dt" sz="half" idx="10"/>
          </p:nvPr>
        </p:nvSpPr>
        <p:spPr/>
        <p:txBody>
          <a:bodyPr/>
          <a:lstStyle/>
          <a:p>
            <a:fld id="{568C0508-5A6D-46E8-8866-8C14C5809EAE}" type="datetime1">
              <a:rPr lang="en-IN" smtClean="0"/>
              <a:t>23-02-2023</a:t>
            </a:fld>
            <a:endParaRPr lang="en-IN" dirty="0"/>
          </a:p>
        </p:txBody>
      </p:sp>
      <p:sp>
        <p:nvSpPr>
          <p:cNvPr id="5" name="Footer Placeholder 4">
            <a:extLst>
              <a:ext uri="{FF2B5EF4-FFF2-40B4-BE49-F238E27FC236}">
                <a16:creationId xmlns:a16="http://schemas.microsoft.com/office/drawing/2014/main" id="{C9350635-0366-4B6E-9BD3-D30A1255978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01491BD-5FE0-4039-A375-61D1C2EF949C}"/>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211623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4C782-A92A-490A-B1EE-4087A3D052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627632-F122-479F-87D8-149E430866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55F113C-F285-4C8F-A778-5345FF79C2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0619CCD-00CF-4E26-BA79-1F2EC27CA279}"/>
              </a:ext>
            </a:extLst>
          </p:cNvPr>
          <p:cNvSpPr>
            <a:spLocks noGrp="1"/>
          </p:cNvSpPr>
          <p:nvPr>
            <p:ph type="dt" sz="half" idx="10"/>
          </p:nvPr>
        </p:nvSpPr>
        <p:spPr/>
        <p:txBody>
          <a:bodyPr/>
          <a:lstStyle/>
          <a:p>
            <a:fld id="{95888D7F-703C-42C4-AECA-2B6A3E0848EF}" type="datetime1">
              <a:rPr lang="en-IN" smtClean="0"/>
              <a:t>23-02-2023</a:t>
            </a:fld>
            <a:endParaRPr lang="en-IN" dirty="0"/>
          </a:p>
        </p:txBody>
      </p:sp>
      <p:sp>
        <p:nvSpPr>
          <p:cNvPr id="6" name="Footer Placeholder 5">
            <a:extLst>
              <a:ext uri="{FF2B5EF4-FFF2-40B4-BE49-F238E27FC236}">
                <a16:creationId xmlns:a16="http://schemas.microsoft.com/office/drawing/2014/main" id="{7D108FC0-F60D-47F6-85DE-1ECCBDBF297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98CDF4D-5F4E-4D24-A469-5574C3C787B0}"/>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1638837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33B14-D964-4265-90A7-C2BD97438A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290722-0A35-4203-AFC5-D0DBD48E1C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D999BF-AE97-47A4-B740-32832CB662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B5141D-1491-4722-8174-AA8908F6F9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1928ED-A4ED-43C0-805D-8ED896D31C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FE72353-2A8E-495A-8A24-48818EAD87DB}"/>
              </a:ext>
            </a:extLst>
          </p:cNvPr>
          <p:cNvSpPr>
            <a:spLocks noGrp="1"/>
          </p:cNvSpPr>
          <p:nvPr>
            <p:ph type="dt" sz="half" idx="10"/>
          </p:nvPr>
        </p:nvSpPr>
        <p:spPr/>
        <p:txBody>
          <a:bodyPr/>
          <a:lstStyle/>
          <a:p>
            <a:fld id="{20703646-BC15-462D-A874-BB59FDA3225A}" type="datetime1">
              <a:rPr lang="en-IN" smtClean="0"/>
              <a:t>23-02-2023</a:t>
            </a:fld>
            <a:endParaRPr lang="en-IN" dirty="0"/>
          </a:p>
        </p:txBody>
      </p:sp>
      <p:sp>
        <p:nvSpPr>
          <p:cNvPr id="8" name="Footer Placeholder 7">
            <a:extLst>
              <a:ext uri="{FF2B5EF4-FFF2-40B4-BE49-F238E27FC236}">
                <a16:creationId xmlns:a16="http://schemas.microsoft.com/office/drawing/2014/main" id="{B121685A-FF29-45DF-BD9E-BA8C37CFBAEA}"/>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F1FD1FB7-8919-49E9-A021-2F9A2C147D79}"/>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201430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B3F11-31C9-426A-887B-5BF166461AB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C814A4-0B1F-4D7A-AD75-37DF60DCD365}"/>
              </a:ext>
            </a:extLst>
          </p:cNvPr>
          <p:cNvSpPr>
            <a:spLocks noGrp="1"/>
          </p:cNvSpPr>
          <p:nvPr>
            <p:ph type="dt" sz="half" idx="10"/>
          </p:nvPr>
        </p:nvSpPr>
        <p:spPr/>
        <p:txBody>
          <a:bodyPr/>
          <a:lstStyle/>
          <a:p>
            <a:fld id="{AF6012DD-B10E-4378-AAA7-EA9E456DD7FE}" type="datetime1">
              <a:rPr lang="en-IN" smtClean="0"/>
              <a:t>23-02-2023</a:t>
            </a:fld>
            <a:endParaRPr lang="en-IN" dirty="0"/>
          </a:p>
        </p:txBody>
      </p:sp>
      <p:sp>
        <p:nvSpPr>
          <p:cNvPr id="4" name="Footer Placeholder 3">
            <a:extLst>
              <a:ext uri="{FF2B5EF4-FFF2-40B4-BE49-F238E27FC236}">
                <a16:creationId xmlns:a16="http://schemas.microsoft.com/office/drawing/2014/main" id="{4B965AED-07EF-4541-A7B5-BE895BE28337}"/>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BF232314-4818-4176-8390-CCDD7F767CF4}"/>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2355440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A80331-753C-4A47-9379-EFBE87131210}"/>
              </a:ext>
            </a:extLst>
          </p:cNvPr>
          <p:cNvSpPr>
            <a:spLocks noGrp="1"/>
          </p:cNvSpPr>
          <p:nvPr>
            <p:ph type="dt" sz="half" idx="10"/>
          </p:nvPr>
        </p:nvSpPr>
        <p:spPr/>
        <p:txBody>
          <a:bodyPr/>
          <a:lstStyle/>
          <a:p>
            <a:fld id="{B5E61FC5-238C-4652-85AB-4AF40FABAFE4}" type="datetime1">
              <a:rPr lang="en-IN" smtClean="0"/>
              <a:t>23-02-2023</a:t>
            </a:fld>
            <a:endParaRPr lang="en-IN" dirty="0"/>
          </a:p>
        </p:txBody>
      </p:sp>
      <p:sp>
        <p:nvSpPr>
          <p:cNvPr id="3" name="Footer Placeholder 2">
            <a:extLst>
              <a:ext uri="{FF2B5EF4-FFF2-40B4-BE49-F238E27FC236}">
                <a16:creationId xmlns:a16="http://schemas.microsoft.com/office/drawing/2014/main" id="{A0564541-F527-4CD6-887A-2D8C9FA902F1}"/>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D5F1B7FD-5875-4358-AFFB-B6C728C74321}"/>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1389420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02691-A484-4953-8A36-BA9886EE5A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FD8C2CD-C1D1-452C-93B3-C811A47341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A766BBF-009B-4438-83CE-BE9BA37261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6EDF10-D3C1-4C79-9BD5-99CED4DC849C}"/>
              </a:ext>
            </a:extLst>
          </p:cNvPr>
          <p:cNvSpPr>
            <a:spLocks noGrp="1"/>
          </p:cNvSpPr>
          <p:nvPr>
            <p:ph type="dt" sz="half" idx="10"/>
          </p:nvPr>
        </p:nvSpPr>
        <p:spPr/>
        <p:txBody>
          <a:bodyPr/>
          <a:lstStyle/>
          <a:p>
            <a:fld id="{5B89DA35-D73E-4EB2-8ABD-C7E18D1665B7}" type="datetime1">
              <a:rPr lang="en-IN" smtClean="0"/>
              <a:t>23-02-2023</a:t>
            </a:fld>
            <a:endParaRPr lang="en-IN" dirty="0"/>
          </a:p>
        </p:txBody>
      </p:sp>
      <p:sp>
        <p:nvSpPr>
          <p:cNvPr id="6" name="Footer Placeholder 5">
            <a:extLst>
              <a:ext uri="{FF2B5EF4-FFF2-40B4-BE49-F238E27FC236}">
                <a16:creationId xmlns:a16="http://schemas.microsoft.com/office/drawing/2014/main" id="{2BF32B7E-CB84-4355-8B41-25E48FAE08D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6A22B91-96AE-4C5A-8C35-EF897B66AA25}"/>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2384657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D538E-8DBB-418E-AE3C-DCB6F66A8C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044946-349F-4BA0-A68F-F67AB0EEFC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91CBCE-3389-4430-B4F2-A5D026B69B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3061F3-D30D-4385-B805-B9AA664B928A}"/>
              </a:ext>
            </a:extLst>
          </p:cNvPr>
          <p:cNvSpPr>
            <a:spLocks noGrp="1"/>
          </p:cNvSpPr>
          <p:nvPr>
            <p:ph type="dt" sz="half" idx="10"/>
          </p:nvPr>
        </p:nvSpPr>
        <p:spPr/>
        <p:txBody>
          <a:bodyPr/>
          <a:lstStyle/>
          <a:p>
            <a:fld id="{4C574118-1D6D-4AA7-8D44-9632F8077A60}" type="datetime1">
              <a:rPr lang="en-IN" smtClean="0"/>
              <a:t>23-02-2023</a:t>
            </a:fld>
            <a:endParaRPr lang="en-IN" dirty="0"/>
          </a:p>
        </p:txBody>
      </p:sp>
      <p:sp>
        <p:nvSpPr>
          <p:cNvPr id="6" name="Footer Placeholder 5">
            <a:extLst>
              <a:ext uri="{FF2B5EF4-FFF2-40B4-BE49-F238E27FC236}">
                <a16:creationId xmlns:a16="http://schemas.microsoft.com/office/drawing/2014/main" id="{D3510C8D-8685-4C39-8244-9DA3198B5B7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11E9A75-E971-4816-96A3-6321475BE732}"/>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3543199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7B91ED-67E7-40E9-BF0A-C7691F65DD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201CFA-4723-455B-82D1-45A93DE3DA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FE7761-9D76-4544-A7F2-33A134CCD2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8C7518-60E1-4EE6-9803-C28D14FEE39E}" type="datetime1">
              <a:rPr lang="en-IN" smtClean="0"/>
              <a:t>23-02-2023</a:t>
            </a:fld>
            <a:endParaRPr lang="en-IN" dirty="0"/>
          </a:p>
        </p:txBody>
      </p:sp>
      <p:sp>
        <p:nvSpPr>
          <p:cNvPr id="5" name="Footer Placeholder 4">
            <a:extLst>
              <a:ext uri="{FF2B5EF4-FFF2-40B4-BE49-F238E27FC236}">
                <a16:creationId xmlns:a16="http://schemas.microsoft.com/office/drawing/2014/main" id="{6A1E1985-6CB5-402D-A412-537831EA9B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8566A1A0-D656-44CA-9027-B42C1ABABE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5C73B9-B2B0-4ECC-AC2F-DC14E95F6B26}" type="slidenum">
              <a:rPr lang="en-IN" smtClean="0"/>
              <a:t>‹#›</a:t>
            </a:fld>
            <a:endParaRPr lang="en-IN" dirty="0"/>
          </a:p>
        </p:txBody>
      </p:sp>
    </p:spTree>
    <p:extLst>
      <p:ext uri="{BB962C8B-B14F-4D97-AF65-F5344CB8AC3E}">
        <p14:creationId xmlns:p14="http://schemas.microsoft.com/office/powerpoint/2010/main" val="9558762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hyperlink" Target="https://reactjs.org/docs/react-component.html#getsnapshotbeforeupdate" TargetMode="External"/><Relationship Id="rId3" Type="http://schemas.openxmlformats.org/officeDocument/2006/relationships/hyperlink" Target="https://reactjs.org/docs/react-component.html#constructor" TargetMode="External"/><Relationship Id="rId7" Type="http://schemas.openxmlformats.org/officeDocument/2006/relationships/hyperlink" Target="https://reactjs.org/docs/react-component.html#shouldcomponentupdate"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reactjs.org/docs/react-component.html#componentdidmount" TargetMode="External"/><Relationship Id="rId5" Type="http://schemas.openxmlformats.org/officeDocument/2006/relationships/hyperlink" Target="https://reactjs.org/docs/react-component.html#render" TargetMode="External"/><Relationship Id="rId4" Type="http://schemas.openxmlformats.org/officeDocument/2006/relationships/hyperlink" Target="https://reactjs.org/docs/react-component.html#static-getderivedstatefromprops" TargetMode="External"/><Relationship Id="rId9" Type="http://schemas.openxmlformats.org/officeDocument/2006/relationships/hyperlink" Target="https://reactjs.org/docs/react-component.html#componentdidupdat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69299" y="2317172"/>
            <a:ext cx="3528291" cy="2085869"/>
          </a:xfrm>
        </p:spPr>
        <p:txBody>
          <a:bodyPr>
            <a:normAutofit/>
          </a:bodyPr>
          <a:lstStyle/>
          <a:p>
            <a:br>
              <a:rPr lang="en-IN" sz="4400" b="1" dirty="0">
                <a:solidFill>
                  <a:srgbClr val="FFFFFF"/>
                </a:solidFill>
                <a:latin typeface="Garamond" panose="02020404030301010803" pitchFamily="18" charset="0"/>
                <a:cs typeface="AngsanaUPC" panose="020B0502040204020203" pitchFamily="18" charset="-34"/>
              </a:rPr>
            </a:br>
            <a:r>
              <a:rPr lang="en-IN" sz="4400" b="1" dirty="0">
                <a:solidFill>
                  <a:srgbClr val="FFFFFF"/>
                </a:solidFill>
                <a:latin typeface="Garamond" panose="02020404030301010803" pitchFamily="18" charset="0"/>
                <a:cs typeface="AngsanaUPC" panose="020B0502040204020203" pitchFamily="18" charset="-34"/>
              </a:rPr>
              <a:t>HTML</a:t>
            </a:r>
            <a:br>
              <a:rPr lang="en-IN" sz="4400" b="1" dirty="0">
                <a:solidFill>
                  <a:srgbClr val="FFFFFF"/>
                </a:solidFill>
                <a:latin typeface="Garamond" panose="02020404030301010803" pitchFamily="18" charset="0"/>
                <a:cs typeface="AngsanaUPC" panose="020B0502040204020203" pitchFamily="18" charset="-34"/>
              </a:rPr>
            </a:br>
            <a:endParaRPr lang="en-IN" sz="2400" b="1" dirty="0">
              <a:solidFill>
                <a:srgbClr val="FFFFFF"/>
              </a:solidFill>
              <a:latin typeface="Garamond" panose="02020404030301010803" pitchFamily="18" charset="0"/>
              <a:cs typeface="AngsanaUPC" panose="020B0502040204020203" pitchFamily="18" charset="-34"/>
            </a:endParaRPr>
          </a:p>
        </p:txBody>
      </p:sp>
      <p:sp>
        <p:nvSpPr>
          <p:cNvPr id="9" name="Rectangle 8">
            <a:extLst>
              <a:ext uri="{FF2B5EF4-FFF2-40B4-BE49-F238E27FC236}">
                <a16:creationId xmlns:a16="http://schemas.microsoft.com/office/drawing/2014/main" id="{CC7D00A8-DD81-423A-B628-52EBB72EA017}"/>
              </a:ext>
            </a:extLst>
          </p:cNvPr>
          <p:cNvSpPr/>
          <p:nvPr/>
        </p:nvSpPr>
        <p:spPr>
          <a:xfrm>
            <a:off x="2944649" y="2040494"/>
            <a:ext cx="6302701" cy="2777012"/>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2800" b="1" dirty="0">
                <a:solidFill>
                  <a:schemeClr val="tx1"/>
                </a:solidFill>
              </a:rPr>
              <a:t>Today’s Topics</a:t>
            </a:r>
          </a:p>
          <a:p>
            <a:pPr marL="285750" indent="-285750">
              <a:buFont typeface="Arial" panose="020B0604020202020204" pitchFamily="34" charset="0"/>
              <a:buChar char="•"/>
            </a:pPr>
            <a:r>
              <a:rPr lang="en-IN" sz="2800" b="1" dirty="0">
                <a:solidFill>
                  <a:schemeClr val="tx1"/>
                </a:solidFill>
              </a:rPr>
              <a:t>React – Hooks</a:t>
            </a:r>
            <a:endParaRPr lang="en-US" sz="2800" b="1" dirty="0">
              <a:solidFill>
                <a:schemeClr val="tx1"/>
              </a:solidFill>
            </a:endParaRPr>
          </a:p>
          <a:p>
            <a:pPr marL="285750" indent="-285750">
              <a:buFont typeface="Arial" panose="020B0604020202020204" pitchFamily="34" charset="0"/>
              <a:buChar char="•"/>
            </a:pPr>
            <a:r>
              <a:rPr lang="en-US" sz="2800" b="1" dirty="0">
                <a:solidFill>
                  <a:schemeClr val="tx1"/>
                </a:solidFill>
              </a:rPr>
              <a:t>Prop-Validation</a:t>
            </a:r>
          </a:p>
          <a:p>
            <a:pPr marL="285750" indent="-285750">
              <a:buFont typeface="Arial" panose="020B0604020202020204" pitchFamily="34" charset="0"/>
              <a:buChar char="•"/>
            </a:pPr>
            <a:r>
              <a:rPr lang="en-US" sz="2800" b="1" dirty="0">
                <a:solidFill>
                  <a:schemeClr val="tx1"/>
                </a:solidFill>
              </a:rPr>
              <a:t>Suspense</a:t>
            </a:r>
            <a:endParaRPr lang="en-IN" sz="2800" b="1" dirty="0">
              <a:solidFill>
                <a:schemeClr val="tx1"/>
              </a:solidFill>
            </a:endParaRPr>
          </a:p>
          <a:p>
            <a:pPr marL="285750" indent="-285750">
              <a:buFont typeface="Arial" panose="020B0604020202020204" pitchFamily="34" charset="0"/>
              <a:buChar char="•"/>
            </a:pPr>
            <a:r>
              <a:rPr lang="en-IN" sz="2800" b="1" dirty="0">
                <a:solidFill>
                  <a:schemeClr val="tx1"/>
                </a:solidFill>
              </a:rPr>
              <a:t>Tree-shaking</a:t>
            </a:r>
          </a:p>
        </p:txBody>
      </p:sp>
      <p:sp>
        <p:nvSpPr>
          <p:cNvPr id="7" name="Rectangle 6">
            <a:extLst>
              <a:ext uri="{FF2B5EF4-FFF2-40B4-BE49-F238E27FC236}">
                <a16:creationId xmlns:a16="http://schemas.microsoft.com/office/drawing/2014/main" id="{873FC1A6-227C-45A3-9210-312E37A64FDA}"/>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582F57BA-7B5A-498B-85CE-C46ECBA3CE9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3241B253-B2EB-4230-2283-66C632A53851}"/>
              </a:ext>
            </a:extLst>
          </p:cNvPr>
          <p:cNvSpPr/>
          <p:nvPr/>
        </p:nvSpPr>
        <p:spPr>
          <a:xfrm>
            <a:off x="8440419" y="5364480"/>
            <a:ext cx="2751665" cy="792480"/>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chemeClr val="tx1"/>
                </a:solidFill>
              </a:rPr>
              <a:t>By Urvashi </a:t>
            </a:r>
            <a:endParaRPr lang="en-IN" sz="4000" b="1" dirty="0">
              <a:solidFill>
                <a:schemeClr val="tx1"/>
              </a:solidFill>
            </a:endParaRPr>
          </a:p>
        </p:txBody>
      </p:sp>
    </p:spTree>
    <p:extLst>
      <p:ext uri="{BB962C8B-B14F-4D97-AF65-F5344CB8AC3E}">
        <p14:creationId xmlns:p14="http://schemas.microsoft.com/office/powerpoint/2010/main" val="893696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6563360" cy="523220"/>
          </a:xfrm>
          <a:prstGeom prst="rect">
            <a:avLst/>
          </a:prstGeom>
          <a:noFill/>
        </p:spPr>
        <p:txBody>
          <a:bodyPr wrap="square" rtlCol="0">
            <a:spAutoFit/>
          </a:bodyPr>
          <a:lstStyle/>
          <a:p>
            <a:r>
              <a:rPr lang="en-IN" sz="2800" b="1" dirty="0"/>
              <a:t>HOOKS - </a:t>
            </a:r>
            <a:r>
              <a:rPr lang="en-IN" sz="2800" b="1" dirty="0" err="1"/>
              <a:t>useEffect</a:t>
            </a:r>
            <a:endParaRPr lang="en-IN" sz="2800" b="1" dirty="0"/>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2">
            <a:extLst>
              <a:ext uri="{FF2B5EF4-FFF2-40B4-BE49-F238E27FC236}">
                <a16:creationId xmlns:a16="http://schemas.microsoft.com/office/drawing/2014/main" id="{4013D909-DC30-44B8-B283-DE04DB5DC5D4}"/>
              </a:ext>
            </a:extLst>
          </p:cNvPr>
          <p:cNvSpPr>
            <a:spLocks noChangeArrowheads="1"/>
          </p:cNvSpPr>
          <p:nvPr/>
        </p:nvSpPr>
        <p:spPr bwMode="auto">
          <a:xfrm>
            <a:off x="597234" y="1141121"/>
            <a:ext cx="9962738" cy="4374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lvl="0" indent="-342900" defTabSz="914400">
              <a:lnSpc>
                <a:spcPct val="150000"/>
              </a:lnSpc>
              <a:buFont typeface="Arial" panose="020B0604020202020204" pitchFamily="34" charset="0"/>
              <a:buChar char="•"/>
            </a:pPr>
            <a:r>
              <a:rPr lang="en-US" altLang="en-US" sz="2400" dirty="0">
                <a:latin typeface="+mn-lt"/>
              </a:rPr>
              <a:t>We don’t have lifecycle component in Function component. </a:t>
            </a:r>
            <a:r>
              <a:rPr lang="en-US" altLang="en-US" sz="2400" dirty="0" err="1">
                <a:latin typeface="+mn-lt"/>
              </a:rPr>
              <a:t>UseEffect</a:t>
            </a:r>
            <a:r>
              <a:rPr lang="en-US" altLang="en-US" sz="2400" dirty="0">
                <a:latin typeface="+mn-lt"/>
              </a:rPr>
              <a:t> is replacement of Lifecyle method for Function component.</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2400" dirty="0" err="1">
                <a:latin typeface="+mn-lt"/>
              </a:rPr>
              <a:t>u</a:t>
            </a:r>
            <a:r>
              <a:rPr kumimoji="0" lang="en-US" altLang="en-US" sz="2400" b="0" i="0" u="none" strike="noStrike" cap="none" normalizeH="0" baseline="0" dirty="0" err="1">
                <a:ln>
                  <a:noFill/>
                </a:ln>
                <a:effectLst/>
                <a:latin typeface="+mn-lt"/>
              </a:rPr>
              <a:t>seeffect</a:t>
            </a:r>
            <a:r>
              <a:rPr kumimoji="0" lang="en-US" altLang="en-US" sz="2400" b="0" i="0" u="none" strike="noStrike" cap="none" normalizeH="0" dirty="0">
                <a:ln>
                  <a:noFill/>
                </a:ln>
                <a:effectLst/>
                <a:latin typeface="+mn-lt"/>
              </a:rPr>
              <a:t> means manage the side effects. </a:t>
            </a:r>
            <a:r>
              <a:rPr lang="en-US" altLang="en-US" sz="2400" baseline="0" dirty="0">
                <a:latin typeface="+mn-lt"/>
              </a:rPr>
              <a:t>Side effect is whenever</a:t>
            </a:r>
            <a:r>
              <a:rPr lang="en-US" altLang="en-US" sz="2400" dirty="0">
                <a:latin typeface="+mn-lt"/>
              </a:rPr>
              <a:t> you do something with state of a component.</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err="1">
                <a:ln>
                  <a:noFill/>
                </a:ln>
                <a:effectLst/>
                <a:latin typeface="+mn-lt"/>
              </a:rPr>
              <a:t>useEffect</a:t>
            </a:r>
            <a:r>
              <a:rPr kumimoji="0" lang="en-US" altLang="en-US" sz="2400" b="0" i="0" u="none" strike="noStrike" cap="none" normalizeH="0" baseline="0" dirty="0">
                <a:ln>
                  <a:noFill/>
                </a:ln>
                <a:effectLst/>
                <a:latin typeface="+mn-lt"/>
              </a:rPr>
              <a:t> is the replacement of </a:t>
            </a:r>
            <a:r>
              <a:rPr kumimoji="0" lang="en-US" altLang="en-US" sz="2400" b="0" i="0" u="none" strike="noStrike" cap="none" normalizeH="0" baseline="0" dirty="0" err="1">
                <a:ln>
                  <a:noFill/>
                </a:ln>
                <a:effectLst/>
                <a:latin typeface="+mn-lt"/>
              </a:rPr>
              <a:t>ComponentDidMount</a:t>
            </a:r>
            <a:r>
              <a:rPr kumimoji="0" lang="en-US" altLang="en-US" sz="2400" b="0" i="0" u="none" strike="noStrike" cap="none" normalizeH="0" baseline="0" dirty="0">
                <a:ln>
                  <a:noFill/>
                </a:ln>
                <a:effectLst/>
                <a:latin typeface="+mn-lt"/>
              </a:rPr>
              <a:t>, </a:t>
            </a:r>
            <a:r>
              <a:rPr kumimoji="0" lang="en-US" altLang="en-US" sz="2400" b="0" i="0" u="none" strike="noStrike" cap="none" normalizeH="0" baseline="0" dirty="0" err="1">
                <a:ln>
                  <a:noFill/>
                </a:ln>
                <a:effectLst/>
                <a:latin typeface="+mn-lt"/>
              </a:rPr>
              <a:t>ComponentDidUpdate</a:t>
            </a:r>
            <a:r>
              <a:rPr kumimoji="0" lang="en-US" altLang="en-US" sz="2400" b="0" i="0" u="none" strike="noStrike" cap="none" normalizeH="0" baseline="0" dirty="0">
                <a:ln>
                  <a:noFill/>
                </a:ln>
                <a:effectLst/>
                <a:latin typeface="+mn-lt"/>
              </a:rPr>
              <a:t>,</a:t>
            </a:r>
            <a:r>
              <a:rPr kumimoji="0" lang="en-US" altLang="en-US" sz="2400" b="0" i="0" u="none" strike="noStrike" cap="none" normalizeH="0" dirty="0">
                <a:ln>
                  <a:noFill/>
                </a:ln>
                <a:effectLst/>
                <a:latin typeface="+mn-lt"/>
              </a:rPr>
              <a:t> </a:t>
            </a:r>
            <a:r>
              <a:rPr kumimoji="0" lang="en-US" altLang="en-US" sz="2400" b="0" i="0" u="none" strike="noStrike" cap="none" normalizeH="0" dirty="0" err="1">
                <a:ln>
                  <a:noFill/>
                </a:ln>
                <a:effectLst/>
                <a:latin typeface="+mn-lt"/>
              </a:rPr>
              <a:t>ComponentWillUnmount</a:t>
            </a:r>
            <a:r>
              <a:rPr kumimoji="0" lang="en-US" altLang="en-US" sz="2400" b="0" i="0" u="none" strike="noStrike" cap="none" normalizeH="0" dirty="0">
                <a:ln>
                  <a:noFill/>
                </a:ln>
                <a:effectLst/>
                <a:latin typeface="+mn-lt"/>
              </a:rPr>
              <a:t>.</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2400" dirty="0">
                <a:latin typeface="+mn-lt"/>
              </a:rPr>
              <a:t>Command to install </a:t>
            </a:r>
            <a:r>
              <a:rPr lang="en-US" altLang="en-US" sz="2400" dirty="0" err="1">
                <a:latin typeface="+mn-lt"/>
              </a:rPr>
              <a:t>axios</a:t>
            </a:r>
            <a:r>
              <a:rPr lang="en-US" altLang="en-US" sz="2400" dirty="0">
                <a:latin typeface="+mn-lt"/>
              </a:rPr>
              <a:t>: </a:t>
            </a:r>
            <a:r>
              <a:rPr lang="en-US" altLang="en-US" sz="2400" dirty="0" err="1">
                <a:latin typeface="+mn-lt"/>
              </a:rPr>
              <a:t>n</a:t>
            </a:r>
            <a:r>
              <a:rPr kumimoji="0" lang="en-US" altLang="en-US" sz="2400" b="0" i="0" u="none" strike="noStrike" cap="none" normalizeH="0" dirty="0" err="1">
                <a:ln>
                  <a:noFill/>
                </a:ln>
                <a:effectLst/>
                <a:latin typeface="+mn-lt"/>
              </a:rPr>
              <a:t>pm</a:t>
            </a:r>
            <a:r>
              <a:rPr kumimoji="0" lang="en-US" altLang="en-US" sz="2400" b="0" i="0" u="none" strike="noStrike" cap="none" normalizeH="0" dirty="0">
                <a:ln>
                  <a:noFill/>
                </a:ln>
                <a:effectLst/>
                <a:latin typeface="+mn-lt"/>
              </a:rPr>
              <a:t>  install --save </a:t>
            </a:r>
            <a:r>
              <a:rPr kumimoji="0" lang="en-US" altLang="en-US" sz="2400" b="0" i="0" u="none" strike="noStrike" cap="none" normalizeH="0" dirty="0" err="1">
                <a:ln>
                  <a:noFill/>
                </a:ln>
                <a:effectLst/>
                <a:latin typeface="+mn-lt"/>
              </a:rPr>
              <a:t>axios</a:t>
            </a:r>
            <a:r>
              <a:rPr kumimoji="0" lang="en-US" altLang="en-US" sz="2400" b="0" i="0" u="none" strike="noStrike" cap="none" normalizeH="0" dirty="0">
                <a:ln>
                  <a:noFill/>
                </a:ln>
                <a:effectLst/>
                <a:latin typeface="+mn-lt"/>
              </a:rPr>
              <a:t>.</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effectLst/>
              <a:latin typeface="+mn-lt"/>
            </a:endParaRPr>
          </a:p>
        </p:txBody>
      </p:sp>
    </p:spTree>
    <p:extLst>
      <p:ext uri="{BB962C8B-B14F-4D97-AF65-F5344CB8AC3E}">
        <p14:creationId xmlns:p14="http://schemas.microsoft.com/office/powerpoint/2010/main" val="249016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6563360" cy="523220"/>
          </a:xfrm>
          <a:prstGeom prst="rect">
            <a:avLst/>
          </a:prstGeom>
          <a:noFill/>
        </p:spPr>
        <p:txBody>
          <a:bodyPr wrap="square" rtlCol="0">
            <a:spAutoFit/>
          </a:bodyPr>
          <a:lstStyle/>
          <a:p>
            <a:r>
              <a:rPr lang="en-US" sz="2800" b="1" dirty="0"/>
              <a:t>TYPECHECKING</a:t>
            </a:r>
            <a:endParaRPr lang="en-IN" sz="2800" b="1" dirty="0"/>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
            <a:extLst>
              <a:ext uri="{FF2B5EF4-FFF2-40B4-BE49-F238E27FC236}">
                <a16:creationId xmlns:a16="http://schemas.microsoft.com/office/drawing/2014/main" id="{0188D785-1207-41BB-A5C3-0F6216DCC5EF}"/>
              </a:ext>
            </a:extLst>
          </p:cNvPr>
          <p:cNvSpPr>
            <a:spLocks noChangeArrowheads="1"/>
          </p:cNvSpPr>
          <p:nvPr/>
        </p:nvSpPr>
        <p:spPr bwMode="auto">
          <a:xfrm>
            <a:off x="508000" y="1199938"/>
            <a:ext cx="10928637" cy="2800767"/>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IN" sz="2400" dirty="0"/>
              <a:t>As your app grows, you can catch a lot of bugs with </a:t>
            </a:r>
            <a:r>
              <a:rPr lang="en-IN" sz="2400" dirty="0" err="1"/>
              <a:t>typechecking</a:t>
            </a:r>
            <a:r>
              <a:rPr lang="en-IN" sz="2400" dirty="0"/>
              <a:t>. </a:t>
            </a:r>
            <a:r>
              <a:rPr lang="en-IN" sz="2400" dirty="0">
                <a:solidFill>
                  <a:srgbClr val="000000"/>
                </a:solidFill>
                <a:latin typeface="-apple-system"/>
              </a:rPr>
              <a:t>React has some built-in </a:t>
            </a:r>
            <a:r>
              <a:rPr lang="en-IN" sz="2400" dirty="0" err="1">
                <a:solidFill>
                  <a:srgbClr val="000000"/>
                </a:solidFill>
                <a:latin typeface="-apple-system"/>
              </a:rPr>
              <a:t>typechecking</a:t>
            </a:r>
            <a:r>
              <a:rPr lang="en-IN" sz="2400" dirty="0">
                <a:solidFill>
                  <a:srgbClr val="000000"/>
                </a:solidFill>
                <a:latin typeface="-apple-system"/>
              </a:rPr>
              <a:t> abilities.</a:t>
            </a:r>
            <a:endParaRPr lang="en-IN" sz="2400" dirty="0"/>
          </a:p>
          <a:p>
            <a:pPr lvl="0" defTabSz="914400" eaLnBrk="0" fontAlgn="base" hangingPunct="0">
              <a:spcBef>
                <a:spcPct val="0"/>
              </a:spcBef>
              <a:spcAft>
                <a:spcPct val="0"/>
              </a:spcAft>
            </a:pPr>
            <a:endParaRPr lang="en-IN" sz="2400" dirty="0"/>
          </a:p>
          <a:p>
            <a:pPr marL="342900" indent="-342900" defTabSz="914400" eaLnBrk="0" fontAlgn="base" hangingPunct="0">
              <a:spcBef>
                <a:spcPct val="0"/>
              </a:spcBef>
              <a:spcAft>
                <a:spcPct val="0"/>
              </a:spcAft>
              <a:buFont typeface="Arial" panose="020B0604020202020204" pitchFamily="34" charset="0"/>
              <a:buChar char="•"/>
            </a:pPr>
            <a:r>
              <a:rPr lang="en-IN" sz="2400" dirty="0" err="1"/>
              <a:t>PropTypes</a:t>
            </a:r>
            <a:endParaRPr lang="en-IN" sz="2400" dirty="0"/>
          </a:p>
          <a:p>
            <a:pPr marL="342900" indent="-342900" defTabSz="914400" eaLnBrk="0" fontAlgn="base" hangingPunct="0">
              <a:spcBef>
                <a:spcPct val="0"/>
              </a:spcBef>
              <a:spcAft>
                <a:spcPct val="0"/>
              </a:spcAft>
              <a:buFont typeface="Arial" panose="020B0604020202020204" pitchFamily="34" charset="0"/>
              <a:buChar char="•"/>
            </a:pPr>
            <a:r>
              <a:rPr lang="en-IN" sz="2400" dirty="0"/>
              <a:t>Default Prop Values</a:t>
            </a:r>
          </a:p>
          <a:p>
            <a:pPr marL="342900" indent="-342900" defTabSz="914400" eaLnBrk="0" fontAlgn="base" hangingPunct="0">
              <a:spcBef>
                <a:spcPct val="0"/>
              </a:spcBef>
              <a:spcAft>
                <a:spcPct val="0"/>
              </a:spcAft>
              <a:buFont typeface="Arial" panose="020B0604020202020204" pitchFamily="34" charset="0"/>
              <a:buChar char="•"/>
            </a:pPr>
            <a:endParaRPr lang="en-IN" sz="2400" dirty="0"/>
          </a:p>
          <a:p>
            <a:pPr lvl="0" defTabSz="914400" eaLnBrk="0" fontAlgn="base" hangingPunct="0">
              <a:spcBef>
                <a:spcPct val="0"/>
              </a:spcBef>
              <a:spcAft>
                <a:spcPct val="0"/>
              </a:spcAft>
            </a:pPr>
            <a:endParaRPr kumimoji="0" lang="en-US" altLang="en-US" sz="3200" b="1"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059535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6563360" cy="523220"/>
          </a:xfrm>
          <a:prstGeom prst="rect">
            <a:avLst/>
          </a:prstGeom>
          <a:noFill/>
        </p:spPr>
        <p:txBody>
          <a:bodyPr wrap="square" rtlCol="0">
            <a:spAutoFit/>
          </a:bodyPr>
          <a:lstStyle/>
          <a:p>
            <a:r>
              <a:rPr lang="en-US" sz="2800" b="1" dirty="0"/>
              <a:t>PROPS VALIDATION</a:t>
            </a:r>
            <a:endParaRPr lang="en-IN" sz="2800" b="1" dirty="0"/>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1">
            <a:extLst>
              <a:ext uri="{FF2B5EF4-FFF2-40B4-BE49-F238E27FC236}">
                <a16:creationId xmlns:a16="http://schemas.microsoft.com/office/drawing/2014/main" id="{5C1363CF-FDFF-46EA-A13B-E2C29C6A43B6}"/>
              </a:ext>
            </a:extLst>
          </p:cNvPr>
          <p:cNvSpPr>
            <a:spLocks noChangeArrowheads="1"/>
          </p:cNvSpPr>
          <p:nvPr/>
        </p:nvSpPr>
        <p:spPr bwMode="auto">
          <a:xfrm>
            <a:off x="508000" y="1351507"/>
            <a:ext cx="10813142" cy="4154984"/>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IN" altLang="en-US" sz="2400" dirty="0"/>
              <a:t>It check the types of the properties that we pass to the component.</a:t>
            </a:r>
            <a:endParaRPr lang="en-US" altLang="en-US" sz="2400" dirty="0"/>
          </a:p>
          <a:p>
            <a:pPr lvl="0" defTabSz="914400" eaLnBrk="0" fontAlgn="base" hangingPunct="0">
              <a:spcBef>
                <a:spcPct val="0"/>
              </a:spcBef>
              <a:spcAft>
                <a:spcPct val="0"/>
              </a:spcAft>
            </a:pPr>
            <a:r>
              <a:rPr lang="en-IN" sz="2400" dirty="0"/>
              <a:t>Properties validation is a useful way to force the correct usage of the components. This will help during development to avoid future bugs and problems, once the app becomes larger. It also makes the code more readable.</a:t>
            </a:r>
          </a:p>
          <a:p>
            <a:pPr lvl="0" defTabSz="914400" eaLnBrk="0" fontAlgn="base" hangingPunct="0">
              <a:spcBef>
                <a:spcPct val="0"/>
              </a:spcBef>
              <a:spcAft>
                <a:spcPct val="0"/>
              </a:spcAft>
            </a:pPr>
            <a:endParaRPr kumimoji="0" lang="en-IN" altLang="en-US" sz="2400" b="1" i="0" u="none" strike="noStrike" cap="none" normalizeH="0" baseline="0" dirty="0">
              <a:ln>
                <a:noFill/>
              </a:ln>
              <a:solidFill>
                <a:schemeClr val="tx1"/>
              </a:solidFill>
              <a:effectLst/>
            </a:endParaRPr>
          </a:p>
          <a:p>
            <a:pPr lvl="0" defTabSz="914400" eaLnBrk="0" fontAlgn="base" hangingPunct="0">
              <a:spcBef>
                <a:spcPct val="0"/>
              </a:spcBef>
              <a:spcAft>
                <a:spcPct val="0"/>
              </a:spcAft>
            </a:pPr>
            <a:r>
              <a:rPr lang="en-IN" sz="2400" b="1" dirty="0" err="1"/>
              <a:t>propTypes</a:t>
            </a:r>
            <a:r>
              <a:rPr lang="en-IN" sz="2400" dirty="0"/>
              <a:t> is used for props Validation. If some of the props aren't using the correct type that we assigned, we will get a console warning.</a:t>
            </a:r>
          </a:p>
          <a:p>
            <a:pPr lvl="0" defTabSz="914400" eaLnBrk="0" fontAlgn="base" hangingPunct="0">
              <a:spcBef>
                <a:spcPct val="0"/>
              </a:spcBef>
              <a:spcAft>
                <a:spcPct val="0"/>
              </a:spcAft>
            </a:pPr>
            <a:endParaRPr kumimoji="0" lang="en-IN" altLang="en-US" sz="2400" b="1" i="0" u="none" strike="noStrike" cap="none" normalizeH="0" baseline="0" dirty="0">
              <a:ln>
                <a:noFill/>
              </a:ln>
              <a:solidFill>
                <a:schemeClr val="tx1"/>
              </a:solidFill>
              <a:effectLst/>
            </a:endParaRPr>
          </a:p>
          <a:p>
            <a:pPr lvl="0" defTabSz="914400" eaLnBrk="0" fontAlgn="base" hangingPunct="0">
              <a:spcBef>
                <a:spcPct val="0"/>
              </a:spcBef>
              <a:spcAft>
                <a:spcPct val="0"/>
              </a:spcAft>
            </a:pPr>
            <a:r>
              <a:rPr lang="en-IN" altLang="en-US" sz="2400" b="1" dirty="0"/>
              <a:t>Install: </a:t>
            </a:r>
            <a:r>
              <a:rPr lang="en-IN" altLang="en-US" sz="2400" b="1" dirty="0" err="1"/>
              <a:t>npm</a:t>
            </a:r>
            <a:r>
              <a:rPr lang="en-IN" altLang="en-US" sz="2400" b="1" dirty="0"/>
              <a:t> install --save prop-types</a:t>
            </a:r>
          </a:p>
          <a:p>
            <a:pPr lvl="0" defTabSz="914400" eaLnBrk="0" fontAlgn="base" hangingPunct="0">
              <a:spcBef>
                <a:spcPct val="0"/>
              </a:spcBef>
              <a:spcAft>
                <a:spcPct val="0"/>
              </a:spcAft>
            </a:pPr>
            <a:endParaRPr lang="en-IN" altLang="en-US" sz="2400" b="1" dirty="0"/>
          </a:p>
          <a:p>
            <a:pPr lvl="0" defTabSz="914400" eaLnBrk="0" fontAlgn="base" hangingPunct="0">
              <a:spcBef>
                <a:spcPct val="0"/>
              </a:spcBef>
              <a:spcAft>
                <a:spcPct val="0"/>
              </a:spcAft>
            </a:pPr>
            <a:endParaRPr lang="en-IN" altLang="en-US" sz="2400" b="1" dirty="0"/>
          </a:p>
        </p:txBody>
      </p:sp>
    </p:spTree>
    <p:extLst>
      <p:ext uri="{BB962C8B-B14F-4D97-AF65-F5344CB8AC3E}">
        <p14:creationId xmlns:p14="http://schemas.microsoft.com/office/powerpoint/2010/main" val="251927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8FB55247-0A76-3E65-90AF-FA84902E83D0}"/>
              </a:ext>
            </a:extLst>
          </p:cNvPr>
          <p:cNvPicPr>
            <a:picLocks noChangeAspect="1"/>
          </p:cNvPicPr>
          <p:nvPr/>
        </p:nvPicPr>
        <p:blipFill>
          <a:blip r:embed="rId3"/>
          <a:stretch>
            <a:fillRect/>
          </a:stretch>
        </p:blipFill>
        <p:spPr>
          <a:xfrm>
            <a:off x="2206366" y="1242729"/>
            <a:ext cx="7779267" cy="5178853"/>
          </a:xfrm>
          <a:prstGeom prst="rect">
            <a:avLst/>
          </a:prstGeom>
        </p:spPr>
      </p:pic>
      <p:sp>
        <p:nvSpPr>
          <p:cNvPr id="2" name="TextBox 1">
            <a:extLst>
              <a:ext uri="{FF2B5EF4-FFF2-40B4-BE49-F238E27FC236}">
                <a16:creationId xmlns:a16="http://schemas.microsoft.com/office/drawing/2014/main" id="{5FA9DE04-5D3E-7651-2E8B-2F1C92275FF4}"/>
              </a:ext>
            </a:extLst>
          </p:cNvPr>
          <p:cNvSpPr txBox="1"/>
          <p:nvPr/>
        </p:nvSpPr>
        <p:spPr>
          <a:xfrm>
            <a:off x="508000" y="556568"/>
            <a:ext cx="6563360" cy="523220"/>
          </a:xfrm>
          <a:prstGeom prst="rect">
            <a:avLst/>
          </a:prstGeom>
          <a:noFill/>
        </p:spPr>
        <p:txBody>
          <a:bodyPr wrap="square" rtlCol="0">
            <a:spAutoFit/>
          </a:bodyPr>
          <a:lstStyle/>
          <a:p>
            <a:r>
              <a:rPr lang="en-US" sz="2800" b="1" dirty="0"/>
              <a:t>PROPS VALIDATION</a:t>
            </a:r>
            <a:endParaRPr lang="en-IN" sz="2800" b="1" dirty="0"/>
          </a:p>
        </p:txBody>
      </p:sp>
    </p:spTree>
    <p:extLst>
      <p:ext uri="{BB962C8B-B14F-4D97-AF65-F5344CB8AC3E}">
        <p14:creationId xmlns:p14="http://schemas.microsoft.com/office/powerpoint/2010/main" val="4114001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6563360" cy="523220"/>
          </a:xfrm>
          <a:prstGeom prst="rect">
            <a:avLst/>
          </a:prstGeom>
          <a:noFill/>
        </p:spPr>
        <p:txBody>
          <a:bodyPr wrap="square" rtlCol="0">
            <a:spAutoFit/>
          </a:bodyPr>
          <a:lstStyle/>
          <a:p>
            <a:r>
              <a:rPr lang="en-US" sz="2800" b="1" dirty="0" err="1">
                <a:solidFill>
                  <a:schemeClr val="tx1"/>
                </a:solidFill>
                <a:effectLst/>
              </a:rPr>
              <a:t>Treeshaking</a:t>
            </a:r>
            <a:r>
              <a:rPr lang="en-US" sz="2800" b="1" dirty="0">
                <a:solidFill>
                  <a:schemeClr val="tx1"/>
                </a:solidFill>
                <a:effectLst/>
              </a:rPr>
              <a:t> (dead-code elimination)</a:t>
            </a: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68525D6A-EF05-0295-1F15-C4996FA30EC8}"/>
              </a:ext>
            </a:extLst>
          </p:cNvPr>
          <p:cNvSpPr txBox="1"/>
          <p:nvPr/>
        </p:nvSpPr>
        <p:spPr>
          <a:xfrm>
            <a:off x="508000" y="1261271"/>
            <a:ext cx="11365341" cy="2677656"/>
          </a:xfrm>
          <a:prstGeom prst="rect">
            <a:avLst/>
          </a:prstGeom>
          <a:noFill/>
        </p:spPr>
        <p:txBody>
          <a:bodyPr wrap="square">
            <a:spAutoFit/>
          </a:bodyPr>
          <a:lstStyle/>
          <a:p>
            <a:r>
              <a:rPr lang="en-US" sz="2400" i="0" dirty="0">
                <a:solidFill>
                  <a:srgbClr val="202124"/>
                </a:solidFill>
                <a:effectLst/>
              </a:rPr>
              <a:t>Tree shaking, also known as dead code elimination, is the practice of removing unused code in your production build. It's important to ship as little code to your end-users as possible. </a:t>
            </a:r>
          </a:p>
          <a:p>
            <a:r>
              <a:rPr lang="en-US" sz="2400" i="0" dirty="0">
                <a:solidFill>
                  <a:srgbClr val="202124"/>
                </a:solidFill>
                <a:effectLst/>
              </a:rPr>
              <a:t>By statically analyzing our source code, we can determine what's not being used and exclude it from our final bundle. </a:t>
            </a:r>
            <a:r>
              <a:rPr lang="en-IN" sz="2400" b="0" i="0" dirty="0">
                <a:solidFill>
                  <a:srgbClr val="111111"/>
                </a:solidFill>
                <a:effectLst/>
              </a:rPr>
              <a:t>webpack supports tree-shaking.</a:t>
            </a:r>
          </a:p>
          <a:p>
            <a:endParaRPr lang="en-IN" sz="2400" dirty="0">
              <a:solidFill>
                <a:srgbClr val="111111"/>
              </a:solidFill>
            </a:endParaRPr>
          </a:p>
          <a:p>
            <a:endParaRPr lang="en-US" sz="2400" i="0" dirty="0">
              <a:solidFill>
                <a:srgbClr val="202124"/>
              </a:solidFill>
              <a:effectLst/>
            </a:endParaRPr>
          </a:p>
        </p:txBody>
      </p:sp>
      <p:pic>
        <p:nvPicPr>
          <p:cNvPr id="4" name="Picture 3">
            <a:extLst>
              <a:ext uri="{FF2B5EF4-FFF2-40B4-BE49-F238E27FC236}">
                <a16:creationId xmlns:a16="http://schemas.microsoft.com/office/drawing/2014/main" id="{DD0DAB73-B0A3-DBD8-F4BB-C05B286C7FD2}"/>
              </a:ext>
            </a:extLst>
          </p:cNvPr>
          <p:cNvPicPr>
            <a:picLocks noChangeAspect="1"/>
          </p:cNvPicPr>
          <p:nvPr/>
        </p:nvPicPr>
        <p:blipFill>
          <a:blip r:embed="rId3"/>
          <a:stretch>
            <a:fillRect/>
          </a:stretch>
        </p:blipFill>
        <p:spPr>
          <a:xfrm>
            <a:off x="413067" y="3716847"/>
            <a:ext cx="6753225" cy="476250"/>
          </a:xfrm>
          <a:prstGeom prst="rect">
            <a:avLst/>
          </a:prstGeom>
        </p:spPr>
      </p:pic>
      <p:pic>
        <p:nvPicPr>
          <p:cNvPr id="7" name="Picture 6">
            <a:extLst>
              <a:ext uri="{FF2B5EF4-FFF2-40B4-BE49-F238E27FC236}">
                <a16:creationId xmlns:a16="http://schemas.microsoft.com/office/drawing/2014/main" id="{AFA8ADA1-166D-4E34-F74A-60C48ED3F2FA}"/>
              </a:ext>
            </a:extLst>
          </p:cNvPr>
          <p:cNvPicPr>
            <a:picLocks noChangeAspect="1"/>
          </p:cNvPicPr>
          <p:nvPr/>
        </p:nvPicPr>
        <p:blipFill>
          <a:blip r:embed="rId4"/>
          <a:stretch>
            <a:fillRect/>
          </a:stretch>
        </p:blipFill>
        <p:spPr>
          <a:xfrm>
            <a:off x="628332" y="4826015"/>
            <a:ext cx="5895975" cy="476250"/>
          </a:xfrm>
          <a:prstGeom prst="rect">
            <a:avLst/>
          </a:prstGeom>
        </p:spPr>
      </p:pic>
      <p:sp>
        <p:nvSpPr>
          <p:cNvPr id="8" name="TextBox 7">
            <a:extLst>
              <a:ext uri="{FF2B5EF4-FFF2-40B4-BE49-F238E27FC236}">
                <a16:creationId xmlns:a16="http://schemas.microsoft.com/office/drawing/2014/main" id="{AD26FD42-1390-EC7B-3802-B27E868FE5C9}"/>
              </a:ext>
            </a:extLst>
          </p:cNvPr>
          <p:cNvSpPr txBox="1"/>
          <p:nvPr/>
        </p:nvSpPr>
        <p:spPr>
          <a:xfrm>
            <a:off x="628332" y="3429000"/>
            <a:ext cx="2754948" cy="369332"/>
          </a:xfrm>
          <a:prstGeom prst="rect">
            <a:avLst/>
          </a:prstGeom>
          <a:noFill/>
        </p:spPr>
        <p:txBody>
          <a:bodyPr wrap="square" rtlCol="0">
            <a:spAutoFit/>
          </a:bodyPr>
          <a:lstStyle/>
          <a:p>
            <a:r>
              <a:rPr lang="en-IN" b="1" dirty="0"/>
              <a:t>In es5</a:t>
            </a:r>
          </a:p>
        </p:txBody>
      </p:sp>
      <p:sp>
        <p:nvSpPr>
          <p:cNvPr id="10" name="TextBox 9">
            <a:extLst>
              <a:ext uri="{FF2B5EF4-FFF2-40B4-BE49-F238E27FC236}">
                <a16:creationId xmlns:a16="http://schemas.microsoft.com/office/drawing/2014/main" id="{830DDCF6-4486-7E9D-3302-9F158DD003CC}"/>
              </a:ext>
            </a:extLst>
          </p:cNvPr>
          <p:cNvSpPr txBox="1"/>
          <p:nvPr/>
        </p:nvSpPr>
        <p:spPr>
          <a:xfrm>
            <a:off x="628332" y="4456683"/>
            <a:ext cx="2754948" cy="369332"/>
          </a:xfrm>
          <a:prstGeom prst="rect">
            <a:avLst/>
          </a:prstGeom>
          <a:noFill/>
        </p:spPr>
        <p:txBody>
          <a:bodyPr wrap="square" rtlCol="0">
            <a:spAutoFit/>
          </a:bodyPr>
          <a:lstStyle/>
          <a:p>
            <a:r>
              <a:rPr lang="en-IN" b="1" dirty="0"/>
              <a:t>In es6</a:t>
            </a:r>
          </a:p>
        </p:txBody>
      </p:sp>
    </p:spTree>
    <p:extLst>
      <p:ext uri="{BB962C8B-B14F-4D97-AF65-F5344CB8AC3E}">
        <p14:creationId xmlns:p14="http://schemas.microsoft.com/office/powerpoint/2010/main" val="1298865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6563360" cy="523220"/>
          </a:xfrm>
          <a:prstGeom prst="rect">
            <a:avLst/>
          </a:prstGeom>
          <a:noFill/>
        </p:spPr>
        <p:txBody>
          <a:bodyPr wrap="square" rtlCol="0">
            <a:spAutoFit/>
          </a:bodyPr>
          <a:lstStyle/>
          <a:p>
            <a:r>
              <a:rPr lang="en-US" sz="2800" b="1" dirty="0" err="1">
                <a:solidFill>
                  <a:schemeClr val="tx1"/>
                </a:solidFill>
                <a:effectLst/>
              </a:rPr>
              <a:t>Treeshaking</a:t>
            </a:r>
            <a:r>
              <a:rPr lang="en-US" sz="2800" b="1" dirty="0">
                <a:solidFill>
                  <a:schemeClr val="tx1"/>
                </a:solidFill>
                <a:effectLst/>
              </a:rPr>
              <a:t> (dead-code elimination)</a:t>
            </a: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007DB4C6-DE2E-181E-D73F-BB748B6BB8F4}"/>
              </a:ext>
            </a:extLst>
          </p:cNvPr>
          <p:cNvSpPr txBox="1"/>
          <p:nvPr/>
        </p:nvSpPr>
        <p:spPr>
          <a:xfrm>
            <a:off x="508000" y="1261271"/>
            <a:ext cx="10759440" cy="1569660"/>
          </a:xfrm>
          <a:prstGeom prst="rect">
            <a:avLst/>
          </a:prstGeom>
          <a:noFill/>
        </p:spPr>
        <p:txBody>
          <a:bodyPr wrap="square">
            <a:spAutoFit/>
          </a:bodyPr>
          <a:lstStyle/>
          <a:p>
            <a:pPr algn="l"/>
            <a:r>
              <a:rPr lang="en-US" sz="2400" b="0" i="0" dirty="0">
                <a:solidFill>
                  <a:srgbClr val="111111"/>
                </a:solidFill>
                <a:effectLst/>
              </a:rPr>
              <a:t>• Configure webpack option to ignore </a:t>
            </a:r>
            <a:r>
              <a:rPr lang="en-US" sz="2400" b="0" i="0" dirty="0" err="1">
                <a:solidFill>
                  <a:srgbClr val="111111"/>
                </a:solidFill>
                <a:effectLst/>
              </a:rPr>
              <a:t>transpiling</a:t>
            </a:r>
            <a:r>
              <a:rPr lang="en-US" sz="2400" b="0" i="0" dirty="0">
                <a:solidFill>
                  <a:srgbClr val="111111"/>
                </a:solidFill>
                <a:effectLst/>
              </a:rPr>
              <a:t> modules to </a:t>
            </a:r>
            <a:r>
              <a:rPr lang="en-US" sz="2400" b="0" i="0" dirty="0" err="1">
                <a:solidFill>
                  <a:srgbClr val="111111"/>
                </a:solidFill>
                <a:effectLst/>
              </a:rPr>
              <a:t>commonJS</a:t>
            </a:r>
            <a:r>
              <a:rPr lang="en-US" sz="2400" b="0" i="0" dirty="0">
                <a:solidFill>
                  <a:srgbClr val="111111"/>
                </a:solidFill>
                <a:effectLst/>
              </a:rPr>
              <a:t>.</a:t>
            </a:r>
            <a:br>
              <a:rPr lang="en-US" sz="2400" b="0" i="0" dirty="0">
                <a:solidFill>
                  <a:srgbClr val="111111"/>
                </a:solidFill>
                <a:effectLst/>
              </a:rPr>
            </a:br>
            <a:r>
              <a:rPr lang="en-US" sz="2400" b="0" i="0" dirty="0">
                <a:solidFill>
                  <a:srgbClr val="111111"/>
                </a:solidFill>
                <a:effectLst/>
              </a:rPr>
              <a:t>• Use ES2015/ES6 module syntax (i.e. import and export).</a:t>
            </a:r>
            <a:br>
              <a:rPr lang="en-US" sz="2400" b="0" i="0" dirty="0">
                <a:solidFill>
                  <a:srgbClr val="111111"/>
                </a:solidFill>
                <a:effectLst/>
              </a:rPr>
            </a:br>
            <a:r>
              <a:rPr lang="en-US" sz="2400" b="0" i="0" dirty="0">
                <a:solidFill>
                  <a:srgbClr val="111111"/>
                </a:solidFill>
                <a:effectLst/>
              </a:rPr>
              <a:t>• Configure side effects property option in webpack file of the project.</a:t>
            </a:r>
          </a:p>
          <a:p>
            <a:pPr algn="l"/>
            <a:endParaRPr lang="en-US" sz="2400" b="0" dirty="0">
              <a:solidFill>
                <a:srgbClr val="000000"/>
              </a:solidFill>
              <a:effectLst/>
            </a:endParaRPr>
          </a:p>
        </p:txBody>
      </p:sp>
    </p:spTree>
    <p:extLst>
      <p:ext uri="{BB962C8B-B14F-4D97-AF65-F5344CB8AC3E}">
        <p14:creationId xmlns:p14="http://schemas.microsoft.com/office/powerpoint/2010/main" val="1457599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7837050" cy="523220"/>
          </a:xfrm>
          <a:prstGeom prst="rect">
            <a:avLst/>
          </a:prstGeom>
          <a:noFill/>
        </p:spPr>
        <p:txBody>
          <a:bodyPr wrap="square" rtlCol="0">
            <a:spAutoFit/>
          </a:bodyPr>
          <a:lstStyle/>
          <a:p>
            <a:r>
              <a:rPr lang="en-IN" sz="2800" b="1" dirty="0"/>
              <a:t>Suspense and </a:t>
            </a:r>
            <a:r>
              <a:rPr lang="en-IN" sz="2800" b="1" dirty="0">
                <a:solidFill>
                  <a:srgbClr val="202124"/>
                </a:solidFill>
              </a:rPr>
              <a:t>D</a:t>
            </a:r>
            <a:r>
              <a:rPr lang="en-IN" sz="2800" b="1" dirty="0"/>
              <a:t>ata service</a:t>
            </a: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1">
            <a:extLst>
              <a:ext uri="{FF2B5EF4-FFF2-40B4-BE49-F238E27FC236}">
                <a16:creationId xmlns:a16="http://schemas.microsoft.com/office/drawing/2014/main" id="{AC604353-47CD-4D9B-8136-1E8422C783E4}"/>
              </a:ext>
            </a:extLst>
          </p:cNvPr>
          <p:cNvSpPr>
            <a:spLocks noChangeArrowheads="1"/>
          </p:cNvSpPr>
          <p:nvPr/>
        </p:nvSpPr>
        <p:spPr bwMode="auto">
          <a:xfrm>
            <a:off x="508000" y="1199938"/>
            <a:ext cx="10565779" cy="4893647"/>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342900" indent="-342900" defTabSz="914400" eaLnBrk="0" fontAlgn="base" hangingPunct="0">
              <a:spcBef>
                <a:spcPct val="0"/>
              </a:spcBef>
              <a:spcAft>
                <a:spcPct val="0"/>
              </a:spcAft>
              <a:buFont typeface="Arial" panose="020B0604020202020204" pitchFamily="34" charset="0"/>
              <a:buChar char="•"/>
            </a:pPr>
            <a:r>
              <a:rPr lang="en-US" sz="2400" i="0" dirty="0">
                <a:effectLst/>
              </a:rPr>
              <a:t>Suspense is a feature for managing asynchronous operations in a React app. It lets your components communicate to React that they're waiting for some data.</a:t>
            </a:r>
          </a:p>
          <a:p>
            <a:pPr marL="342900" indent="-342900" defTabSz="914400" eaLnBrk="0" fontAlgn="base" hangingPunct="0">
              <a:spcBef>
                <a:spcPct val="0"/>
              </a:spcBef>
              <a:spcAft>
                <a:spcPct val="0"/>
              </a:spcAft>
              <a:buFont typeface="Arial" panose="020B0604020202020204" pitchFamily="34" charset="0"/>
              <a:buChar char="•"/>
            </a:pPr>
            <a:endParaRPr lang="en-US" sz="2400" i="0" dirty="0">
              <a:effectLst/>
            </a:endParaRPr>
          </a:p>
          <a:p>
            <a:pPr marL="342900" indent="-342900" eaLnBrk="0" fontAlgn="base" hangingPunct="0">
              <a:spcBef>
                <a:spcPct val="0"/>
              </a:spcBef>
              <a:spcAft>
                <a:spcPct val="0"/>
              </a:spcAft>
              <a:buFont typeface="Arial" panose="020B0604020202020204" pitchFamily="34" charset="0"/>
              <a:buChar char="•"/>
            </a:pPr>
            <a:r>
              <a:rPr lang="en-US" sz="2400" b="0" dirty="0" err="1">
                <a:effectLst/>
              </a:rPr>
              <a:t>React.Suspense</a:t>
            </a:r>
            <a:r>
              <a:rPr lang="en-US" sz="2400" b="0" dirty="0">
                <a:effectLst/>
              </a:rPr>
              <a:t> lets you specify the loading indicator in case some components in the tree below it are not yet ready to render</a:t>
            </a:r>
            <a:r>
              <a:rPr lang="en-US" sz="2400" i="0" dirty="0">
                <a:effectLst/>
              </a:rPr>
              <a:t> The React Suspense feature was released as part of React 16 version. </a:t>
            </a:r>
            <a:endParaRPr lang="en-US" sz="2400" b="0" dirty="0">
              <a:effectLst/>
            </a:endParaRPr>
          </a:p>
          <a:p>
            <a:pPr marL="342900" indent="-342900" defTabSz="914400" eaLnBrk="0" fontAlgn="base" hangingPunct="0">
              <a:spcBef>
                <a:spcPct val="0"/>
              </a:spcBef>
              <a:spcAft>
                <a:spcPct val="0"/>
              </a:spcAft>
              <a:buFont typeface="Arial" panose="020B0604020202020204" pitchFamily="34" charset="0"/>
              <a:buChar char="•"/>
            </a:pPr>
            <a:endParaRPr lang="en-US" sz="2400" dirty="0"/>
          </a:p>
          <a:p>
            <a:pPr marL="342900" indent="-342900" defTabSz="914400" eaLnBrk="0" fontAlgn="base" hangingPunct="0">
              <a:spcBef>
                <a:spcPct val="0"/>
              </a:spcBef>
              <a:spcAft>
                <a:spcPct val="0"/>
              </a:spcAft>
              <a:buFont typeface="Arial" panose="020B0604020202020204" pitchFamily="34" charset="0"/>
              <a:buChar char="•"/>
            </a:pPr>
            <a:r>
              <a:rPr lang="en-US" sz="2400" i="0" dirty="0">
                <a:effectLst/>
              </a:rPr>
              <a:t> Now, </a:t>
            </a:r>
            <a:r>
              <a:rPr lang="en-US" sz="2400" dirty="0"/>
              <a:t>with React 18, we can use it for react-async data fetching. </a:t>
            </a:r>
            <a:r>
              <a:rPr lang="en-US" sz="2400" i="0" dirty="0">
                <a:effectLst/>
              </a:rPr>
              <a:t>It is important to note that Suspense is not a data fetching library like react-async. Render-as-you-fetch.</a:t>
            </a:r>
          </a:p>
          <a:p>
            <a:pPr defTabSz="914400" eaLnBrk="0" fontAlgn="base" hangingPunct="0">
              <a:spcBef>
                <a:spcPct val="0"/>
              </a:spcBef>
              <a:spcAft>
                <a:spcPct val="0"/>
              </a:spcAft>
            </a:pPr>
            <a:endParaRPr lang="en-US" sz="2400" dirty="0"/>
          </a:p>
          <a:p>
            <a:pPr marL="342900" indent="-342900" defTabSz="914400" eaLnBrk="0" fontAlgn="base" hangingPunct="0">
              <a:spcBef>
                <a:spcPct val="0"/>
              </a:spcBef>
              <a:spcAft>
                <a:spcPct val="0"/>
              </a:spcAft>
              <a:buFont typeface="Arial" panose="020B0604020202020204" pitchFamily="34" charset="0"/>
              <a:buChar char="•"/>
            </a:pPr>
            <a:r>
              <a:rPr lang="en-US" sz="2400" dirty="0"/>
              <a:t>How to fetch data from API (</a:t>
            </a:r>
            <a:r>
              <a:rPr lang="en-IN" sz="2400" dirty="0"/>
              <a:t>Data service)</a:t>
            </a:r>
            <a:endParaRPr lang="en-US" sz="2400" dirty="0"/>
          </a:p>
          <a:p>
            <a:pPr marL="342900" indent="-342900" defTabSz="914400" eaLnBrk="0" fontAlgn="base" hangingPunct="0">
              <a:spcBef>
                <a:spcPct val="0"/>
              </a:spcBef>
              <a:spcAft>
                <a:spcPct val="0"/>
              </a:spcAft>
              <a:buFont typeface="Arial" panose="020B0604020202020204" pitchFamily="34" charset="0"/>
              <a:buChar char="•"/>
            </a:pPr>
            <a:endParaRPr kumimoji="0" lang="en-US" altLang="en-US" sz="2400" i="0" u="none" strike="noStrike" cap="none" normalizeH="0" baseline="0" dirty="0">
              <a:ln>
                <a:noFill/>
              </a:ln>
              <a:effectLst/>
            </a:endParaRPr>
          </a:p>
        </p:txBody>
      </p:sp>
    </p:spTree>
    <p:extLst>
      <p:ext uri="{BB962C8B-B14F-4D97-AF65-F5344CB8AC3E}">
        <p14:creationId xmlns:p14="http://schemas.microsoft.com/office/powerpoint/2010/main" val="1447389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9" name="Rectangle 8"/>
          <p:cNvSpPr/>
          <p:nvPr/>
        </p:nvSpPr>
        <p:spPr>
          <a:xfrm>
            <a:off x="8345050" y="1025238"/>
            <a:ext cx="3616037" cy="5611091"/>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itle 1">
            <a:extLst>
              <a:ext uri="{FF2B5EF4-FFF2-40B4-BE49-F238E27FC236}">
                <a16:creationId xmlns:a16="http://schemas.microsoft.com/office/drawing/2014/main" id="{B45E7780-BEBD-4534-808F-0E82D26B1EDC}"/>
              </a:ext>
            </a:extLst>
          </p:cNvPr>
          <p:cNvSpPr txBox="1">
            <a:spLocks/>
          </p:cNvSpPr>
          <p:nvPr/>
        </p:nvSpPr>
        <p:spPr>
          <a:xfrm>
            <a:off x="8432796" y="1880612"/>
            <a:ext cx="3528291" cy="208586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cap="all" spc="-100" dirty="0">
                <a:latin typeface="Garamond" panose="02020404030301010803" pitchFamily="18" charset="0"/>
              </a:rPr>
              <a:t>Q &amp; A</a:t>
            </a:r>
          </a:p>
        </p:txBody>
      </p:sp>
      <p:sp>
        <p:nvSpPr>
          <p:cNvPr id="8" name="Rectangle 7">
            <a:extLst>
              <a:ext uri="{FF2B5EF4-FFF2-40B4-BE49-F238E27FC236}">
                <a16:creationId xmlns:a16="http://schemas.microsoft.com/office/drawing/2014/main" id="{8E21DB70-7561-4204-A79B-A52EDC0F9D38}"/>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3674536C-3A68-462A-B6E5-E5CA8697ED4B}"/>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36457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8" name="Rectangle 7"/>
          <p:cNvSpPr/>
          <p:nvPr/>
        </p:nvSpPr>
        <p:spPr>
          <a:xfrm>
            <a:off x="8345050" y="997528"/>
            <a:ext cx="3616037" cy="5611091"/>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itle 2">
            <a:extLst>
              <a:ext uri="{FF2B5EF4-FFF2-40B4-BE49-F238E27FC236}">
                <a16:creationId xmlns:a16="http://schemas.microsoft.com/office/drawing/2014/main" id="{E5AD4937-CA34-4C89-9BAF-9E011BE5736D}"/>
              </a:ext>
            </a:extLst>
          </p:cNvPr>
          <p:cNvSpPr txBox="1">
            <a:spLocks/>
          </p:cNvSpPr>
          <p:nvPr/>
        </p:nvSpPr>
        <p:spPr>
          <a:xfrm>
            <a:off x="7765530" y="2867153"/>
            <a:ext cx="4775075" cy="163090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83000"/>
              </a:lnSpc>
            </a:pPr>
            <a:r>
              <a:rPr lang="en-US" sz="4000" b="1" cap="all" spc="-100" dirty="0">
                <a:latin typeface="Garamond" panose="02020404030301010803" pitchFamily="18" charset="0"/>
              </a:rPr>
              <a:t>Thank You!</a:t>
            </a:r>
          </a:p>
        </p:txBody>
      </p:sp>
      <p:sp>
        <p:nvSpPr>
          <p:cNvPr id="12" name="Rectangle 11">
            <a:extLst>
              <a:ext uri="{FF2B5EF4-FFF2-40B4-BE49-F238E27FC236}">
                <a16:creationId xmlns:a16="http://schemas.microsoft.com/office/drawing/2014/main" id="{A64D663D-A1D6-43EA-8842-765E7D51C1C8}"/>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BBD785F8-CB89-4156-A6B6-A4A6C844C341}"/>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63603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6563360" cy="523220"/>
          </a:xfrm>
          <a:prstGeom prst="rect">
            <a:avLst/>
          </a:prstGeom>
          <a:noFill/>
        </p:spPr>
        <p:txBody>
          <a:bodyPr wrap="square" rtlCol="0">
            <a:spAutoFit/>
          </a:bodyPr>
          <a:lstStyle/>
          <a:p>
            <a:r>
              <a:rPr lang="en-US" sz="2800" b="1" dirty="0"/>
              <a:t>HOOKS - </a:t>
            </a:r>
            <a:r>
              <a:rPr lang="en-US" sz="2800" b="1" dirty="0" err="1"/>
              <a:t>useState</a:t>
            </a:r>
            <a:endParaRPr lang="en-IN" sz="2800" b="1" dirty="0"/>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9FB8900A-8BB8-4255-8306-4546C5C835A7}"/>
              </a:ext>
            </a:extLst>
          </p:cNvPr>
          <p:cNvSpPr/>
          <p:nvPr/>
        </p:nvSpPr>
        <p:spPr>
          <a:xfrm>
            <a:off x="349139" y="1216311"/>
            <a:ext cx="11335988" cy="4467057"/>
          </a:xfrm>
          <a:prstGeom prst="rect">
            <a:avLst/>
          </a:prstGeom>
        </p:spPr>
        <p:txBody>
          <a:bodyPr wrap="square">
            <a:spAutoFit/>
          </a:bodyPr>
          <a:lstStyle/>
          <a:p>
            <a:pPr marL="457200" lvl="0" indent="-311150">
              <a:lnSpc>
                <a:spcPct val="150000"/>
              </a:lnSpc>
              <a:buSzPts val="1300"/>
              <a:buChar char="●"/>
            </a:pPr>
            <a:r>
              <a:rPr lang="en-IN" sz="2400" dirty="0"/>
              <a:t>A Hook is a special function that lets you “hook into” React features. For example, </a:t>
            </a:r>
            <a:r>
              <a:rPr lang="en-IN" sz="2400" dirty="0" err="1"/>
              <a:t>useState</a:t>
            </a:r>
            <a:r>
              <a:rPr lang="en-IN" sz="2400" dirty="0"/>
              <a:t> is a Hook that lets you add React state to function components</a:t>
            </a:r>
          </a:p>
          <a:p>
            <a:pPr marL="457200" lvl="0" indent="-311150">
              <a:lnSpc>
                <a:spcPct val="150000"/>
              </a:lnSpc>
              <a:buSzPts val="1300"/>
              <a:buChar char="●"/>
            </a:pPr>
            <a:r>
              <a:rPr lang="en-IN" sz="2400" dirty="0"/>
              <a:t> If you write a function component and realize you need to add some state to it, previously you had to convert it to a class. Now you can use a Hook inside the existing function component. </a:t>
            </a:r>
          </a:p>
          <a:p>
            <a:pPr marL="457200" lvl="0" indent="-311150">
              <a:lnSpc>
                <a:spcPct val="150000"/>
              </a:lnSpc>
              <a:buSzPts val="1300"/>
              <a:buChar char="●"/>
            </a:pPr>
            <a:r>
              <a:rPr lang="en-IN" sz="2400" b="1" dirty="0"/>
              <a:t>What does </a:t>
            </a:r>
            <a:r>
              <a:rPr lang="en-IN" sz="2400" b="1" dirty="0" err="1"/>
              <a:t>useState</a:t>
            </a:r>
            <a:r>
              <a:rPr lang="en-IN" sz="2400" b="1" dirty="0"/>
              <a:t> do:</a:t>
            </a:r>
          </a:p>
          <a:p>
            <a:pPr marL="457200" lvl="0" indent="-311150">
              <a:lnSpc>
                <a:spcPct val="150000"/>
              </a:lnSpc>
              <a:buSzPts val="1300"/>
              <a:buChar char="●"/>
            </a:pPr>
            <a:r>
              <a:rPr lang="en-IN" sz="2400" b="1" dirty="0"/>
              <a:t>What does </a:t>
            </a:r>
            <a:r>
              <a:rPr lang="en-IN" sz="2400" b="1" dirty="0" err="1"/>
              <a:t>useState</a:t>
            </a:r>
            <a:r>
              <a:rPr lang="en-IN" sz="2400" b="1" dirty="0"/>
              <a:t> return:</a:t>
            </a:r>
          </a:p>
          <a:p>
            <a:pPr marL="457200" lvl="0" indent="-311150">
              <a:lnSpc>
                <a:spcPct val="150000"/>
              </a:lnSpc>
              <a:buSzPts val="1300"/>
              <a:buChar char="●"/>
            </a:pPr>
            <a:r>
              <a:rPr lang="en-IN" sz="2400" b="1" dirty="0"/>
              <a:t>How to display/read the State Variables:</a:t>
            </a:r>
          </a:p>
        </p:txBody>
      </p:sp>
    </p:spTree>
    <p:extLst>
      <p:ext uri="{BB962C8B-B14F-4D97-AF65-F5344CB8AC3E}">
        <p14:creationId xmlns:p14="http://schemas.microsoft.com/office/powerpoint/2010/main" val="2327530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endParaRPr>
          </a:p>
        </p:txBody>
      </p:sp>
      <p:sp>
        <p:nvSpPr>
          <p:cNvPr id="3" name="TextBox 2"/>
          <p:cNvSpPr txBox="1"/>
          <p:nvPr/>
        </p:nvSpPr>
        <p:spPr>
          <a:xfrm>
            <a:off x="508000" y="556568"/>
            <a:ext cx="6258560" cy="523220"/>
          </a:xfrm>
          <a:prstGeom prst="rect">
            <a:avLst/>
          </a:prstGeom>
          <a:noFill/>
        </p:spPr>
        <p:txBody>
          <a:bodyPr wrap="square" rtlCol="0">
            <a:spAutoFit/>
          </a:bodyPr>
          <a:lstStyle/>
          <a:p>
            <a:r>
              <a:rPr lang="en-IN" sz="2800" b="1" dirty="0"/>
              <a:t>LIFECYCLE OF COMPONENT</a:t>
            </a: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b="1" dirty="0">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endParaRPr>
          </a:p>
        </p:txBody>
      </p:sp>
      <p:pic>
        <p:nvPicPr>
          <p:cNvPr id="8" name="Google Shape;176;p24">
            <a:extLst>
              <a:ext uri="{FF2B5EF4-FFF2-40B4-BE49-F238E27FC236}">
                <a16:creationId xmlns:a16="http://schemas.microsoft.com/office/drawing/2014/main" id="{0925F778-305B-4798-80ED-4C7A41DD5E83}"/>
              </a:ext>
            </a:extLst>
          </p:cNvPr>
          <p:cNvPicPr preferRelativeResize="0"/>
          <p:nvPr/>
        </p:nvPicPr>
        <p:blipFill>
          <a:blip r:embed="rId3">
            <a:alphaModFix/>
          </a:blip>
          <a:stretch>
            <a:fillRect/>
          </a:stretch>
        </p:blipFill>
        <p:spPr>
          <a:xfrm>
            <a:off x="581192" y="1467516"/>
            <a:ext cx="11029616" cy="4833916"/>
          </a:xfrm>
          <a:prstGeom prst="rect">
            <a:avLst/>
          </a:prstGeom>
          <a:noFill/>
          <a:ln>
            <a:noFill/>
          </a:ln>
        </p:spPr>
      </p:pic>
    </p:spTree>
    <p:extLst>
      <p:ext uri="{BB962C8B-B14F-4D97-AF65-F5344CB8AC3E}">
        <p14:creationId xmlns:p14="http://schemas.microsoft.com/office/powerpoint/2010/main" val="2813292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endParaRP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b="1" dirty="0">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endParaRPr>
          </a:p>
        </p:txBody>
      </p:sp>
      <p:sp>
        <p:nvSpPr>
          <p:cNvPr id="2" name="TextBox 1">
            <a:extLst>
              <a:ext uri="{FF2B5EF4-FFF2-40B4-BE49-F238E27FC236}">
                <a16:creationId xmlns:a16="http://schemas.microsoft.com/office/drawing/2014/main" id="{F7A0A397-207A-14A7-E085-ED8F38032F22}"/>
              </a:ext>
            </a:extLst>
          </p:cNvPr>
          <p:cNvSpPr txBox="1"/>
          <p:nvPr/>
        </p:nvSpPr>
        <p:spPr>
          <a:xfrm>
            <a:off x="508000" y="839573"/>
            <a:ext cx="11526345" cy="4893647"/>
          </a:xfrm>
          <a:prstGeom prst="rect">
            <a:avLst/>
          </a:prstGeom>
          <a:noFill/>
        </p:spPr>
        <p:txBody>
          <a:bodyPr wrap="square">
            <a:spAutoFit/>
          </a:bodyPr>
          <a:lstStyle/>
          <a:p>
            <a:br>
              <a:rPr lang="en-US" sz="2400" b="0" dirty="0">
                <a:effectLst/>
              </a:rPr>
            </a:br>
            <a:r>
              <a:rPr lang="en-US" sz="2400" b="0" i="0" dirty="0">
                <a:solidFill>
                  <a:srgbClr val="202124"/>
                </a:solidFill>
                <a:effectLst/>
              </a:rPr>
              <a:t>Each component in React has a lifecycle which you can </a:t>
            </a:r>
            <a:r>
              <a:rPr lang="en-US" sz="2400" i="0" dirty="0">
                <a:solidFill>
                  <a:srgbClr val="202124"/>
                </a:solidFill>
                <a:effectLst/>
              </a:rPr>
              <a:t>monitor and manipulate during its three main phases</a:t>
            </a:r>
            <a:r>
              <a:rPr lang="en-US" sz="2400" b="0" i="0" dirty="0">
                <a:solidFill>
                  <a:srgbClr val="202124"/>
                </a:solidFill>
                <a:effectLst/>
              </a:rPr>
              <a:t>. The three phases are: Mounting, Updating, and Unmounting.</a:t>
            </a:r>
          </a:p>
          <a:p>
            <a:endParaRPr lang="en-US" sz="2400" dirty="0"/>
          </a:p>
          <a:p>
            <a:r>
              <a:rPr lang="en-US" sz="2400" b="1" dirty="0">
                <a:effectLst/>
              </a:rPr>
              <a:t>Mounting</a:t>
            </a:r>
          </a:p>
          <a:p>
            <a:r>
              <a:rPr lang="en-US" sz="2400" b="0" dirty="0">
                <a:effectLst/>
              </a:rPr>
              <a:t>These methods are called in the following order when an instance of a component is being created and inserted into the DOM:</a:t>
            </a:r>
          </a:p>
          <a:p>
            <a:endParaRPr lang="en-US" sz="2400" b="0" dirty="0">
              <a:effectLst/>
            </a:endParaRPr>
          </a:p>
          <a:p>
            <a:pPr marL="342900" indent="-342900">
              <a:buFont typeface="Arial" panose="020B0604020202020204" pitchFamily="34" charset="0"/>
              <a:buChar char="•"/>
            </a:pPr>
            <a:r>
              <a:rPr lang="en-US" sz="2400" b="0" dirty="0">
                <a:effectLst/>
              </a:rPr>
              <a:t>constructor()</a:t>
            </a:r>
          </a:p>
          <a:p>
            <a:pPr marL="342900" indent="-342900">
              <a:buFont typeface="Arial" panose="020B0604020202020204" pitchFamily="34" charset="0"/>
              <a:buChar char="•"/>
            </a:pPr>
            <a:r>
              <a:rPr lang="en-US" sz="2400" b="0" dirty="0">
                <a:effectLst/>
              </a:rPr>
              <a:t>static </a:t>
            </a:r>
            <a:r>
              <a:rPr lang="en-US" sz="2400" b="0" dirty="0" err="1">
                <a:effectLst/>
              </a:rPr>
              <a:t>getDerivedStateFromProps</a:t>
            </a:r>
            <a:r>
              <a:rPr lang="en-US" sz="2400" b="0" dirty="0">
                <a:effectLst/>
              </a:rPr>
              <a:t>()</a:t>
            </a:r>
          </a:p>
          <a:p>
            <a:pPr marL="342900" indent="-342900">
              <a:buFont typeface="Arial" panose="020B0604020202020204" pitchFamily="34" charset="0"/>
              <a:buChar char="•"/>
            </a:pPr>
            <a:r>
              <a:rPr lang="en-US" sz="2400" b="0" dirty="0">
                <a:effectLst/>
              </a:rPr>
              <a:t>render()</a:t>
            </a:r>
          </a:p>
          <a:p>
            <a:pPr marL="342900" indent="-342900">
              <a:buFont typeface="Arial" panose="020B0604020202020204" pitchFamily="34" charset="0"/>
              <a:buChar char="•"/>
            </a:pPr>
            <a:r>
              <a:rPr lang="en-US" sz="2400" b="0" dirty="0" err="1">
                <a:effectLst/>
              </a:rPr>
              <a:t>componentDidMount</a:t>
            </a:r>
            <a:r>
              <a:rPr lang="en-US" sz="2400" b="0" dirty="0">
                <a:effectLst/>
              </a:rPr>
              <a:t>()</a:t>
            </a:r>
            <a:endParaRPr lang="en-US" sz="2400" dirty="0"/>
          </a:p>
          <a:p>
            <a:endParaRPr lang="en-US" sz="2400" b="0" dirty="0">
              <a:effectLst/>
            </a:endParaRPr>
          </a:p>
        </p:txBody>
      </p:sp>
      <p:sp>
        <p:nvSpPr>
          <p:cNvPr id="6" name="Rectangle 3">
            <a:extLst>
              <a:ext uri="{FF2B5EF4-FFF2-40B4-BE49-F238E27FC236}">
                <a16:creationId xmlns:a16="http://schemas.microsoft.com/office/drawing/2014/main" id="{119C2F1A-BCA8-BC7D-AEA5-DFD53F34CACD}"/>
              </a:ext>
            </a:extLst>
          </p:cNvPr>
          <p:cNvSpPr>
            <a:spLocks noChangeArrowheads="1"/>
          </p:cNvSpPr>
          <p:nvPr/>
        </p:nvSpPr>
        <p:spPr bwMode="auto">
          <a:xfrm>
            <a:off x="0" y="-48399"/>
            <a:ext cx="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4075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b="1">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2" name="TextBox 1">
            <a:extLst>
              <a:ext uri="{FF2B5EF4-FFF2-40B4-BE49-F238E27FC236}">
                <a16:creationId xmlns:a16="http://schemas.microsoft.com/office/drawing/2014/main" id="{F7A0A397-207A-14A7-E085-ED8F38032F22}"/>
              </a:ext>
            </a:extLst>
          </p:cNvPr>
          <p:cNvSpPr txBox="1"/>
          <p:nvPr/>
        </p:nvSpPr>
        <p:spPr>
          <a:xfrm>
            <a:off x="508000" y="1141121"/>
            <a:ext cx="11526345" cy="5262979"/>
          </a:xfrm>
          <a:prstGeom prst="rect">
            <a:avLst/>
          </a:prstGeom>
          <a:noFill/>
        </p:spPr>
        <p:txBody>
          <a:bodyPr wrap="square">
            <a:spAutoFit/>
          </a:bodyPr>
          <a:lstStyle/>
          <a:p>
            <a:r>
              <a:rPr lang="en-US" sz="2400" b="1" dirty="0">
                <a:effectLst/>
              </a:rPr>
              <a:t>Updating</a:t>
            </a:r>
          </a:p>
          <a:p>
            <a:r>
              <a:rPr lang="en-US" sz="2400" b="0" dirty="0">
                <a:effectLst/>
              </a:rPr>
              <a:t>An update can be caused by changes to props or state. These methods are called in the following order when a component is being re-rendered:</a:t>
            </a:r>
          </a:p>
          <a:p>
            <a:endParaRPr lang="en-US" sz="2400" b="0" dirty="0">
              <a:effectLst/>
            </a:endParaRPr>
          </a:p>
          <a:p>
            <a:pPr marL="342900" indent="-342900">
              <a:buFont typeface="Arial" panose="020B0604020202020204" pitchFamily="34" charset="0"/>
              <a:buChar char="•"/>
            </a:pPr>
            <a:r>
              <a:rPr lang="en-US" sz="2400" b="0" dirty="0">
                <a:effectLst/>
              </a:rPr>
              <a:t>static </a:t>
            </a:r>
            <a:r>
              <a:rPr lang="en-US" sz="2400" b="0" dirty="0" err="1">
                <a:effectLst/>
              </a:rPr>
              <a:t>getDerivedStateFromProps</a:t>
            </a:r>
            <a:r>
              <a:rPr lang="en-US" sz="2400" b="0" dirty="0">
                <a:effectLst/>
              </a:rPr>
              <a:t>()</a:t>
            </a:r>
          </a:p>
          <a:p>
            <a:pPr marL="342900" indent="-342900">
              <a:buFont typeface="Arial" panose="020B0604020202020204" pitchFamily="34" charset="0"/>
              <a:buChar char="•"/>
            </a:pPr>
            <a:r>
              <a:rPr lang="en-US" sz="2400" b="0" dirty="0" err="1">
                <a:effectLst/>
              </a:rPr>
              <a:t>shouldComponentUpdate</a:t>
            </a:r>
            <a:r>
              <a:rPr lang="en-US" sz="2400" b="0" dirty="0">
                <a:effectLst/>
              </a:rPr>
              <a:t>()</a:t>
            </a:r>
          </a:p>
          <a:p>
            <a:pPr marL="342900" indent="-342900">
              <a:buFont typeface="Arial" panose="020B0604020202020204" pitchFamily="34" charset="0"/>
              <a:buChar char="•"/>
            </a:pPr>
            <a:r>
              <a:rPr lang="en-US" sz="2400" b="0" dirty="0">
                <a:effectLst/>
              </a:rPr>
              <a:t>render()</a:t>
            </a:r>
          </a:p>
          <a:p>
            <a:pPr marL="342900" indent="-342900">
              <a:buFont typeface="Arial" panose="020B0604020202020204" pitchFamily="34" charset="0"/>
              <a:buChar char="•"/>
            </a:pPr>
            <a:r>
              <a:rPr lang="en-US" sz="2400" b="0" dirty="0" err="1">
                <a:effectLst/>
              </a:rPr>
              <a:t>getSnapshotBeforeUpdate</a:t>
            </a:r>
            <a:r>
              <a:rPr lang="en-US" sz="2400" b="0" dirty="0">
                <a:effectLst/>
              </a:rPr>
              <a:t>()</a:t>
            </a:r>
          </a:p>
          <a:p>
            <a:pPr marL="342900" indent="-342900">
              <a:buFont typeface="Arial" panose="020B0604020202020204" pitchFamily="34" charset="0"/>
              <a:buChar char="•"/>
            </a:pPr>
            <a:r>
              <a:rPr lang="en-US" sz="2400" b="0" dirty="0" err="1">
                <a:effectLst/>
              </a:rPr>
              <a:t>componentDidUpdate</a:t>
            </a:r>
            <a:r>
              <a:rPr lang="en-US" sz="2400" b="0" dirty="0">
                <a:effectLst/>
              </a:rPr>
              <a:t>()</a:t>
            </a:r>
          </a:p>
          <a:p>
            <a:endParaRPr lang="en-US" sz="2400" b="0" dirty="0">
              <a:effectLst/>
            </a:endParaRPr>
          </a:p>
          <a:p>
            <a:pPr marR="0" lvl="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effectLst/>
              </a:rPr>
              <a:t>Unmounting</a:t>
            </a:r>
          </a:p>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effectLst/>
              </a:rPr>
              <a:t>This method is called when a component is being removed from the DOM:</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effectLst/>
              </a:rPr>
              <a:t>componentWillUnmount()</a:t>
            </a:r>
            <a:endParaRPr lang="en-US" sz="2400" dirty="0">
              <a:effectLst/>
            </a:endParaRPr>
          </a:p>
          <a:p>
            <a:endParaRPr lang="en-US" sz="2400" dirty="0"/>
          </a:p>
        </p:txBody>
      </p:sp>
      <p:sp>
        <p:nvSpPr>
          <p:cNvPr id="6" name="Rectangle 3">
            <a:extLst>
              <a:ext uri="{FF2B5EF4-FFF2-40B4-BE49-F238E27FC236}">
                <a16:creationId xmlns:a16="http://schemas.microsoft.com/office/drawing/2014/main" id="{119C2F1A-BCA8-BC7D-AEA5-DFD53F34CACD}"/>
              </a:ext>
            </a:extLst>
          </p:cNvPr>
          <p:cNvSpPr>
            <a:spLocks noChangeArrowheads="1"/>
          </p:cNvSpPr>
          <p:nvPr/>
        </p:nvSpPr>
        <p:spPr bwMode="auto">
          <a:xfrm>
            <a:off x="0" y="-48399"/>
            <a:ext cx="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1732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3" name="TextBox 2"/>
          <p:cNvSpPr txBox="1"/>
          <p:nvPr/>
        </p:nvSpPr>
        <p:spPr>
          <a:xfrm>
            <a:off x="508000" y="556568"/>
            <a:ext cx="6258560" cy="523220"/>
          </a:xfrm>
          <a:prstGeom prst="rect">
            <a:avLst/>
          </a:prstGeom>
          <a:noFill/>
        </p:spPr>
        <p:txBody>
          <a:bodyPr wrap="square" rtlCol="0">
            <a:spAutoFit/>
          </a:bodyPr>
          <a:lstStyle/>
          <a:p>
            <a:r>
              <a:rPr lang="en-IN" sz="2800" b="1" dirty="0"/>
              <a:t>LIFECYCLE OF COMPONENT</a:t>
            </a: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b="1">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5" name="Rectangle 2">
            <a:extLst>
              <a:ext uri="{FF2B5EF4-FFF2-40B4-BE49-F238E27FC236}">
                <a16:creationId xmlns:a16="http://schemas.microsoft.com/office/drawing/2014/main" id="{866368FD-D35E-4D6A-A511-918365DA81B3}"/>
              </a:ext>
            </a:extLst>
          </p:cNvPr>
          <p:cNvSpPr>
            <a:spLocks noChangeArrowheads="1"/>
          </p:cNvSpPr>
          <p:nvPr/>
        </p:nvSpPr>
        <p:spPr bwMode="auto">
          <a:xfrm>
            <a:off x="1214136" y="2385428"/>
            <a:ext cx="6040104"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sng"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strike="noStrike" cap="none" normalizeH="0" baseline="0" dirty="0">
                <a:ln>
                  <a:noFill/>
                </a:ln>
                <a:solidFill>
                  <a:srgbClr val="1A1A1A"/>
                </a:solidFill>
                <a:effectLst/>
                <a:hlinkClick r:id="rId3"/>
              </a:rPr>
              <a:t>constructor()</a:t>
            </a:r>
            <a:endParaRPr kumimoji="0" lang="en-US" altLang="en-US" sz="2000" b="1" i="0" strike="noStrike" cap="none" normalizeH="0" baseline="0" dirty="0">
              <a:ln>
                <a:noFill/>
              </a:ln>
              <a:solidFill>
                <a:srgbClr val="1A1A1A"/>
              </a:solidFill>
              <a:effectLst/>
            </a:endParaRPr>
          </a:p>
          <a:p>
            <a:pPr eaLnBrk="0" fontAlgn="base" hangingPunct="0">
              <a:spcBef>
                <a:spcPct val="0"/>
              </a:spcBef>
              <a:spcAft>
                <a:spcPct val="0"/>
              </a:spcAft>
              <a:buFontTx/>
              <a:buChar char="•"/>
            </a:pPr>
            <a:r>
              <a:rPr kumimoji="0" lang="en-US" altLang="en-US" sz="2000" b="1" i="0" strike="noStrike" cap="none" normalizeH="0" baseline="0" dirty="0">
                <a:ln>
                  <a:noFill/>
                </a:ln>
                <a:solidFill>
                  <a:srgbClr val="1A1A1A"/>
                </a:solidFill>
                <a:effectLst/>
                <a:hlinkClick r:id="rId4"/>
              </a:rPr>
              <a:t>static </a:t>
            </a:r>
            <a:r>
              <a:rPr kumimoji="0" lang="en-US" altLang="en-US" sz="2000" b="1" i="0" strike="noStrike" cap="none" normalizeH="0" baseline="0" dirty="0" err="1">
                <a:ln>
                  <a:noFill/>
                </a:ln>
                <a:solidFill>
                  <a:srgbClr val="1A1A1A"/>
                </a:solidFill>
                <a:effectLst/>
                <a:hlinkClick r:id="rId4"/>
              </a:rPr>
              <a:t>getDerivedStateFromProps</a:t>
            </a:r>
            <a:r>
              <a:rPr kumimoji="0" lang="en-US" altLang="en-US" sz="2000" b="1" i="0" strike="noStrike" cap="none" normalizeH="0" baseline="0" dirty="0">
                <a:ln>
                  <a:noFill/>
                </a:ln>
                <a:solidFill>
                  <a:srgbClr val="1A1A1A"/>
                </a:solidFill>
                <a:effectLst/>
                <a:hlinkClick r:id="rId4"/>
              </a:rPr>
              <a:t>(</a:t>
            </a:r>
            <a:r>
              <a:rPr lang="en-US" altLang="en-US" sz="2000" dirty="0">
                <a:latin typeface="inherit"/>
              </a:rPr>
              <a:t>p</a:t>
            </a:r>
            <a:r>
              <a:rPr kumimoji="0" lang="en-US" altLang="en-US" sz="2000" b="0" i="0" u="none" strike="noStrike" cap="none" normalizeH="0" baseline="0" dirty="0">
                <a:ln>
                  <a:noFill/>
                </a:ln>
                <a:solidFill>
                  <a:schemeClr val="tx1"/>
                </a:solidFill>
                <a:effectLst/>
                <a:latin typeface="inherit"/>
              </a:rPr>
              <a:t>rops, </a:t>
            </a:r>
            <a:r>
              <a:rPr lang="en-US" altLang="en-US" sz="2000" dirty="0">
                <a:latin typeface="inherit"/>
              </a:rPr>
              <a:t>s</a:t>
            </a:r>
            <a:r>
              <a:rPr kumimoji="0" lang="en-US" altLang="en-US" sz="2000" b="0" i="0" u="none" strike="noStrike" cap="none" normalizeH="0" baseline="0" dirty="0">
                <a:ln>
                  <a:noFill/>
                </a:ln>
                <a:solidFill>
                  <a:schemeClr val="tx1"/>
                </a:solidFill>
                <a:effectLst/>
                <a:latin typeface="inherit"/>
              </a:rPr>
              <a:t>tate</a:t>
            </a:r>
            <a:r>
              <a:rPr kumimoji="0" lang="en-US" altLang="en-US" sz="2000" b="1" i="0" strike="noStrike" cap="none" normalizeH="0" baseline="0" dirty="0">
                <a:ln>
                  <a:noFill/>
                </a:ln>
                <a:solidFill>
                  <a:srgbClr val="1A1A1A"/>
                </a:solidFill>
                <a:effectLst/>
                <a:hlinkClick r:id="rId4"/>
              </a:rPr>
              <a:t>)</a:t>
            </a:r>
            <a:endParaRPr kumimoji="0" lang="en-US" altLang="en-US" sz="2000" b="1" i="0"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strike="noStrike" cap="none" normalizeH="0" baseline="0" dirty="0">
                <a:ln>
                  <a:noFill/>
                </a:ln>
                <a:solidFill>
                  <a:srgbClr val="1A1A1A"/>
                </a:solidFill>
                <a:effectLst/>
                <a:hlinkClick r:id="rId5"/>
              </a:rPr>
              <a:t>render()</a:t>
            </a:r>
            <a:endParaRPr kumimoji="0" lang="en-US" altLang="en-US" sz="2000" b="1" i="0"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strike="noStrike" cap="none" normalizeH="0" baseline="0" dirty="0" err="1">
                <a:ln>
                  <a:noFill/>
                </a:ln>
                <a:solidFill>
                  <a:srgbClr val="1A1A1A"/>
                </a:solidFill>
                <a:effectLst/>
                <a:hlinkClick r:id="rId6"/>
              </a:rPr>
              <a:t>componentDidMount</a:t>
            </a:r>
            <a:r>
              <a:rPr kumimoji="0" lang="en-US" altLang="en-US" sz="2000" b="1" i="0" strike="noStrike" cap="none" normalizeH="0" baseline="0" dirty="0">
                <a:ln>
                  <a:noFill/>
                </a:ln>
                <a:solidFill>
                  <a:srgbClr val="1A1A1A"/>
                </a:solidFill>
                <a:effectLst/>
                <a:hlinkClick r:id="rId6"/>
              </a:rPr>
              <a:t>()</a:t>
            </a:r>
            <a:endParaRPr kumimoji="0" lang="en-US" altLang="en-US" sz="2000" b="1" i="0"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b="1" u="sng" dirty="0">
              <a:solidFill>
                <a:srgbClr val="1A1A1A"/>
              </a:solidFill>
            </a:endParaRPr>
          </a:p>
        </p:txBody>
      </p:sp>
      <p:sp>
        <p:nvSpPr>
          <p:cNvPr id="6" name="Rectangle 3">
            <a:extLst>
              <a:ext uri="{FF2B5EF4-FFF2-40B4-BE49-F238E27FC236}">
                <a16:creationId xmlns:a16="http://schemas.microsoft.com/office/drawing/2014/main" id="{4F1FD3DE-DEDD-4AC7-9AEB-D17532C62FD9}"/>
              </a:ext>
            </a:extLst>
          </p:cNvPr>
          <p:cNvSpPr>
            <a:spLocks noChangeArrowheads="1"/>
          </p:cNvSpPr>
          <p:nvPr/>
        </p:nvSpPr>
        <p:spPr bwMode="auto">
          <a:xfrm>
            <a:off x="7388481" y="1949390"/>
            <a:ext cx="4164923"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1A1A1A"/>
                </a:solidFill>
                <a:effectLst/>
                <a:hlinkClick r:id="rId4"/>
              </a:rPr>
              <a:t>static </a:t>
            </a:r>
            <a:r>
              <a:rPr kumimoji="0" lang="en-US" altLang="en-US" sz="2000" b="1" i="0" u="none" strike="noStrike" cap="none" normalizeH="0" baseline="0" dirty="0" err="1">
                <a:ln>
                  <a:noFill/>
                </a:ln>
                <a:solidFill>
                  <a:srgbClr val="1A1A1A"/>
                </a:solidFill>
                <a:effectLst/>
                <a:hlinkClick r:id="rId4"/>
              </a:rPr>
              <a:t>getDerivedStateFromProps</a:t>
            </a:r>
            <a:r>
              <a:rPr kumimoji="0" lang="en-US" altLang="en-US" sz="2000" b="1" i="0" u="none" strike="noStrike" cap="none" normalizeH="0" baseline="0" dirty="0">
                <a:ln>
                  <a:noFill/>
                </a:ln>
                <a:solidFill>
                  <a:srgbClr val="1A1A1A"/>
                </a:solidFill>
                <a:effectLst/>
                <a:hlinkClick r:id="rId4"/>
              </a:rPr>
              <a:t>()</a:t>
            </a:r>
            <a:endParaRPr kumimoji="0" lang="en-US" altLang="en-US" sz="2000" b="1" i="0" u="none"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rgbClr val="1A1A1A"/>
                </a:solidFill>
                <a:effectLst/>
                <a:hlinkClick r:id="rId7"/>
              </a:rPr>
              <a:t>shouldComponentUpdate</a:t>
            </a:r>
            <a:r>
              <a:rPr kumimoji="0" lang="en-US" altLang="en-US" sz="2000" b="1" i="0" u="none" strike="noStrike" cap="none" normalizeH="0" baseline="0" dirty="0">
                <a:ln>
                  <a:noFill/>
                </a:ln>
                <a:solidFill>
                  <a:srgbClr val="1A1A1A"/>
                </a:solidFill>
                <a:effectLst/>
                <a:hlinkClick r:id="rId7"/>
              </a:rPr>
              <a:t>()</a:t>
            </a:r>
            <a:endParaRPr kumimoji="0" lang="en-US" altLang="en-US" sz="2000" b="1" i="0" u="none"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1A1A1A"/>
                </a:solidFill>
                <a:effectLst/>
                <a:hlinkClick r:id="rId5"/>
              </a:rPr>
              <a:t>render()</a:t>
            </a:r>
            <a:endParaRPr kumimoji="0" lang="en-US" altLang="en-US" sz="2000" b="1" i="0" u="none"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rgbClr val="1A1A1A"/>
                </a:solidFill>
                <a:effectLst/>
                <a:hlinkClick r:id="rId8"/>
              </a:rPr>
              <a:t>getSnapshotBeforeUpdate</a:t>
            </a:r>
            <a:r>
              <a:rPr kumimoji="0" lang="en-US" altLang="en-US" sz="2000" b="1" i="0" u="none" strike="noStrike" cap="none" normalizeH="0" baseline="0" dirty="0">
                <a:ln>
                  <a:noFill/>
                </a:ln>
                <a:solidFill>
                  <a:srgbClr val="1A1A1A"/>
                </a:solidFill>
                <a:effectLst/>
                <a:hlinkClick r:id="rId8"/>
              </a:rPr>
              <a:t>(</a:t>
            </a:r>
            <a:r>
              <a:rPr kumimoji="0" lang="en-US" altLang="en-US" sz="2000" b="1" i="0" u="none" strike="noStrike" cap="none" normalizeH="0" baseline="0" dirty="0" err="1">
                <a:ln>
                  <a:noFill/>
                </a:ln>
                <a:solidFill>
                  <a:srgbClr val="1A1A1A"/>
                </a:solidFill>
                <a:effectLst/>
                <a:hlinkClick r:id="rId9"/>
              </a:rPr>
              <a:t>prevProps</a:t>
            </a:r>
            <a:r>
              <a:rPr kumimoji="0" lang="en-US" altLang="en-US" sz="2000" b="1" i="0" u="none" strike="noStrike" cap="none" normalizeH="0" baseline="0" dirty="0">
                <a:ln>
                  <a:noFill/>
                </a:ln>
                <a:solidFill>
                  <a:srgbClr val="1A1A1A"/>
                </a:solidFill>
                <a:effectLst/>
                <a:hlinkClick r:id="rId9"/>
              </a:rPr>
              <a:t>,</a:t>
            </a:r>
          </a:p>
          <a:p>
            <a:pPr marL="0" marR="0" lvl="0" indent="0" algn="l" defTabSz="914400" rtl="0" eaLnBrk="0" fontAlgn="base" latinLnBrk="0" hangingPunct="0">
              <a:lnSpc>
                <a:spcPct val="100000"/>
              </a:lnSpc>
              <a:spcBef>
                <a:spcPct val="0"/>
              </a:spcBef>
              <a:spcAft>
                <a:spcPct val="0"/>
              </a:spcAft>
              <a:buClrTx/>
              <a:buSzTx/>
              <a:tabLst/>
            </a:pPr>
            <a:r>
              <a:rPr lang="en-US" altLang="en-US" sz="2000" b="1" dirty="0">
                <a:solidFill>
                  <a:srgbClr val="1A1A1A"/>
                </a:solidFill>
                <a:hlinkClick r:id="rId9"/>
              </a:rPr>
              <a:t>  </a:t>
            </a:r>
            <a:r>
              <a:rPr kumimoji="0" lang="en-US" altLang="en-US" sz="2000" b="1" i="0" u="none" strike="noStrike" cap="none" normalizeH="0" baseline="0" dirty="0" err="1">
                <a:ln>
                  <a:noFill/>
                </a:ln>
                <a:solidFill>
                  <a:srgbClr val="1A1A1A"/>
                </a:solidFill>
                <a:effectLst/>
                <a:hlinkClick r:id="rId9"/>
              </a:rPr>
              <a:t>prevState</a:t>
            </a:r>
            <a:r>
              <a:rPr kumimoji="0" lang="en-US" altLang="en-US" sz="2000" b="1" i="0" u="none" strike="noStrike" cap="none" normalizeH="0" baseline="0" dirty="0">
                <a:ln>
                  <a:noFill/>
                </a:ln>
                <a:solidFill>
                  <a:srgbClr val="1A1A1A"/>
                </a:solidFill>
                <a:effectLst/>
                <a:hlinkClick r:id="rId8"/>
              </a:rPr>
              <a:t>)</a:t>
            </a:r>
            <a:endParaRPr kumimoji="0" lang="en-US" altLang="en-US" sz="2000" b="1" i="0" u="none"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rgbClr val="1A1A1A"/>
                </a:solidFill>
                <a:effectLst/>
                <a:hlinkClick r:id="rId9"/>
              </a:rPr>
              <a:t>componentDidUpdate</a:t>
            </a:r>
            <a:r>
              <a:rPr kumimoji="0" lang="en-US" altLang="en-US" sz="2000" b="1" i="0" u="none" strike="noStrike" cap="none" normalizeH="0" baseline="0" dirty="0">
                <a:ln>
                  <a:noFill/>
                </a:ln>
                <a:solidFill>
                  <a:srgbClr val="1A1A1A"/>
                </a:solidFill>
                <a:effectLst/>
                <a:hlinkClick r:id="rId9"/>
              </a:rPr>
              <a:t>(</a:t>
            </a:r>
            <a:r>
              <a:rPr kumimoji="0" lang="en-US" altLang="en-US" sz="2000" b="1" i="0" u="none" strike="noStrike" cap="none" normalizeH="0" baseline="0" dirty="0" err="1">
                <a:ln>
                  <a:noFill/>
                </a:ln>
                <a:solidFill>
                  <a:srgbClr val="1A1A1A"/>
                </a:solidFill>
                <a:effectLst/>
                <a:hlinkClick r:id="rId9"/>
              </a:rPr>
              <a:t>prevProps</a:t>
            </a:r>
            <a:r>
              <a:rPr kumimoji="0" lang="en-US" altLang="en-US" sz="2000" b="1" i="0" u="none" strike="noStrike" cap="none" normalizeH="0" baseline="0" dirty="0">
                <a:ln>
                  <a:noFill/>
                </a:ln>
                <a:solidFill>
                  <a:srgbClr val="1A1A1A"/>
                </a:solidFill>
                <a:effectLst/>
                <a:hlinkClick r:id="rId9"/>
              </a:rPr>
              <a:t>, </a:t>
            </a:r>
          </a:p>
          <a:p>
            <a:pPr marL="0" marR="0" lvl="0" indent="0" algn="l" defTabSz="914400" rtl="0" eaLnBrk="0" fontAlgn="base" latinLnBrk="0" hangingPunct="0">
              <a:lnSpc>
                <a:spcPct val="100000"/>
              </a:lnSpc>
              <a:spcBef>
                <a:spcPct val="0"/>
              </a:spcBef>
              <a:spcAft>
                <a:spcPct val="0"/>
              </a:spcAft>
              <a:buClrTx/>
              <a:buSzTx/>
              <a:tabLst/>
            </a:pPr>
            <a:r>
              <a:rPr lang="en-US" altLang="en-US" sz="2000" b="1" dirty="0">
                <a:solidFill>
                  <a:srgbClr val="1A1A1A"/>
                </a:solidFill>
                <a:hlinkClick r:id="rId9"/>
              </a:rPr>
              <a:t>   </a:t>
            </a:r>
            <a:r>
              <a:rPr kumimoji="0" lang="en-US" altLang="en-US" sz="2000" b="1" i="0" u="none" strike="noStrike" cap="none" normalizeH="0" baseline="0" dirty="0" err="1">
                <a:ln>
                  <a:noFill/>
                </a:ln>
                <a:solidFill>
                  <a:srgbClr val="1A1A1A"/>
                </a:solidFill>
                <a:effectLst/>
                <a:hlinkClick r:id="rId9"/>
              </a:rPr>
              <a:t>prevState,snapshot</a:t>
            </a:r>
            <a:r>
              <a:rPr kumimoji="0" lang="en-US" altLang="en-US" sz="2000" b="1" i="0" u="none" strike="noStrike" cap="none" normalizeH="0" baseline="0" dirty="0">
                <a:ln>
                  <a:noFill/>
                </a:ln>
                <a:solidFill>
                  <a:srgbClr val="1A1A1A"/>
                </a:solidFill>
                <a:effectLst/>
                <a:hlinkClick r:id="rId9"/>
              </a:rPr>
              <a:t>)</a:t>
            </a:r>
            <a:endParaRPr kumimoji="0" lang="en-US" altLang="en-US" sz="2000" b="1" i="0" u="none"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b="1" dirty="0">
              <a:solidFill>
                <a:srgbClr val="1A1A1A"/>
              </a:solidFill>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solidFill>
                <a:srgbClr val="1A1A1A"/>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p:txBody>
      </p:sp>
      <p:sp>
        <p:nvSpPr>
          <p:cNvPr id="7" name="Rectangle 4">
            <a:extLst>
              <a:ext uri="{FF2B5EF4-FFF2-40B4-BE49-F238E27FC236}">
                <a16:creationId xmlns:a16="http://schemas.microsoft.com/office/drawing/2014/main" id="{EDE7C403-7CEB-40E1-93EB-B045FB6C53C8}"/>
              </a:ext>
            </a:extLst>
          </p:cNvPr>
          <p:cNvSpPr>
            <a:spLocks noChangeArrowheads="1"/>
          </p:cNvSpPr>
          <p:nvPr/>
        </p:nvSpPr>
        <p:spPr bwMode="auto">
          <a:xfrm>
            <a:off x="0" y="-415498"/>
            <a:ext cx="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Oval 16">
            <a:extLst>
              <a:ext uri="{FF2B5EF4-FFF2-40B4-BE49-F238E27FC236}">
                <a16:creationId xmlns:a16="http://schemas.microsoft.com/office/drawing/2014/main" id="{6081EAB3-D719-4BD5-8024-127CB140E88F}"/>
              </a:ext>
            </a:extLst>
          </p:cNvPr>
          <p:cNvSpPr/>
          <p:nvPr/>
        </p:nvSpPr>
        <p:spPr>
          <a:xfrm>
            <a:off x="2224047" y="1470728"/>
            <a:ext cx="1755409" cy="828593"/>
          </a:xfrm>
          <a:prstGeom prst="ellipse">
            <a:avLst/>
          </a:prstGeom>
          <a:solidFill>
            <a:schemeClr val="accent4">
              <a:lumMod val="60000"/>
              <a:lumOff val="40000"/>
            </a:schemeClr>
          </a:solidFill>
          <a:ln>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t>MOUNT</a:t>
            </a:r>
          </a:p>
        </p:txBody>
      </p:sp>
      <p:sp>
        <p:nvSpPr>
          <p:cNvPr id="18" name="Oval 17">
            <a:extLst>
              <a:ext uri="{FF2B5EF4-FFF2-40B4-BE49-F238E27FC236}">
                <a16:creationId xmlns:a16="http://schemas.microsoft.com/office/drawing/2014/main" id="{A3A9AC0A-3CAA-40F8-8918-892AFB7848D7}"/>
              </a:ext>
            </a:extLst>
          </p:cNvPr>
          <p:cNvSpPr/>
          <p:nvPr/>
        </p:nvSpPr>
        <p:spPr>
          <a:xfrm>
            <a:off x="8273505" y="1375289"/>
            <a:ext cx="1755409" cy="828593"/>
          </a:xfrm>
          <a:prstGeom prst="ellipse">
            <a:avLst/>
          </a:prstGeom>
          <a:solidFill>
            <a:schemeClr val="accent4">
              <a:lumMod val="60000"/>
              <a:lumOff val="40000"/>
            </a:schemeClr>
          </a:solidFill>
          <a:ln>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t>UPDATE</a:t>
            </a:r>
          </a:p>
        </p:txBody>
      </p:sp>
    </p:spTree>
    <p:extLst>
      <p:ext uri="{BB962C8B-B14F-4D97-AF65-F5344CB8AC3E}">
        <p14:creationId xmlns:p14="http://schemas.microsoft.com/office/powerpoint/2010/main" val="3180606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Uses of Lifecycle component</a:t>
            </a:r>
            <a:endParaRPr lang="en-IN" sz="2800" b="1" dirty="0">
              <a:solidFill>
                <a:schemeClr val="tx1"/>
              </a:solidFill>
            </a:endParaRPr>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0CE77DCF-2E3E-EAE2-E1A6-5621BB57E25D}"/>
              </a:ext>
            </a:extLst>
          </p:cNvPr>
          <p:cNvSpPr>
            <a:spLocks noChangeArrowheads="1"/>
          </p:cNvSpPr>
          <p:nvPr/>
        </p:nvSpPr>
        <p:spPr bwMode="auto">
          <a:xfrm>
            <a:off x="483476" y="1199938"/>
            <a:ext cx="11225048" cy="51706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440" tIns="0" rIns="0" bIns="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0" i="0" u="none" strike="noStrike" cap="none" normalizeH="0" baseline="0" dirty="0" err="1">
                <a:ln>
                  <a:noFill/>
                </a:ln>
                <a:solidFill>
                  <a:srgbClr val="232629"/>
                </a:solidFill>
                <a:effectLst/>
              </a:rPr>
              <a:t>componentWillMount</a:t>
            </a:r>
            <a:r>
              <a:rPr kumimoji="0" lang="en-US" altLang="en-US" sz="2400" b="0" i="0" u="none" strike="noStrike" cap="none" normalizeH="0" baseline="0" dirty="0">
                <a:ln>
                  <a:noFill/>
                </a:ln>
                <a:solidFill>
                  <a:srgbClr val="232629"/>
                </a:solidFill>
                <a:effectLst/>
              </a:rPr>
              <a:t>()</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232629"/>
                </a:solidFill>
                <a:effectLst/>
              </a:rPr>
              <a:t>This is called once on the server side, if server side rendering is present, and once the client side.</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rgbClr val="232629"/>
                </a:solidFill>
              </a:rPr>
              <a:t>You can use it </a:t>
            </a:r>
            <a:r>
              <a:rPr kumimoji="0" lang="en-US" altLang="en-US" sz="2400" b="0" i="0" u="none" strike="noStrike" cap="none" normalizeH="0" baseline="0" dirty="0">
                <a:ln>
                  <a:noFill/>
                </a:ln>
                <a:solidFill>
                  <a:srgbClr val="232629"/>
                </a:solidFill>
                <a:effectLst/>
              </a:rPr>
              <a:t>to do </a:t>
            </a:r>
            <a:r>
              <a:rPr kumimoji="0" lang="en-US" altLang="en-US" sz="2400" b="0" i="0" u="none" strike="noStrike" cap="none" normalizeH="0" baseline="0" dirty="0" err="1">
                <a:ln>
                  <a:noFill/>
                </a:ln>
                <a:solidFill>
                  <a:srgbClr val="232629"/>
                </a:solidFill>
                <a:effectLst/>
              </a:rPr>
              <a:t>api</a:t>
            </a:r>
            <a:r>
              <a:rPr kumimoji="0" lang="en-US" altLang="en-US" sz="2400" b="0" i="0" u="none" strike="noStrike" cap="none" normalizeH="0" baseline="0" dirty="0">
                <a:ln>
                  <a:noFill/>
                </a:ln>
                <a:solidFill>
                  <a:srgbClr val="232629"/>
                </a:solidFill>
                <a:effectLst/>
              </a:rPr>
              <a:t> calls which do not have direct effect on the components, for example getting </a:t>
            </a:r>
            <a:r>
              <a:rPr kumimoji="0" lang="en-US" altLang="en-US" sz="2400" b="0" i="0" u="none" strike="noStrike" cap="none" normalizeH="0" baseline="0" dirty="0" err="1">
                <a:ln>
                  <a:noFill/>
                </a:ln>
                <a:solidFill>
                  <a:srgbClr val="232629"/>
                </a:solidFill>
                <a:effectLst/>
              </a:rPr>
              <a:t>oAuth</a:t>
            </a:r>
            <a:r>
              <a:rPr kumimoji="0" lang="en-US" altLang="en-US" sz="2400" b="0" i="0" u="none" strike="noStrike" cap="none" normalizeH="0" baseline="0" dirty="0">
                <a:ln>
                  <a:noFill/>
                </a:ln>
                <a:solidFill>
                  <a:srgbClr val="232629"/>
                </a:solidFill>
                <a:effectLst/>
              </a:rPr>
              <a:t> tokens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0" i="0" u="none" strike="noStrike" cap="none" normalizeH="0" baseline="0" dirty="0" err="1">
                <a:ln>
                  <a:noFill/>
                </a:ln>
                <a:solidFill>
                  <a:srgbClr val="232629"/>
                </a:solidFill>
                <a:effectLst/>
              </a:rPr>
              <a:t>componentDidMount</a:t>
            </a:r>
            <a:r>
              <a:rPr kumimoji="0" lang="en-US" altLang="en-US" sz="2400" b="0" i="0" u="none" strike="noStrike" cap="none" normalizeH="0" baseline="0" dirty="0">
                <a:ln>
                  <a:noFill/>
                </a:ln>
                <a:solidFill>
                  <a:srgbClr val="232629"/>
                </a:solidFill>
                <a:effectLst/>
              </a:rPr>
              <a:t>()</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232629"/>
                </a:solidFill>
                <a:effectLst/>
              </a:rPr>
              <a:t>This function is mostly used for calling API's.</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232629"/>
                </a:solidFill>
                <a:effectLst/>
              </a:rPr>
              <a:t>Components state initializations which are based on the props passed by parents.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0" i="0" u="none" strike="noStrike" cap="none" normalizeH="0" baseline="0" dirty="0" err="1">
                <a:ln>
                  <a:noFill/>
                </a:ln>
                <a:solidFill>
                  <a:srgbClr val="232629"/>
                </a:solidFill>
                <a:effectLst/>
              </a:rPr>
              <a:t>shouldComponentUpdate</a:t>
            </a:r>
            <a:r>
              <a:rPr kumimoji="0" lang="en-US" altLang="en-US" sz="2400" b="0" i="0" u="none" strike="noStrike" cap="none" normalizeH="0" baseline="0" dirty="0">
                <a:ln>
                  <a:noFill/>
                </a:ln>
                <a:solidFill>
                  <a:srgbClr val="232629"/>
                </a:solidFill>
                <a:effectLst/>
              </a:rPr>
              <a:t>(</a:t>
            </a:r>
            <a:r>
              <a:rPr kumimoji="0" lang="en-US" altLang="en-US" sz="2400" b="0" i="0" u="none" strike="noStrike" cap="none" normalizeH="0" baseline="0" dirty="0" err="1">
                <a:ln>
                  <a:noFill/>
                </a:ln>
                <a:solidFill>
                  <a:srgbClr val="232629"/>
                </a:solidFill>
                <a:effectLst/>
              </a:rPr>
              <a:t>nextProps</a:t>
            </a:r>
            <a:r>
              <a:rPr kumimoji="0" lang="en-US" altLang="en-US" sz="2400" b="0" i="0" u="none" strike="noStrike" cap="none" normalizeH="0" baseline="0" dirty="0">
                <a:ln>
                  <a:noFill/>
                </a:ln>
                <a:solidFill>
                  <a:srgbClr val="232629"/>
                </a:solidFill>
                <a:effectLst/>
              </a:rPr>
              <a:t>, </a:t>
            </a:r>
            <a:r>
              <a:rPr kumimoji="0" lang="en-US" altLang="en-US" sz="2400" b="0" i="0" u="none" strike="noStrike" cap="none" normalizeH="0" baseline="0" dirty="0" err="1">
                <a:ln>
                  <a:noFill/>
                </a:ln>
                <a:solidFill>
                  <a:srgbClr val="232629"/>
                </a:solidFill>
                <a:effectLst/>
              </a:rPr>
              <a:t>nextState</a:t>
            </a:r>
            <a:r>
              <a:rPr kumimoji="0" lang="en-US" altLang="en-US" sz="2400" b="0" i="0" u="none" strike="noStrike" cap="none" normalizeH="0" baseline="0" dirty="0">
                <a:ln>
                  <a:noFill/>
                </a:ln>
                <a:solidFill>
                  <a:srgbClr val="232629"/>
                </a:solidFill>
                <a:effectLst/>
              </a:rPr>
              <a:t>)</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232629"/>
                </a:solidFill>
                <a:effectLst/>
              </a:rPr>
              <a:t>This method is invoked before the render happens when new props or states are received. Here we can return false if the re-render is not required.</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rgbClr val="232629"/>
                </a:solidFill>
              </a:rPr>
              <a:t>We can see this</a:t>
            </a:r>
            <a:r>
              <a:rPr kumimoji="0" lang="en-US" altLang="en-US" sz="2400" b="0" i="0" u="none" strike="noStrike" cap="none" normalizeH="0" baseline="0" dirty="0">
                <a:ln>
                  <a:noFill/>
                </a:ln>
                <a:solidFill>
                  <a:srgbClr val="232629"/>
                </a:solidFill>
                <a:effectLst/>
              </a:rPr>
              <a:t> as a performance </a:t>
            </a:r>
            <a:r>
              <a:rPr kumimoji="0" lang="en-US" altLang="en-US" sz="2400" b="0" i="0" u="none" strike="noStrike" cap="none" normalizeH="0" baseline="0" dirty="0" err="1">
                <a:ln>
                  <a:noFill/>
                </a:ln>
                <a:solidFill>
                  <a:srgbClr val="232629"/>
                </a:solidFill>
                <a:effectLst/>
              </a:rPr>
              <a:t>optimisation</a:t>
            </a:r>
            <a:r>
              <a:rPr kumimoji="0" lang="en-US" altLang="en-US" sz="2400" b="0" i="0" u="none" strike="noStrike" cap="none" normalizeH="0" baseline="0" dirty="0">
                <a:ln>
                  <a:noFill/>
                </a:ln>
                <a:solidFill>
                  <a:srgbClr val="232629"/>
                </a:solidFill>
                <a:effectLst/>
              </a:rPr>
              <a:t> tool. In case of frequent re-rendering of parent component this method should be used to avoid unnecessary update to current component</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579802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Uses of Lifecycle component</a:t>
            </a:r>
            <a:endParaRPr lang="en-IN" sz="2400" b="1" dirty="0">
              <a:solidFill>
                <a:schemeClr val="tx1"/>
              </a:solidFill>
            </a:endParaRPr>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0CE77DCF-2E3E-EAE2-E1A6-5621BB57E25D}"/>
              </a:ext>
            </a:extLst>
          </p:cNvPr>
          <p:cNvSpPr>
            <a:spLocks noChangeArrowheads="1"/>
          </p:cNvSpPr>
          <p:nvPr/>
        </p:nvSpPr>
        <p:spPr bwMode="auto">
          <a:xfrm>
            <a:off x="508000" y="1396617"/>
            <a:ext cx="10773103" cy="46166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440" tIns="0" rIns="0" bIns="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rgbClr val="232629"/>
                </a:solidFill>
                <a:effectLst/>
              </a:rPr>
              <a:t> </a:t>
            </a:r>
            <a:r>
              <a:rPr kumimoji="0" lang="en-US" altLang="en-US" sz="2000" b="0" i="0" u="none" strike="noStrike" cap="none" normalizeH="0" baseline="0" dirty="0" err="1">
                <a:ln>
                  <a:noFill/>
                </a:ln>
                <a:solidFill>
                  <a:srgbClr val="232629"/>
                </a:solidFill>
                <a:effectLst/>
              </a:rPr>
              <a:t>componentWillUpdate</a:t>
            </a:r>
            <a:r>
              <a:rPr kumimoji="0" lang="en-US" altLang="en-US" sz="2000" b="0" i="0" u="none" strike="noStrike" cap="none" normalizeH="0" baseline="0" dirty="0">
                <a:ln>
                  <a:noFill/>
                </a:ln>
                <a:solidFill>
                  <a:srgbClr val="232629"/>
                </a:solidFill>
                <a:effectLst/>
              </a:rPr>
              <a:t>(</a:t>
            </a:r>
            <a:r>
              <a:rPr kumimoji="0" lang="en-US" altLang="en-US" sz="2000" b="0" i="0" u="none" strike="noStrike" cap="none" normalizeH="0" baseline="0" dirty="0" err="1">
                <a:ln>
                  <a:noFill/>
                </a:ln>
                <a:solidFill>
                  <a:srgbClr val="232629"/>
                </a:solidFill>
                <a:effectLst/>
              </a:rPr>
              <a:t>nextProps,nextState</a:t>
            </a:r>
            <a:r>
              <a:rPr kumimoji="0" lang="en-US" altLang="en-US" sz="2000" b="0" i="0" u="none" strike="noStrike" cap="none" normalizeH="0" baseline="0" dirty="0">
                <a:ln>
                  <a:noFill/>
                </a:ln>
                <a:solidFill>
                  <a:srgbClr val="232629"/>
                </a:solidFill>
                <a:effectLst/>
              </a:rPr>
              <a:t>)</a:t>
            </a:r>
          </a:p>
          <a:p>
            <a:pPr marL="9144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32629"/>
                </a:solidFill>
                <a:effectLst/>
              </a:rPr>
              <a:t>this function is called every time a component is updated, it is not called when component mounts</a:t>
            </a:r>
          </a:p>
          <a:p>
            <a:pPr marL="9144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32629"/>
                </a:solidFill>
                <a:effectLst/>
              </a:rPr>
              <a:t>Carry out any data processing here. For example, when a </a:t>
            </a:r>
            <a:r>
              <a:rPr kumimoji="0" lang="en-US" altLang="en-US" sz="2000" b="0" i="0" u="none" strike="noStrike" cap="none" normalizeH="0" baseline="0" dirty="0" err="1">
                <a:ln>
                  <a:noFill/>
                </a:ln>
                <a:solidFill>
                  <a:srgbClr val="232629"/>
                </a:solidFill>
                <a:effectLst/>
              </a:rPr>
              <a:t>api</a:t>
            </a:r>
            <a:r>
              <a:rPr kumimoji="0" lang="en-US" altLang="en-US" sz="2000" b="0" i="0" u="none" strike="noStrike" cap="none" normalizeH="0" baseline="0" dirty="0">
                <a:ln>
                  <a:noFill/>
                </a:ln>
                <a:solidFill>
                  <a:srgbClr val="232629"/>
                </a:solidFill>
                <a:effectLst/>
              </a:rPr>
              <a:t> fetch returns data, modelling the raw data into props to be passed to children</a:t>
            </a:r>
          </a:p>
          <a:p>
            <a:pPr marL="9144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err="1">
                <a:ln>
                  <a:noFill/>
                </a:ln>
                <a:solidFill>
                  <a:srgbClr val="232629"/>
                </a:solidFill>
                <a:effectLst/>
              </a:rPr>
              <a:t>this.setState</a:t>
            </a:r>
            <a:r>
              <a:rPr kumimoji="0" lang="en-US" altLang="en-US" sz="2000" b="0" i="0" u="none" strike="noStrike" cap="none" normalizeH="0" baseline="0" dirty="0">
                <a:ln>
                  <a:noFill/>
                </a:ln>
                <a:solidFill>
                  <a:srgbClr val="232629"/>
                </a:solidFill>
                <a:effectLst/>
              </a:rPr>
              <a:t>() is not allowed in this function , it is to be done in </a:t>
            </a:r>
            <a:r>
              <a:rPr kumimoji="0" lang="en-US" altLang="en-US" sz="2000" b="0" i="0" u="none" strike="noStrike" cap="none" normalizeH="0" baseline="0" dirty="0" err="1">
                <a:ln>
                  <a:noFill/>
                </a:ln>
                <a:solidFill>
                  <a:srgbClr val="232629"/>
                </a:solidFill>
                <a:effectLst/>
              </a:rPr>
              <a:t>componentWillReceiveProps</a:t>
            </a:r>
            <a:r>
              <a:rPr kumimoji="0" lang="en-US" altLang="en-US" sz="2000" b="0" i="0" u="none" strike="noStrike" cap="none" normalizeH="0" baseline="0" dirty="0">
                <a:ln>
                  <a:noFill/>
                </a:ln>
                <a:solidFill>
                  <a:srgbClr val="232629"/>
                </a:solidFill>
                <a:effectLst/>
              </a:rPr>
              <a:t> or </a:t>
            </a:r>
            <a:r>
              <a:rPr kumimoji="0" lang="en-US" altLang="en-US" sz="2000" b="0" i="0" u="none" strike="noStrike" cap="none" normalizeH="0" baseline="0" dirty="0" err="1">
                <a:ln>
                  <a:noFill/>
                </a:ln>
                <a:solidFill>
                  <a:srgbClr val="232629"/>
                </a:solidFill>
                <a:effectLst/>
              </a:rPr>
              <a:t>componentDidUpdate</a:t>
            </a:r>
            <a:endParaRPr kumimoji="0" lang="en-US" altLang="en-US" sz="2000" b="0" i="0" u="none" strike="noStrike" cap="none" normalizeH="0" baseline="0" dirty="0">
              <a:ln>
                <a:noFill/>
              </a:ln>
              <a:solidFill>
                <a:srgbClr val="232629"/>
              </a:solidFill>
              <a:effectLst/>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rgbClr val="232629"/>
                </a:solidFill>
                <a:effectLst/>
              </a:rPr>
              <a:t> </a:t>
            </a:r>
            <a:r>
              <a:rPr kumimoji="0" lang="en-US" altLang="en-US" sz="2000" b="0" i="0" u="none" strike="noStrike" cap="none" normalizeH="0" baseline="0" dirty="0" err="1">
                <a:ln>
                  <a:noFill/>
                </a:ln>
                <a:solidFill>
                  <a:srgbClr val="232629"/>
                </a:solidFill>
                <a:effectLst/>
              </a:rPr>
              <a:t>componentDidUpdate</a:t>
            </a:r>
            <a:r>
              <a:rPr kumimoji="0" lang="en-US" altLang="en-US" sz="2000" b="0" i="0" u="none" strike="noStrike" cap="none" normalizeH="0" baseline="0" dirty="0">
                <a:ln>
                  <a:noFill/>
                </a:ln>
                <a:solidFill>
                  <a:srgbClr val="232629"/>
                </a:solidFill>
                <a:effectLst/>
              </a:rPr>
              <a:t>(</a:t>
            </a:r>
            <a:r>
              <a:rPr kumimoji="0" lang="en-US" altLang="en-US" sz="2000" b="0" i="0" u="none" strike="noStrike" cap="none" normalizeH="0" baseline="0" dirty="0" err="1">
                <a:ln>
                  <a:noFill/>
                </a:ln>
                <a:solidFill>
                  <a:srgbClr val="232629"/>
                </a:solidFill>
                <a:effectLst/>
              </a:rPr>
              <a:t>prevProps,prevState</a:t>
            </a:r>
            <a:r>
              <a:rPr kumimoji="0" lang="en-US" altLang="en-US" sz="2000" b="0" i="0" u="none" strike="noStrike" cap="none" normalizeH="0" baseline="0" dirty="0">
                <a:ln>
                  <a:noFill/>
                </a:ln>
                <a:solidFill>
                  <a:srgbClr val="232629"/>
                </a:solidFill>
                <a:effectLst/>
              </a:rPr>
              <a:t>)</a:t>
            </a:r>
          </a:p>
          <a:p>
            <a:pPr marL="9144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32629"/>
                </a:solidFill>
                <a:effectLst/>
              </a:rPr>
              <a:t>Invoked right after the changes are pushed to the DOM</a:t>
            </a:r>
          </a:p>
          <a:p>
            <a:pPr marL="9144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solidFill>
                  <a:srgbClr val="232629"/>
                </a:solidFill>
              </a:rPr>
              <a:t>We can use </a:t>
            </a:r>
            <a:r>
              <a:rPr kumimoji="0" lang="en-US" altLang="en-US" sz="2000" b="0" i="0" u="none" strike="noStrike" cap="none" normalizeH="0" baseline="0" dirty="0">
                <a:ln>
                  <a:noFill/>
                </a:ln>
                <a:solidFill>
                  <a:srgbClr val="232629"/>
                </a:solidFill>
                <a:effectLst/>
              </a:rPr>
              <a:t>it whenever the required data is not at the first render (waiting for </a:t>
            </a:r>
            <a:r>
              <a:rPr kumimoji="0" lang="en-US" altLang="en-US" sz="2000" b="0" i="0" u="none" strike="noStrike" cap="none" normalizeH="0" baseline="0" dirty="0" err="1">
                <a:ln>
                  <a:noFill/>
                </a:ln>
                <a:solidFill>
                  <a:srgbClr val="232629"/>
                </a:solidFill>
                <a:effectLst/>
              </a:rPr>
              <a:t>api</a:t>
            </a:r>
            <a:r>
              <a:rPr kumimoji="0" lang="en-US" altLang="en-US" sz="2000" b="0" i="0" u="none" strike="noStrike" cap="none" normalizeH="0" baseline="0" dirty="0">
                <a:ln>
                  <a:noFill/>
                </a:ln>
                <a:solidFill>
                  <a:srgbClr val="232629"/>
                </a:solidFill>
                <a:effectLst/>
              </a:rPr>
              <a:t> call to come through) and DOM requires to be changed based on the data received</a:t>
            </a:r>
          </a:p>
          <a:p>
            <a:pPr marR="0" lvl="1"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rgbClr val="232629"/>
                </a:solidFill>
                <a:effectLst/>
              </a:rPr>
              <a:t>        Example, based on the age received show the user if he is eligible for application for an event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rgbClr val="232629"/>
                </a:solidFill>
                <a:effectLst/>
              </a:rPr>
              <a:t> </a:t>
            </a:r>
            <a:r>
              <a:rPr kumimoji="0" lang="en-US" altLang="en-US" sz="2000" b="0" i="0" u="none" strike="noStrike" cap="none" normalizeH="0" baseline="0" dirty="0" err="1">
                <a:ln>
                  <a:noFill/>
                </a:ln>
                <a:solidFill>
                  <a:srgbClr val="232629"/>
                </a:solidFill>
                <a:effectLst/>
              </a:rPr>
              <a:t>componentWillUnmount</a:t>
            </a:r>
            <a:r>
              <a:rPr kumimoji="0" lang="en-US" altLang="en-US" sz="2000" b="0" i="0" u="none" strike="noStrike" cap="none" normalizeH="0" baseline="0" dirty="0">
                <a:ln>
                  <a:noFill/>
                </a:ln>
                <a:solidFill>
                  <a:srgbClr val="232629"/>
                </a:solidFill>
                <a:effectLst/>
              </a:rPr>
              <a:t>()</a:t>
            </a:r>
          </a:p>
          <a:p>
            <a:pPr marL="9144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32629"/>
                </a:solidFill>
                <a:effectLst/>
              </a:rPr>
              <a:t>As the official docs mentions, any event listeners or timers used in the component to be cleaned here.</a:t>
            </a:r>
          </a:p>
        </p:txBody>
      </p:sp>
    </p:spTree>
    <p:extLst>
      <p:ext uri="{BB962C8B-B14F-4D97-AF65-F5344CB8AC3E}">
        <p14:creationId xmlns:p14="http://schemas.microsoft.com/office/powerpoint/2010/main" val="3499963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Uses of Lifecycle component</a:t>
            </a:r>
            <a:endParaRPr lang="en-IN" sz="2800" b="1" dirty="0">
              <a:solidFill>
                <a:schemeClr val="tx1"/>
              </a:solidFill>
            </a:endParaRPr>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0CE77DCF-2E3E-EAE2-E1A6-5621BB57E25D}"/>
              </a:ext>
            </a:extLst>
          </p:cNvPr>
          <p:cNvSpPr>
            <a:spLocks noChangeArrowheads="1"/>
          </p:cNvSpPr>
          <p:nvPr/>
        </p:nvSpPr>
        <p:spPr bwMode="auto">
          <a:xfrm>
            <a:off x="483476" y="1015275"/>
            <a:ext cx="11225048" cy="55399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440" tIns="0" rIns="0" bIns="0" numCol="1" anchor="ctr" anchorCtr="0" compatLnSpc="1">
            <a:prstTxWarp prst="textNoShape">
              <a:avLst/>
            </a:prstTxWarp>
            <a:spAutoFit/>
          </a:bodyPr>
          <a:lstStyle/>
          <a:p>
            <a:pPr marL="457200" indent="-457200" eaLnBrk="0" fontAlgn="base" hangingPunct="0">
              <a:spcBef>
                <a:spcPct val="0"/>
              </a:spcBef>
              <a:spcAft>
                <a:spcPct val="0"/>
              </a:spcAft>
              <a:buFont typeface="+mj-lt"/>
              <a:buAutoNum type="arabicPeriod"/>
            </a:pPr>
            <a:r>
              <a:rPr kumimoji="0" lang="en-US" altLang="en-US" sz="2400" b="0" i="0" u="none" strike="noStrike" cap="none" normalizeH="0" baseline="0" dirty="0">
                <a:ln>
                  <a:noFill/>
                </a:ln>
                <a:effectLst/>
              </a:rPr>
              <a:t>static </a:t>
            </a:r>
            <a:r>
              <a:rPr kumimoji="0" lang="en-US" altLang="en-US" sz="2400" b="0" i="0" u="none" strike="noStrike" cap="none" normalizeH="0" baseline="0" dirty="0" err="1">
                <a:ln>
                  <a:noFill/>
                </a:ln>
                <a:effectLst/>
              </a:rPr>
              <a:t>getDerivedStateFromProps</a:t>
            </a:r>
            <a:r>
              <a:rPr kumimoji="0" lang="en-US" altLang="en-US" sz="2400" b="0" i="0" u="none" strike="noStrike" cap="none" normalizeH="0" baseline="0" dirty="0">
                <a:ln>
                  <a:noFill/>
                </a:ln>
                <a:effectLst/>
              </a:rPr>
              <a:t> is a new React lifecycle method as of React 17 designed to replace </a:t>
            </a:r>
            <a:r>
              <a:rPr kumimoji="0" lang="en-US" altLang="en-US" sz="2400" b="0" i="0" u="none" strike="noStrike" cap="none" normalizeH="0" baseline="0" dirty="0" err="1">
                <a:ln>
                  <a:noFill/>
                </a:ln>
                <a:effectLst/>
              </a:rPr>
              <a:t>componentWillReceiveProps</a:t>
            </a:r>
            <a:r>
              <a:rPr kumimoji="0" lang="en-US" altLang="en-US" sz="2400" b="0" i="0" u="none" strike="noStrike" cap="none" normalizeH="0" baseline="0" dirty="0">
                <a:ln>
                  <a:noFill/>
                </a:ln>
                <a:effectLst/>
              </a:rPr>
              <a:t>. </a:t>
            </a:r>
          </a:p>
          <a:p>
            <a:pPr lvl="1"/>
            <a:r>
              <a:rPr lang="en-US" sz="2400" b="0" i="0" dirty="0">
                <a:effectLst/>
              </a:rPr>
              <a:t>Its main function is to ensure that the state and props are in sync for when it’s required.</a:t>
            </a:r>
          </a:p>
          <a:p>
            <a:pPr lvl="1"/>
            <a:br>
              <a:rPr lang="en-US" sz="2400" dirty="0"/>
            </a:br>
            <a:r>
              <a:rPr kumimoji="0" lang="en-US" altLang="en-US" sz="2400" b="0" i="0" u="none" strike="noStrike" cap="none" normalizeH="0" baseline="0" dirty="0">
                <a:ln>
                  <a:noFill/>
                </a:ln>
                <a:effectLst/>
              </a:rPr>
              <a:t>static </a:t>
            </a:r>
            <a:r>
              <a:rPr kumimoji="0" lang="en-US" altLang="en-US" sz="2400" b="0" i="0" u="none" strike="noStrike" cap="none" normalizeH="0" baseline="0" dirty="0" err="1">
                <a:ln>
                  <a:noFill/>
                </a:ln>
                <a:effectLst/>
              </a:rPr>
              <a:t>getDerivedStateFromProps</a:t>
            </a:r>
            <a:r>
              <a:rPr kumimoji="0" lang="en-US" altLang="en-US" sz="2400" b="0" i="0" u="none" strike="noStrike" cap="none" normalizeH="0" baseline="0" dirty="0">
                <a:ln>
                  <a:noFill/>
                </a:ln>
                <a:effectLst/>
              </a:rPr>
              <a:t>(props, state) { </a:t>
            </a:r>
          </a:p>
          <a:p>
            <a:pPr lvl="1"/>
            <a:r>
              <a:rPr kumimoji="0" lang="en-US" altLang="en-US" sz="2400" b="0" i="0" u="none" strike="noStrike" cap="none" normalizeH="0" baseline="0" dirty="0">
                <a:ln>
                  <a:noFill/>
                </a:ln>
                <a:effectLst/>
              </a:rPr>
              <a:t>return { name: </a:t>
            </a:r>
            <a:r>
              <a:rPr lang="en-US" altLang="en-US" sz="2400" dirty="0"/>
              <a:t>‘</a:t>
            </a:r>
            <a:r>
              <a:rPr lang="en-US" altLang="en-US" sz="2400" dirty="0" err="1"/>
              <a:t>alina</a:t>
            </a:r>
            <a:r>
              <a:rPr lang="en-US" altLang="en-US" sz="2400" dirty="0"/>
              <a:t>’</a:t>
            </a:r>
            <a:r>
              <a:rPr kumimoji="0" lang="en-US" altLang="en-US" sz="2400" b="0" i="0" u="none" strike="noStrike" cap="none" normalizeH="0" baseline="0" dirty="0">
                <a:ln>
                  <a:noFill/>
                </a:ln>
                <a:effectLst/>
              </a:rPr>
              <a:t>}</a:t>
            </a:r>
          </a:p>
          <a:p>
            <a:pPr lvl="1"/>
            <a:r>
              <a:rPr kumimoji="0" lang="en-US" altLang="en-US" sz="2400" b="0" i="0" u="none" strike="noStrike" cap="none" normalizeH="0" baseline="0" dirty="0">
                <a:ln>
                  <a:noFill/>
                </a:ln>
                <a:effectLst/>
              </a:rPr>
              <a:t> } </a:t>
            </a:r>
          </a:p>
          <a:p>
            <a:pPr lvl="1"/>
            <a:endParaRPr lang="en-US" altLang="en-US" sz="2400" dirty="0"/>
          </a:p>
          <a:p>
            <a:pPr lvl="1"/>
            <a:r>
              <a:rPr kumimoji="0" lang="en-US" altLang="en-US" sz="2400" b="0" i="0" u="none" strike="noStrike" cap="none" normalizeH="0" baseline="0" dirty="0">
                <a:ln>
                  <a:noFill/>
                </a:ln>
                <a:effectLst/>
              </a:rPr>
              <a:t>static </a:t>
            </a:r>
            <a:r>
              <a:rPr kumimoji="0" lang="en-US" altLang="en-US" sz="2400" b="0" i="0" u="none" strike="noStrike" cap="none" normalizeH="0" baseline="0" dirty="0" err="1">
                <a:ln>
                  <a:noFill/>
                </a:ln>
                <a:effectLst/>
              </a:rPr>
              <a:t>getDerivedStateFromProps</a:t>
            </a:r>
            <a:r>
              <a:rPr kumimoji="0" lang="en-US" altLang="en-US" sz="2400" b="0" i="0" u="none" strike="noStrike" cap="none" normalizeH="0" baseline="0" dirty="0">
                <a:ln>
                  <a:noFill/>
                </a:ln>
                <a:effectLst/>
              </a:rPr>
              <a:t>(props, state) { </a:t>
            </a:r>
          </a:p>
          <a:p>
            <a:pPr lvl="1"/>
            <a:r>
              <a:rPr kumimoji="0" lang="en-US" altLang="en-US" sz="2400" b="0" i="0" u="none" strike="noStrike" cap="none" normalizeH="0" baseline="0" dirty="0">
                <a:ln>
                  <a:noFill/>
                </a:ln>
                <a:effectLst/>
              </a:rPr>
              <a:t>return null</a:t>
            </a:r>
            <a:r>
              <a:rPr lang="en-US" altLang="en-US" sz="2400" dirty="0"/>
              <a:t>;</a:t>
            </a:r>
            <a:endParaRPr kumimoji="0" lang="en-US" altLang="en-US" sz="2400" b="0" i="0" u="none" strike="noStrike" cap="none" normalizeH="0" baseline="0" dirty="0">
              <a:ln>
                <a:noFill/>
              </a:ln>
              <a:effectLst/>
            </a:endParaRPr>
          </a:p>
          <a:p>
            <a:pPr lvl="1"/>
            <a:r>
              <a:rPr kumimoji="0" lang="en-US" altLang="en-US" sz="2400" b="0" i="0" u="none" strike="noStrike" cap="none" normalizeH="0" baseline="0" dirty="0">
                <a:ln>
                  <a:noFill/>
                </a:ln>
                <a:effectLst/>
              </a:rPr>
              <a:t> } </a:t>
            </a:r>
          </a:p>
          <a:p>
            <a:endParaRPr kumimoji="0" lang="en-US" altLang="en-US" sz="2400" b="0" i="0" u="none" strike="noStrike" cap="none" normalizeH="0" baseline="0" dirty="0">
              <a:ln>
                <a:noFill/>
              </a:ln>
              <a:effectLst/>
            </a:endParaRPr>
          </a:p>
          <a:p>
            <a:endParaRPr kumimoji="0" lang="en-US" altLang="en-US" sz="2400" b="0" i="0" u="none" strike="noStrike" cap="none" normalizeH="0" baseline="0" dirty="0">
              <a:ln>
                <a:noFill/>
              </a:ln>
              <a:effectLst/>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400" b="0" i="0" u="none" strike="noStrike" cap="none" normalizeH="0" baseline="0" dirty="0">
              <a:ln>
                <a:noFill/>
              </a:ln>
              <a:effectLst/>
            </a:endParaRPr>
          </a:p>
        </p:txBody>
      </p:sp>
      <p:sp>
        <p:nvSpPr>
          <p:cNvPr id="4" name="Rectangle 2">
            <a:extLst>
              <a:ext uri="{FF2B5EF4-FFF2-40B4-BE49-F238E27FC236}">
                <a16:creationId xmlns:a16="http://schemas.microsoft.com/office/drawing/2014/main" id="{263701A7-E932-0BB7-DB1A-0644FB5DF0FE}"/>
              </a:ext>
            </a:extLst>
          </p:cNvPr>
          <p:cNvSpPr>
            <a:spLocks noChangeArrowheads="1"/>
          </p:cNvSpPr>
          <p:nvPr/>
        </p:nvSpPr>
        <p:spPr bwMode="auto">
          <a:xfrm>
            <a:off x="0" y="43934"/>
            <a:ext cx="184731" cy="369332"/>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52BCB9CE-93BE-0D7E-7F70-4E0E85A90028}"/>
              </a:ext>
            </a:extLst>
          </p:cNvPr>
          <p:cNvSpPr>
            <a:spLocks noChangeArrowheads="1"/>
          </p:cNvSpPr>
          <p:nvPr/>
        </p:nvSpPr>
        <p:spPr bwMode="auto">
          <a:xfrm>
            <a:off x="0" y="67017"/>
            <a:ext cx="184731" cy="323165"/>
          </a:xfrm>
          <a:prstGeom prst="rect">
            <a:avLst/>
          </a:prstGeom>
          <a:solidFill>
            <a:srgbClr val="EDEDE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5068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732</TotalTime>
  <Words>1089</Words>
  <Application>Microsoft Office PowerPoint</Application>
  <PresentationFormat>Widescreen</PresentationFormat>
  <Paragraphs>139</Paragraphs>
  <Slides>18</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-apple-system</vt:lpstr>
      <vt:lpstr>Arial</vt:lpstr>
      <vt:lpstr>Calibri</vt:lpstr>
      <vt:lpstr>Calibri Light</vt:lpstr>
      <vt:lpstr>Garamond</vt:lpstr>
      <vt:lpstr>inherit</vt:lpstr>
      <vt:lpstr>Office Theme</vt:lpstr>
      <vt:lpstr> HTML </vt:lpstr>
      <vt:lpstr>HTML</vt:lpstr>
      <vt:lpstr>PowerPoint Presentation</vt:lpstr>
      <vt:lpstr>PowerPoint Presentation</vt:lpstr>
      <vt:lpstr>PowerPoint Presentation</vt:lpstr>
      <vt:lpstr>PowerPoint Presentation</vt:lpstr>
      <vt:lpstr>HTML</vt:lpstr>
      <vt:lpstr>HTML</vt:lpstr>
      <vt:lpstr>HTML</vt:lpstr>
      <vt:lpstr>HTML</vt:lpstr>
      <vt:lpstr>HTML</vt:lpstr>
      <vt:lpstr>HTML</vt:lpstr>
      <vt:lpstr>HTML</vt:lpstr>
      <vt:lpstr>HTML</vt:lpstr>
      <vt:lpstr>HTML</vt:lpstr>
      <vt:lpstr>HTML</vt:lpstr>
      <vt:lpstr>HTML</vt:lpstr>
      <vt:lpstr>HTML</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urvashigolu29@gmail.com</dc:creator>
  <cp:lastModifiedBy>urvashi singla</cp:lastModifiedBy>
  <cp:revision>257</cp:revision>
  <dcterms:created xsi:type="dcterms:W3CDTF">2021-06-11T06:04:29Z</dcterms:created>
  <dcterms:modified xsi:type="dcterms:W3CDTF">2023-02-23T13:54:25Z</dcterms:modified>
</cp:coreProperties>
</file>