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57" r:id="rId2"/>
    <p:sldId id="306" r:id="rId3"/>
    <p:sldId id="315" r:id="rId4"/>
    <p:sldId id="316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31" r:id="rId19"/>
  </p:sldIdLst>
  <p:sldSz cx="18288000" cy="10287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22" autoAdjust="0"/>
    <p:restoredTop sz="94622" autoAdjust="0"/>
  </p:normalViewPr>
  <p:slideViewPr>
    <p:cSldViewPr>
      <p:cViewPr varScale="1">
        <p:scale>
          <a:sx n="42" d="100"/>
          <a:sy n="42" d="100"/>
        </p:scale>
        <p:origin x="424" y="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26.11.2022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csszengarden.com/" TargetMode="External"/><Relationship Id="rId4" Type="http://schemas.openxmlformats.org/officeDocument/2006/relationships/hyperlink" Target="https://stackoverflow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0" y="0"/>
            <a:ext cx="4280329" cy="428032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4008903" y="6007903"/>
            <a:ext cx="4279097" cy="4279097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8001000" y="2684487"/>
            <a:ext cx="10172700" cy="5246370"/>
            <a:chOff x="0" y="0"/>
            <a:chExt cx="3711029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711029" cy="1913890"/>
            </a:xfrm>
            <a:custGeom>
              <a:avLst/>
              <a:gdLst/>
              <a:ahLst/>
              <a:cxnLst/>
              <a:rect l="l" t="t" r="r" b="b"/>
              <a:pathLst>
                <a:path w="3711029" h="1913890">
                  <a:moveTo>
                    <a:pt x="0" y="0"/>
                  </a:moveTo>
                  <a:lnTo>
                    <a:pt x="3711029" y="0"/>
                  </a:lnTo>
                  <a:lnTo>
                    <a:pt x="3711029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6E977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115BB45-FE34-B26E-16B6-F614EEB28716}"/>
              </a:ext>
            </a:extLst>
          </p:cNvPr>
          <p:cNvSpPr txBox="1"/>
          <p:nvPr/>
        </p:nvSpPr>
        <p:spPr>
          <a:xfrm>
            <a:off x="8751721" y="4588310"/>
            <a:ext cx="9144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 i="0" dirty="0">
                <a:solidFill>
                  <a:schemeClr val="tx1"/>
                </a:solidFill>
                <a:effectLst/>
              </a:rPr>
              <a:t>Introduction, Syntax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 i="0" dirty="0">
                <a:solidFill>
                  <a:schemeClr val="tx1"/>
                </a:solidFill>
                <a:effectLst/>
              </a:rPr>
              <a:t>Selectors</a:t>
            </a:r>
            <a:endParaRPr lang="en-US" sz="40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 i="0" dirty="0">
                <a:solidFill>
                  <a:schemeClr val="tx1"/>
                </a:solidFill>
                <a:effectLst/>
              </a:rPr>
              <a:t>Colors, Backgrounds, Borders Margins, Padding, Box Model</a:t>
            </a:r>
            <a:r>
              <a:rPr lang="en-US" sz="4000" b="1" i="0">
                <a:solidFill>
                  <a:schemeClr val="tx1"/>
                </a:solidFill>
                <a:effectLst/>
              </a:rPr>
              <a:t>, Background</a:t>
            </a:r>
            <a:endParaRPr lang="en-US" sz="4000" b="1" i="0" dirty="0">
              <a:solidFill>
                <a:schemeClr val="tx1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 i="0" dirty="0">
                <a:solidFill>
                  <a:schemeClr val="tx1"/>
                </a:solidFill>
                <a:effectLst/>
              </a:rPr>
              <a:t>Text, </a:t>
            </a:r>
            <a:r>
              <a:rPr lang="en-US" sz="4000" b="1" dirty="0"/>
              <a:t>Font, </a:t>
            </a:r>
            <a:r>
              <a:rPr lang="en-US" sz="4000" b="1" i="0" dirty="0">
                <a:solidFill>
                  <a:schemeClr val="tx1"/>
                </a:solidFill>
                <a:effectLst/>
              </a:rPr>
              <a:t>Icon, </a:t>
            </a:r>
            <a:r>
              <a:rPr lang="en-US" sz="4000" b="1" dirty="0"/>
              <a:t>Display</a:t>
            </a:r>
            <a:endParaRPr lang="en-IN" sz="4000" b="1" i="0" dirty="0">
              <a:solidFill>
                <a:schemeClr val="tx1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0" b="1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BC0902-30FB-3E11-A72E-36BD27584D29}"/>
              </a:ext>
            </a:extLst>
          </p:cNvPr>
          <p:cNvSpPr txBox="1"/>
          <p:nvPr/>
        </p:nvSpPr>
        <p:spPr>
          <a:xfrm>
            <a:off x="8686800" y="3122038"/>
            <a:ext cx="9288780" cy="1210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chemeClr val="tx1"/>
                </a:solidFill>
              </a:rPr>
              <a:t>Today’s Agenda</a:t>
            </a:r>
            <a:endParaRPr lang="en-IN" sz="5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8313"/>
            <a:ext cx="6140876" cy="54571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CE3DFA2-83DF-939D-2719-FA5A5391A9C8}"/>
              </a:ext>
            </a:extLst>
          </p:cNvPr>
          <p:cNvSpPr txBox="1"/>
          <p:nvPr/>
        </p:nvSpPr>
        <p:spPr>
          <a:xfrm>
            <a:off x="1144181" y="998263"/>
            <a:ext cx="98450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/>
              <a:t>Margin</a:t>
            </a:r>
            <a:endParaRPr lang="en-IN" sz="4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FBFF9F-8D7E-9541-2DCF-E87046B065B2}"/>
              </a:ext>
            </a:extLst>
          </p:cNvPr>
          <p:cNvSpPr txBox="1"/>
          <p:nvPr/>
        </p:nvSpPr>
        <p:spPr>
          <a:xfrm>
            <a:off x="964081" y="2199582"/>
            <a:ext cx="1693164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</a:rPr>
              <a:t>Margins are used to create space around elements, outside of any defined borders.</a:t>
            </a:r>
          </a:p>
          <a:p>
            <a:endParaRPr lang="en-US" sz="3600" dirty="0">
              <a:solidFill>
                <a:srgbClr val="000000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IN" sz="3600" dirty="0"/>
              <a:t>margin-top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IN" sz="3600" dirty="0"/>
              <a:t>margin-right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IN" sz="3600" dirty="0"/>
              <a:t>margin-bottom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IN" sz="3600" dirty="0"/>
              <a:t>margin-left</a:t>
            </a:r>
          </a:p>
          <a:p>
            <a:pPr algn="l"/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921061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8313"/>
            <a:ext cx="6140876" cy="54571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CE3DFA2-83DF-939D-2719-FA5A5391A9C8}"/>
              </a:ext>
            </a:extLst>
          </p:cNvPr>
          <p:cNvSpPr txBox="1"/>
          <p:nvPr/>
        </p:nvSpPr>
        <p:spPr>
          <a:xfrm>
            <a:off x="1144181" y="998263"/>
            <a:ext cx="98450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/>
              <a:t>Padding</a:t>
            </a:r>
            <a:endParaRPr lang="en-IN" sz="4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872278-5B01-9A53-C994-10AEA2FEFB42}"/>
              </a:ext>
            </a:extLst>
          </p:cNvPr>
          <p:cNvSpPr txBox="1"/>
          <p:nvPr/>
        </p:nvSpPr>
        <p:spPr>
          <a:xfrm>
            <a:off x="964081" y="2084117"/>
            <a:ext cx="1693164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600" dirty="0">
                <a:solidFill>
                  <a:srgbClr val="000000"/>
                </a:solidFill>
              </a:rPr>
              <a:t>Padding is used to create space around an element's content, inside of any defined borders.</a:t>
            </a:r>
          </a:p>
          <a:p>
            <a:pPr algn="l"/>
            <a:endParaRPr lang="en-US" sz="3600" dirty="0">
              <a:solidFill>
                <a:srgbClr val="000000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IN" sz="3600" dirty="0"/>
              <a:t>padding-top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IN" sz="3600" dirty="0"/>
              <a:t>padding-right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IN" sz="3600" dirty="0"/>
              <a:t>padding-bottom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IN" sz="3600" dirty="0"/>
              <a:t>padding-left</a:t>
            </a:r>
          </a:p>
          <a:p>
            <a:pPr algn="l"/>
            <a:endParaRPr lang="en-US" sz="3600" dirty="0">
              <a:solidFill>
                <a:srgbClr val="000000"/>
              </a:solidFill>
            </a:endParaRPr>
          </a:p>
          <a:p>
            <a:br>
              <a:rPr lang="en-US" sz="3600" dirty="0"/>
            </a:b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004636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8313"/>
            <a:ext cx="6140876" cy="54571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CE3DFA2-83DF-939D-2719-FA5A5391A9C8}"/>
              </a:ext>
            </a:extLst>
          </p:cNvPr>
          <p:cNvSpPr txBox="1"/>
          <p:nvPr/>
        </p:nvSpPr>
        <p:spPr>
          <a:xfrm>
            <a:off x="1144181" y="998263"/>
            <a:ext cx="98450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/>
              <a:t>Model</a:t>
            </a:r>
            <a:endParaRPr lang="en-IN" sz="4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E5A19B-005D-EFCF-CDA3-0A3A9ACA9B26}"/>
              </a:ext>
            </a:extLst>
          </p:cNvPr>
          <p:cNvSpPr txBox="1"/>
          <p:nvPr/>
        </p:nvSpPr>
        <p:spPr>
          <a:xfrm>
            <a:off x="1013460" y="2163878"/>
            <a:ext cx="16931640" cy="3884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600" dirty="0"/>
              <a:t>In CSS, the term "box model" is used when talking about design and layout.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     The CSS box model is essentially a box that wraps around every HTML element. 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It consists of: margins, borders, padding, and the content.</a:t>
            </a:r>
          </a:p>
          <a:p>
            <a:pPr>
              <a:lnSpc>
                <a:spcPct val="150000"/>
              </a:lnSpc>
            </a:pPr>
            <a:br>
              <a:rPr lang="en-US" sz="3600" dirty="0"/>
            </a:br>
            <a:endParaRPr lang="en-IN" sz="36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FD8C173-5E21-68DA-8F1D-1698D5D95F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0763" y="5143501"/>
            <a:ext cx="6086475" cy="292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545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8313"/>
            <a:ext cx="6140876" cy="54571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CE3DFA2-83DF-939D-2719-FA5A5391A9C8}"/>
              </a:ext>
            </a:extLst>
          </p:cNvPr>
          <p:cNvSpPr txBox="1"/>
          <p:nvPr/>
        </p:nvSpPr>
        <p:spPr>
          <a:xfrm>
            <a:off x="1144181" y="998263"/>
            <a:ext cx="98450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/>
              <a:t>Height/Width</a:t>
            </a:r>
          </a:p>
          <a:p>
            <a:endParaRPr lang="en-IN" sz="4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47EB17-3C47-2B58-6244-5B373EEE2DA8}"/>
              </a:ext>
            </a:extLst>
          </p:cNvPr>
          <p:cNvSpPr txBox="1"/>
          <p:nvPr/>
        </p:nvSpPr>
        <p:spPr>
          <a:xfrm>
            <a:off x="1128941" y="1862262"/>
            <a:ext cx="165809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The height and width properties are used to set the height and width of an element.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600" dirty="0"/>
              <a:t>The height and width properties do not include padding, borders, or margins. It sets </a:t>
            </a:r>
          </a:p>
          <a:p>
            <a:r>
              <a:rPr lang="en-US" sz="3600" dirty="0"/>
              <a:t>     the height/width of the area inside the padding, border, and margin of the element.</a:t>
            </a:r>
          </a:p>
        </p:txBody>
      </p:sp>
    </p:spTree>
    <p:extLst>
      <p:ext uri="{BB962C8B-B14F-4D97-AF65-F5344CB8AC3E}">
        <p14:creationId xmlns:p14="http://schemas.microsoft.com/office/powerpoint/2010/main" val="2663856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8313"/>
            <a:ext cx="6140876" cy="54571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CE3DFA2-83DF-939D-2719-FA5A5391A9C8}"/>
              </a:ext>
            </a:extLst>
          </p:cNvPr>
          <p:cNvSpPr txBox="1"/>
          <p:nvPr/>
        </p:nvSpPr>
        <p:spPr>
          <a:xfrm>
            <a:off x="1144181" y="998263"/>
            <a:ext cx="98450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/>
              <a:t>Text</a:t>
            </a:r>
            <a:endParaRPr lang="en-IN" sz="4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82760A-4AC5-C98A-5B52-50077776F429}"/>
              </a:ext>
            </a:extLst>
          </p:cNvPr>
          <p:cNvSpPr txBox="1"/>
          <p:nvPr/>
        </p:nvSpPr>
        <p:spPr>
          <a:xfrm>
            <a:off x="782776" y="1891907"/>
            <a:ext cx="1658095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</a:rPr>
              <a:t>CSS has a lot of properties for formatting text.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000000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</a:rPr>
              <a:t>color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</a:rPr>
              <a:t>text-alignment 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</a:rPr>
              <a:t>vertical-alignment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</a:rPr>
              <a:t>text-decoration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</a:rPr>
              <a:t>text-transform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600" dirty="0"/>
              <a:t>text-</a:t>
            </a:r>
            <a:r>
              <a:rPr lang="en-US" sz="3600" dirty="0" err="1"/>
              <a:t>identation</a:t>
            </a:r>
            <a:endParaRPr lang="en-US" sz="36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600" dirty="0"/>
              <a:t>text-shadow</a:t>
            </a:r>
          </a:p>
        </p:txBody>
      </p:sp>
    </p:spTree>
    <p:extLst>
      <p:ext uri="{BB962C8B-B14F-4D97-AF65-F5344CB8AC3E}">
        <p14:creationId xmlns:p14="http://schemas.microsoft.com/office/powerpoint/2010/main" val="3450957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8313"/>
            <a:ext cx="6140876" cy="54571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CE3DFA2-83DF-939D-2719-FA5A5391A9C8}"/>
              </a:ext>
            </a:extLst>
          </p:cNvPr>
          <p:cNvSpPr txBox="1"/>
          <p:nvPr/>
        </p:nvSpPr>
        <p:spPr>
          <a:xfrm>
            <a:off x="1144181" y="998263"/>
            <a:ext cx="98450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/>
              <a:t>Font</a:t>
            </a:r>
            <a:endParaRPr lang="en-IN" sz="4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E069F8-F016-0F73-4F54-30B9DB8E9055}"/>
              </a:ext>
            </a:extLst>
          </p:cNvPr>
          <p:cNvSpPr txBox="1"/>
          <p:nvPr/>
        </p:nvSpPr>
        <p:spPr>
          <a:xfrm>
            <a:off x="782776" y="1891907"/>
            <a:ext cx="1658095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</a:rPr>
              <a:t>Choosing the right font has a huge impact on how the readers experience a website.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</a:rPr>
              <a:t>The right font can create a strong identity for your brand.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</a:rPr>
              <a:t>Using a font that is easy to read is important. The font adds value to your text. It is also important to choose the correct color and text size for the font.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000000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</a:rPr>
              <a:t>Font-family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</a:rPr>
              <a:t>Font style 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</a:rPr>
              <a:t>Font-weight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000000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000000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000000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190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8313"/>
            <a:ext cx="6140876" cy="54571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CE3DFA2-83DF-939D-2719-FA5A5391A9C8}"/>
              </a:ext>
            </a:extLst>
          </p:cNvPr>
          <p:cNvSpPr txBox="1"/>
          <p:nvPr/>
        </p:nvSpPr>
        <p:spPr>
          <a:xfrm>
            <a:off x="1144181" y="998263"/>
            <a:ext cx="98450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/>
              <a:t>Icons</a:t>
            </a:r>
            <a:endParaRPr lang="en-IN" sz="4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0E3712-FCAA-EFB7-65C4-367696BCF7EB}"/>
              </a:ext>
            </a:extLst>
          </p:cNvPr>
          <p:cNvSpPr txBox="1"/>
          <p:nvPr/>
        </p:nvSpPr>
        <p:spPr>
          <a:xfrm>
            <a:off x="1070844" y="1921651"/>
            <a:ext cx="1682487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200" dirty="0"/>
              <a:t>Icons can easily be added to your HTML page, by using an icon library.</a:t>
            </a:r>
          </a:p>
          <a:p>
            <a:pPr algn="just"/>
            <a:r>
              <a:rPr lang="en-US" sz="4200" dirty="0"/>
              <a:t>Add the name of the specified icon class to any inline HTML element (like &lt;</a:t>
            </a:r>
            <a:r>
              <a:rPr lang="en-US" sz="4200" dirty="0" err="1"/>
              <a:t>i</a:t>
            </a:r>
            <a:r>
              <a:rPr lang="en-US" sz="4200" dirty="0"/>
              <a:t>&gt; or &lt;span&gt;).</a:t>
            </a:r>
          </a:p>
          <a:p>
            <a:pPr algn="just"/>
            <a:endParaRPr lang="en-US" sz="4200" dirty="0">
              <a:solidFill>
                <a:srgbClr val="000000"/>
              </a:solidFill>
            </a:endParaRP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000000"/>
                </a:solidFill>
              </a:rPr>
              <a:t>Font Awesome icons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000000"/>
                </a:solidFill>
              </a:rPr>
              <a:t>Bootstrap icons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000000"/>
                </a:solidFill>
              </a:rPr>
              <a:t>Google Font</a:t>
            </a:r>
          </a:p>
          <a:p>
            <a:pPr algn="just"/>
            <a:endParaRPr lang="en-US" sz="4200" dirty="0"/>
          </a:p>
        </p:txBody>
      </p:sp>
    </p:spTree>
    <p:extLst>
      <p:ext uri="{BB962C8B-B14F-4D97-AF65-F5344CB8AC3E}">
        <p14:creationId xmlns:p14="http://schemas.microsoft.com/office/powerpoint/2010/main" val="2577601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8313"/>
            <a:ext cx="6140876" cy="54571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CE3DFA2-83DF-939D-2719-FA5A5391A9C8}"/>
              </a:ext>
            </a:extLst>
          </p:cNvPr>
          <p:cNvSpPr txBox="1"/>
          <p:nvPr/>
        </p:nvSpPr>
        <p:spPr>
          <a:xfrm>
            <a:off x="1144181" y="998263"/>
            <a:ext cx="98450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/>
              <a:t>Display</a:t>
            </a:r>
            <a:endParaRPr lang="en-IN" sz="4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874059-ADAD-8F15-DD0A-B0D7D261EBBB}"/>
              </a:ext>
            </a:extLst>
          </p:cNvPr>
          <p:cNvSpPr txBox="1"/>
          <p:nvPr/>
        </p:nvSpPr>
        <p:spPr>
          <a:xfrm>
            <a:off x="1028700" y="1996862"/>
            <a:ext cx="165809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</a:rPr>
              <a:t>The Display property is the most important CSS property for controlling layout.</a:t>
            </a:r>
          </a:p>
          <a:p>
            <a:r>
              <a:rPr lang="en-US" sz="3600" dirty="0">
                <a:solidFill>
                  <a:srgbClr val="000000"/>
                </a:solidFill>
              </a:rPr>
              <a:t>The display property specifies if/how an element is displayed.</a:t>
            </a:r>
          </a:p>
          <a:p>
            <a:r>
              <a:rPr lang="en-US" sz="3600" dirty="0">
                <a:solidFill>
                  <a:srgbClr val="000000"/>
                </a:solidFill>
              </a:rPr>
              <a:t>Every HTML element has a default display value depending on what type of element it is. The default display value for most elements is </a:t>
            </a:r>
            <a:r>
              <a:rPr lang="en-IN" sz="3600" dirty="0"/>
              <a:t>Block or inline</a:t>
            </a:r>
          </a:p>
        </p:txBody>
      </p:sp>
    </p:spTree>
    <p:extLst>
      <p:ext uri="{BB962C8B-B14F-4D97-AF65-F5344CB8AC3E}">
        <p14:creationId xmlns:p14="http://schemas.microsoft.com/office/powerpoint/2010/main" val="1908418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8313"/>
            <a:ext cx="6140876" cy="54571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CE3DFA2-83DF-939D-2719-FA5A5391A9C8}"/>
              </a:ext>
            </a:extLst>
          </p:cNvPr>
          <p:cNvSpPr txBox="1"/>
          <p:nvPr/>
        </p:nvSpPr>
        <p:spPr>
          <a:xfrm>
            <a:off x="1144181" y="998263"/>
            <a:ext cx="98450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/>
              <a:t>Specificity</a:t>
            </a:r>
            <a:endParaRPr lang="en-IN" sz="42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D8AD5D-C488-BB63-547C-993B3BE684E9}"/>
              </a:ext>
            </a:extLst>
          </p:cNvPr>
          <p:cNvSpPr txBox="1"/>
          <p:nvPr/>
        </p:nvSpPr>
        <p:spPr>
          <a:xfrm>
            <a:off x="976630" y="2110512"/>
            <a:ext cx="16934331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600" dirty="0">
                <a:solidFill>
                  <a:srgbClr val="000000"/>
                </a:solidFill>
              </a:rPr>
              <a:t>If there are two or more conflicting CSS rules that point to the same element, the browser follows some rules to determine which one is most specific and therefore wins out.</a:t>
            </a:r>
          </a:p>
          <a:p>
            <a:pPr algn="l"/>
            <a:r>
              <a:rPr lang="en-US" sz="3600" dirty="0">
                <a:solidFill>
                  <a:srgbClr val="000000"/>
                </a:solidFill>
              </a:rPr>
              <a:t>Think of specificity as a score/rank that determines which style declarations are ultimately applied to an element.</a:t>
            </a:r>
          </a:p>
          <a:p>
            <a:pPr algn="l"/>
            <a:r>
              <a:rPr lang="en-US" sz="3600" dirty="0">
                <a:solidFill>
                  <a:srgbClr val="000000"/>
                </a:solidFill>
              </a:rPr>
              <a:t>The universal selector (*) has low specificity, while ID selectors are highly specific! </a:t>
            </a:r>
          </a:p>
          <a:p>
            <a:pPr algn="l"/>
            <a:endParaRPr lang="en-US" sz="3600" dirty="0">
              <a:solidFill>
                <a:srgbClr val="000000"/>
              </a:solidFill>
            </a:endParaRPr>
          </a:p>
          <a:p>
            <a:pPr algn="l"/>
            <a:r>
              <a:rPr lang="en-US" sz="3600" b="1" dirty="0">
                <a:solidFill>
                  <a:srgbClr val="000000"/>
                </a:solidFill>
              </a:rPr>
              <a:t>Order of specificity</a:t>
            </a:r>
          </a:p>
          <a:p>
            <a:pPr algn="l"/>
            <a:r>
              <a:rPr lang="en-US" sz="3600" dirty="0">
                <a:solidFill>
                  <a:srgbClr val="000000"/>
                </a:solidFill>
              </a:rPr>
              <a:t>Inline styles </a:t>
            </a:r>
          </a:p>
          <a:p>
            <a:pPr algn="l"/>
            <a:r>
              <a:rPr lang="en-US" sz="3600" dirty="0">
                <a:solidFill>
                  <a:srgbClr val="000000"/>
                </a:solidFill>
              </a:rPr>
              <a:t>IDs </a:t>
            </a:r>
          </a:p>
          <a:p>
            <a:pPr algn="l"/>
            <a:r>
              <a:rPr lang="en-US" sz="3600" dirty="0">
                <a:solidFill>
                  <a:srgbClr val="000000"/>
                </a:solidFill>
              </a:rPr>
              <a:t>Classes, attributes and pseudo-classes</a:t>
            </a:r>
          </a:p>
          <a:p>
            <a:pPr algn="l"/>
            <a:r>
              <a:rPr lang="en-US" sz="3600" dirty="0">
                <a:solidFill>
                  <a:srgbClr val="000000"/>
                </a:solidFill>
              </a:rPr>
              <a:t>Elements and pseudo-elements </a:t>
            </a:r>
          </a:p>
          <a:p>
            <a:pPr algn="l"/>
            <a:endParaRPr lang="en-US" sz="3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48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6140876" cy="54571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CE3DFA2-83DF-939D-2719-FA5A5391A9C8}"/>
              </a:ext>
            </a:extLst>
          </p:cNvPr>
          <p:cNvSpPr txBox="1"/>
          <p:nvPr/>
        </p:nvSpPr>
        <p:spPr>
          <a:xfrm>
            <a:off x="1028700" y="902508"/>
            <a:ext cx="98450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00" b="1" dirty="0"/>
              <a:t>What is CSS?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84A921-32AD-D33D-8E57-2D0A995042D9}"/>
              </a:ext>
            </a:extLst>
          </p:cNvPr>
          <p:cNvSpPr txBox="1"/>
          <p:nvPr/>
        </p:nvSpPr>
        <p:spPr>
          <a:xfrm>
            <a:off x="1028701" y="2110691"/>
            <a:ext cx="1658095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Wingdings" panose="05000000000000000000" pitchFamily="2" charset="2"/>
              <a:buChar char="§"/>
            </a:pPr>
            <a:r>
              <a:rPr lang="en-IN" sz="3600" dirty="0"/>
              <a:t>CSS stands for Cascading Stylesheet.</a:t>
            </a:r>
          </a:p>
          <a:p>
            <a:pPr marL="514350" indent="-514350" algn="just">
              <a:buFont typeface="Wingdings" panose="05000000000000000000" pitchFamily="2" charset="2"/>
              <a:buChar char="§"/>
            </a:pPr>
            <a:endParaRPr lang="en-IN" sz="3600" dirty="0"/>
          </a:p>
          <a:p>
            <a:pPr marL="514350" indent="-514350" algn="just">
              <a:buFont typeface="Wingdings" panose="05000000000000000000" pitchFamily="2" charset="2"/>
              <a:buChar char="§"/>
            </a:pPr>
            <a:r>
              <a:rPr lang="en-IN" sz="3600" dirty="0"/>
              <a:t>CSS was introduced by </a:t>
            </a:r>
            <a:r>
              <a:rPr lang="en-IN" sz="3600" dirty="0" err="1"/>
              <a:t>Håkon</a:t>
            </a:r>
            <a:r>
              <a:rPr lang="en-IN" sz="3600" dirty="0"/>
              <a:t> </a:t>
            </a:r>
            <a:r>
              <a:rPr lang="en-IN" sz="3600" dirty="0" err="1"/>
              <a:t>Wium</a:t>
            </a:r>
            <a:r>
              <a:rPr lang="en-IN" sz="3600" dirty="0"/>
              <a:t> in 1994.</a:t>
            </a:r>
          </a:p>
          <a:p>
            <a:pPr marL="514350" indent="-514350" algn="just">
              <a:buFont typeface="Wingdings" panose="05000000000000000000" pitchFamily="2" charset="2"/>
              <a:buChar char="§"/>
            </a:pPr>
            <a:endParaRPr lang="en-IN" sz="3600" dirty="0"/>
          </a:p>
          <a:p>
            <a:pPr marL="514350" indent="-514350" algn="just">
              <a:buFont typeface="Wingdings" panose="05000000000000000000" pitchFamily="2" charset="2"/>
              <a:buChar char="§"/>
            </a:pPr>
            <a:r>
              <a:rPr lang="en-IN" sz="3600" dirty="0"/>
              <a:t>CSS is all about the presentation or style of the page.</a:t>
            </a:r>
          </a:p>
          <a:p>
            <a:pPr marL="514350" indent="-514350" algn="just">
              <a:buFont typeface="Wingdings" panose="05000000000000000000" pitchFamily="2" charset="2"/>
              <a:buChar char="§"/>
            </a:pPr>
            <a:endParaRPr lang="en-IN" sz="3600" dirty="0"/>
          </a:p>
          <a:p>
            <a:pPr marL="514350" indent="-514350" algn="just">
              <a:buFont typeface="Wingdings" panose="05000000000000000000" pitchFamily="2" charset="2"/>
              <a:buChar char="§"/>
            </a:pPr>
            <a:r>
              <a:rPr lang="en-IN" sz="3600" dirty="0"/>
              <a:t>It adds Styling, beauty to your Website.</a:t>
            </a:r>
          </a:p>
          <a:p>
            <a:pPr marL="514350" indent="-514350" algn="just">
              <a:buFont typeface="Wingdings" panose="05000000000000000000" pitchFamily="2" charset="2"/>
              <a:buChar char="§"/>
            </a:pPr>
            <a:endParaRPr lang="en-IN" sz="3600" dirty="0"/>
          </a:p>
          <a:p>
            <a:pPr marL="514350" indent="-514350" algn="just">
              <a:buFont typeface="Wingdings" panose="05000000000000000000" pitchFamily="2" charset="2"/>
              <a:buChar char="§"/>
            </a:pPr>
            <a:r>
              <a:rPr lang="en-IN" sz="3600" dirty="0"/>
              <a:t>Think of it as a "theme" in a word processing document, setting  fonts, sizes, indentations.</a:t>
            </a:r>
          </a:p>
        </p:txBody>
      </p:sp>
    </p:spTree>
    <p:extLst>
      <p:ext uri="{BB962C8B-B14F-4D97-AF65-F5344CB8AC3E}">
        <p14:creationId xmlns:p14="http://schemas.microsoft.com/office/powerpoint/2010/main" val="3811975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8313"/>
            <a:ext cx="6140876" cy="54571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CE3DFA2-83DF-939D-2719-FA5A5391A9C8}"/>
              </a:ext>
            </a:extLst>
          </p:cNvPr>
          <p:cNvSpPr txBox="1"/>
          <p:nvPr/>
        </p:nvSpPr>
        <p:spPr>
          <a:xfrm>
            <a:off x="1144181" y="998263"/>
            <a:ext cx="98450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/>
              <a:t>WAYS TO ADD CSS?</a:t>
            </a:r>
            <a:endParaRPr lang="en-IN" sz="42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243AE6-31ED-21D4-A837-967508BF6AF7}"/>
              </a:ext>
            </a:extLst>
          </p:cNvPr>
          <p:cNvSpPr txBox="1"/>
          <p:nvPr/>
        </p:nvSpPr>
        <p:spPr>
          <a:xfrm>
            <a:off x="1028700" y="2276461"/>
            <a:ext cx="16580954" cy="6931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§"/>
            </a:pPr>
            <a:r>
              <a:rPr lang="en-IN" sz="3600" dirty="0"/>
              <a:t>Inline CSS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IN" sz="3600" dirty="0"/>
              <a:t>External CSS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IN" sz="3600" dirty="0"/>
              <a:t>Internal CSS</a:t>
            </a:r>
          </a:p>
          <a:p>
            <a:endParaRPr lang="en-IN" sz="3600" dirty="0"/>
          </a:p>
          <a:p>
            <a:pPr algn="l"/>
            <a:r>
              <a:rPr lang="en-US" sz="3600" dirty="0">
                <a:solidFill>
                  <a:srgbClr val="000000"/>
                </a:solidFill>
              </a:rPr>
              <a:t>All the styles in a page will "cascade" into a new "virtual" style sheet by the following rules, where number one has the highest priority:</a:t>
            </a:r>
          </a:p>
          <a:p>
            <a:pPr marL="1200150" lvl="1" indent="-5143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</a:rPr>
              <a:t>Inline style (inside an HTML element)</a:t>
            </a:r>
          </a:p>
          <a:p>
            <a:pPr marL="1200150" lvl="1" indent="-5143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</a:rPr>
              <a:t>External and internal style sheets (in the head section)</a:t>
            </a:r>
          </a:p>
          <a:p>
            <a:pPr marL="1200150" lvl="1" indent="-5143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</a:rPr>
              <a:t>Browser default</a:t>
            </a:r>
          </a:p>
          <a:p>
            <a:pPr algn="l"/>
            <a:r>
              <a:rPr lang="en-US" sz="3600" dirty="0">
                <a:solidFill>
                  <a:srgbClr val="000000"/>
                </a:solidFill>
              </a:rPr>
              <a:t>So, an inline style has the highest priority, and will override external and internal styles and browser defaults.</a:t>
            </a: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59154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8313"/>
            <a:ext cx="6140876" cy="54571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CE3DFA2-83DF-939D-2719-FA5A5391A9C8}"/>
              </a:ext>
            </a:extLst>
          </p:cNvPr>
          <p:cNvSpPr txBox="1"/>
          <p:nvPr/>
        </p:nvSpPr>
        <p:spPr>
          <a:xfrm>
            <a:off x="1144181" y="998263"/>
            <a:ext cx="98450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/>
              <a:t>IMPORTANCE OF CSS?</a:t>
            </a:r>
            <a:endParaRPr lang="en-IN" sz="4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78332E-EA1D-5655-1A57-068553A79424}"/>
              </a:ext>
            </a:extLst>
          </p:cNvPr>
          <p:cNvSpPr txBox="1"/>
          <p:nvPr/>
        </p:nvSpPr>
        <p:spPr>
          <a:xfrm>
            <a:off x="762000" y="2006035"/>
            <a:ext cx="17145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sz="4200" dirty="0">
                <a:hlinkClick r:id="rId4"/>
              </a:rPr>
              <a:t>https://stackoverflow.com/</a:t>
            </a:r>
            <a:endParaRPr lang="en-US" sz="4200" dirty="0"/>
          </a:p>
          <a:p>
            <a:pPr marL="514350" indent="-514350">
              <a:buFont typeface="Wingdings" panose="05000000000000000000" pitchFamily="2" charset="2"/>
              <a:buChar char="§"/>
            </a:pPr>
            <a:endParaRPr lang="en-US" sz="4200" dirty="0"/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sz="4200" dirty="0">
                <a:hlinkClick r:id="rId5"/>
              </a:rPr>
              <a:t>http://www.csszengarden.com/</a:t>
            </a:r>
            <a:endParaRPr lang="en-US" sz="4200" dirty="0"/>
          </a:p>
          <a:p>
            <a:pPr marL="514350" indent="-514350">
              <a:buFont typeface="Wingdings" panose="05000000000000000000" pitchFamily="2" charset="2"/>
              <a:buChar char="§"/>
            </a:pPr>
            <a:endParaRPr lang="en-US" sz="4200" dirty="0"/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sz="4200" dirty="0"/>
              <a:t>https://chrome.google.com/webstore/detail/web-developer/bfbameneiokkgbdmiekhjnmfkcnldhhm</a:t>
            </a:r>
          </a:p>
        </p:txBody>
      </p:sp>
    </p:spTree>
    <p:extLst>
      <p:ext uri="{BB962C8B-B14F-4D97-AF65-F5344CB8AC3E}">
        <p14:creationId xmlns:p14="http://schemas.microsoft.com/office/powerpoint/2010/main" val="2759847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8313"/>
            <a:ext cx="6140876" cy="54571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CE3DFA2-83DF-939D-2719-FA5A5391A9C8}"/>
              </a:ext>
            </a:extLst>
          </p:cNvPr>
          <p:cNvSpPr txBox="1"/>
          <p:nvPr/>
        </p:nvSpPr>
        <p:spPr>
          <a:xfrm>
            <a:off x="1144181" y="998263"/>
            <a:ext cx="98450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/>
              <a:t>Syntax</a:t>
            </a:r>
            <a:endParaRPr lang="en-IN" sz="4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F9D04F-A5E2-4DBB-3F04-9ECC988BF424}"/>
              </a:ext>
            </a:extLst>
          </p:cNvPr>
          <p:cNvSpPr txBox="1"/>
          <p:nvPr/>
        </p:nvSpPr>
        <p:spPr>
          <a:xfrm>
            <a:off x="1005840" y="1970028"/>
            <a:ext cx="120396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solidFill>
                  <a:srgbClr val="000000"/>
                </a:solidFill>
              </a:rPr>
              <a:t>A CSS rule consists of a selector and a declaration block.</a:t>
            </a:r>
          </a:p>
          <a:p>
            <a:pPr>
              <a:lnSpc>
                <a:spcPct val="150000"/>
              </a:lnSpc>
            </a:pPr>
            <a:r>
              <a:rPr lang="en-IN" sz="3600" dirty="0"/>
              <a:t>Syntax: selector { Declaration }</a:t>
            </a:r>
          </a:p>
          <a:p>
            <a:endParaRPr lang="en-IN" sz="3600" dirty="0"/>
          </a:p>
          <a:p>
            <a:endParaRPr lang="en-IN" sz="3600" dirty="0"/>
          </a:p>
          <a:p>
            <a:endParaRPr lang="en-IN" sz="3600" dirty="0"/>
          </a:p>
          <a:p>
            <a:endParaRPr lang="en-IN" sz="3600" dirty="0"/>
          </a:p>
          <a:p>
            <a:r>
              <a:rPr lang="en-IN" sz="3600" dirty="0"/>
              <a:t>        </a:t>
            </a:r>
          </a:p>
          <a:p>
            <a:r>
              <a:rPr lang="en-IN" sz="3600" dirty="0"/>
              <a:t>                   Property                 Value</a:t>
            </a:r>
          </a:p>
          <a:p>
            <a:r>
              <a:rPr lang="en-IN" sz="3600" dirty="0"/>
              <a:t>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E16AC5F-58A0-C6CF-9150-96F4F10D49B9}"/>
              </a:ext>
            </a:extLst>
          </p:cNvPr>
          <p:cNvSpPr/>
          <p:nvPr/>
        </p:nvSpPr>
        <p:spPr>
          <a:xfrm>
            <a:off x="2417621" y="4440506"/>
            <a:ext cx="6086297" cy="1426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700" dirty="0"/>
              <a:t>h1 {</a:t>
            </a:r>
            <a:r>
              <a:rPr lang="en-IN" sz="2700" dirty="0" err="1"/>
              <a:t>color</a:t>
            </a:r>
            <a:r>
              <a:rPr lang="en-IN" sz="2700" dirty="0"/>
              <a:t>: black; font-size: 20px }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C56215-3D95-C951-3D66-BE71EF69DE89}"/>
              </a:ext>
            </a:extLst>
          </p:cNvPr>
          <p:cNvCxnSpPr>
            <a:cxnSpLocks/>
          </p:cNvCxnSpPr>
          <p:nvPr/>
        </p:nvCxnSpPr>
        <p:spPr>
          <a:xfrm flipV="1">
            <a:off x="3444240" y="3602628"/>
            <a:ext cx="0" cy="1197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51B35AF-5DCC-A9B5-04A6-BE2AFC98B508}"/>
              </a:ext>
            </a:extLst>
          </p:cNvPr>
          <p:cNvCxnSpPr>
            <a:cxnSpLocks/>
          </p:cNvCxnSpPr>
          <p:nvPr/>
        </p:nvCxnSpPr>
        <p:spPr>
          <a:xfrm>
            <a:off x="7025640" y="5356841"/>
            <a:ext cx="0" cy="11807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7ED8B09-B38E-FD43-305A-BBB8C7FE3A8A}"/>
              </a:ext>
            </a:extLst>
          </p:cNvPr>
          <p:cNvCxnSpPr>
            <a:cxnSpLocks/>
          </p:cNvCxnSpPr>
          <p:nvPr/>
        </p:nvCxnSpPr>
        <p:spPr>
          <a:xfrm>
            <a:off x="4023360" y="5356841"/>
            <a:ext cx="0" cy="11807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0802F4E-C020-6C8A-2EAA-29B7786A8FBE}"/>
              </a:ext>
            </a:extLst>
          </p:cNvPr>
          <p:cNvCxnSpPr>
            <a:cxnSpLocks/>
          </p:cNvCxnSpPr>
          <p:nvPr/>
        </p:nvCxnSpPr>
        <p:spPr>
          <a:xfrm flipV="1">
            <a:off x="5684520" y="3602628"/>
            <a:ext cx="0" cy="1197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127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8313"/>
            <a:ext cx="6140876" cy="54571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CE3DFA2-83DF-939D-2719-FA5A5391A9C8}"/>
              </a:ext>
            </a:extLst>
          </p:cNvPr>
          <p:cNvSpPr txBox="1"/>
          <p:nvPr/>
        </p:nvSpPr>
        <p:spPr>
          <a:xfrm>
            <a:off x="1144181" y="998263"/>
            <a:ext cx="98450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/>
              <a:t>Selector</a:t>
            </a:r>
            <a:endParaRPr lang="en-IN" sz="4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B5ADDA-87A4-323E-63B4-9885DCE57C74}"/>
              </a:ext>
            </a:extLst>
          </p:cNvPr>
          <p:cNvSpPr txBox="1"/>
          <p:nvPr/>
        </p:nvSpPr>
        <p:spPr>
          <a:xfrm>
            <a:off x="762000" y="1894054"/>
            <a:ext cx="120396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</a:rPr>
              <a:t>A CSS selector selects the HTML element(s) you want to style.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</a:rPr>
              <a:t>Ways to select</a:t>
            </a:r>
          </a:p>
          <a:p>
            <a:pPr marL="1200150" lvl="1" indent="-5143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</a:rPr>
              <a:t>CSS Element Sector:- h1 {}</a:t>
            </a:r>
          </a:p>
          <a:p>
            <a:pPr marL="1200150" lvl="1" indent="-514350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rgbClr val="000000"/>
                </a:solidFill>
              </a:rPr>
              <a:t>CSS id Selector:- # {}</a:t>
            </a:r>
          </a:p>
          <a:p>
            <a:pPr marL="1200150" lvl="1" indent="-514350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rgbClr val="000000"/>
                </a:solidFill>
              </a:rPr>
              <a:t>CSS class Selector:- .{}</a:t>
            </a:r>
          </a:p>
          <a:p>
            <a:pPr marL="1200150" lvl="1" indent="-514350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rgbClr val="000000"/>
                </a:solidFill>
              </a:rPr>
              <a:t>CSS Universal Selector:- *</a:t>
            </a:r>
            <a:endParaRPr lang="en-US" sz="3600" dirty="0">
              <a:solidFill>
                <a:srgbClr val="000000"/>
              </a:solidFill>
            </a:endParaRPr>
          </a:p>
          <a:p>
            <a:pPr marL="1200150" lvl="1" indent="-514350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rgbClr val="000000"/>
                </a:solidFill>
              </a:rPr>
              <a:t>CSS Grouping Selector:- h1, p {}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939214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8313"/>
            <a:ext cx="6140876" cy="54571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CE3DFA2-83DF-939D-2719-FA5A5391A9C8}"/>
              </a:ext>
            </a:extLst>
          </p:cNvPr>
          <p:cNvSpPr txBox="1"/>
          <p:nvPr/>
        </p:nvSpPr>
        <p:spPr>
          <a:xfrm>
            <a:off x="1144181" y="998263"/>
            <a:ext cx="98450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/>
              <a:t>Colors</a:t>
            </a:r>
            <a:endParaRPr lang="en-IN" sz="4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B4A7C7-7BB4-FDE9-A05E-AA382988A478}"/>
              </a:ext>
            </a:extLst>
          </p:cNvPr>
          <p:cNvSpPr txBox="1"/>
          <p:nvPr/>
        </p:nvSpPr>
        <p:spPr>
          <a:xfrm>
            <a:off x="762000" y="1894054"/>
            <a:ext cx="1693164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600" dirty="0"/>
              <a:t>Colors are specified using predefined color names, or RGB, HEX, HSL, RGBA, HSLA values.</a:t>
            </a:r>
          </a:p>
          <a:p>
            <a:pPr algn="l"/>
            <a:r>
              <a:rPr lang="en-US" sz="3600" dirty="0"/>
              <a:t>	e.g. </a:t>
            </a:r>
            <a:r>
              <a:rPr lang="en-US" sz="3600" dirty="0" err="1"/>
              <a:t>Backgound</a:t>
            </a:r>
            <a:r>
              <a:rPr lang="en-US" sz="3600" dirty="0"/>
              <a:t> color, text color, border color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600" dirty="0"/>
              <a:t>Ways to define color values:</a:t>
            </a:r>
          </a:p>
          <a:p>
            <a:pPr marL="1200150" lvl="1" indent="-514350">
              <a:buFont typeface="Arial" panose="020B0604020202020204" pitchFamily="34" charset="0"/>
              <a:buChar char="•"/>
            </a:pPr>
            <a:r>
              <a:rPr lang="en-US" sz="3600" dirty="0"/>
              <a:t>Color name </a:t>
            </a:r>
          </a:p>
          <a:p>
            <a:pPr marL="1200150" lvl="1" indent="-514350">
              <a:buFont typeface="Arial" panose="020B0604020202020204" pitchFamily="34" charset="0"/>
              <a:buChar char="•"/>
            </a:pPr>
            <a:r>
              <a:rPr lang="en-IN" sz="3600" dirty="0" err="1"/>
              <a:t>rgb</a:t>
            </a:r>
            <a:r>
              <a:rPr lang="en-IN" sz="3600" dirty="0"/>
              <a:t>(255, 99, 71)</a:t>
            </a:r>
          </a:p>
          <a:p>
            <a:pPr marL="1200150" lvl="1" indent="-514350">
              <a:buFont typeface="Arial" panose="020B0604020202020204" pitchFamily="34" charset="0"/>
              <a:buChar char="•"/>
            </a:pPr>
            <a:r>
              <a:rPr lang="en-IN" sz="3600" dirty="0"/>
              <a:t>#ff6347</a:t>
            </a:r>
          </a:p>
          <a:p>
            <a:pPr marL="1200150" lvl="1" indent="-514350">
              <a:buFont typeface="Arial" panose="020B0604020202020204" pitchFamily="34" charset="0"/>
              <a:buChar char="•"/>
            </a:pPr>
            <a:r>
              <a:rPr lang="en-IN" sz="3600" dirty="0" err="1"/>
              <a:t>hsl</a:t>
            </a:r>
            <a:r>
              <a:rPr lang="en-IN" sz="3600" dirty="0"/>
              <a:t>(9, 100%, 64%)</a:t>
            </a:r>
          </a:p>
          <a:p>
            <a:pPr marL="685800" lvl="1"/>
            <a:endParaRPr lang="en-IN" sz="3600" dirty="0"/>
          </a:p>
          <a:p>
            <a:pPr marL="1257300" lvl="1" indent="-571500">
              <a:buFont typeface="Arial" panose="020B0604020202020204" pitchFamily="34" charset="0"/>
              <a:buChar char="•"/>
            </a:pPr>
            <a:r>
              <a:rPr lang="en-IN" sz="3600" dirty="0"/>
              <a:t>https://colorhunt.co/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016580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8313"/>
            <a:ext cx="6140876" cy="54571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CE3DFA2-83DF-939D-2719-FA5A5391A9C8}"/>
              </a:ext>
            </a:extLst>
          </p:cNvPr>
          <p:cNvSpPr txBox="1"/>
          <p:nvPr/>
        </p:nvSpPr>
        <p:spPr>
          <a:xfrm>
            <a:off x="1144181" y="998263"/>
            <a:ext cx="98450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/>
              <a:t>Background</a:t>
            </a:r>
            <a:endParaRPr lang="en-IN" sz="4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A70983-911B-B2BF-9A44-BF52C1DD14AE}"/>
              </a:ext>
            </a:extLst>
          </p:cNvPr>
          <p:cNvSpPr txBox="1"/>
          <p:nvPr/>
        </p:nvSpPr>
        <p:spPr>
          <a:xfrm>
            <a:off x="1144181" y="2199582"/>
            <a:ext cx="1693164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600" dirty="0"/>
              <a:t>The CSS background properties are used to add background effects for elements.</a:t>
            </a:r>
          </a:p>
          <a:p>
            <a:pPr algn="l"/>
            <a:r>
              <a:rPr lang="en-US" sz="3600" dirty="0"/>
              <a:t>Properties to Style Background:</a:t>
            </a:r>
          </a:p>
          <a:p>
            <a:pPr algn="l"/>
            <a:endParaRPr lang="en-US" sz="36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600" dirty="0"/>
              <a:t>    background-color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600" dirty="0"/>
              <a:t>    background-image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600" dirty="0"/>
              <a:t>    background-repeat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600" dirty="0"/>
              <a:t>    background-attachment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600" dirty="0"/>
              <a:t>    background-position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600" dirty="0"/>
              <a:t>    background (shorthand property)</a:t>
            </a:r>
          </a:p>
          <a:p>
            <a:br>
              <a:rPr lang="en-US" sz="3600" dirty="0"/>
            </a:b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047183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8313"/>
            <a:ext cx="6140876" cy="54571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CE3DFA2-83DF-939D-2719-FA5A5391A9C8}"/>
              </a:ext>
            </a:extLst>
          </p:cNvPr>
          <p:cNvSpPr txBox="1"/>
          <p:nvPr/>
        </p:nvSpPr>
        <p:spPr>
          <a:xfrm>
            <a:off x="1144181" y="998263"/>
            <a:ext cx="98450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/>
              <a:t>Borders</a:t>
            </a:r>
            <a:endParaRPr lang="en-IN" sz="4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1F067D-19AC-1F3F-4771-536D36D25A44}"/>
              </a:ext>
            </a:extLst>
          </p:cNvPr>
          <p:cNvSpPr txBox="1"/>
          <p:nvPr/>
        </p:nvSpPr>
        <p:spPr>
          <a:xfrm>
            <a:off x="1028700" y="1936891"/>
            <a:ext cx="1693164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600" dirty="0">
                <a:solidFill>
                  <a:srgbClr val="000000"/>
                </a:solidFill>
              </a:rPr>
              <a:t>The CSS border properties allow you to specify the style, width, and color of an element's border.</a:t>
            </a:r>
          </a:p>
          <a:p>
            <a:pPr algn="l"/>
            <a:endParaRPr lang="en-US" sz="3600" dirty="0">
              <a:solidFill>
                <a:srgbClr val="000000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600" dirty="0"/>
              <a:t>border-color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600" dirty="0"/>
              <a:t>border-style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600" dirty="0"/>
              <a:t>border-width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600" dirty="0"/>
              <a:t>border shorthand 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600" dirty="0"/>
              <a:t>border radius</a:t>
            </a:r>
            <a:br>
              <a:rPr lang="en-US" sz="3600" dirty="0"/>
            </a:b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132498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837</Words>
  <Application>Microsoft Office PowerPoint</Application>
  <PresentationFormat>Custom</PresentationFormat>
  <Paragraphs>146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SLC PPT - Content</dc:title>
  <cp:lastModifiedBy>urvashi singla</cp:lastModifiedBy>
  <cp:revision>48</cp:revision>
  <dcterms:created xsi:type="dcterms:W3CDTF">2006-08-16T00:00:00Z</dcterms:created>
  <dcterms:modified xsi:type="dcterms:W3CDTF">2022-11-26T06:25:59Z</dcterms:modified>
  <dc:identifier>DAFBHbFhJSU</dc:identifier>
</cp:coreProperties>
</file>