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7" r:id="rId2"/>
    <p:sldId id="318" r:id="rId3"/>
    <p:sldId id="313" r:id="rId4"/>
    <p:sldId id="314" r:id="rId5"/>
    <p:sldId id="315" r:id="rId6"/>
    <p:sldId id="316" r:id="rId7"/>
    <p:sldId id="317" r:id="rId8"/>
  </p:sldIdLst>
  <p:sldSz cx="18288000" cy="10287000"/>
  <p:notesSz cx="6858000" cy="9144000"/>
  <p:embeddedFontLst>
    <p:embeddedFont>
      <p:font typeface="Calibri" panose="020F0502020204030204" pitchFamily="34"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58" autoAdjust="0"/>
    <p:restoredTop sz="94622" autoAdjust="0"/>
  </p:normalViewPr>
  <p:slideViewPr>
    <p:cSldViewPr>
      <p:cViewPr varScale="1">
        <p:scale>
          <a:sx n="42" d="100"/>
          <a:sy n="42" d="100"/>
        </p:scale>
        <p:origin x="392"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29.11.2022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p:cNvGrpSpPr/>
          <p:nvPr/>
        </p:nvGrpSpPr>
        <p:grpSpPr>
          <a:xfrm>
            <a:off x="8001000" y="2684487"/>
            <a:ext cx="10172700" cy="5246370"/>
            <a:chOff x="0" y="0"/>
            <a:chExt cx="3711029" cy="1913890"/>
          </a:xfrm>
        </p:grpSpPr>
        <p:sp>
          <p:nvSpPr>
            <p:cNvPr id="5" name="Freeform 5"/>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solidFill>
              <a:srgbClr val="F6E977"/>
            </a:solidFill>
          </p:spPr>
        </p:sp>
      </p:grpSp>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p:cNvGrpSpPr/>
          <p:nvPr/>
        </p:nvGrpSpPr>
        <p:grpSpPr>
          <a:xfrm>
            <a:off x="17503442" y="8909397"/>
            <a:ext cx="784558" cy="2755206"/>
            <a:chOff x="0" y="0"/>
            <a:chExt cx="286209" cy="1005107"/>
          </a:xfrm>
        </p:grpSpPr>
        <p:sp>
          <p:nvSpPr>
            <p:cNvPr id="9" name="Freeform 9"/>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9115BB45-FE34-B26E-16B6-F614EEB28716}"/>
              </a:ext>
            </a:extLst>
          </p:cNvPr>
          <p:cNvSpPr txBox="1"/>
          <p:nvPr/>
        </p:nvSpPr>
        <p:spPr>
          <a:xfrm>
            <a:off x="8751721" y="4588310"/>
            <a:ext cx="9144000" cy="1938992"/>
          </a:xfrm>
          <a:prstGeom prst="rect">
            <a:avLst/>
          </a:prstGeom>
          <a:noFill/>
        </p:spPr>
        <p:txBody>
          <a:bodyPr wrap="square">
            <a:spAutoFit/>
          </a:bodyPr>
          <a:lstStyle/>
          <a:p>
            <a:pPr marL="285750" indent="-285750">
              <a:buFont typeface="Arial" panose="020B0604020202020204" pitchFamily="34" charset="0"/>
              <a:buChar char="•"/>
            </a:pPr>
            <a:r>
              <a:rPr lang="en-IN" sz="4000" b="1" i="0" dirty="0">
                <a:solidFill>
                  <a:schemeClr val="tx1"/>
                </a:solidFill>
                <a:effectLst/>
              </a:rPr>
              <a:t>Flexbox</a:t>
            </a:r>
          </a:p>
          <a:p>
            <a:pPr marL="285750" indent="-285750">
              <a:buFont typeface="Arial" panose="020B0604020202020204" pitchFamily="34" charset="0"/>
              <a:buChar char="•"/>
            </a:pPr>
            <a:r>
              <a:rPr lang="en-IN" sz="4000" b="1" dirty="0">
                <a:solidFill>
                  <a:schemeClr val="tx1"/>
                </a:solidFill>
              </a:rPr>
              <a:t>Responsive Design</a:t>
            </a:r>
          </a:p>
          <a:p>
            <a:pPr marL="285750" indent="-285750">
              <a:buFont typeface="Arial" panose="020B0604020202020204" pitchFamily="34" charset="0"/>
              <a:buChar char="•"/>
            </a:pPr>
            <a:r>
              <a:rPr lang="en-IN" sz="4000" b="1" dirty="0"/>
              <a:t>Units</a:t>
            </a:r>
            <a:endParaRPr lang="en-IN" sz="4000" b="1" dirty="0">
              <a:solidFill>
                <a:schemeClr val="tx1"/>
              </a:solidFill>
            </a:endParaRPr>
          </a:p>
        </p:txBody>
      </p:sp>
      <p:sp>
        <p:nvSpPr>
          <p:cNvPr id="19" name="TextBox 18">
            <a:extLst>
              <a:ext uri="{FF2B5EF4-FFF2-40B4-BE49-F238E27FC236}">
                <a16:creationId xmlns:a16="http://schemas.microsoft.com/office/drawing/2014/main" id="{F8BC0902-30FB-3E11-A72E-36BD27584D29}"/>
              </a:ext>
            </a:extLst>
          </p:cNvPr>
          <p:cNvSpPr txBox="1"/>
          <p:nvPr/>
        </p:nvSpPr>
        <p:spPr>
          <a:xfrm>
            <a:off x="8686800" y="31220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1036132" y="975205"/>
            <a:ext cx="9845040" cy="738664"/>
          </a:xfrm>
          <a:prstGeom prst="rect">
            <a:avLst/>
          </a:prstGeom>
          <a:noFill/>
        </p:spPr>
        <p:txBody>
          <a:bodyPr wrap="square" rtlCol="0">
            <a:spAutoFit/>
          </a:bodyPr>
          <a:lstStyle/>
          <a:p>
            <a:r>
              <a:rPr lang="fr-FR" sz="4200" b="1" dirty="0"/>
              <a:t>Flex</a:t>
            </a:r>
            <a:endParaRPr lang="en-IN" sz="4200" b="1" dirty="0"/>
          </a:p>
        </p:txBody>
      </p:sp>
      <p:sp>
        <p:nvSpPr>
          <p:cNvPr id="15" name="TextBox 14">
            <a:extLst>
              <a:ext uri="{FF2B5EF4-FFF2-40B4-BE49-F238E27FC236}">
                <a16:creationId xmlns:a16="http://schemas.microsoft.com/office/drawing/2014/main" id="{33ABDD47-3765-56BF-A96C-85F1A60FBBF9}"/>
              </a:ext>
            </a:extLst>
          </p:cNvPr>
          <p:cNvSpPr txBox="1"/>
          <p:nvPr/>
        </p:nvSpPr>
        <p:spPr>
          <a:xfrm>
            <a:off x="1011932" y="1908838"/>
            <a:ext cx="17239038" cy="6654450"/>
          </a:xfrm>
          <a:prstGeom prst="rect">
            <a:avLst/>
          </a:prstGeom>
          <a:noFill/>
        </p:spPr>
        <p:txBody>
          <a:bodyPr wrap="square" rtlCol="0">
            <a:spAutoFit/>
          </a:bodyPr>
          <a:lstStyle/>
          <a:p>
            <a:pPr algn="l">
              <a:lnSpc>
                <a:spcPct val="150000"/>
              </a:lnSpc>
            </a:pPr>
            <a:r>
              <a:rPr lang="en-US" sz="3600" dirty="0">
                <a:solidFill>
                  <a:srgbClr val="000000"/>
                </a:solidFill>
              </a:rPr>
              <a:t>Before the Flex Layout module, there were four layout modes:</a:t>
            </a:r>
          </a:p>
          <a:p>
            <a:pPr algn="l">
              <a:lnSpc>
                <a:spcPct val="150000"/>
              </a:lnSpc>
              <a:buFont typeface="Arial" panose="020B0604020202020204" pitchFamily="34" charset="0"/>
              <a:buChar char="•"/>
            </a:pPr>
            <a:r>
              <a:rPr lang="en-US" sz="3600" dirty="0">
                <a:solidFill>
                  <a:srgbClr val="000000"/>
                </a:solidFill>
              </a:rPr>
              <a:t> Block, for sections in a webpage</a:t>
            </a:r>
          </a:p>
          <a:p>
            <a:pPr algn="l">
              <a:lnSpc>
                <a:spcPct val="150000"/>
              </a:lnSpc>
              <a:buFont typeface="Arial" panose="020B0604020202020204" pitchFamily="34" charset="0"/>
              <a:buChar char="•"/>
            </a:pPr>
            <a:r>
              <a:rPr lang="en-US" sz="3600" dirty="0">
                <a:solidFill>
                  <a:srgbClr val="000000"/>
                </a:solidFill>
              </a:rPr>
              <a:t> Inline, for text</a:t>
            </a:r>
          </a:p>
          <a:p>
            <a:pPr algn="l">
              <a:lnSpc>
                <a:spcPct val="150000"/>
              </a:lnSpc>
              <a:buFont typeface="Arial" panose="020B0604020202020204" pitchFamily="34" charset="0"/>
              <a:buChar char="•"/>
            </a:pPr>
            <a:r>
              <a:rPr lang="en-US" sz="3600" dirty="0">
                <a:solidFill>
                  <a:srgbClr val="000000"/>
                </a:solidFill>
              </a:rPr>
              <a:t> Table, for two-dimensional table data</a:t>
            </a:r>
          </a:p>
          <a:p>
            <a:pPr algn="l">
              <a:lnSpc>
                <a:spcPct val="150000"/>
              </a:lnSpc>
              <a:buFont typeface="Arial" panose="020B0604020202020204" pitchFamily="34" charset="0"/>
              <a:buChar char="•"/>
            </a:pPr>
            <a:r>
              <a:rPr lang="en-US" sz="3600" dirty="0">
                <a:solidFill>
                  <a:srgbClr val="000000"/>
                </a:solidFill>
              </a:rPr>
              <a:t> Positioned, for explicit position of an element</a:t>
            </a:r>
          </a:p>
          <a:p>
            <a:pPr algn="l">
              <a:lnSpc>
                <a:spcPct val="150000"/>
              </a:lnSpc>
            </a:pPr>
            <a:r>
              <a:rPr lang="en-US" sz="3600" dirty="0">
                <a:solidFill>
                  <a:srgbClr val="000000"/>
                </a:solidFill>
              </a:rPr>
              <a:t>The Flexible Box Layout Module, makes it easier to design flexible responsive layout structure without using float or positioning.</a:t>
            </a:r>
          </a:p>
          <a:p>
            <a:pPr algn="l">
              <a:lnSpc>
                <a:spcPct val="150000"/>
              </a:lnSpc>
            </a:pPr>
            <a:endParaRPr lang="en-US" sz="3600" dirty="0">
              <a:solidFill>
                <a:srgbClr val="000000"/>
              </a:solidFill>
            </a:endParaRPr>
          </a:p>
        </p:txBody>
      </p:sp>
    </p:spTree>
    <p:extLst>
      <p:ext uri="{BB962C8B-B14F-4D97-AF65-F5344CB8AC3E}">
        <p14:creationId xmlns:p14="http://schemas.microsoft.com/office/powerpoint/2010/main" val="289156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1036132" y="975205"/>
            <a:ext cx="9845040" cy="1384995"/>
          </a:xfrm>
          <a:prstGeom prst="rect">
            <a:avLst/>
          </a:prstGeom>
          <a:noFill/>
        </p:spPr>
        <p:txBody>
          <a:bodyPr wrap="square" rtlCol="0">
            <a:spAutoFit/>
          </a:bodyPr>
          <a:lstStyle/>
          <a:p>
            <a:r>
              <a:rPr lang="en-IN" sz="4200" b="1" dirty="0"/>
              <a:t>Responsive Design</a:t>
            </a:r>
          </a:p>
          <a:p>
            <a:endParaRPr lang="en-IN" sz="4200" b="1" dirty="0"/>
          </a:p>
        </p:txBody>
      </p:sp>
      <p:sp>
        <p:nvSpPr>
          <p:cNvPr id="14" name="TextBox 13">
            <a:extLst>
              <a:ext uri="{FF2B5EF4-FFF2-40B4-BE49-F238E27FC236}">
                <a16:creationId xmlns:a16="http://schemas.microsoft.com/office/drawing/2014/main" id="{92A02E5A-0537-9511-5512-2AABA8844062}"/>
              </a:ext>
            </a:extLst>
          </p:cNvPr>
          <p:cNvSpPr txBox="1"/>
          <p:nvPr/>
        </p:nvSpPr>
        <p:spPr>
          <a:xfrm>
            <a:off x="1036132" y="2014999"/>
            <a:ext cx="9144000" cy="2862322"/>
          </a:xfrm>
          <a:prstGeom prst="rect">
            <a:avLst/>
          </a:prstGeom>
          <a:noFill/>
        </p:spPr>
        <p:txBody>
          <a:bodyPr wrap="square">
            <a:spAutoFit/>
          </a:bodyPr>
          <a:lstStyle/>
          <a:p>
            <a:pPr marL="514350" indent="-514350">
              <a:buFont typeface="Wingdings" panose="05000000000000000000" pitchFamily="2" charset="2"/>
              <a:buChar char="Ø"/>
            </a:pPr>
            <a:r>
              <a:rPr lang="en-IN" sz="3600" dirty="0"/>
              <a:t>What is responsive website?</a:t>
            </a:r>
          </a:p>
          <a:p>
            <a:pPr marL="514350" indent="-514350">
              <a:buFont typeface="Wingdings" panose="05000000000000000000" pitchFamily="2" charset="2"/>
              <a:buChar char="Ø"/>
            </a:pPr>
            <a:r>
              <a:rPr lang="en-IN" sz="3600" dirty="0"/>
              <a:t>Viewport</a:t>
            </a:r>
          </a:p>
          <a:p>
            <a:pPr marL="514350" indent="-514350">
              <a:buFont typeface="Wingdings" panose="05000000000000000000" pitchFamily="2" charset="2"/>
              <a:buChar char="Ø"/>
            </a:pPr>
            <a:r>
              <a:rPr lang="en-IN" sz="3600" dirty="0"/>
              <a:t>How to use media query</a:t>
            </a:r>
          </a:p>
          <a:p>
            <a:pPr marL="514350" indent="-514350">
              <a:buFont typeface="Wingdings" panose="05000000000000000000" pitchFamily="2" charset="2"/>
              <a:buChar char="Ø"/>
            </a:pPr>
            <a:r>
              <a:rPr lang="en-IN" sz="3600" dirty="0"/>
              <a:t>How to make images/videos responsive</a:t>
            </a:r>
          </a:p>
          <a:p>
            <a:pPr marL="514350" indent="-514350">
              <a:buFont typeface="Wingdings" panose="05000000000000000000" pitchFamily="2" charset="2"/>
              <a:buChar char="Ø"/>
            </a:pPr>
            <a:r>
              <a:rPr lang="en-IN" sz="3600" dirty="0"/>
              <a:t>Framework</a:t>
            </a:r>
          </a:p>
        </p:txBody>
      </p:sp>
      <p:pic>
        <p:nvPicPr>
          <p:cNvPr id="16" name="Picture 15">
            <a:extLst>
              <a:ext uri="{FF2B5EF4-FFF2-40B4-BE49-F238E27FC236}">
                <a16:creationId xmlns:a16="http://schemas.microsoft.com/office/drawing/2014/main" id="{953F2BA1-2FDA-166B-1CD1-4FB1AF4FD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5053208"/>
            <a:ext cx="8700635" cy="4162748"/>
          </a:xfrm>
          <a:prstGeom prst="rect">
            <a:avLst/>
          </a:prstGeom>
        </p:spPr>
      </p:pic>
    </p:spTree>
    <p:extLst>
      <p:ext uri="{BB962C8B-B14F-4D97-AF65-F5344CB8AC3E}">
        <p14:creationId xmlns:p14="http://schemas.microsoft.com/office/powerpoint/2010/main" val="127371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4AEC3247-5575-6717-C672-497A59E995AD}"/>
              </a:ext>
            </a:extLst>
          </p:cNvPr>
          <p:cNvSpPr txBox="1"/>
          <p:nvPr/>
        </p:nvSpPr>
        <p:spPr>
          <a:xfrm>
            <a:off x="912872" y="1992323"/>
            <a:ext cx="17419320" cy="2400657"/>
          </a:xfrm>
          <a:prstGeom prst="rect">
            <a:avLst/>
          </a:prstGeom>
          <a:noFill/>
        </p:spPr>
        <p:txBody>
          <a:bodyPr wrap="square">
            <a:spAutoFit/>
          </a:bodyPr>
          <a:lstStyle/>
          <a:p>
            <a:r>
              <a:rPr lang="en-IN" sz="4200" b="1" dirty="0"/>
              <a:t>What is responsive website?</a:t>
            </a:r>
            <a:endParaRPr lang="en-US" sz="4200" dirty="0">
              <a:solidFill>
                <a:srgbClr val="000000"/>
              </a:solidFill>
            </a:endParaRPr>
          </a:p>
          <a:p>
            <a:pPr marL="514350" indent="-514350">
              <a:buFont typeface="Wingdings" panose="05000000000000000000" pitchFamily="2" charset="2"/>
              <a:buChar char="Ø"/>
            </a:pPr>
            <a:r>
              <a:rPr lang="en-US" sz="3600" dirty="0">
                <a:solidFill>
                  <a:srgbClr val="000000"/>
                </a:solidFill>
              </a:rPr>
              <a:t>Responsive web design makes your web page look good on all devices.</a:t>
            </a:r>
          </a:p>
          <a:p>
            <a:pPr marL="514350" indent="-514350">
              <a:buFont typeface="Wingdings" panose="05000000000000000000" pitchFamily="2" charset="2"/>
              <a:buChar char="Ø"/>
            </a:pPr>
            <a:r>
              <a:rPr lang="en-US" sz="3600" dirty="0">
                <a:solidFill>
                  <a:srgbClr val="000000"/>
                </a:solidFill>
              </a:rPr>
              <a:t>Responsive web design uses only HTML and CSS.</a:t>
            </a:r>
          </a:p>
          <a:p>
            <a:pPr marL="514350" indent="-514350">
              <a:buFont typeface="Wingdings" panose="05000000000000000000" pitchFamily="2" charset="2"/>
              <a:buChar char="Ø"/>
            </a:pPr>
            <a:r>
              <a:rPr lang="en-US" sz="3600" dirty="0">
                <a:solidFill>
                  <a:srgbClr val="000000"/>
                </a:solidFill>
              </a:rPr>
              <a:t>Responsive web design is not a program or a JavaScript.</a:t>
            </a:r>
          </a:p>
        </p:txBody>
      </p:sp>
      <p:sp>
        <p:nvSpPr>
          <p:cNvPr id="17" name="TextBox 16">
            <a:extLst>
              <a:ext uri="{FF2B5EF4-FFF2-40B4-BE49-F238E27FC236}">
                <a16:creationId xmlns:a16="http://schemas.microsoft.com/office/drawing/2014/main" id="{F13653E2-C708-CA5A-0FF1-1D519DCA87DE}"/>
              </a:ext>
            </a:extLst>
          </p:cNvPr>
          <p:cNvSpPr txBox="1"/>
          <p:nvPr/>
        </p:nvSpPr>
        <p:spPr>
          <a:xfrm>
            <a:off x="943352" y="5143500"/>
            <a:ext cx="16504920" cy="3508653"/>
          </a:xfrm>
          <a:prstGeom prst="rect">
            <a:avLst/>
          </a:prstGeom>
          <a:noFill/>
        </p:spPr>
        <p:txBody>
          <a:bodyPr wrap="square">
            <a:spAutoFit/>
          </a:bodyPr>
          <a:lstStyle/>
          <a:p>
            <a:pPr algn="l"/>
            <a:r>
              <a:rPr lang="en-US" sz="4200" b="1" dirty="0"/>
              <a:t>Viewport</a:t>
            </a:r>
            <a:endParaRPr lang="en-US" sz="3600" b="1" dirty="0"/>
          </a:p>
          <a:p>
            <a:pPr marL="514350" indent="-514350">
              <a:buFont typeface="Wingdings" panose="05000000000000000000" pitchFamily="2" charset="2"/>
              <a:buChar char="Ø"/>
            </a:pPr>
            <a:r>
              <a:rPr lang="en-US" sz="3600" dirty="0"/>
              <a:t>The viewport is the user's visible area of a web page.</a:t>
            </a:r>
          </a:p>
          <a:p>
            <a:pPr marL="514350" indent="-514350">
              <a:buFont typeface="Wingdings" panose="05000000000000000000" pitchFamily="2" charset="2"/>
              <a:buChar char="Ø"/>
            </a:pPr>
            <a:r>
              <a:rPr lang="en-US" sz="3600" dirty="0"/>
              <a:t>The viewport varies with the device, and will be smaller on a mobile phone than on a computer screen.</a:t>
            </a:r>
          </a:p>
          <a:p>
            <a:pPr marL="514350" indent="-514350">
              <a:buFont typeface="Wingdings" panose="05000000000000000000" pitchFamily="2" charset="2"/>
              <a:buChar char="Ø"/>
            </a:pPr>
            <a:r>
              <a:rPr lang="en-US" sz="3600" dirty="0"/>
              <a:t>Before tablets and mobile phones, web pages were designed only for computer screens, and it was common for web pages to have a static design and a fixed size.</a:t>
            </a:r>
          </a:p>
        </p:txBody>
      </p:sp>
    </p:spTree>
    <p:extLst>
      <p:ext uri="{BB962C8B-B14F-4D97-AF65-F5344CB8AC3E}">
        <p14:creationId xmlns:p14="http://schemas.microsoft.com/office/powerpoint/2010/main" val="169202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2783F9E2-80FE-B196-DC8B-699BF5183F8B}"/>
              </a:ext>
            </a:extLst>
          </p:cNvPr>
          <p:cNvSpPr txBox="1"/>
          <p:nvPr/>
        </p:nvSpPr>
        <p:spPr>
          <a:xfrm>
            <a:off x="897632" y="2128146"/>
            <a:ext cx="17084387" cy="4616648"/>
          </a:xfrm>
          <a:prstGeom prst="rect">
            <a:avLst/>
          </a:prstGeom>
          <a:noFill/>
        </p:spPr>
        <p:txBody>
          <a:bodyPr wrap="square">
            <a:spAutoFit/>
          </a:bodyPr>
          <a:lstStyle/>
          <a:p>
            <a:pPr algn="l"/>
            <a:r>
              <a:rPr lang="en-US" sz="4200" b="1" dirty="0"/>
              <a:t>How to use media query?</a:t>
            </a:r>
          </a:p>
          <a:p>
            <a:pPr marL="514350" indent="-514350">
              <a:buFont typeface="Wingdings" panose="05000000000000000000" pitchFamily="2" charset="2"/>
              <a:buChar char="Ø"/>
            </a:pPr>
            <a:r>
              <a:rPr lang="en-IN" sz="3600" dirty="0"/>
              <a:t>Media query is a CSS technique introduced in CSS3.</a:t>
            </a:r>
          </a:p>
          <a:p>
            <a:pPr marL="514350" indent="-514350">
              <a:buFont typeface="Wingdings" panose="05000000000000000000" pitchFamily="2" charset="2"/>
              <a:buChar char="Ø"/>
            </a:pPr>
            <a:r>
              <a:rPr lang="en-IN" sz="3600" dirty="0"/>
              <a:t>It uses the @media rule to include a block of CSS properties only if a certain condition </a:t>
            </a:r>
          </a:p>
          <a:p>
            <a:r>
              <a:rPr lang="en-IN" sz="3600" dirty="0"/>
              <a:t>     is true.</a:t>
            </a:r>
          </a:p>
          <a:p>
            <a:pPr marL="514350" indent="-514350">
              <a:buFont typeface="Wingdings" panose="05000000000000000000" pitchFamily="2" charset="2"/>
              <a:buChar char="Ø"/>
            </a:pPr>
            <a:r>
              <a:rPr lang="en-US" sz="3600" dirty="0">
                <a:solidFill>
                  <a:srgbClr val="000000"/>
                </a:solidFill>
              </a:rPr>
              <a:t>Mobile First means designing for mobile before designing for desktop or any other device (This will make the page display faster on smaller devices).</a:t>
            </a:r>
          </a:p>
          <a:p>
            <a:pPr marL="971550" lvl="1" indent="-514350">
              <a:buFont typeface="Wingdings" panose="05000000000000000000" pitchFamily="2" charset="2"/>
              <a:buChar char="Ø"/>
            </a:pPr>
            <a:r>
              <a:rPr lang="en-US" sz="3600" dirty="0">
                <a:solidFill>
                  <a:srgbClr val="000000"/>
                </a:solidFill>
              </a:rPr>
              <a:t>This means that we must make some changes in our CSS.</a:t>
            </a:r>
          </a:p>
          <a:p>
            <a:pPr marL="514350" indent="-514350">
              <a:buFont typeface="Wingdings" panose="05000000000000000000" pitchFamily="2" charset="2"/>
              <a:buChar char="Ø"/>
            </a:pPr>
            <a:endParaRPr lang="en-IN" sz="3600" dirty="0"/>
          </a:p>
        </p:txBody>
      </p:sp>
      <p:sp>
        <p:nvSpPr>
          <p:cNvPr id="16" name="TextBox 15">
            <a:extLst>
              <a:ext uri="{FF2B5EF4-FFF2-40B4-BE49-F238E27FC236}">
                <a16:creationId xmlns:a16="http://schemas.microsoft.com/office/drawing/2014/main" id="{7507DCE4-0633-B7AE-F96B-CD24F38A9CA9}"/>
              </a:ext>
            </a:extLst>
          </p:cNvPr>
          <p:cNvSpPr txBox="1"/>
          <p:nvPr/>
        </p:nvSpPr>
        <p:spPr>
          <a:xfrm>
            <a:off x="928112" y="6632535"/>
            <a:ext cx="16504920" cy="738664"/>
          </a:xfrm>
          <a:prstGeom prst="rect">
            <a:avLst/>
          </a:prstGeom>
          <a:noFill/>
        </p:spPr>
        <p:txBody>
          <a:bodyPr wrap="square">
            <a:spAutoFit/>
          </a:bodyPr>
          <a:lstStyle/>
          <a:p>
            <a:r>
              <a:rPr lang="en-IN" sz="4200" b="1" dirty="0"/>
              <a:t>How to make images/videos responsive?</a:t>
            </a:r>
            <a:endParaRPr lang="en-US" sz="4200" b="1" dirty="0"/>
          </a:p>
        </p:txBody>
      </p:sp>
    </p:spTree>
    <p:extLst>
      <p:ext uri="{BB962C8B-B14F-4D97-AF65-F5344CB8AC3E}">
        <p14:creationId xmlns:p14="http://schemas.microsoft.com/office/powerpoint/2010/main" val="372224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7A9ED31D-9CCA-F137-0E70-8E6ADBCFD26F}"/>
              </a:ext>
            </a:extLst>
          </p:cNvPr>
          <p:cNvSpPr txBox="1"/>
          <p:nvPr/>
        </p:nvSpPr>
        <p:spPr>
          <a:xfrm>
            <a:off x="1028700" y="2213414"/>
            <a:ext cx="17084387" cy="2954655"/>
          </a:xfrm>
          <a:prstGeom prst="rect">
            <a:avLst/>
          </a:prstGeom>
          <a:noFill/>
        </p:spPr>
        <p:txBody>
          <a:bodyPr wrap="square">
            <a:spAutoFit/>
          </a:bodyPr>
          <a:lstStyle/>
          <a:p>
            <a:pPr algn="l"/>
            <a:r>
              <a:rPr lang="en-US" sz="4200" b="1" dirty="0"/>
              <a:t>Frameworks: </a:t>
            </a:r>
          </a:p>
          <a:p>
            <a:pPr algn="l"/>
            <a:r>
              <a:rPr lang="en-US" sz="3600" dirty="0"/>
              <a:t>There are many free CSS Frameworks that offer Responsive Design.</a:t>
            </a:r>
            <a:endParaRPr lang="en-US" sz="3600" b="1" dirty="0"/>
          </a:p>
          <a:p>
            <a:pPr algn="l"/>
            <a:endParaRPr lang="en-US" sz="3600" b="1" dirty="0"/>
          </a:p>
          <a:p>
            <a:pPr marL="514350" indent="-514350">
              <a:buFont typeface="Wingdings" panose="05000000000000000000" pitchFamily="2" charset="2"/>
              <a:buChar char="Ø"/>
            </a:pPr>
            <a:r>
              <a:rPr lang="en-US" sz="3600" dirty="0"/>
              <a:t>Materialize CSS</a:t>
            </a:r>
          </a:p>
          <a:p>
            <a:pPr marL="514350" indent="-514350">
              <a:buFont typeface="Wingdings" panose="05000000000000000000" pitchFamily="2" charset="2"/>
              <a:buChar char="Ø"/>
            </a:pPr>
            <a:r>
              <a:rPr lang="en-US" sz="3600" dirty="0"/>
              <a:t>Bootstrap 4</a:t>
            </a:r>
          </a:p>
        </p:txBody>
      </p:sp>
    </p:spTree>
    <p:extLst>
      <p:ext uri="{BB962C8B-B14F-4D97-AF65-F5344CB8AC3E}">
        <p14:creationId xmlns:p14="http://schemas.microsoft.com/office/powerpoint/2010/main" val="19813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89D61583-DCF6-C3B4-F9B7-CB45B048B657}"/>
              </a:ext>
            </a:extLst>
          </p:cNvPr>
          <p:cNvSpPr txBox="1"/>
          <p:nvPr/>
        </p:nvSpPr>
        <p:spPr>
          <a:xfrm>
            <a:off x="961390" y="1929271"/>
            <a:ext cx="16934331" cy="7294305"/>
          </a:xfrm>
          <a:prstGeom prst="rect">
            <a:avLst/>
          </a:prstGeom>
          <a:noFill/>
        </p:spPr>
        <p:txBody>
          <a:bodyPr wrap="square">
            <a:spAutoFit/>
          </a:bodyPr>
          <a:lstStyle/>
          <a:p>
            <a:pPr marL="428625" indent="-428625">
              <a:buFont typeface="Arial" panose="020B0604020202020204" pitchFamily="34" charset="0"/>
              <a:buChar char="•"/>
            </a:pPr>
            <a:r>
              <a:rPr lang="en-US" sz="3600" dirty="0">
                <a:solidFill>
                  <a:srgbClr val="000000"/>
                </a:solidFill>
              </a:rPr>
              <a:t>CSS has several different units for expressing a length.</a:t>
            </a:r>
          </a:p>
          <a:p>
            <a:pPr marL="428625" indent="-428625">
              <a:buFont typeface="Arial" panose="020B0604020202020204" pitchFamily="34" charset="0"/>
              <a:buChar char="•"/>
            </a:pPr>
            <a:r>
              <a:rPr lang="en-US" sz="3600" dirty="0">
                <a:solidFill>
                  <a:srgbClr val="000000"/>
                </a:solidFill>
              </a:rPr>
              <a:t>For some CSS properties, negative lengths are allowed.</a:t>
            </a:r>
          </a:p>
          <a:p>
            <a:pPr marL="428625" indent="-428625">
              <a:buFont typeface="Arial" panose="020B0604020202020204" pitchFamily="34" charset="0"/>
              <a:buChar char="•"/>
            </a:pPr>
            <a:r>
              <a:rPr lang="en-US" sz="3600" dirty="0">
                <a:solidFill>
                  <a:srgbClr val="000000"/>
                </a:solidFill>
              </a:rPr>
              <a:t>There are two types of length units: </a:t>
            </a:r>
            <a:r>
              <a:rPr lang="en-US" sz="3600" b="1" dirty="0">
                <a:solidFill>
                  <a:srgbClr val="000000"/>
                </a:solidFill>
              </a:rPr>
              <a:t>absolute </a:t>
            </a:r>
            <a:r>
              <a:rPr lang="en-US" sz="3600" dirty="0">
                <a:solidFill>
                  <a:srgbClr val="000000"/>
                </a:solidFill>
              </a:rPr>
              <a:t>and </a:t>
            </a:r>
            <a:r>
              <a:rPr lang="en-US" sz="3600" b="1" dirty="0">
                <a:solidFill>
                  <a:srgbClr val="000000"/>
                </a:solidFill>
              </a:rPr>
              <a:t>relative</a:t>
            </a:r>
            <a:r>
              <a:rPr lang="en-US" sz="3600" dirty="0">
                <a:solidFill>
                  <a:srgbClr val="000000"/>
                </a:solidFill>
              </a:rPr>
              <a:t>.</a:t>
            </a:r>
          </a:p>
          <a:p>
            <a:endParaRPr lang="en-US" sz="3600" dirty="0">
              <a:solidFill>
                <a:srgbClr val="000000"/>
              </a:solidFill>
            </a:endParaRPr>
          </a:p>
          <a:p>
            <a:r>
              <a:rPr lang="en-US" sz="3600" b="1" dirty="0">
                <a:solidFill>
                  <a:srgbClr val="000000"/>
                </a:solidFill>
              </a:rPr>
              <a:t>Absolute</a:t>
            </a:r>
          </a:p>
          <a:p>
            <a:pPr algn="l"/>
            <a:r>
              <a:rPr lang="en-US" sz="3600" dirty="0">
                <a:solidFill>
                  <a:srgbClr val="000000"/>
                </a:solidFill>
              </a:rPr>
              <a:t>The absolute length units are fixed and a length expressed in any of these will appear as exactly that size. Absolute length units are not recommended for use on screen, because screen sizes vary so much. However, they can be used if the output medium is known, such as for print layout.</a:t>
            </a:r>
          </a:p>
          <a:p>
            <a:pPr algn="l"/>
            <a:endParaRPr lang="en-US" sz="3600" dirty="0">
              <a:solidFill>
                <a:srgbClr val="000000"/>
              </a:solidFill>
            </a:endParaRPr>
          </a:p>
          <a:p>
            <a:pPr algn="l"/>
            <a:r>
              <a:rPr lang="en-US" sz="3600" b="1" dirty="0">
                <a:solidFill>
                  <a:srgbClr val="000000"/>
                </a:solidFill>
              </a:rPr>
              <a:t>Relative Lengths</a:t>
            </a:r>
          </a:p>
          <a:p>
            <a:pPr algn="l"/>
            <a:r>
              <a:rPr lang="en-US" sz="3600" dirty="0">
                <a:solidFill>
                  <a:srgbClr val="000000"/>
                </a:solidFill>
              </a:rPr>
              <a:t>Relative length units specify a length relative to another length property. Relative length units scales better between different rendering mediums.</a:t>
            </a:r>
          </a:p>
        </p:txBody>
      </p:sp>
      <p:sp>
        <p:nvSpPr>
          <p:cNvPr id="16" name="TextBox 15">
            <a:extLst>
              <a:ext uri="{FF2B5EF4-FFF2-40B4-BE49-F238E27FC236}">
                <a16:creationId xmlns:a16="http://schemas.microsoft.com/office/drawing/2014/main" id="{F04E565F-6E69-91E7-63C8-94E429FA91AC}"/>
              </a:ext>
            </a:extLst>
          </p:cNvPr>
          <p:cNvSpPr txBox="1"/>
          <p:nvPr/>
        </p:nvSpPr>
        <p:spPr>
          <a:xfrm>
            <a:off x="1059180" y="973355"/>
            <a:ext cx="9845040" cy="738664"/>
          </a:xfrm>
          <a:prstGeom prst="rect">
            <a:avLst/>
          </a:prstGeom>
          <a:noFill/>
        </p:spPr>
        <p:txBody>
          <a:bodyPr wrap="square" rtlCol="0">
            <a:spAutoFit/>
          </a:bodyPr>
          <a:lstStyle/>
          <a:p>
            <a:r>
              <a:rPr lang="en-US" sz="4200" b="1" dirty="0"/>
              <a:t>Units</a:t>
            </a:r>
            <a:endParaRPr lang="en-IN" sz="4200" b="1" dirty="0"/>
          </a:p>
        </p:txBody>
      </p:sp>
    </p:spTree>
    <p:extLst>
      <p:ext uri="{BB962C8B-B14F-4D97-AF65-F5344CB8AC3E}">
        <p14:creationId xmlns:p14="http://schemas.microsoft.com/office/powerpoint/2010/main" val="3392621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411</Words>
  <Application>Microsoft Office PowerPoint</Application>
  <PresentationFormat>Custom</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48</cp:revision>
  <dcterms:created xsi:type="dcterms:W3CDTF">2006-08-16T00:00:00Z</dcterms:created>
  <dcterms:modified xsi:type="dcterms:W3CDTF">2022-11-29T16:58:12Z</dcterms:modified>
  <dc:identifier>DAFBHbFhJSU</dc:identifier>
</cp:coreProperties>
</file>