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57" r:id="rId2"/>
    <p:sldId id="316" r:id="rId3"/>
    <p:sldId id="317" r:id="rId4"/>
  </p:sldIdLst>
  <p:sldSz cx="18288000" cy="10287000"/>
  <p:notesSz cx="6858000" cy="9144000"/>
  <p:embeddedFontLst>
    <p:embeddedFont>
      <p:font typeface="Calibri" panose="020F0502020204030204" pitchFamily="34" charset="0"/>
      <p:regular r:id="rId6"/>
      <p:bold r:id="rId7"/>
      <p:italic r:id="rId8"/>
      <p:boldItalic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758" autoAdjust="0"/>
    <p:restoredTop sz="94622" autoAdjust="0"/>
  </p:normalViewPr>
  <p:slideViewPr>
    <p:cSldViewPr>
      <p:cViewPr varScale="1">
        <p:scale>
          <a:sx n="42" d="100"/>
          <a:sy n="42" d="100"/>
        </p:scale>
        <p:origin x="392"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viewProps" Target="viewProps.xml"/><Relationship Id="rId5" Type="http://schemas.openxmlformats.org/officeDocument/2006/relationships/notesMaster" Target="notesMasters/notesMaster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01.12.2022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0" y="0"/>
            <a:ext cx="4280329" cy="4280329"/>
          </a:xfrm>
          <a:prstGeom prst="rect">
            <a:avLst/>
          </a:prstGeom>
        </p:spPr>
      </p:pic>
      <p:pic>
        <p:nvPicPr>
          <p:cNvPr id="3" name="Picture 3"/>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4008903" y="6007903"/>
            <a:ext cx="4279097" cy="4279097"/>
          </a:xfrm>
          <a:prstGeom prst="rect">
            <a:avLst/>
          </a:prstGeom>
        </p:spPr>
      </p:pic>
      <p:grpSp>
        <p:nvGrpSpPr>
          <p:cNvPr id="4" name="Group 4"/>
          <p:cNvGrpSpPr/>
          <p:nvPr/>
        </p:nvGrpSpPr>
        <p:grpSpPr>
          <a:xfrm>
            <a:off x="8001000" y="2684487"/>
            <a:ext cx="10172700" cy="3906813"/>
            <a:chOff x="0" y="0"/>
            <a:chExt cx="3711029" cy="1913890"/>
          </a:xfrm>
        </p:grpSpPr>
        <p:sp>
          <p:nvSpPr>
            <p:cNvPr id="5" name="Freeform 5"/>
            <p:cNvSpPr/>
            <p:nvPr/>
          </p:nvSpPr>
          <p:spPr>
            <a:xfrm>
              <a:off x="0" y="0"/>
              <a:ext cx="3711029" cy="1913890"/>
            </a:xfrm>
            <a:custGeom>
              <a:avLst/>
              <a:gdLst/>
              <a:ahLst/>
              <a:cxnLst/>
              <a:rect l="l" t="t" r="r" b="b"/>
              <a:pathLst>
                <a:path w="3711029" h="1913890">
                  <a:moveTo>
                    <a:pt x="0" y="0"/>
                  </a:moveTo>
                  <a:lnTo>
                    <a:pt x="3711029" y="0"/>
                  </a:lnTo>
                  <a:lnTo>
                    <a:pt x="3711029" y="1913890"/>
                  </a:lnTo>
                  <a:lnTo>
                    <a:pt x="0" y="1913890"/>
                  </a:lnTo>
                  <a:close/>
                </a:path>
              </a:pathLst>
            </a:custGeom>
            <a:solidFill>
              <a:srgbClr val="F6E977"/>
            </a:solidFill>
          </p:spPr>
        </p:sp>
      </p:grpSp>
      <p:grpSp>
        <p:nvGrpSpPr>
          <p:cNvPr id="6" name="Group 6"/>
          <p:cNvGrpSpPr/>
          <p:nvPr/>
        </p:nvGrpSpPr>
        <p:grpSpPr>
          <a:xfrm>
            <a:off x="17503442" y="0"/>
            <a:ext cx="784558" cy="1829535"/>
            <a:chOff x="0" y="0"/>
            <a:chExt cx="286209" cy="667420"/>
          </a:xfrm>
        </p:grpSpPr>
        <p:sp>
          <p:nvSpPr>
            <p:cNvPr id="7" name="Freeform 7"/>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8" name="Group 8"/>
          <p:cNvGrpSpPr/>
          <p:nvPr/>
        </p:nvGrpSpPr>
        <p:grpSpPr>
          <a:xfrm>
            <a:off x="17503442" y="8909397"/>
            <a:ext cx="784558" cy="2755206"/>
            <a:chOff x="0" y="0"/>
            <a:chExt cx="286209" cy="1005107"/>
          </a:xfrm>
        </p:grpSpPr>
        <p:sp>
          <p:nvSpPr>
            <p:cNvPr id="9" name="Freeform 9"/>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10" name="Group 10"/>
          <p:cNvGrpSpPr/>
          <p:nvPr/>
        </p:nvGrpSpPr>
        <p:grpSpPr>
          <a:xfrm>
            <a:off x="0" y="8494608"/>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rot="5400000">
            <a:off x="-21066" y="0"/>
            <a:ext cx="1795264" cy="1792392"/>
            <a:chOff x="0" y="0"/>
            <a:chExt cx="6350000" cy="6339840"/>
          </a:xfrm>
        </p:grpSpPr>
        <p:sp>
          <p:nvSpPr>
            <p:cNvPr id="13" name="Freeform 1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sp>
        <p:nvSpPr>
          <p:cNvPr id="17" name="TextBox 16">
            <a:extLst>
              <a:ext uri="{FF2B5EF4-FFF2-40B4-BE49-F238E27FC236}">
                <a16:creationId xmlns:a16="http://schemas.microsoft.com/office/drawing/2014/main" id="{9115BB45-FE34-B26E-16B6-F614EEB28716}"/>
              </a:ext>
            </a:extLst>
          </p:cNvPr>
          <p:cNvSpPr txBox="1"/>
          <p:nvPr/>
        </p:nvSpPr>
        <p:spPr>
          <a:xfrm>
            <a:off x="8759190" y="3800104"/>
            <a:ext cx="9144000" cy="1938992"/>
          </a:xfrm>
          <a:prstGeom prst="rect">
            <a:avLst/>
          </a:prstGeom>
          <a:noFill/>
        </p:spPr>
        <p:txBody>
          <a:bodyPr wrap="square">
            <a:spAutoFit/>
          </a:bodyPr>
          <a:lstStyle/>
          <a:p>
            <a:endParaRPr lang="en-IN" sz="4000" b="1" i="0" dirty="0">
              <a:solidFill>
                <a:schemeClr val="tx1"/>
              </a:solidFill>
              <a:effectLst/>
            </a:endParaRPr>
          </a:p>
          <a:p>
            <a:pPr marL="285750" indent="-285750">
              <a:buFont typeface="Arial" panose="020B0604020202020204" pitchFamily="34" charset="0"/>
              <a:buChar char="•"/>
            </a:pPr>
            <a:r>
              <a:rPr lang="en-IN" sz="4000" b="1" dirty="0">
                <a:solidFill>
                  <a:schemeClr val="tx1"/>
                </a:solidFill>
              </a:rPr>
              <a:t>Framework</a:t>
            </a:r>
          </a:p>
          <a:p>
            <a:pPr marL="285750" indent="-285750">
              <a:buFont typeface="Arial" panose="020B0604020202020204" pitchFamily="34" charset="0"/>
              <a:buChar char="•"/>
            </a:pPr>
            <a:r>
              <a:rPr lang="en-IN" sz="4000" b="1" dirty="0"/>
              <a:t>Units</a:t>
            </a:r>
            <a:endParaRPr lang="en-IN" sz="4000" b="1" dirty="0">
              <a:solidFill>
                <a:schemeClr val="tx1"/>
              </a:solidFill>
            </a:endParaRPr>
          </a:p>
        </p:txBody>
      </p:sp>
      <p:sp>
        <p:nvSpPr>
          <p:cNvPr id="19" name="TextBox 18">
            <a:extLst>
              <a:ext uri="{FF2B5EF4-FFF2-40B4-BE49-F238E27FC236}">
                <a16:creationId xmlns:a16="http://schemas.microsoft.com/office/drawing/2014/main" id="{F8BC0902-30FB-3E11-A72E-36BD27584D29}"/>
              </a:ext>
            </a:extLst>
          </p:cNvPr>
          <p:cNvSpPr txBox="1"/>
          <p:nvPr/>
        </p:nvSpPr>
        <p:spPr>
          <a:xfrm>
            <a:off x="8686800" y="3122038"/>
            <a:ext cx="9288780" cy="1210011"/>
          </a:xfrm>
          <a:prstGeom prst="rect">
            <a:avLst/>
          </a:prstGeom>
          <a:noFill/>
        </p:spPr>
        <p:txBody>
          <a:bodyPr wrap="square">
            <a:spAutoFit/>
          </a:bodyPr>
          <a:lstStyle/>
          <a:p>
            <a:pPr>
              <a:lnSpc>
                <a:spcPct val="150000"/>
              </a:lnSpc>
            </a:pPr>
            <a:r>
              <a:rPr lang="en-US" sz="5400" b="1" dirty="0">
                <a:solidFill>
                  <a:schemeClr val="tx1"/>
                </a:solidFill>
              </a:rPr>
              <a:t>Today’s Agenda</a:t>
            </a:r>
            <a:endParaRPr lang="en-IN" sz="5400"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7A9ED31D-9CCA-F137-0E70-8E6ADBCFD26F}"/>
              </a:ext>
            </a:extLst>
          </p:cNvPr>
          <p:cNvSpPr txBox="1"/>
          <p:nvPr/>
        </p:nvSpPr>
        <p:spPr>
          <a:xfrm>
            <a:off x="1028700" y="2213414"/>
            <a:ext cx="17084387" cy="2954655"/>
          </a:xfrm>
          <a:prstGeom prst="rect">
            <a:avLst/>
          </a:prstGeom>
          <a:noFill/>
        </p:spPr>
        <p:txBody>
          <a:bodyPr wrap="square">
            <a:spAutoFit/>
          </a:bodyPr>
          <a:lstStyle/>
          <a:p>
            <a:pPr algn="l"/>
            <a:r>
              <a:rPr lang="en-US" sz="4200" b="1" dirty="0"/>
              <a:t>Frameworks: </a:t>
            </a:r>
          </a:p>
          <a:p>
            <a:pPr algn="l"/>
            <a:r>
              <a:rPr lang="en-US" sz="3600" dirty="0"/>
              <a:t>There are many free CSS Frameworks that offer Responsive Design.</a:t>
            </a:r>
            <a:endParaRPr lang="en-US" sz="3600" b="1" dirty="0"/>
          </a:p>
          <a:p>
            <a:pPr algn="l"/>
            <a:endParaRPr lang="en-US" sz="3600" b="1" dirty="0"/>
          </a:p>
          <a:p>
            <a:pPr marL="514350" indent="-514350">
              <a:buFont typeface="Wingdings" panose="05000000000000000000" pitchFamily="2" charset="2"/>
              <a:buChar char="Ø"/>
            </a:pPr>
            <a:r>
              <a:rPr lang="en-US" sz="3600" dirty="0"/>
              <a:t>Materialize CSS</a:t>
            </a:r>
          </a:p>
          <a:p>
            <a:pPr marL="514350" indent="-514350">
              <a:buFont typeface="Wingdings" panose="05000000000000000000" pitchFamily="2" charset="2"/>
              <a:buChar char="Ø"/>
            </a:pPr>
            <a:r>
              <a:rPr lang="en-US" sz="3600"/>
              <a:t>Bootstrap 4: https://getbootstrap.com/docs/4.0/getting-started/introduction/</a:t>
            </a:r>
            <a:endParaRPr lang="en-US" sz="3600" dirty="0"/>
          </a:p>
        </p:txBody>
      </p:sp>
    </p:spTree>
    <p:extLst>
      <p:ext uri="{BB962C8B-B14F-4D97-AF65-F5344CB8AC3E}">
        <p14:creationId xmlns:p14="http://schemas.microsoft.com/office/powerpoint/2010/main" val="19813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4" name="TextBox 13">
            <a:extLst>
              <a:ext uri="{FF2B5EF4-FFF2-40B4-BE49-F238E27FC236}">
                <a16:creationId xmlns:a16="http://schemas.microsoft.com/office/drawing/2014/main" id="{89D61583-DCF6-C3B4-F9B7-CB45B048B657}"/>
              </a:ext>
            </a:extLst>
          </p:cNvPr>
          <p:cNvSpPr txBox="1"/>
          <p:nvPr/>
        </p:nvSpPr>
        <p:spPr>
          <a:xfrm>
            <a:off x="961390" y="1929271"/>
            <a:ext cx="16934331" cy="7294305"/>
          </a:xfrm>
          <a:prstGeom prst="rect">
            <a:avLst/>
          </a:prstGeom>
          <a:noFill/>
        </p:spPr>
        <p:txBody>
          <a:bodyPr wrap="square">
            <a:spAutoFit/>
          </a:bodyPr>
          <a:lstStyle/>
          <a:p>
            <a:pPr marL="428625" indent="-428625">
              <a:buFont typeface="Arial" panose="020B0604020202020204" pitchFamily="34" charset="0"/>
              <a:buChar char="•"/>
            </a:pPr>
            <a:r>
              <a:rPr lang="en-US" sz="3600" dirty="0">
                <a:solidFill>
                  <a:srgbClr val="000000"/>
                </a:solidFill>
              </a:rPr>
              <a:t>CSS has several different units for expressing a length.</a:t>
            </a:r>
          </a:p>
          <a:p>
            <a:pPr marL="428625" indent="-428625">
              <a:buFont typeface="Arial" panose="020B0604020202020204" pitchFamily="34" charset="0"/>
              <a:buChar char="•"/>
            </a:pPr>
            <a:r>
              <a:rPr lang="en-US" sz="3600" dirty="0">
                <a:solidFill>
                  <a:srgbClr val="000000"/>
                </a:solidFill>
              </a:rPr>
              <a:t>For some CSS properties, negative lengths are allowed.</a:t>
            </a:r>
          </a:p>
          <a:p>
            <a:pPr marL="428625" indent="-428625">
              <a:buFont typeface="Arial" panose="020B0604020202020204" pitchFamily="34" charset="0"/>
              <a:buChar char="•"/>
            </a:pPr>
            <a:r>
              <a:rPr lang="en-US" sz="3600" dirty="0">
                <a:solidFill>
                  <a:srgbClr val="000000"/>
                </a:solidFill>
              </a:rPr>
              <a:t>There are two types of length units: </a:t>
            </a:r>
            <a:r>
              <a:rPr lang="en-US" sz="3600" b="1" dirty="0">
                <a:solidFill>
                  <a:srgbClr val="000000"/>
                </a:solidFill>
              </a:rPr>
              <a:t>absolute </a:t>
            </a:r>
            <a:r>
              <a:rPr lang="en-US" sz="3600" dirty="0">
                <a:solidFill>
                  <a:srgbClr val="000000"/>
                </a:solidFill>
              </a:rPr>
              <a:t>and </a:t>
            </a:r>
            <a:r>
              <a:rPr lang="en-US" sz="3600" b="1" dirty="0">
                <a:solidFill>
                  <a:srgbClr val="000000"/>
                </a:solidFill>
              </a:rPr>
              <a:t>relative</a:t>
            </a:r>
            <a:r>
              <a:rPr lang="en-US" sz="3600" dirty="0">
                <a:solidFill>
                  <a:srgbClr val="000000"/>
                </a:solidFill>
              </a:rPr>
              <a:t>.</a:t>
            </a:r>
          </a:p>
          <a:p>
            <a:endParaRPr lang="en-US" sz="3600" dirty="0">
              <a:solidFill>
                <a:srgbClr val="000000"/>
              </a:solidFill>
            </a:endParaRPr>
          </a:p>
          <a:p>
            <a:r>
              <a:rPr lang="en-US" sz="3600" b="1" dirty="0">
                <a:solidFill>
                  <a:srgbClr val="000000"/>
                </a:solidFill>
              </a:rPr>
              <a:t>Absolute</a:t>
            </a:r>
          </a:p>
          <a:p>
            <a:pPr algn="l"/>
            <a:r>
              <a:rPr lang="en-US" sz="3600" dirty="0">
                <a:solidFill>
                  <a:srgbClr val="000000"/>
                </a:solidFill>
              </a:rPr>
              <a:t>The absolute length units are fixed and a length expressed in any of these will appear as exactly that size. Absolute length units are not recommended for use on screen, because screen sizes vary so much. However, they can be used if the output medium is known, such as for print layout.</a:t>
            </a:r>
          </a:p>
          <a:p>
            <a:pPr algn="l"/>
            <a:endParaRPr lang="en-US" sz="3600" dirty="0">
              <a:solidFill>
                <a:srgbClr val="000000"/>
              </a:solidFill>
            </a:endParaRPr>
          </a:p>
          <a:p>
            <a:pPr algn="l"/>
            <a:r>
              <a:rPr lang="en-US" sz="3600" b="1" dirty="0">
                <a:solidFill>
                  <a:srgbClr val="000000"/>
                </a:solidFill>
              </a:rPr>
              <a:t>Relative Lengths</a:t>
            </a:r>
          </a:p>
          <a:p>
            <a:pPr algn="l"/>
            <a:r>
              <a:rPr lang="en-US" sz="3600" dirty="0">
                <a:solidFill>
                  <a:srgbClr val="000000"/>
                </a:solidFill>
              </a:rPr>
              <a:t>Relative length units specify a length relative to another length property. Relative length units scales better between different rendering mediums.</a:t>
            </a:r>
          </a:p>
        </p:txBody>
      </p:sp>
      <p:sp>
        <p:nvSpPr>
          <p:cNvPr id="16" name="TextBox 15">
            <a:extLst>
              <a:ext uri="{FF2B5EF4-FFF2-40B4-BE49-F238E27FC236}">
                <a16:creationId xmlns:a16="http://schemas.microsoft.com/office/drawing/2014/main" id="{F04E565F-6E69-91E7-63C8-94E429FA91AC}"/>
              </a:ext>
            </a:extLst>
          </p:cNvPr>
          <p:cNvSpPr txBox="1"/>
          <p:nvPr/>
        </p:nvSpPr>
        <p:spPr>
          <a:xfrm>
            <a:off x="1059180" y="973355"/>
            <a:ext cx="9845040" cy="738664"/>
          </a:xfrm>
          <a:prstGeom prst="rect">
            <a:avLst/>
          </a:prstGeom>
          <a:noFill/>
        </p:spPr>
        <p:txBody>
          <a:bodyPr wrap="square" rtlCol="0">
            <a:spAutoFit/>
          </a:bodyPr>
          <a:lstStyle/>
          <a:p>
            <a:r>
              <a:rPr lang="en-US" sz="4200" b="1" dirty="0"/>
              <a:t>Units</a:t>
            </a:r>
            <a:endParaRPr lang="en-IN" sz="4200" b="1" dirty="0"/>
          </a:p>
        </p:txBody>
      </p:sp>
    </p:spTree>
    <p:extLst>
      <p:ext uri="{BB962C8B-B14F-4D97-AF65-F5344CB8AC3E}">
        <p14:creationId xmlns:p14="http://schemas.microsoft.com/office/powerpoint/2010/main" val="3392621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152</Words>
  <Application>Microsoft Office PowerPoint</Application>
  <PresentationFormat>Custom</PresentationFormat>
  <Paragraphs>19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Wingdings</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SLC PPT - Content</dc:title>
  <cp:lastModifiedBy>urvashi singla</cp:lastModifiedBy>
  <cp:revision>52</cp:revision>
  <dcterms:created xsi:type="dcterms:W3CDTF">2006-08-16T00:00:00Z</dcterms:created>
  <dcterms:modified xsi:type="dcterms:W3CDTF">2022-12-01T04:11:46Z</dcterms:modified>
  <dc:identifier>DAFBHbFhJSU</dc:identifier>
</cp:coreProperties>
</file>