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7" r:id="rId2"/>
    <p:sldId id="316" r:id="rId3"/>
    <p:sldId id="319" r:id="rId4"/>
    <p:sldId id="318" r:id="rId5"/>
    <p:sldId id="320" r:id="rId6"/>
    <p:sldId id="321" r:id="rId7"/>
    <p:sldId id="322" r:id="rId8"/>
    <p:sldId id="323" r:id="rId9"/>
    <p:sldId id="330" r:id="rId10"/>
    <p:sldId id="324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4622" autoAdjust="0"/>
  </p:normalViewPr>
  <p:slideViewPr>
    <p:cSldViewPr>
      <p:cViewPr varScale="1">
        <p:scale>
          <a:sx n="42" d="100"/>
          <a:sy n="42" d="100"/>
        </p:scale>
        <p:origin x="436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001000" y="2684487"/>
            <a:ext cx="10172700" cy="4592613"/>
            <a:chOff x="0" y="0"/>
            <a:chExt cx="3711029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E97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15BB45-FE34-B26E-16B6-F614EEB28716}"/>
              </a:ext>
            </a:extLst>
          </p:cNvPr>
          <p:cNvSpPr txBox="1"/>
          <p:nvPr/>
        </p:nvSpPr>
        <p:spPr>
          <a:xfrm>
            <a:off x="8759190" y="3800104"/>
            <a:ext cx="9144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 b="1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J</a:t>
            </a:r>
            <a:r>
              <a:rPr lang="en-IN" sz="3200" b="1" dirty="0" err="1">
                <a:solidFill>
                  <a:schemeClr val="tx1"/>
                </a:solidFill>
              </a:rPr>
              <a:t>avaScript</a:t>
            </a:r>
            <a:r>
              <a:rPr lang="en-IN" sz="3200" b="1" dirty="0">
                <a:solidFill>
                  <a:schemeClr val="tx1"/>
                </a:solidFill>
              </a:rPr>
              <a:t> - Introduction, Language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tx1"/>
                </a:solidFill>
              </a:rPr>
              <a:t>JavaScript – Variables, operators, Arithmetic, Assignment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J</a:t>
            </a:r>
            <a:r>
              <a:rPr lang="en-IN" sz="3200" b="1" dirty="0" err="1">
                <a:solidFill>
                  <a:schemeClr val="tx1"/>
                </a:solidFill>
              </a:rPr>
              <a:t>avaScript</a:t>
            </a:r>
            <a:r>
              <a:rPr lang="en-IN" sz="3200" b="1" dirty="0">
                <a:solidFill>
                  <a:schemeClr val="tx1"/>
                </a:solidFill>
              </a:rPr>
              <a:t> - Data Types, String, Numbers, Boolean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tx1"/>
                </a:solidFill>
              </a:rPr>
              <a:t>JavaScript – Objects,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0902-30FB-3E11-A72E-36BD27584D29}"/>
              </a:ext>
            </a:extLst>
          </p:cNvPr>
          <p:cNvSpPr txBox="1"/>
          <p:nvPr/>
        </p:nvSpPr>
        <p:spPr>
          <a:xfrm>
            <a:off x="8686800" y="31220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6156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OPERATORS</a:t>
            </a:r>
            <a:endParaRPr lang="en-IN" sz="42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1C3237-66D2-7195-4163-B1436D4A5CCC}"/>
              </a:ext>
            </a:extLst>
          </p:cNvPr>
          <p:cNvSpPr txBox="1"/>
          <p:nvPr/>
        </p:nvSpPr>
        <p:spPr>
          <a:xfrm>
            <a:off x="897632" y="2124900"/>
            <a:ext cx="161099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Arithmetic 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Assignment 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String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Comparison 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Logical </a:t>
            </a:r>
          </a:p>
        </p:txBody>
      </p:sp>
    </p:spTree>
    <p:extLst>
      <p:ext uri="{BB962C8B-B14F-4D97-AF65-F5344CB8AC3E}">
        <p14:creationId xmlns:p14="http://schemas.microsoft.com/office/powerpoint/2010/main" val="124580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6156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WHAT IS JAVASCRIPT?</a:t>
            </a:r>
            <a:endParaRPr lang="en-IN" sz="4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F017D9-C1F2-4E9C-8C87-CE6E738E1729}"/>
              </a:ext>
            </a:extLst>
          </p:cNvPr>
          <p:cNvSpPr txBox="1"/>
          <p:nvPr/>
        </p:nvSpPr>
        <p:spPr>
          <a:xfrm>
            <a:off x="1028700" y="2088879"/>
            <a:ext cx="1682496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It is an interactive glue between html and CSS. J</a:t>
            </a:r>
            <a:r>
              <a:rPr lang="en-US" sz="3600" dirty="0" err="1">
                <a:solidFill>
                  <a:srgbClr val="000000"/>
                </a:solidFill>
              </a:rPr>
              <a:t>avaScript</a:t>
            </a:r>
            <a:r>
              <a:rPr lang="en-US" sz="3600" dirty="0">
                <a:solidFill>
                  <a:srgbClr val="000000"/>
                </a:solidFill>
              </a:rPr>
              <a:t> is the programming language of the Web.</a:t>
            </a:r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It is used to make your website dynamic and interactive.</a:t>
            </a:r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It is the only programming language  that a browser can understand. All advance tech like </a:t>
            </a:r>
            <a:r>
              <a:rPr lang="en-IN" sz="3600" dirty="0" err="1"/>
              <a:t>Reactjs</a:t>
            </a:r>
            <a:r>
              <a:rPr lang="en-IN" sz="3600" dirty="0"/>
              <a:t>, </a:t>
            </a:r>
            <a:r>
              <a:rPr lang="en-IN" sz="3600" dirty="0" err="1"/>
              <a:t>Expressjs</a:t>
            </a:r>
            <a:r>
              <a:rPr lang="en-IN" sz="3600" dirty="0"/>
              <a:t>, Nodejs written over the top of </a:t>
            </a:r>
            <a:r>
              <a:rPr lang="en-IN" sz="3600" dirty="0" err="1"/>
              <a:t>js</a:t>
            </a:r>
            <a:r>
              <a:rPr lang="en-IN" sz="3600" dirty="0"/>
              <a:t>.</a:t>
            </a:r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>
                <a:solidFill>
                  <a:srgbClr val="000000"/>
                </a:solidFill>
              </a:rPr>
              <a:t>JavaScript Can Change HTML Content, HTML Attribute Values, Elements, HTML Styles.</a:t>
            </a:r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>
              <a:solidFill>
                <a:srgbClr val="000000"/>
              </a:solidFill>
            </a:endParaRPr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Without </a:t>
            </a:r>
            <a:r>
              <a:rPr lang="en-IN" sz="3600" dirty="0" err="1"/>
              <a:t>javaScript</a:t>
            </a:r>
            <a:r>
              <a:rPr lang="en-IN" sz="3600" dirty="0"/>
              <a:t> there would be no games, no dynamic html forms, no interactive maps, no Gmail, no </a:t>
            </a:r>
            <a:r>
              <a:rPr lang="en-IN" sz="3600" dirty="0" err="1"/>
              <a:t>Youtube</a:t>
            </a:r>
            <a:r>
              <a:rPr lang="en-IN" sz="3600" dirty="0"/>
              <a:t>, no Netflix.</a:t>
            </a:r>
            <a:endParaRPr lang="en-IN" sz="3600" dirty="0">
              <a:solidFill>
                <a:srgbClr val="000000"/>
              </a:solidFill>
            </a:endParaRPr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813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6156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HISTORY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458404-DAEB-5F16-605C-82F7D06F324B}"/>
              </a:ext>
            </a:extLst>
          </p:cNvPr>
          <p:cNvSpPr txBox="1"/>
          <p:nvPr/>
        </p:nvSpPr>
        <p:spPr>
          <a:xfrm>
            <a:off x="762001" y="1972486"/>
            <a:ext cx="16109927" cy="5823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It was created by Brendan </a:t>
            </a:r>
            <a:r>
              <a:rPr lang="en-IN" sz="3600" dirty="0" err="1"/>
              <a:t>Eich</a:t>
            </a:r>
            <a:r>
              <a:rPr lang="en-IN" sz="3600" dirty="0"/>
              <a:t> In 1995.  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noProof="1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noProof="1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noProof="1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noProof="1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noProof="1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noProof="1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noProof="1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Towards the end of 1996, It was standardized by </a:t>
            </a:r>
            <a:r>
              <a:rPr lang="en-IN" sz="3600" dirty="0" err="1"/>
              <a:t>Ecma</a:t>
            </a:r>
            <a:r>
              <a:rPr lang="en-IN" sz="3600" dirty="0"/>
              <a:t> as the </a:t>
            </a:r>
            <a:r>
              <a:rPr lang="en-IN" sz="3600" dirty="0" err="1"/>
              <a:t>Ecmascript</a:t>
            </a:r>
            <a:r>
              <a:rPr lang="en-IN" sz="3600" dirty="0"/>
              <a:t>.</a:t>
            </a:r>
            <a:endParaRPr lang="en-US" sz="3600" noProof="1"/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Java or </a:t>
            </a:r>
            <a:r>
              <a:rPr lang="en-IN" sz="3600" dirty="0" err="1"/>
              <a:t>Javascript</a:t>
            </a:r>
            <a:r>
              <a:rPr lang="en-IN" sz="3600" dirty="0"/>
              <a:t>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19672F-D9FB-4765-7E4D-187569E3C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525" y="3130553"/>
            <a:ext cx="3930381" cy="29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4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B7E2A4A-1ECF-4912-7993-C4C3EE0E088A}"/>
              </a:ext>
            </a:extLst>
          </p:cNvPr>
          <p:cNvSpPr txBox="1"/>
          <p:nvPr/>
        </p:nvSpPr>
        <p:spPr>
          <a:xfrm>
            <a:off x="928112" y="2242994"/>
            <a:ext cx="161099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What is Js Runtime and Engine?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JavaScript is already running in your browser on your computer, on your tablet, and on your smart-phone.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 Types of Js Runtime engine.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		e.g. Chrome: V8 engine 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	                     Mozilla: </a:t>
            </a:r>
            <a:r>
              <a:rPr lang="en-US" sz="3600" dirty="0" err="1"/>
              <a:t>SpiderMonkey</a:t>
            </a:r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6156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IN" sz="4200" b="1" dirty="0"/>
              <a:t>ENGINE &amp; RUNTINE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195590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6156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tx1"/>
                </a:solidFill>
              </a:rPr>
              <a:t>WHERE TO INCLUDE JS?</a:t>
            </a:r>
            <a:endParaRPr lang="en-IN" sz="42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16F67-A95F-B4AB-59B6-B2E4FFB2A5F4}"/>
              </a:ext>
            </a:extLst>
          </p:cNvPr>
          <p:cNvSpPr txBox="1"/>
          <p:nvPr/>
        </p:nvSpPr>
        <p:spPr>
          <a:xfrm>
            <a:off x="1149373" y="2246533"/>
            <a:ext cx="161099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In head Tag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noProof="1"/>
              <a:t>In Body Tag</a:t>
            </a: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noProof="1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noProof="1"/>
              <a:t>As an External Js file.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noProof="1"/>
          </a:p>
        </p:txBody>
      </p:sp>
    </p:spTree>
    <p:extLst>
      <p:ext uri="{BB962C8B-B14F-4D97-AF65-F5344CB8AC3E}">
        <p14:creationId xmlns:p14="http://schemas.microsoft.com/office/powerpoint/2010/main" val="242089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6156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tx1"/>
                </a:solidFill>
              </a:rPr>
              <a:t>HOW TO DISPLAY JS</a:t>
            </a:r>
            <a:endParaRPr lang="en-IN" sz="42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44F814-0684-DA71-57AC-7FA5F88659C3}"/>
              </a:ext>
            </a:extLst>
          </p:cNvPr>
          <p:cNvSpPr txBox="1"/>
          <p:nvPr/>
        </p:nvSpPr>
        <p:spPr>
          <a:xfrm>
            <a:off x="1028700" y="1908838"/>
            <a:ext cx="16109927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Writing into an HTML element, using </a:t>
            </a:r>
            <a:r>
              <a:rPr lang="en-US" sz="3600" dirty="0" err="1"/>
              <a:t>innerHTML</a:t>
            </a:r>
            <a:r>
              <a:rPr lang="en-US" sz="3600" dirty="0"/>
              <a:t>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Writing into the HTML output using </a:t>
            </a:r>
            <a:r>
              <a:rPr lang="en-US" sz="3600" dirty="0" err="1"/>
              <a:t>document.write</a:t>
            </a:r>
            <a:r>
              <a:rPr lang="en-US" sz="3600" dirty="0"/>
              <a:t>().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Writing into an alert box, using </a:t>
            </a:r>
            <a:r>
              <a:rPr lang="en-US" sz="3600" dirty="0" err="1"/>
              <a:t>window.alert</a:t>
            </a:r>
            <a:r>
              <a:rPr lang="en-US" sz="3600" dirty="0"/>
              <a:t>().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Writing into the browser console, using console.log().</a:t>
            </a:r>
            <a:endParaRPr lang="en-IN" sz="3600" noProof="1"/>
          </a:p>
        </p:txBody>
      </p:sp>
    </p:spTree>
    <p:extLst>
      <p:ext uri="{BB962C8B-B14F-4D97-AF65-F5344CB8AC3E}">
        <p14:creationId xmlns:p14="http://schemas.microsoft.com/office/powerpoint/2010/main" val="142729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6156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VARIABLES</a:t>
            </a:r>
            <a:endParaRPr lang="en-IN" sz="42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D2A061-DAFA-49D7-4DA7-180F7A4C6DE5}"/>
              </a:ext>
            </a:extLst>
          </p:cNvPr>
          <p:cNvSpPr txBox="1"/>
          <p:nvPr/>
        </p:nvSpPr>
        <p:spPr>
          <a:xfrm>
            <a:off x="620608" y="1619683"/>
            <a:ext cx="16109927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JavaScript variables are containers for storing data values.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>
                <a:solidFill>
                  <a:srgbClr val="000000"/>
                </a:solidFill>
              </a:rPr>
              <a:t>JavaScript uses the</a:t>
            </a:r>
            <a:r>
              <a:rPr lang="en-US" sz="3600" dirty="0">
                <a:solidFill>
                  <a:srgbClr val="000000"/>
                </a:solidFill>
              </a:rPr>
              <a:t> var </a:t>
            </a:r>
            <a:r>
              <a:rPr lang="en-IN" sz="3600" dirty="0">
                <a:solidFill>
                  <a:srgbClr val="000000"/>
                </a:solidFill>
              </a:rPr>
              <a:t>keyword to declare variables</a:t>
            </a:r>
            <a:endParaRPr lang="en-US" sz="3600" dirty="0">
              <a:solidFill>
                <a:srgbClr val="000000"/>
              </a:solidFill>
            </a:endParaRP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An equal sign is used to assign values to variables.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All JavaScript variables must be identified with unique names.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2465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61564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NAMING CONVENTION</a:t>
            </a:r>
          </a:p>
          <a:p>
            <a:endParaRPr lang="en-IN" sz="42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D0687E-0F46-6C44-42E4-6981B9EF1920}"/>
              </a:ext>
            </a:extLst>
          </p:cNvPr>
          <p:cNvSpPr txBox="1"/>
          <p:nvPr/>
        </p:nvSpPr>
        <p:spPr>
          <a:xfrm>
            <a:off x="762001" y="1591870"/>
            <a:ext cx="16109927" cy="831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It is a Case Sensitive Language.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3600" dirty="0"/>
              <a:t>	e.g. var </a:t>
            </a:r>
            <a:r>
              <a:rPr lang="en-IN" sz="3600" dirty="0" err="1"/>
              <a:t>firstName</a:t>
            </a:r>
            <a:r>
              <a:rPr lang="en-IN" sz="3600" dirty="0"/>
              <a:t>;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3600" dirty="0"/>
              <a:t>	       var  FirstName;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Use camel case for naming variable  e.g. </a:t>
            </a:r>
            <a:r>
              <a:rPr lang="en-US" sz="3600" dirty="0" err="1"/>
              <a:t>firstName</a:t>
            </a:r>
            <a:r>
              <a:rPr lang="en-US" sz="3600" dirty="0"/>
              <a:t>.</a:t>
            </a:r>
            <a:endParaRPr lang="en-IN" sz="3600" dirty="0"/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Names Can Contain Letters, Digits, Underscores, Dollar Signs.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You Can Declare Variable Name Starting With _ And $.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Reserved Key Words Can’t Be Used As Variable Name.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Include space around operator.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3600" dirty="0"/>
              <a:t>	 e.g. var x = “hello”;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3600" dirty="0"/>
              <a:t>	         var x=“hello” ;</a:t>
            </a:r>
          </a:p>
        </p:txBody>
      </p:sp>
    </p:spTree>
    <p:extLst>
      <p:ext uri="{BB962C8B-B14F-4D97-AF65-F5344CB8AC3E}">
        <p14:creationId xmlns:p14="http://schemas.microsoft.com/office/powerpoint/2010/main" val="21999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834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>
                <a:solidFill>
                  <a:schemeClr val="tx1"/>
                </a:solidFill>
              </a:rPr>
              <a:t>Control Flow &amp; Folder Structure</a:t>
            </a:r>
          </a:p>
          <a:p>
            <a:endParaRPr lang="en-IN" sz="42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0965A5-4A79-873C-0C7C-D02A5031DDEA}"/>
              </a:ext>
            </a:extLst>
          </p:cNvPr>
          <p:cNvSpPr txBox="1"/>
          <p:nvPr/>
        </p:nvSpPr>
        <p:spPr>
          <a:xfrm>
            <a:off x="762004" y="1799909"/>
            <a:ext cx="161099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7" indent="-514337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JavaScript is a synchronous and a single threaded Programming and scripting language.</a:t>
            </a:r>
            <a:endParaRPr lang="en-US" sz="3600" dirty="0"/>
          </a:p>
          <a:p>
            <a:pPr marL="514337" indent="-514337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It is a case sensitive language.</a:t>
            </a:r>
          </a:p>
          <a:p>
            <a:pPr marL="514337" indent="-514337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202124"/>
                </a:solidFill>
              </a:rPr>
              <a:t>The control flow is the order in which the computer executes statements in a script.</a:t>
            </a:r>
          </a:p>
          <a:p>
            <a:pPr marL="514337" indent="-514337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966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464</Words>
  <Application>Microsoft Office PowerPoint</Application>
  <PresentationFormat>Custom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57</cp:revision>
  <dcterms:created xsi:type="dcterms:W3CDTF">2006-08-16T00:00:00Z</dcterms:created>
  <dcterms:modified xsi:type="dcterms:W3CDTF">2022-12-03T15:24:33Z</dcterms:modified>
  <dc:identifier>DAFBHbFhJSU</dc:identifier>
</cp:coreProperties>
</file>