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7" r:id="rId2"/>
    <p:sldId id="304" r:id="rId3"/>
    <p:sldId id="303" r:id="rId4"/>
    <p:sldId id="272" r:id="rId5"/>
    <p:sldId id="273" r:id="rId6"/>
    <p:sldId id="306" r:id="rId7"/>
    <p:sldId id="307" r:id="rId8"/>
  </p:sldIdLst>
  <p:sldSz cx="18288000" cy="10287000"/>
  <p:notesSz cx="6858000" cy="9144000"/>
  <p:embeddedFontLst>
    <p:embeddedFont>
      <p:font typeface="Calibri" panose="020F0502020204030204" pitchFamily="34"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22" autoAdjust="0"/>
  </p:normalViewPr>
  <p:slideViewPr>
    <p:cSldViewPr>
      <p:cViewPr varScale="1">
        <p:scale>
          <a:sx n="42" d="100"/>
          <a:sy n="42" d="100"/>
        </p:scale>
        <p:origin x="436"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311451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4" name="Group 4"/>
          <p:cNvGrpSpPr/>
          <p:nvPr/>
        </p:nvGrpSpPr>
        <p:grpSpPr>
          <a:xfrm>
            <a:off x="8001000" y="2684487"/>
            <a:ext cx="10172700" cy="5246370"/>
            <a:chOff x="0" y="0"/>
            <a:chExt cx="3711029" cy="1913890"/>
          </a:xfrm>
        </p:grpSpPr>
        <p:sp>
          <p:nvSpPr>
            <p:cNvPr id="5" name="Freeform 5"/>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solidFill>
              <a:srgbClr val="F6E977"/>
            </a:solidFill>
          </p:spPr>
        </p:sp>
      </p:grpSp>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p:cNvGrpSpPr/>
          <p:nvPr/>
        </p:nvGrpSpPr>
        <p:grpSpPr>
          <a:xfrm>
            <a:off x="17503442" y="8909397"/>
            <a:ext cx="784558" cy="2755206"/>
            <a:chOff x="0" y="0"/>
            <a:chExt cx="286209" cy="1005107"/>
          </a:xfrm>
        </p:grpSpPr>
        <p:sp>
          <p:nvSpPr>
            <p:cNvPr id="9" name="Freeform 9"/>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a:extLst>
              <a:ext uri="{FF2B5EF4-FFF2-40B4-BE49-F238E27FC236}">
                <a16:creationId xmlns:a16="http://schemas.microsoft.com/office/drawing/2014/main" id="{9115BB45-FE34-B26E-16B6-F614EEB28716}"/>
              </a:ext>
            </a:extLst>
          </p:cNvPr>
          <p:cNvSpPr txBox="1"/>
          <p:nvPr/>
        </p:nvSpPr>
        <p:spPr>
          <a:xfrm>
            <a:off x="8751721" y="4588310"/>
            <a:ext cx="9144000" cy="2554545"/>
          </a:xfrm>
          <a:prstGeom prst="rect">
            <a:avLst/>
          </a:prstGeom>
          <a:noFill/>
        </p:spPr>
        <p:txBody>
          <a:bodyPr wrap="square">
            <a:spAutoFit/>
          </a:bodyPr>
          <a:lstStyle/>
          <a:p>
            <a:pPr marL="285750" indent="-285750">
              <a:buFont typeface="Arial" panose="020B0604020202020204" pitchFamily="34" charset="0"/>
              <a:buChar char="•"/>
            </a:pPr>
            <a:r>
              <a:rPr lang="en-IN" sz="4000" b="1">
                <a:solidFill>
                  <a:schemeClr val="tx1"/>
                </a:solidFill>
              </a:rPr>
              <a:t>Tables</a:t>
            </a:r>
            <a:endParaRPr lang="en-IN" sz="4000" b="1" dirty="0">
              <a:solidFill>
                <a:schemeClr val="tx1"/>
              </a:solidFill>
            </a:endParaRPr>
          </a:p>
          <a:p>
            <a:pPr marL="285750" indent="-285750">
              <a:buFont typeface="Arial" panose="020B0604020202020204" pitchFamily="34" charset="0"/>
              <a:buChar char="•"/>
            </a:pPr>
            <a:r>
              <a:rPr lang="en-IN" sz="4000" b="1" dirty="0"/>
              <a:t>Forms</a:t>
            </a:r>
          </a:p>
          <a:p>
            <a:pPr marL="285750" indent="-285750">
              <a:buFont typeface="Arial" panose="020B0604020202020204" pitchFamily="34" charset="0"/>
              <a:buChar char="•"/>
            </a:pPr>
            <a:r>
              <a:rPr lang="en-IN" sz="4000" b="1" dirty="0">
                <a:solidFill>
                  <a:schemeClr val="tx1"/>
                </a:solidFill>
              </a:rPr>
              <a:t>Layout</a:t>
            </a:r>
          </a:p>
          <a:p>
            <a:pPr marL="285750" indent="-285750">
              <a:buFont typeface="Arial" panose="020B0604020202020204" pitchFamily="34" charset="0"/>
              <a:buChar char="•"/>
            </a:pPr>
            <a:r>
              <a:rPr lang="en-IN" sz="4000" b="1" dirty="0"/>
              <a:t>Style Guide</a:t>
            </a:r>
            <a:endParaRPr lang="en-IN" sz="4000" b="1" dirty="0">
              <a:solidFill>
                <a:schemeClr val="tx1"/>
              </a:solidFill>
            </a:endParaRPr>
          </a:p>
        </p:txBody>
      </p:sp>
      <p:sp>
        <p:nvSpPr>
          <p:cNvPr id="19" name="TextBox 18">
            <a:extLst>
              <a:ext uri="{FF2B5EF4-FFF2-40B4-BE49-F238E27FC236}">
                <a16:creationId xmlns:a16="http://schemas.microsoft.com/office/drawing/2014/main" id="{F8BC0902-30FB-3E11-A72E-36BD27584D29}"/>
              </a:ext>
            </a:extLst>
          </p:cNvPr>
          <p:cNvSpPr txBox="1"/>
          <p:nvPr/>
        </p:nvSpPr>
        <p:spPr>
          <a:xfrm>
            <a:off x="8686800" y="31220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74C0AE40-F514-F32F-AF15-2AE30C485D0A}"/>
              </a:ext>
            </a:extLst>
          </p:cNvPr>
          <p:cNvSpPr txBox="1"/>
          <p:nvPr/>
        </p:nvSpPr>
        <p:spPr>
          <a:xfrm>
            <a:off x="1043940" y="1008997"/>
            <a:ext cx="9845040" cy="738664"/>
          </a:xfrm>
          <a:prstGeom prst="rect">
            <a:avLst/>
          </a:prstGeom>
          <a:noFill/>
        </p:spPr>
        <p:txBody>
          <a:bodyPr wrap="square" rtlCol="0">
            <a:spAutoFit/>
          </a:bodyPr>
          <a:lstStyle/>
          <a:p>
            <a:r>
              <a:rPr lang="en-IN" sz="4200" b="1" dirty="0"/>
              <a:t>Tables</a:t>
            </a:r>
          </a:p>
        </p:txBody>
      </p:sp>
      <p:sp>
        <p:nvSpPr>
          <p:cNvPr id="15" name="TextBox 14">
            <a:extLst>
              <a:ext uri="{FF2B5EF4-FFF2-40B4-BE49-F238E27FC236}">
                <a16:creationId xmlns:a16="http://schemas.microsoft.com/office/drawing/2014/main" id="{84FB147E-1A45-18B7-50EE-858CA0D0950E}"/>
              </a:ext>
            </a:extLst>
          </p:cNvPr>
          <p:cNvSpPr txBox="1"/>
          <p:nvPr/>
        </p:nvSpPr>
        <p:spPr>
          <a:xfrm>
            <a:off x="1043940" y="2147951"/>
            <a:ext cx="16580954" cy="4715458"/>
          </a:xfrm>
          <a:prstGeom prst="rect">
            <a:avLst/>
          </a:prstGeom>
          <a:noFill/>
        </p:spPr>
        <p:txBody>
          <a:bodyPr wrap="square" rtlCol="0">
            <a:spAutoFit/>
          </a:bodyPr>
          <a:lstStyle/>
          <a:p>
            <a:pPr>
              <a:lnSpc>
                <a:spcPct val="150000"/>
              </a:lnSpc>
            </a:pPr>
            <a:r>
              <a:rPr lang="en-US" sz="3600" dirty="0"/>
              <a:t>HTML tables allow us to organize data into rows and columns.</a:t>
            </a:r>
            <a:endParaRPr lang="en-US" sz="3600" b="1" dirty="0"/>
          </a:p>
          <a:p>
            <a:pPr marL="1200150" lvl="1" indent="-514350">
              <a:buFont typeface="Arial" panose="020B0604020202020204" pitchFamily="34" charset="0"/>
              <a:buChar char="•"/>
            </a:pPr>
            <a:r>
              <a:rPr lang="en-US" sz="3600" dirty="0"/>
              <a:t> </a:t>
            </a:r>
            <a:r>
              <a:rPr lang="en-US" sz="3600" b="1" dirty="0"/>
              <a:t>tr: </a:t>
            </a:r>
            <a:r>
              <a:rPr lang="en-US" sz="3600" dirty="0"/>
              <a:t>define each row</a:t>
            </a:r>
          </a:p>
          <a:p>
            <a:pPr marL="1200150" lvl="1" indent="-514350">
              <a:buFont typeface="Arial" panose="020B0604020202020204" pitchFamily="34" charset="0"/>
              <a:buChar char="•"/>
            </a:pPr>
            <a:r>
              <a:rPr lang="en-US" sz="3600" dirty="0"/>
              <a:t> </a:t>
            </a:r>
            <a:r>
              <a:rPr lang="en-US" sz="3600" b="1" dirty="0"/>
              <a:t>td: </a:t>
            </a:r>
            <a:r>
              <a:rPr lang="en-US" sz="3600" dirty="0"/>
              <a:t>define each table cell/ they are data containers</a:t>
            </a:r>
          </a:p>
          <a:p>
            <a:pPr marL="1200150" lvl="1" indent="-514350">
              <a:buFont typeface="Arial" panose="020B0604020202020204" pitchFamily="34" charset="0"/>
              <a:buChar char="•"/>
            </a:pPr>
            <a:r>
              <a:rPr lang="en-US" sz="3600" b="1" dirty="0"/>
              <a:t> </a:t>
            </a:r>
            <a:r>
              <a:rPr lang="en-US" sz="3600" b="1" dirty="0" err="1"/>
              <a:t>th</a:t>
            </a:r>
            <a:r>
              <a:rPr lang="en-US" sz="3600" b="1" dirty="0"/>
              <a:t>: </a:t>
            </a:r>
            <a:r>
              <a:rPr lang="en-US" sz="3600" dirty="0"/>
              <a:t>define the table header</a:t>
            </a:r>
          </a:p>
          <a:p>
            <a:pPr marL="1200150" lvl="1" indent="-514350">
              <a:buFont typeface="Arial" panose="020B0604020202020204" pitchFamily="34" charset="0"/>
              <a:buChar char="•"/>
            </a:pPr>
            <a:r>
              <a:rPr lang="en-US" sz="3600" dirty="0"/>
              <a:t> </a:t>
            </a:r>
            <a:r>
              <a:rPr lang="en-US" sz="3600" b="1" dirty="0"/>
              <a:t>caption: </a:t>
            </a:r>
            <a:r>
              <a:rPr lang="en-US" sz="3600" dirty="0"/>
              <a:t>Use the HTML &lt;caption&gt; element to define a table caption</a:t>
            </a:r>
          </a:p>
          <a:p>
            <a:pPr>
              <a:lnSpc>
                <a:spcPct val="150000"/>
              </a:lnSpc>
            </a:pPr>
            <a:endParaRPr lang="en-US" sz="3600" b="1" dirty="0"/>
          </a:p>
          <a:p>
            <a:pPr>
              <a:lnSpc>
                <a:spcPct val="150000"/>
              </a:lnSpc>
            </a:pPr>
            <a:endParaRPr lang="en-US" sz="3600" b="1" dirty="0"/>
          </a:p>
        </p:txBody>
      </p:sp>
    </p:spTree>
    <p:extLst>
      <p:ext uri="{BB962C8B-B14F-4D97-AF65-F5344CB8AC3E}">
        <p14:creationId xmlns:p14="http://schemas.microsoft.com/office/powerpoint/2010/main" val="312335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1036132" y="975205"/>
            <a:ext cx="9845040" cy="738664"/>
          </a:xfrm>
          <a:prstGeom prst="rect">
            <a:avLst/>
          </a:prstGeom>
          <a:noFill/>
        </p:spPr>
        <p:txBody>
          <a:bodyPr wrap="square" rtlCol="0">
            <a:spAutoFit/>
          </a:bodyPr>
          <a:lstStyle/>
          <a:p>
            <a:r>
              <a:rPr lang="en-IN" sz="4200" b="1" dirty="0"/>
              <a:t>Forms</a:t>
            </a:r>
          </a:p>
        </p:txBody>
      </p:sp>
      <p:sp>
        <p:nvSpPr>
          <p:cNvPr id="15" name="TextBox 14">
            <a:extLst>
              <a:ext uri="{FF2B5EF4-FFF2-40B4-BE49-F238E27FC236}">
                <a16:creationId xmlns:a16="http://schemas.microsoft.com/office/drawing/2014/main" id="{89839142-3DC1-ADA1-46CA-049E6C3FCE52}"/>
              </a:ext>
            </a:extLst>
          </p:cNvPr>
          <p:cNvSpPr txBox="1"/>
          <p:nvPr/>
        </p:nvSpPr>
        <p:spPr>
          <a:xfrm>
            <a:off x="1028700" y="1931698"/>
            <a:ext cx="16580954" cy="4161460"/>
          </a:xfrm>
          <a:prstGeom prst="rect">
            <a:avLst/>
          </a:prstGeom>
          <a:noFill/>
        </p:spPr>
        <p:txBody>
          <a:bodyPr wrap="square" rtlCol="0">
            <a:spAutoFit/>
          </a:bodyPr>
          <a:lstStyle/>
          <a:p>
            <a:pPr>
              <a:lnSpc>
                <a:spcPct val="150000"/>
              </a:lnSpc>
            </a:pPr>
            <a:r>
              <a:rPr lang="en-US" sz="3600" dirty="0"/>
              <a:t>Forms is used to collect user input.</a:t>
            </a:r>
          </a:p>
          <a:p>
            <a:pPr>
              <a:lnSpc>
                <a:spcPct val="150000"/>
              </a:lnSpc>
            </a:pPr>
            <a:r>
              <a:rPr lang="en-US" sz="3600" dirty="0"/>
              <a:t>Form Elements: label input, select, option, </a:t>
            </a:r>
            <a:r>
              <a:rPr lang="en-US" sz="3600" dirty="0" err="1"/>
              <a:t>textarea</a:t>
            </a:r>
            <a:r>
              <a:rPr lang="en-US" sz="3600" dirty="0"/>
              <a:t>, button, </a:t>
            </a:r>
            <a:r>
              <a:rPr lang="en-US" sz="3600" dirty="0" err="1"/>
              <a:t>fieldset</a:t>
            </a:r>
            <a:r>
              <a:rPr lang="en-US" sz="3600" dirty="0"/>
              <a:t>, legend.</a:t>
            </a:r>
          </a:p>
          <a:p>
            <a:pPr>
              <a:lnSpc>
                <a:spcPct val="150000"/>
              </a:lnSpc>
            </a:pPr>
            <a:r>
              <a:rPr lang="en-US" sz="3600" dirty="0"/>
              <a:t>Form Attributes: method, target, action</a:t>
            </a:r>
          </a:p>
          <a:p>
            <a:pPr>
              <a:lnSpc>
                <a:spcPct val="150000"/>
              </a:lnSpc>
            </a:pPr>
            <a:endParaRPr lang="en-US" sz="3600" dirty="0"/>
          </a:p>
          <a:p>
            <a:pPr>
              <a:lnSpc>
                <a:spcPct val="150000"/>
              </a:lnSpc>
            </a:pPr>
            <a:endParaRPr lang="en-US" sz="3600" dirty="0"/>
          </a:p>
        </p:txBody>
      </p:sp>
    </p:spTree>
    <p:extLst>
      <p:ext uri="{BB962C8B-B14F-4D97-AF65-F5344CB8AC3E}">
        <p14:creationId xmlns:p14="http://schemas.microsoft.com/office/powerpoint/2010/main" val="142506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1128941" y="943481"/>
            <a:ext cx="6156438" cy="738664"/>
          </a:xfrm>
          <a:prstGeom prst="rect">
            <a:avLst/>
          </a:prstGeom>
          <a:noFill/>
        </p:spPr>
        <p:txBody>
          <a:bodyPr wrap="square" rtlCol="0">
            <a:spAutoFit/>
          </a:bodyPr>
          <a:lstStyle/>
          <a:p>
            <a:r>
              <a:rPr lang="en-IN" sz="4200" b="1" dirty="0"/>
              <a:t>Layout</a:t>
            </a:r>
          </a:p>
        </p:txBody>
      </p:sp>
      <p:sp>
        <p:nvSpPr>
          <p:cNvPr id="14" name="TextBox 13">
            <a:extLst>
              <a:ext uri="{FF2B5EF4-FFF2-40B4-BE49-F238E27FC236}">
                <a16:creationId xmlns:a16="http://schemas.microsoft.com/office/drawing/2014/main" id="{B717D326-2B2C-9226-EDC4-39244594E939}"/>
              </a:ext>
            </a:extLst>
          </p:cNvPr>
          <p:cNvSpPr txBox="1"/>
          <p:nvPr/>
        </p:nvSpPr>
        <p:spPr>
          <a:xfrm>
            <a:off x="1043940" y="2226311"/>
            <a:ext cx="16580954" cy="6654450"/>
          </a:xfrm>
          <a:prstGeom prst="rect">
            <a:avLst/>
          </a:prstGeom>
          <a:noFill/>
        </p:spPr>
        <p:txBody>
          <a:bodyPr wrap="square" rtlCol="0">
            <a:spAutoFit/>
          </a:bodyPr>
          <a:lstStyle/>
          <a:p>
            <a:pPr>
              <a:lnSpc>
                <a:spcPct val="150000"/>
              </a:lnSpc>
            </a:pPr>
            <a:r>
              <a:rPr lang="en-US" sz="3600" dirty="0">
                <a:solidFill>
                  <a:srgbClr val="000000"/>
                </a:solidFill>
              </a:rPr>
              <a:t>Websites often display content in multiple columns (like a magazine or a newspaper).</a:t>
            </a:r>
          </a:p>
          <a:p>
            <a:pPr>
              <a:lnSpc>
                <a:spcPct val="150000"/>
              </a:lnSpc>
            </a:pPr>
            <a:r>
              <a:rPr lang="en-US" sz="3600" dirty="0">
                <a:solidFill>
                  <a:srgbClr val="000000"/>
                </a:solidFill>
              </a:rPr>
              <a:t>HTML has several semantic elements that define the different parts of a web page:</a:t>
            </a:r>
          </a:p>
          <a:p>
            <a:pPr>
              <a:lnSpc>
                <a:spcPct val="150000"/>
              </a:lnSpc>
            </a:pPr>
            <a:r>
              <a:rPr lang="en-US" sz="3600" dirty="0">
                <a:solidFill>
                  <a:srgbClr val="000000"/>
                </a:solidFill>
              </a:rPr>
              <a:t> </a:t>
            </a:r>
            <a:r>
              <a:rPr lang="en-US" sz="3600" b="1" dirty="0">
                <a:solidFill>
                  <a:srgbClr val="000000"/>
                </a:solidFill>
              </a:rPr>
              <a:t>  Header</a:t>
            </a:r>
            <a:r>
              <a:rPr lang="en-US" sz="3600" dirty="0">
                <a:solidFill>
                  <a:srgbClr val="000000"/>
                </a:solidFill>
              </a:rPr>
              <a:t>: Defines a header for a document or a section.</a:t>
            </a:r>
          </a:p>
          <a:p>
            <a:pPr>
              <a:lnSpc>
                <a:spcPct val="150000"/>
              </a:lnSpc>
            </a:pPr>
            <a:r>
              <a:rPr lang="en-US" sz="3600" dirty="0">
                <a:solidFill>
                  <a:srgbClr val="000000"/>
                </a:solidFill>
              </a:rPr>
              <a:t>   </a:t>
            </a:r>
            <a:r>
              <a:rPr lang="en-US" sz="3600" b="1" dirty="0">
                <a:solidFill>
                  <a:srgbClr val="000000"/>
                </a:solidFill>
              </a:rPr>
              <a:t>Nav</a:t>
            </a:r>
            <a:r>
              <a:rPr lang="en-US" sz="3600" dirty="0">
                <a:solidFill>
                  <a:srgbClr val="000000"/>
                </a:solidFill>
              </a:rPr>
              <a:t>: Defines a set of navigation links.</a:t>
            </a:r>
          </a:p>
          <a:p>
            <a:pPr>
              <a:lnSpc>
                <a:spcPct val="150000"/>
              </a:lnSpc>
            </a:pPr>
            <a:r>
              <a:rPr lang="en-US" sz="3600" b="1" dirty="0">
                <a:solidFill>
                  <a:srgbClr val="000000"/>
                </a:solidFill>
              </a:rPr>
              <a:t>   Section: </a:t>
            </a:r>
            <a:r>
              <a:rPr lang="en-IN" sz="3600" dirty="0">
                <a:solidFill>
                  <a:srgbClr val="000000"/>
                </a:solidFill>
              </a:rPr>
              <a:t>Defines a section in a document.</a:t>
            </a:r>
            <a:endParaRPr lang="en-US" sz="3600" dirty="0">
              <a:solidFill>
                <a:srgbClr val="000000"/>
              </a:solidFill>
            </a:endParaRPr>
          </a:p>
          <a:p>
            <a:pPr>
              <a:lnSpc>
                <a:spcPct val="150000"/>
              </a:lnSpc>
            </a:pPr>
            <a:r>
              <a:rPr lang="en-US" sz="3600" b="1" dirty="0">
                <a:solidFill>
                  <a:srgbClr val="000000"/>
                </a:solidFill>
              </a:rPr>
              <a:t>   Footer: </a:t>
            </a:r>
            <a:r>
              <a:rPr lang="en-US" sz="3600" dirty="0">
                <a:solidFill>
                  <a:srgbClr val="000000"/>
                </a:solidFill>
              </a:rPr>
              <a:t> Defines a footer for a document or a section.</a:t>
            </a:r>
          </a:p>
          <a:p>
            <a:pPr>
              <a:lnSpc>
                <a:spcPct val="150000"/>
              </a:lnSpc>
            </a:pPr>
            <a:r>
              <a:rPr lang="en-US" sz="3600" b="1" dirty="0">
                <a:solidFill>
                  <a:srgbClr val="000000"/>
                </a:solidFill>
              </a:rPr>
              <a:t>   Aside: </a:t>
            </a:r>
            <a:r>
              <a:rPr lang="en-US" sz="3600" dirty="0">
                <a:solidFill>
                  <a:srgbClr val="000000"/>
                </a:solidFill>
              </a:rPr>
              <a:t>Defines content aside from the content (like a sidebar).</a:t>
            </a:r>
            <a:endParaRPr lang="en-US" sz="3600" b="1" dirty="0"/>
          </a:p>
          <a:p>
            <a:pPr>
              <a:lnSpc>
                <a:spcPct val="150000"/>
              </a:lnSpc>
            </a:pPr>
            <a:endParaRPr lang="en-US" sz="3600" b="1" dirty="0"/>
          </a:p>
        </p:txBody>
      </p:sp>
      <p:pic>
        <p:nvPicPr>
          <p:cNvPr id="16" name="Picture 15">
            <a:extLst>
              <a:ext uri="{FF2B5EF4-FFF2-40B4-BE49-F238E27FC236}">
                <a16:creationId xmlns:a16="http://schemas.microsoft.com/office/drawing/2014/main" id="{317D030C-025F-87B6-F5CC-ED11281435DC}"/>
              </a:ext>
            </a:extLst>
          </p:cNvPr>
          <p:cNvPicPr>
            <a:picLocks noChangeAspect="1"/>
          </p:cNvPicPr>
          <p:nvPr/>
        </p:nvPicPr>
        <p:blipFill rotWithShape="1">
          <a:blip r:embed="rId4"/>
          <a:srcRect l="8333" r="25959" b="6286"/>
          <a:stretch/>
        </p:blipFill>
        <p:spPr>
          <a:xfrm>
            <a:off x="13102062" y="4069136"/>
            <a:ext cx="4282274" cy="4994241"/>
          </a:xfrm>
          <a:prstGeom prst="rect">
            <a:avLst/>
          </a:prstGeom>
        </p:spPr>
      </p:pic>
    </p:spTree>
    <p:extLst>
      <p:ext uri="{BB962C8B-B14F-4D97-AF65-F5344CB8AC3E}">
        <p14:creationId xmlns:p14="http://schemas.microsoft.com/office/powerpoint/2010/main" val="138636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7" name="TextBox 16">
            <a:extLst>
              <a:ext uri="{FF2B5EF4-FFF2-40B4-BE49-F238E27FC236}">
                <a16:creationId xmlns:a16="http://schemas.microsoft.com/office/drawing/2014/main" id="{ACB5ABBD-D821-36EC-DA95-3EBC392B0F6B}"/>
              </a:ext>
            </a:extLst>
          </p:cNvPr>
          <p:cNvSpPr txBox="1"/>
          <p:nvPr/>
        </p:nvSpPr>
        <p:spPr>
          <a:xfrm>
            <a:off x="983164" y="964302"/>
            <a:ext cx="12168913" cy="1038746"/>
          </a:xfrm>
          <a:prstGeom prst="rect">
            <a:avLst/>
          </a:prstGeom>
          <a:noFill/>
        </p:spPr>
        <p:txBody>
          <a:bodyPr wrap="square" rtlCol="0">
            <a:spAutoFit/>
          </a:bodyPr>
          <a:lstStyle/>
          <a:p>
            <a:pPr>
              <a:spcAft>
                <a:spcPts val="900"/>
              </a:spcAft>
            </a:pPr>
            <a:r>
              <a:rPr lang="en-IN" sz="4200" b="1" dirty="0"/>
              <a:t>Style Guide</a:t>
            </a:r>
            <a:endParaRPr lang="en-IN" sz="4200" b="1" dirty="0">
              <a:latin typeface="Calibri" panose="020F0502020204030204" pitchFamily="34" charset="0"/>
              <a:cs typeface="Calibri" panose="020F0502020204030204" pitchFamily="34" charset="0"/>
            </a:endParaRPr>
          </a:p>
          <a:p>
            <a:pPr>
              <a:spcAft>
                <a:spcPts val="900"/>
              </a:spcAft>
            </a:pPr>
            <a:endParaRPr lang="ru-RU" sz="1200" b="1" dirty="0"/>
          </a:p>
        </p:txBody>
      </p:sp>
      <p:sp>
        <p:nvSpPr>
          <p:cNvPr id="14" name="Rectangle 1">
            <a:extLst>
              <a:ext uri="{FF2B5EF4-FFF2-40B4-BE49-F238E27FC236}">
                <a16:creationId xmlns:a16="http://schemas.microsoft.com/office/drawing/2014/main" id="{56616793-1A82-40D9-A120-4501BCB2A960}"/>
              </a:ext>
            </a:extLst>
          </p:cNvPr>
          <p:cNvSpPr>
            <a:spLocks noChangeArrowheads="1"/>
          </p:cNvSpPr>
          <p:nvPr/>
        </p:nvSpPr>
        <p:spPr bwMode="auto">
          <a:xfrm>
            <a:off x="762001" y="1891907"/>
            <a:ext cx="15848669" cy="5955476"/>
          </a:xfrm>
          <a:prstGeom prst="rect">
            <a:avLst/>
          </a:prstGeom>
          <a:solidFill>
            <a:schemeClr val="bg1"/>
          </a:solidFill>
          <a:ln>
            <a:noFill/>
          </a:ln>
          <a:effectLst/>
        </p:spPr>
        <p:txBody>
          <a:bodyPr vert="horz" wrap="square" lIns="137160" tIns="68580" rIns="137160" bIns="68580" numCol="1" anchor="ctr" anchorCtr="0" compatLnSpc="1">
            <a:prstTxWarp prst="textNoShape">
              <a:avLst/>
            </a:prstTxWarp>
            <a:spAutoFit/>
          </a:bodyPr>
          <a:lstStyle/>
          <a:p>
            <a:pPr marL="685800" indent="-685800">
              <a:buFont typeface="Arial" panose="020B0604020202020204" pitchFamily="34" charset="0"/>
              <a:buChar char="•"/>
            </a:pPr>
            <a:r>
              <a:rPr lang="en-IN" sz="4200" dirty="0"/>
              <a:t>Reusable, readable, clear Code</a:t>
            </a:r>
          </a:p>
          <a:p>
            <a:pPr marL="685800" indent="-685800">
              <a:buFont typeface="Arial" panose="020B0604020202020204" pitchFamily="34" charset="0"/>
              <a:buChar char="•"/>
            </a:pPr>
            <a:r>
              <a:rPr lang="en-IN" sz="4200" dirty="0"/>
              <a:t>Always declare DOCTYPE</a:t>
            </a:r>
          </a:p>
          <a:p>
            <a:pPr marL="685800" indent="-685800">
              <a:buFont typeface="Arial" panose="020B0604020202020204" pitchFamily="34" charset="0"/>
              <a:buChar char="•"/>
            </a:pPr>
            <a:r>
              <a:rPr lang="en-IN" sz="4200" dirty="0"/>
              <a:t>Use Lowercase for tag, element name.</a:t>
            </a:r>
          </a:p>
          <a:p>
            <a:pPr marL="685800" indent="-685800">
              <a:buFont typeface="Arial" panose="020B0604020202020204" pitchFamily="34" charset="0"/>
              <a:buChar char="•"/>
            </a:pPr>
            <a:r>
              <a:rPr lang="en-IN" sz="4200" dirty="0"/>
              <a:t>Opening tag always has closing tag.</a:t>
            </a:r>
          </a:p>
          <a:p>
            <a:pPr marL="685800" indent="-685800">
              <a:buFont typeface="Arial" panose="020B0604020202020204" pitchFamily="34" charset="0"/>
              <a:buChar char="•"/>
            </a:pPr>
            <a:r>
              <a:rPr lang="en-IN" sz="4200" dirty="0"/>
              <a:t>Always define width, height for images.</a:t>
            </a:r>
          </a:p>
          <a:p>
            <a:pPr marL="685800" indent="-685800">
              <a:buFont typeface="Arial" panose="020B0604020202020204" pitchFamily="34" charset="0"/>
              <a:buChar char="•"/>
            </a:pPr>
            <a:r>
              <a:rPr lang="en-IN" sz="4200" dirty="0"/>
              <a:t>Indentation</a:t>
            </a:r>
          </a:p>
          <a:p>
            <a:pPr marL="685800" indent="-685800">
              <a:buFont typeface="Arial" panose="020B0604020202020204" pitchFamily="34" charset="0"/>
              <a:buChar char="•"/>
            </a:pPr>
            <a:r>
              <a:rPr lang="en-IN" sz="4200" dirty="0"/>
              <a:t>Always define title element</a:t>
            </a:r>
          </a:p>
          <a:p>
            <a:pPr marL="685800" indent="-685800">
              <a:buFont typeface="Arial" panose="020B0604020202020204" pitchFamily="34" charset="0"/>
              <a:buChar char="•"/>
            </a:pPr>
            <a:r>
              <a:rPr lang="en-IN" sz="4200" dirty="0"/>
              <a:t>Include meta tag</a:t>
            </a:r>
          </a:p>
          <a:p>
            <a:pPr marL="685800" indent="-685800">
              <a:buFont typeface="Arial" panose="020B0604020202020204" pitchFamily="34" charset="0"/>
              <a:buChar char="•"/>
            </a:pPr>
            <a:r>
              <a:rPr lang="en-IN" sz="4200" dirty="0"/>
              <a:t>Filename: use Camel case</a:t>
            </a:r>
          </a:p>
        </p:txBody>
      </p:sp>
    </p:spTree>
    <p:extLst>
      <p:ext uri="{BB962C8B-B14F-4D97-AF65-F5344CB8AC3E}">
        <p14:creationId xmlns:p14="http://schemas.microsoft.com/office/powerpoint/2010/main" val="35570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8" name="TextBox 17">
            <a:extLst>
              <a:ext uri="{FF2B5EF4-FFF2-40B4-BE49-F238E27FC236}">
                <a16:creationId xmlns:a16="http://schemas.microsoft.com/office/drawing/2014/main" id="{8263D10F-C775-3B72-D905-133EE4CD14B1}"/>
              </a:ext>
            </a:extLst>
          </p:cNvPr>
          <p:cNvSpPr txBox="1"/>
          <p:nvPr/>
        </p:nvSpPr>
        <p:spPr>
          <a:xfrm>
            <a:off x="938675" y="914766"/>
            <a:ext cx="6156438" cy="738664"/>
          </a:xfrm>
          <a:prstGeom prst="rect">
            <a:avLst/>
          </a:prstGeom>
          <a:noFill/>
        </p:spPr>
        <p:txBody>
          <a:bodyPr wrap="square" rtlCol="0">
            <a:spAutoFit/>
          </a:bodyPr>
          <a:lstStyle/>
          <a:p>
            <a:r>
              <a:rPr lang="en-US" sz="4200" b="1" dirty="0"/>
              <a:t>What is Git and GitHub?</a:t>
            </a:r>
            <a:endParaRPr lang="en-IN" sz="4200" b="1" dirty="0"/>
          </a:p>
        </p:txBody>
      </p:sp>
      <p:sp>
        <p:nvSpPr>
          <p:cNvPr id="19" name="TextBox 18">
            <a:extLst>
              <a:ext uri="{FF2B5EF4-FFF2-40B4-BE49-F238E27FC236}">
                <a16:creationId xmlns:a16="http://schemas.microsoft.com/office/drawing/2014/main" id="{0B589D5D-964C-8583-8368-77F900293CDB}"/>
              </a:ext>
            </a:extLst>
          </p:cNvPr>
          <p:cNvSpPr txBox="1"/>
          <p:nvPr/>
        </p:nvSpPr>
        <p:spPr>
          <a:xfrm>
            <a:off x="762001" y="1683869"/>
            <a:ext cx="16580954" cy="5823454"/>
          </a:xfrm>
          <a:prstGeom prst="rect">
            <a:avLst/>
          </a:prstGeom>
          <a:noFill/>
        </p:spPr>
        <p:txBody>
          <a:bodyPr wrap="square" rtlCol="0">
            <a:spAutoFit/>
          </a:bodyPr>
          <a:lstStyle/>
          <a:p>
            <a:pPr marL="514350" indent="-514350">
              <a:lnSpc>
                <a:spcPct val="150000"/>
              </a:lnSpc>
              <a:buFont typeface="Wingdings" panose="05000000000000000000" pitchFamily="2" charset="2"/>
              <a:buChar char="§"/>
            </a:pPr>
            <a:r>
              <a:rPr lang="en-US" sz="3600" dirty="0"/>
              <a:t>It is  a open-source solution.</a:t>
            </a:r>
          </a:p>
          <a:p>
            <a:pPr marL="514350" indent="-514350">
              <a:lnSpc>
                <a:spcPct val="150000"/>
              </a:lnSpc>
              <a:buFont typeface="Wingdings" panose="05000000000000000000" pitchFamily="2" charset="2"/>
              <a:buChar char="§"/>
            </a:pPr>
            <a:r>
              <a:rPr lang="en-US" sz="3600" dirty="0">
                <a:solidFill>
                  <a:srgbClr val="202124"/>
                </a:solidFill>
              </a:rPr>
              <a:t>Git is a version control system that lets you manage and keep track of your source code history. </a:t>
            </a:r>
          </a:p>
          <a:p>
            <a:pPr marL="514350" indent="-514350">
              <a:lnSpc>
                <a:spcPct val="150000"/>
              </a:lnSpc>
              <a:buFont typeface="Wingdings" panose="05000000000000000000" pitchFamily="2" charset="2"/>
              <a:buChar char="§"/>
            </a:pPr>
            <a:r>
              <a:rPr lang="en-US" sz="3600" dirty="0">
                <a:solidFill>
                  <a:srgbClr val="202124"/>
                </a:solidFill>
              </a:rPr>
              <a:t>GitHub is a cloud-based hosting service that lets you manage Git repositories</a:t>
            </a:r>
            <a:r>
              <a:rPr lang="en-US" sz="3600" dirty="0"/>
              <a:t> </a:t>
            </a:r>
          </a:p>
          <a:p>
            <a:pPr marL="514350" indent="-514350">
              <a:lnSpc>
                <a:spcPct val="150000"/>
              </a:lnSpc>
              <a:buFont typeface="Wingdings" panose="05000000000000000000" pitchFamily="2" charset="2"/>
              <a:buChar char="§"/>
            </a:pPr>
            <a:r>
              <a:rPr lang="en-US" sz="3600" dirty="0">
                <a:solidFill>
                  <a:srgbClr val="202124"/>
                </a:solidFill>
              </a:rPr>
              <a:t>GitHub is a code hosting platform for version control and collaboration. It lets you and others work together on projects from anywhere. It includes GitHub essentials like repositories, branches, commits, push and pull requests.</a:t>
            </a:r>
            <a:endParaRPr lang="en-US" sz="3600" dirty="0"/>
          </a:p>
        </p:txBody>
      </p:sp>
    </p:spTree>
    <p:extLst>
      <p:ext uri="{BB962C8B-B14F-4D97-AF65-F5344CB8AC3E}">
        <p14:creationId xmlns:p14="http://schemas.microsoft.com/office/powerpoint/2010/main" val="381197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3"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8" name="TextBox 17">
            <a:extLst>
              <a:ext uri="{FF2B5EF4-FFF2-40B4-BE49-F238E27FC236}">
                <a16:creationId xmlns:a16="http://schemas.microsoft.com/office/drawing/2014/main" id="{8263D10F-C775-3B72-D905-133EE4CD14B1}"/>
              </a:ext>
            </a:extLst>
          </p:cNvPr>
          <p:cNvSpPr txBox="1"/>
          <p:nvPr/>
        </p:nvSpPr>
        <p:spPr>
          <a:xfrm>
            <a:off x="1174661" y="952729"/>
            <a:ext cx="6156438" cy="738664"/>
          </a:xfrm>
          <a:prstGeom prst="rect">
            <a:avLst/>
          </a:prstGeom>
          <a:noFill/>
        </p:spPr>
        <p:txBody>
          <a:bodyPr wrap="square" rtlCol="0">
            <a:spAutoFit/>
          </a:bodyPr>
          <a:lstStyle/>
          <a:p>
            <a:r>
              <a:rPr lang="en-US" sz="4200" b="1" dirty="0"/>
              <a:t>Setup GitHub</a:t>
            </a:r>
            <a:endParaRPr lang="en-IN" sz="4200" b="1" dirty="0"/>
          </a:p>
        </p:txBody>
      </p:sp>
      <p:sp>
        <p:nvSpPr>
          <p:cNvPr id="14" name="TextBox 13">
            <a:extLst>
              <a:ext uri="{FF2B5EF4-FFF2-40B4-BE49-F238E27FC236}">
                <a16:creationId xmlns:a16="http://schemas.microsoft.com/office/drawing/2014/main" id="{2A26B0B7-0561-693A-F901-AEC5E092780B}"/>
              </a:ext>
            </a:extLst>
          </p:cNvPr>
          <p:cNvSpPr txBox="1"/>
          <p:nvPr/>
        </p:nvSpPr>
        <p:spPr>
          <a:xfrm>
            <a:off x="762001" y="1668629"/>
            <a:ext cx="16580954" cy="6654450"/>
          </a:xfrm>
          <a:prstGeom prst="rect">
            <a:avLst/>
          </a:prstGeom>
          <a:noFill/>
        </p:spPr>
        <p:txBody>
          <a:bodyPr wrap="square" rtlCol="0">
            <a:spAutoFit/>
          </a:bodyPr>
          <a:lstStyle/>
          <a:p>
            <a:pPr marL="428625" indent="-428625">
              <a:lnSpc>
                <a:spcPct val="150000"/>
              </a:lnSpc>
              <a:buFont typeface="Wingdings" panose="05000000000000000000" pitchFamily="2" charset="2"/>
              <a:buChar char="§"/>
            </a:pPr>
            <a:r>
              <a:rPr lang="en-US" sz="3600" dirty="0"/>
              <a:t>Create an account on </a:t>
            </a:r>
            <a:r>
              <a:rPr lang="en-US" sz="3600" dirty="0" err="1"/>
              <a:t>Github</a:t>
            </a:r>
            <a:r>
              <a:rPr lang="en-IN" sz="3600" dirty="0"/>
              <a:t>: </a:t>
            </a:r>
            <a:r>
              <a:rPr lang="en-IN" sz="3600" dirty="0">
                <a:hlinkClick r:id="rId5"/>
              </a:rPr>
              <a:t>https://github.com/</a:t>
            </a:r>
            <a:endParaRPr lang="en-IN" sz="3600" dirty="0"/>
          </a:p>
          <a:p>
            <a:pPr marL="428625" indent="-428625">
              <a:lnSpc>
                <a:spcPct val="150000"/>
              </a:lnSpc>
              <a:buFont typeface="Wingdings" panose="05000000000000000000" pitchFamily="2" charset="2"/>
              <a:buChar char="§"/>
            </a:pPr>
            <a:r>
              <a:rPr lang="en-IN" sz="3600" dirty="0"/>
              <a:t>Install Git: https://git-scm.com/downloads</a:t>
            </a:r>
          </a:p>
          <a:p>
            <a:pPr marL="428625" indent="-428625">
              <a:lnSpc>
                <a:spcPct val="150000"/>
              </a:lnSpc>
              <a:buFont typeface="Wingdings" panose="05000000000000000000" pitchFamily="2" charset="2"/>
              <a:buChar char="§"/>
            </a:pPr>
            <a:r>
              <a:rPr lang="en-IN" sz="3600" dirty="0"/>
              <a:t> Create a repository on GitHub.</a:t>
            </a:r>
          </a:p>
          <a:p>
            <a:pPr marL="428625" indent="-428625">
              <a:lnSpc>
                <a:spcPct val="150000"/>
              </a:lnSpc>
              <a:buFont typeface="Wingdings" panose="05000000000000000000" pitchFamily="2" charset="2"/>
              <a:buChar char="§"/>
            </a:pPr>
            <a:r>
              <a:rPr lang="en-IN" sz="3600" dirty="0"/>
              <a:t>Add you local code to GitHub, using git bash (Commands are already mentioned on the page, when  you create  a repository).</a:t>
            </a:r>
          </a:p>
          <a:p>
            <a:pPr marL="428625" indent="-428625">
              <a:lnSpc>
                <a:spcPct val="150000"/>
              </a:lnSpc>
              <a:buFont typeface="Wingdings" panose="05000000000000000000" pitchFamily="2" charset="2"/>
              <a:buChar char="§"/>
            </a:pPr>
            <a:r>
              <a:rPr lang="en-IN" sz="3600" b="1" dirty="0"/>
              <a:t>Documentation</a:t>
            </a:r>
            <a:r>
              <a:rPr lang="en-IN" sz="3600" dirty="0"/>
              <a:t>: https://docs.github.com/en/get-started/getting-started-with-git/setting-your-username-in-git</a:t>
            </a:r>
          </a:p>
          <a:p>
            <a:pPr marL="428625" indent="-428625">
              <a:lnSpc>
                <a:spcPct val="150000"/>
              </a:lnSpc>
              <a:buFont typeface="Wingdings" panose="05000000000000000000" pitchFamily="2" charset="2"/>
              <a:buChar char="§"/>
            </a:pPr>
            <a:endParaRPr lang="en-US" sz="3600" dirty="0"/>
          </a:p>
        </p:txBody>
      </p:sp>
    </p:spTree>
    <p:extLst>
      <p:ext uri="{BB962C8B-B14F-4D97-AF65-F5344CB8AC3E}">
        <p14:creationId xmlns:p14="http://schemas.microsoft.com/office/powerpoint/2010/main" val="232278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390</Words>
  <Application>Microsoft Office PowerPoint</Application>
  <PresentationFormat>Custom</PresentationFormat>
  <Paragraphs>45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cp:lastModifiedBy>urvashi singla</cp:lastModifiedBy>
  <cp:revision>29</cp:revision>
  <dcterms:created xsi:type="dcterms:W3CDTF">2006-08-16T00:00:00Z</dcterms:created>
  <dcterms:modified xsi:type="dcterms:W3CDTF">2022-11-25T16:02:17Z</dcterms:modified>
  <dc:identifier>DAFBHbFhJSU</dc:identifier>
</cp:coreProperties>
</file>