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3"/>
  </p:notesMasterIdLst>
  <p:sldIdLst>
    <p:sldId id="256" r:id="rId3"/>
    <p:sldId id="257" r:id="rId4"/>
    <p:sldId id="352" r:id="rId5"/>
    <p:sldId id="303" r:id="rId6"/>
    <p:sldId id="353" r:id="rId7"/>
    <p:sldId id="354" r:id="rId8"/>
    <p:sldId id="361" r:id="rId9"/>
    <p:sldId id="360" r:id="rId10"/>
    <p:sldId id="264" r:id="rId11"/>
    <p:sldId id="263" r:id="rId12"/>
  </p:sldIdLst>
  <p:sldSz cx="9144000" cy="5143500" type="screen16x9"/>
  <p:notesSz cx="6858000" cy="9144000"/>
  <p:embeddedFontLst>
    <p:embeddedFont>
      <p:font typeface="Montserrat"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07T15:23:21.128"/>
    </inkml:context>
    <inkml:brush xml:id="br0">
      <inkml:brushProperty name="width" value="0.05" units="cm"/>
      <inkml:brushProperty name="height" value="0.05" units="cm"/>
    </inkml:brush>
  </inkml:definitions>
  <inkml:trace contextRef="#ctx0" brushRef="#br0">0 1 1096 0 0,'18'7'592'0'0,"4"2"-124"0"0,2-6-64 0 0,3-1-68 0 0,4 2-36 0 0,-1-4-36 0 0,7 5-100 0 0,-19-5 16 0 0,7 0-192 0 0,7 0-76 0 0,3 0-88 0 0,1 0-168 0 0,-3 0-344 0 0,-2 0-96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111b9594e4_6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111b9594e4_6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a56a5013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ea56a501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a56a5013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ea56a5013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32e99b63a_2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32e99b63a_2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www.almabetter.com/" TargetMode="External"/><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1"/>
        <p:cNvGrpSpPr/>
        <p:nvPr/>
      </p:nvGrpSpPr>
      <p:grpSpPr>
        <a:xfrm>
          <a:off x="0" y="0"/>
          <a:ext cx="0" cy="0"/>
          <a:chOff x="0" y="0"/>
          <a:chExt cx="0" cy="0"/>
        </a:xfrm>
      </p:grpSpPr>
      <p:sp>
        <p:nvSpPr>
          <p:cNvPr id="52" name="Google Shape;52;p13"/>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53"/>
        <p:cNvGrpSpPr/>
        <p:nvPr/>
      </p:nvGrpSpPr>
      <p:grpSpPr>
        <a:xfrm>
          <a:off x="0" y="0"/>
          <a:ext cx="0" cy="0"/>
          <a:chOff x="0" y="0"/>
          <a:chExt cx="0" cy="0"/>
        </a:xfrm>
      </p:grpSpPr>
      <p:sp>
        <p:nvSpPr>
          <p:cNvPr id="54" name="Google Shape;54;p14"/>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5"/>
        <p:cNvGrpSpPr/>
        <p:nvPr/>
      </p:nvGrpSpPr>
      <p:grpSpPr>
        <a:xfrm>
          <a:off x="0" y="0"/>
          <a:ext cx="0" cy="0"/>
          <a:chOff x="0" y="0"/>
          <a:chExt cx="0" cy="0"/>
        </a:xfrm>
      </p:grpSpPr>
      <p:sp>
        <p:nvSpPr>
          <p:cNvPr id="56" name="Google Shape;56;p15"/>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7" name="Google Shape;57;p15"/>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59" name="Google Shape;59;p15"/>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60" name="Google Shape;60;p15"/>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01">
  <p:cSld name="Title Slide 01">
    <p:spTree>
      <p:nvGrpSpPr>
        <p:cNvPr id="1" name="Shape 62"/>
        <p:cNvGrpSpPr/>
        <p:nvPr/>
      </p:nvGrpSpPr>
      <p:grpSpPr>
        <a:xfrm>
          <a:off x="0" y="0"/>
          <a:ext cx="0" cy="0"/>
          <a:chOff x="0" y="0"/>
          <a:chExt cx="0" cy="0"/>
        </a:xfrm>
      </p:grpSpPr>
      <p:sp>
        <p:nvSpPr>
          <p:cNvPr id="63" name="Google Shape;63;p1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64" name="Google Shape;64;p17"/>
          <p:cNvPicPr preferRelativeResize="0"/>
          <p:nvPr/>
        </p:nvPicPr>
        <p:blipFill rotWithShape="1">
          <a:blip r:embed="rId2">
            <a:alphaModFix/>
          </a:blip>
          <a:srcRect/>
          <a:stretch/>
        </p:blipFill>
        <p:spPr>
          <a:xfrm>
            <a:off x="6648739" y="353676"/>
            <a:ext cx="2122282" cy="1054019"/>
          </a:xfrm>
          <a:prstGeom prst="rect">
            <a:avLst/>
          </a:prstGeom>
          <a:noFill/>
          <a:ln>
            <a:noFill/>
          </a:ln>
        </p:spPr>
      </p:pic>
      <p:sp>
        <p:nvSpPr>
          <p:cNvPr id="65" name="Google Shape;65;p17"/>
          <p:cNvSpPr/>
          <p:nvPr/>
        </p:nvSpPr>
        <p:spPr>
          <a:xfrm>
            <a:off x="324853" y="1407695"/>
            <a:ext cx="6324000" cy="34434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6" name="Google Shape;66;p17"/>
          <p:cNvSpPr txBox="1">
            <a:spLocks noGrp="1"/>
          </p:cNvSpPr>
          <p:nvPr>
            <p:ph type="body" idx="1"/>
          </p:nvPr>
        </p:nvSpPr>
        <p:spPr>
          <a:xfrm>
            <a:off x="520303" y="1609724"/>
            <a:ext cx="5781900" cy="2534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p:nvPr/>
        </p:nvSpPr>
        <p:spPr>
          <a:xfrm>
            <a:off x="469770" y="4511842"/>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0" i="0" u="none" strike="noStrike" cap="none">
                <a:solidFill>
                  <a:schemeClr val="lt1"/>
                </a:solidFill>
                <a:latin typeface="Arial"/>
                <a:ea typeface="Arial"/>
                <a:cs typeface="Arial"/>
                <a:sym typeface="Arial"/>
              </a:rPr>
              <a:t>www.almabetter.com</a:t>
            </a:r>
            <a:endParaRPr sz="11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8"/>
        <p:cNvGrpSpPr/>
        <p:nvPr/>
      </p:nvGrpSpPr>
      <p:grpSpPr>
        <a:xfrm>
          <a:off x="0" y="0"/>
          <a:ext cx="0" cy="0"/>
          <a:chOff x="0" y="0"/>
          <a:chExt cx="0" cy="0"/>
        </a:xfrm>
      </p:grpSpPr>
      <p:sp>
        <p:nvSpPr>
          <p:cNvPr id="69" name="Google Shape;69;p18"/>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0" name="Google Shape;70;p18"/>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1" name="Google Shape;71;p18"/>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72" name="Google Shape;72;p18"/>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3" name="Google Shape;73;p18"/>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mp; Content 02">
  <p:cSld name="Title &amp; Content 02">
    <p:spTree>
      <p:nvGrpSpPr>
        <p:cNvPr id="1" name="Shape 74"/>
        <p:cNvGrpSpPr/>
        <p:nvPr/>
      </p:nvGrpSpPr>
      <p:grpSpPr>
        <a:xfrm>
          <a:off x="0" y="0"/>
          <a:ext cx="0" cy="0"/>
          <a:chOff x="0" y="0"/>
          <a:chExt cx="0" cy="0"/>
        </a:xfrm>
      </p:grpSpPr>
      <p:sp>
        <p:nvSpPr>
          <p:cNvPr id="75" name="Google Shape;75;p19"/>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5400"/>
              <a:buFont typeface="Arial"/>
              <a:buNone/>
              <a:defRPr sz="54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6" name="Google Shape;76;p19"/>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dk1"/>
                </a:solidFill>
                <a:latin typeface="Arial"/>
                <a:ea typeface="Arial"/>
                <a:cs typeface="Arial"/>
                <a:sym typeface="Arial"/>
              </a:rPr>
              <a:t>www.almabetter.com</a:t>
            </a:r>
            <a:endParaRPr sz="1100"/>
          </a:p>
        </p:txBody>
      </p:sp>
      <p:sp>
        <p:nvSpPr>
          <p:cNvPr id="77" name="Google Shape;77;p19"/>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8" name="Google Shape;78;p19"/>
          <p:cNvPicPr preferRelativeResize="0"/>
          <p:nvPr/>
        </p:nvPicPr>
        <p:blipFill rotWithShape="1">
          <a:blip r:embed="rId2">
            <a:alphaModFix/>
          </a:blip>
          <a:srcRect/>
          <a:stretch/>
        </p:blipFill>
        <p:spPr>
          <a:xfrm>
            <a:off x="6085572" y="401522"/>
            <a:ext cx="2692666" cy="27696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About">
  <p:cSld name="About">
    <p:spTree>
      <p:nvGrpSpPr>
        <p:cNvPr id="1" name="Shape 84"/>
        <p:cNvGrpSpPr/>
        <p:nvPr/>
      </p:nvGrpSpPr>
      <p:grpSpPr>
        <a:xfrm>
          <a:off x="0" y="0"/>
          <a:ext cx="0" cy="0"/>
          <a:chOff x="0" y="0"/>
          <a:chExt cx="0" cy="0"/>
        </a:xfrm>
      </p:grpSpPr>
      <p:sp>
        <p:nvSpPr>
          <p:cNvPr id="85" name="Google Shape;85;p21"/>
          <p:cNvSpPr/>
          <p:nvPr/>
        </p:nvSpPr>
        <p:spPr>
          <a:xfrm>
            <a:off x="3030494" y="0"/>
            <a:ext cx="61134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6" name="Google Shape;86;p21"/>
          <p:cNvSpPr txBox="1"/>
          <p:nvPr/>
        </p:nvSpPr>
        <p:spPr>
          <a:xfrm>
            <a:off x="454111" y="417040"/>
            <a:ext cx="2205600" cy="900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5400" b="1" i="0">
                <a:solidFill>
                  <a:srgbClr val="F00037"/>
                </a:solidFill>
                <a:latin typeface="Arial"/>
                <a:ea typeface="Arial"/>
                <a:cs typeface="Arial"/>
                <a:sym typeface="Arial"/>
              </a:rPr>
              <a:t>About</a:t>
            </a:r>
            <a:endParaRPr sz="1100"/>
          </a:p>
        </p:txBody>
      </p:sp>
      <p:sp>
        <p:nvSpPr>
          <p:cNvPr id="87" name="Google Shape;87;p21"/>
          <p:cNvSpPr txBox="1"/>
          <p:nvPr/>
        </p:nvSpPr>
        <p:spPr>
          <a:xfrm>
            <a:off x="3679224" y="713603"/>
            <a:ext cx="5010600" cy="1793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lt1"/>
                </a:solidFill>
                <a:latin typeface="Arial"/>
                <a:ea typeface="Arial"/>
                <a:cs typeface="Arial"/>
                <a:sym typeface="Arial"/>
              </a:rPr>
              <a:t>AlmaBetter is a learner-centric career growth institute, that provides T.R.U.E. learning to every ambitious growth aspirant, enabling them to acquire the skills of tomorrow and get assured results.</a:t>
            </a:r>
            <a:endParaRPr sz="1100"/>
          </a:p>
          <a:p>
            <a:pPr marL="0" marR="0" lvl="0" indent="0" algn="l" rtl="0">
              <a:spcBef>
                <a:spcPts val="0"/>
              </a:spcBef>
              <a:spcAft>
                <a:spcPts val="0"/>
              </a:spcAft>
              <a:buNone/>
            </a:pPr>
            <a:endParaRPr sz="1400">
              <a:solidFill>
                <a:schemeClr val="lt1"/>
              </a:solidFill>
              <a:latin typeface="Arial"/>
              <a:ea typeface="Arial"/>
              <a:cs typeface="Arial"/>
              <a:sym typeface="Arial"/>
            </a:endParaRPr>
          </a:p>
          <a:p>
            <a:pPr marL="0" marR="0" lvl="0" indent="0" algn="l" rtl="0">
              <a:spcBef>
                <a:spcPts val="0"/>
              </a:spcBef>
              <a:spcAft>
                <a:spcPts val="0"/>
              </a:spcAft>
              <a:buNone/>
            </a:pPr>
            <a:r>
              <a:rPr lang="en-GB" sz="1400">
                <a:solidFill>
                  <a:schemeClr val="lt1"/>
                </a:solidFill>
                <a:latin typeface="Arial"/>
                <a:ea typeface="Arial"/>
                <a:cs typeface="Arial"/>
                <a:sym typeface="Arial"/>
              </a:rPr>
              <a:t>We are revolutionising the way skills, experiences, and learning outcomes are delivered online. Join the largest tech community and fast forward your career with AlmaBetter.</a:t>
            </a:r>
            <a:endParaRPr sz="11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88"/>
        <p:cNvGrpSpPr/>
        <p:nvPr/>
      </p:nvGrpSpPr>
      <p:grpSpPr>
        <a:xfrm>
          <a:off x="0" y="0"/>
          <a:ext cx="0" cy="0"/>
          <a:chOff x="0" y="0"/>
          <a:chExt cx="0" cy="0"/>
        </a:xfrm>
      </p:grpSpPr>
      <p:sp>
        <p:nvSpPr>
          <p:cNvPr id="89" name="Google Shape;89;p22"/>
          <p:cNvSpPr txBox="1">
            <a:spLocks noGrp="1"/>
          </p:cNvSpPr>
          <p:nvPr>
            <p:ph type="body" idx="1"/>
          </p:nvPr>
        </p:nvSpPr>
        <p:spPr>
          <a:xfrm>
            <a:off x="375386" y="368066"/>
            <a:ext cx="76737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90" name="Google Shape;90;p22"/>
          <p:cNvPicPr preferRelativeResize="0"/>
          <p:nvPr/>
        </p:nvPicPr>
        <p:blipFill rotWithShape="1">
          <a:blip r:embed="rId2">
            <a:alphaModFix/>
          </a:blip>
          <a:srcRect/>
          <a:stretch/>
        </p:blipFill>
        <p:spPr>
          <a:xfrm>
            <a:off x="375386" y="4793310"/>
            <a:ext cx="830144" cy="138358"/>
          </a:xfrm>
          <a:prstGeom prst="rect">
            <a:avLst/>
          </a:prstGeom>
          <a:noFill/>
          <a:ln>
            <a:noFill/>
          </a:ln>
        </p:spPr>
      </p:pic>
      <p:pic>
        <p:nvPicPr>
          <p:cNvPr id="91" name="Google Shape;91;p22"/>
          <p:cNvPicPr preferRelativeResize="0"/>
          <p:nvPr/>
        </p:nvPicPr>
        <p:blipFill rotWithShape="1">
          <a:blip r:embed="rId3">
            <a:alphaModFix/>
          </a:blip>
          <a:srcRect/>
          <a:stretch/>
        </p:blipFill>
        <p:spPr>
          <a:xfrm>
            <a:off x="8265895" y="4748764"/>
            <a:ext cx="570095" cy="197340"/>
          </a:xfrm>
          <a:prstGeom prst="rect">
            <a:avLst/>
          </a:prstGeom>
          <a:noFill/>
          <a:ln>
            <a:noFill/>
          </a:ln>
        </p:spPr>
      </p:pic>
      <p:sp>
        <p:nvSpPr>
          <p:cNvPr id="92" name="Google Shape;92;p22"/>
          <p:cNvSpPr txBox="1">
            <a:spLocks noGrp="1"/>
          </p:cNvSpPr>
          <p:nvPr>
            <p:ph type="body" idx="2"/>
          </p:nvPr>
        </p:nvSpPr>
        <p:spPr>
          <a:xfrm>
            <a:off x="375385" y="1606587"/>
            <a:ext cx="7673700" cy="258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p:cSld name="Numbers">
    <p:spTree>
      <p:nvGrpSpPr>
        <p:cNvPr id="1" name="Shape 93"/>
        <p:cNvGrpSpPr/>
        <p:nvPr/>
      </p:nvGrpSpPr>
      <p:grpSpPr>
        <a:xfrm>
          <a:off x="0" y="0"/>
          <a:ext cx="0" cy="0"/>
          <a:chOff x="0" y="0"/>
          <a:chExt cx="0" cy="0"/>
        </a:xfrm>
      </p:grpSpPr>
      <p:sp>
        <p:nvSpPr>
          <p:cNvPr id="94" name="Google Shape;94;p23"/>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95" name="Google Shape;95;p23"/>
          <p:cNvPicPr preferRelativeResize="0"/>
          <p:nvPr/>
        </p:nvPicPr>
        <p:blipFill rotWithShape="1">
          <a:blip r:embed="rId2">
            <a:alphaModFix/>
          </a:blip>
          <a:srcRect/>
          <a:stretch/>
        </p:blipFill>
        <p:spPr>
          <a:xfrm>
            <a:off x="8265539" y="4743467"/>
            <a:ext cx="570452" cy="197340"/>
          </a:xfrm>
          <a:prstGeom prst="rect">
            <a:avLst/>
          </a:prstGeom>
          <a:noFill/>
          <a:ln>
            <a:noFill/>
          </a:ln>
        </p:spPr>
      </p:pic>
      <p:pic>
        <p:nvPicPr>
          <p:cNvPr id="96" name="Google Shape;96;p23"/>
          <p:cNvPicPr preferRelativeResize="0"/>
          <p:nvPr/>
        </p:nvPicPr>
        <p:blipFill rotWithShape="1">
          <a:blip r:embed="rId3">
            <a:alphaModFix/>
          </a:blip>
          <a:srcRect/>
          <a:stretch/>
        </p:blipFill>
        <p:spPr>
          <a:xfrm>
            <a:off x="375385" y="4800896"/>
            <a:ext cx="830146" cy="139911"/>
          </a:xfrm>
          <a:prstGeom prst="rect">
            <a:avLst/>
          </a:prstGeom>
          <a:noFill/>
          <a:ln>
            <a:noFill/>
          </a:ln>
        </p:spPr>
      </p:pic>
      <p:sp>
        <p:nvSpPr>
          <p:cNvPr id="97" name="Google Shape;97;p23"/>
          <p:cNvSpPr txBox="1">
            <a:spLocks noGrp="1"/>
          </p:cNvSpPr>
          <p:nvPr>
            <p:ph type="body" idx="1"/>
          </p:nvPr>
        </p:nvSpPr>
        <p:spPr>
          <a:xfrm>
            <a:off x="924025" y="1651285"/>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8" name="Google Shape;98;p23"/>
          <p:cNvSpPr txBox="1">
            <a:spLocks noGrp="1"/>
          </p:cNvSpPr>
          <p:nvPr>
            <p:ph type="body" idx="2"/>
          </p:nvPr>
        </p:nvSpPr>
        <p:spPr>
          <a:xfrm>
            <a:off x="3492767"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9" name="Google Shape;99;p23"/>
          <p:cNvSpPr txBox="1">
            <a:spLocks noGrp="1"/>
          </p:cNvSpPr>
          <p:nvPr>
            <p:ph type="body" idx="3"/>
          </p:nvPr>
        </p:nvSpPr>
        <p:spPr>
          <a:xfrm>
            <a:off x="6061509"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0" name="Google Shape;100;p23"/>
          <p:cNvSpPr txBox="1">
            <a:spLocks noGrp="1"/>
          </p:cNvSpPr>
          <p:nvPr>
            <p:ph type="body" idx="4"/>
          </p:nvPr>
        </p:nvSpPr>
        <p:spPr>
          <a:xfrm>
            <a:off x="924026"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1" name="Google Shape;101;p23"/>
          <p:cNvSpPr txBox="1">
            <a:spLocks noGrp="1"/>
          </p:cNvSpPr>
          <p:nvPr>
            <p:ph type="body" idx="5"/>
          </p:nvPr>
        </p:nvSpPr>
        <p:spPr>
          <a:xfrm>
            <a:off x="3492767" y="3017063"/>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2" name="Google Shape;102;p23"/>
          <p:cNvSpPr txBox="1">
            <a:spLocks noGrp="1"/>
          </p:cNvSpPr>
          <p:nvPr>
            <p:ph type="body" idx="6"/>
          </p:nvPr>
        </p:nvSpPr>
        <p:spPr>
          <a:xfrm>
            <a:off x="6061509"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amp; Numbers">
  <p:cSld name="Content &amp; Numbers">
    <p:spTree>
      <p:nvGrpSpPr>
        <p:cNvPr id="1" name="Shape 103"/>
        <p:cNvGrpSpPr/>
        <p:nvPr/>
      </p:nvGrpSpPr>
      <p:grpSpPr>
        <a:xfrm>
          <a:off x="0" y="0"/>
          <a:ext cx="0" cy="0"/>
          <a:chOff x="0" y="0"/>
          <a:chExt cx="0" cy="0"/>
        </a:xfrm>
      </p:grpSpPr>
      <p:sp>
        <p:nvSpPr>
          <p:cNvPr id="104" name="Google Shape;104;p24"/>
          <p:cNvSpPr/>
          <p:nvPr/>
        </p:nvSpPr>
        <p:spPr>
          <a:xfrm>
            <a:off x="4572000" y="0"/>
            <a:ext cx="4572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5" name="Google Shape;105;p24"/>
          <p:cNvSpPr txBox="1">
            <a:spLocks noGrp="1"/>
          </p:cNvSpPr>
          <p:nvPr>
            <p:ph type="body" idx="1"/>
          </p:nvPr>
        </p:nvSpPr>
        <p:spPr>
          <a:xfrm>
            <a:off x="5262614" y="369871"/>
            <a:ext cx="2894700" cy="15612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9000"/>
              <a:buFont typeface="Arial"/>
              <a:buNone/>
              <a:defRPr sz="90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24"/>
          <p:cNvSpPr txBox="1">
            <a:spLocks noGrp="1"/>
          </p:cNvSpPr>
          <p:nvPr>
            <p:ph type="body" idx="2"/>
          </p:nvPr>
        </p:nvSpPr>
        <p:spPr>
          <a:xfrm>
            <a:off x="5262614" y="2142545"/>
            <a:ext cx="2894700" cy="746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24"/>
          <p:cNvSpPr txBox="1">
            <a:spLocks noGrp="1"/>
          </p:cNvSpPr>
          <p:nvPr>
            <p:ph type="body" idx="3"/>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24"/>
          <p:cNvSpPr txBox="1">
            <a:spLocks noGrp="1"/>
          </p:cNvSpPr>
          <p:nvPr>
            <p:ph type="body" idx="4"/>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09" name="Google Shape;109;p24"/>
          <p:cNvPicPr preferRelativeResize="0"/>
          <p:nvPr/>
        </p:nvPicPr>
        <p:blipFill rotWithShape="1">
          <a:blip r:embed="rId2">
            <a:alphaModFix/>
          </a:blip>
          <a:srcRect/>
          <a:stretch/>
        </p:blipFill>
        <p:spPr>
          <a:xfrm>
            <a:off x="375386" y="4793310"/>
            <a:ext cx="830144" cy="138358"/>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Image">
  <p:cSld name="Content with Image">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2" name="Google Shape;112;p25"/>
          <p:cNvSpPr txBox="1">
            <a:spLocks noGrp="1"/>
          </p:cNvSpPr>
          <p:nvPr>
            <p:ph type="body" idx="2"/>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13" name="Google Shape;113;p25"/>
          <p:cNvPicPr preferRelativeResize="0"/>
          <p:nvPr/>
        </p:nvPicPr>
        <p:blipFill rotWithShape="1">
          <a:blip r:embed="rId2">
            <a:alphaModFix/>
          </a:blip>
          <a:srcRect/>
          <a:stretch/>
        </p:blipFill>
        <p:spPr>
          <a:xfrm>
            <a:off x="375386" y="4793310"/>
            <a:ext cx="830144" cy="138358"/>
          </a:xfrm>
          <a:prstGeom prst="rect">
            <a:avLst/>
          </a:prstGeom>
          <a:noFill/>
          <a:ln>
            <a:noFill/>
          </a:ln>
        </p:spPr>
      </p:pic>
      <p:sp>
        <p:nvSpPr>
          <p:cNvPr id="114" name="Google Shape;114;p25"/>
          <p:cNvSpPr>
            <a:spLocks noGrp="1"/>
          </p:cNvSpPr>
          <p:nvPr>
            <p:ph type="pic" idx="3"/>
          </p:nvPr>
        </p:nvSpPr>
        <p:spPr>
          <a:xfrm>
            <a:off x="4572000" y="0"/>
            <a:ext cx="4572000" cy="51435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reaker">
  <p:cSld name="Breaker">
    <p:spTree>
      <p:nvGrpSpPr>
        <p:cNvPr id="1" name="Shape 115"/>
        <p:cNvGrpSpPr/>
        <p:nvPr/>
      </p:nvGrpSpPr>
      <p:grpSpPr>
        <a:xfrm>
          <a:off x="0" y="0"/>
          <a:ext cx="0" cy="0"/>
          <a:chOff x="0" y="0"/>
          <a:chExt cx="0" cy="0"/>
        </a:xfrm>
      </p:grpSpPr>
      <p:sp>
        <p:nvSpPr>
          <p:cNvPr id="116" name="Google Shape;116;p26"/>
          <p:cNvSpPr/>
          <p:nvPr/>
        </p:nvSpPr>
        <p:spPr>
          <a:xfrm>
            <a:off x="0" y="0"/>
            <a:ext cx="91440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26"/>
          <p:cNvSpPr txBox="1">
            <a:spLocks noGrp="1"/>
          </p:cNvSpPr>
          <p:nvPr>
            <p:ph type="body" idx="1"/>
          </p:nvPr>
        </p:nvSpPr>
        <p:spPr>
          <a:xfrm>
            <a:off x="1540042" y="1913898"/>
            <a:ext cx="6063900" cy="13158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118"/>
        <p:cNvGrpSpPr/>
        <p:nvPr/>
      </p:nvGrpSpPr>
      <p:grpSpPr>
        <a:xfrm>
          <a:off x="0" y="0"/>
          <a:ext cx="0" cy="0"/>
          <a:chOff x="0" y="0"/>
          <a:chExt cx="0" cy="0"/>
        </a:xfrm>
      </p:grpSpPr>
      <p:sp>
        <p:nvSpPr>
          <p:cNvPr id="119" name="Google Shape;119;p2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20" name="Google Shape;120;p27"/>
          <p:cNvPicPr preferRelativeResize="0"/>
          <p:nvPr/>
        </p:nvPicPr>
        <p:blipFill rotWithShape="1">
          <a:blip r:embed="rId2">
            <a:alphaModFix/>
          </a:blip>
          <a:srcRect/>
          <a:stretch/>
        </p:blipFill>
        <p:spPr>
          <a:xfrm>
            <a:off x="4826752" y="4314287"/>
            <a:ext cx="3658701" cy="376324"/>
          </a:xfrm>
          <a:prstGeom prst="rect">
            <a:avLst/>
          </a:prstGeom>
          <a:noFill/>
          <a:ln>
            <a:noFill/>
          </a:ln>
        </p:spPr>
      </p:pic>
      <p:sp>
        <p:nvSpPr>
          <p:cNvPr id="121" name="Google Shape;121;p27"/>
          <p:cNvSpPr txBox="1"/>
          <p:nvPr/>
        </p:nvSpPr>
        <p:spPr>
          <a:xfrm>
            <a:off x="658544" y="3865409"/>
            <a:ext cx="2659500" cy="1038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1" i="0">
                <a:solidFill>
                  <a:schemeClr val="lt1"/>
                </a:solidFill>
                <a:latin typeface="Arial"/>
                <a:ea typeface="Arial"/>
                <a:cs typeface="Arial"/>
                <a:sym typeface="Arial"/>
              </a:rPr>
              <a:t>AlmaBetter Edutech Pvt. Ltd.</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4th Floor, 133/2, Janardhan Towers,</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Residency Road, Bengaluru 560025</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u="sng">
                <a:solidFill>
                  <a:schemeClr val="hlink"/>
                </a:solidFill>
                <a:latin typeface="Arial"/>
                <a:ea typeface="Arial"/>
                <a:cs typeface="Arial"/>
                <a:sym typeface="Arial"/>
                <a:hlinkClick r:id="rId3"/>
              </a:rPr>
              <a:t>www.almabetter.com</a:t>
            </a: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a:solidFill>
                  <a:schemeClr val="lt1"/>
                </a:solidFill>
                <a:latin typeface="Arial"/>
                <a:ea typeface="Arial"/>
                <a:cs typeface="Arial"/>
                <a:sym typeface="Arial"/>
              </a:rPr>
              <a:t>+91-9513166012 / +91-9513164998</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27"/>
          <p:cNvSpPr txBox="1"/>
          <p:nvPr/>
        </p:nvSpPr>
        <p:spPr>
          <a:xfrm>
            <a:off x="545348" y="480693"/>
            <a:ext cx="50985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7200" b="1" i="0">
                <a:solidFill>
                  <a:schemeClr val="lt1"/>
                </a:solidFill>
                <a:latin typeface="Arial"/>
                <a:ea typeface="Arial"/>
                <a:cs typeface="Arial"/>
                <a:sym typeface="Arial"/>
              </a:rPr>
              <a:t>Thank you.</a:t>
            </a:r>
            <a:endParaRPr sz="1100"/>
          </a:p>
        </p:txBody>
      </p:sp>
      <p:sp>
        <p:nvSpPr>
          <p:cNvPr id="123" name="Google Shape;123;p27"/>
          <p:cNvSpPr/>
          <p:nvPr/>
        </p:nvSpPr>
        <p:spPr>
          <a:xfrm>
            <a:off x="658544" y="1586872"/>
            <a:ext cx="2659500" cy="1080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24"/>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2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8387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5">
            <a:alphaModFix/>
          </a:blip>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6.xml"/><Relationship Id="rId5" Type="http://schemas.openxmlformats.org/officeDocument/2006/relationships/image" Target="../media/image12.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6.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p:nvPr/>
        </p:nvSpPr>
        <p:spPr>
          <a:xfrm>
            <a:off x="446900" y="11882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dirty="0">
                <a:solidFill>
                  <a:srgbClr val="FFFFFF"/>
                </a:solidFill>
              </a:rPr>
              <a:t>Welcome to </a:t>
            </a:r>
            <a:endParaRPr sz="4800" b="1" dirty="0">
              <a:solidFill>
                <a:srgbClr val="FFFFFF"/>
              </a:solidFill>
            </a:endParaRPr>
          </a:p>
        </p:txBody>
      </p:sp>
      <p:sp>
        <p:nvSpPr>
          <p:cNvPr id="131" name="Google Shape;131;p30"/>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0"/>
          <p:cNvSpPr txBox="1"/>
          <p:nvPr/>
        </p:nvSpPr>
        <p:spPr>
          <a:xfrm>
            <a:off x="516975" y="3653925"/>
            <a:ext cx="6545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solidFill>
                  <a:srgbClr val="FFFFFF"/>
                </a:solidFill>
                <a:latin typeface="Montserrat"/>
                <a:ea typeface="Montserrat"/>
                <a:cs typeface="Montserrat"/>
                <a:sym typeface="Montserrat"/>
              </a:rPr>
              <a:t>New age upskilling platform for high growth careers</a:t>
            </a:r>
            <a:endParaRPr sz="1700" b="1">
              <a:solidFill>
                <a:srgbClr val="FFFFFF"/>
              </a:solidFill>
              <a:latin typeface="Montserrat"/>
              <a:ea typeface="Montserrat"/>
              <a:cs typeface="Montserrat"/>
              <a:sym typeface="Montserrat"/>
            </a:endParaRPr>
          </a:p>
        </p:txBody>
      </p:sp>
      <p:pic>
        <p:nvPicPr>
          <p:cNvPr id="133" name="Google Shape;133;p30"/>
          <p:cNvPicPr preferRelativeResize="0"/>
          <p:nvPr/>
        </p:nvPicPr>
        <p:blipFill rotWithShape="1">
          <a:blip r:embed="rId3">
            <a:alphaModFix/>
          </a:blip>
          <a:srcRect l="7791" t="27051" r="8061" b="27898"/>
          <a:stretch/>
        </p:blipFill>
        <p:spPr>
          <a:xfrm>
            <a:off x="525775" y="2037800"/>
            <a:ext cx="3759027" cy="739875"/>
          </a:xfrm>
          <a:prstGeom prst="rect">
            <a:avLst/>
          </a:prstGeom>
          <a:noFill/>
          <a:ln>
            <a:noFill/>
          </a:ln>
        </p:spPr>
      </p:pic>
      <p:pic>
        <p:nvPicPr>
          <p:cNvPr id="134" name="Google Shape;134;p30"/>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2" name="Google Shape;132;p30">
            <a:extLst>
              <a:ext uri="{FF2B5EF4-FFF2-40B4-BE49-F238E27FC236}">
                <a16:creationId xmlns:a16="http://schemas.microsoft.com/office/drawing/2014/main" id="{45A30687-11AF-2562-A0DA-DD59DE3F92F6}"/>
              </a:ext>
            </a:extLst>
          </p:cNvPr>
          <p:cNvSpPr txBox="1"/>
          <p:nvPr/>
        </p:nvSpPr>
        <p:spPr>
          <a:xfrm>
            <a:off x="6509842" y="4201830"/>
            <a:ext cx="2109372" cy="4464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1700" b="1" dirty="0">
                <a:solidFill>
                  <a:srgbClr val="FFFFFF"/>
                </a:solidFill>
                <a:latin typeface="Montserrat"/>
                <a:ea typeface="Montserrat"/>
                <a:cs typeface="Montserrat"/>
                <a:sym typeface="Montserrat"/>
              </a:rPr>
              <a:t>By </a:t>
            </a:r>
            <a:r>
              <a:rPr lang="en-GB" sz="1700" b="1" dirty="0" err="1">
                <a:solidFill>
                  <a:srgbClr val="FFFFFF"/>
                </a:solidFill>
                <a:latin typeface="Montserrat"/>
                <a:ea typeface="Montserrat"/>
                <a:cs typeface="Montserrat"/>
                <a:sym typeface="Montserrat"/>
              </a:rPr>
              <a:t>Urvshi</a:t>
            </a:r>
            <a:r>
              <a:rPr lang="en-GB" sz="1700" b="1" dirty="0">
                <a:solidFill>
                  <a:srgbClr val="FFFFFF"/>
                </a:solidFill>
                <a:latin typeface="Montserrat"/>
                <a:ea typeface="Montserrat"/>
                <a:cs typeface="Montserrat"/>
                <a:sym typeface="Montserrat"/>
              </a:rPr>
              <a:t> Singla</a:t>
            </a:r>
            <a:endParaRPr sz="1700" b="1" dirty="0">
              <a:solidFill>
                <a:srgbClr val="FFFFF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Thank </a:t>
            </a:r>
            <a:r>
              <a:rPr lang="en-GB" sz="4800" b="1">
                <a:solidFill>
                  <a:srgbClr val="F00037"/>
                </a:solidFill>
              </a:rPr>
              <a:t>You</a:t>
            </a:r>
            <a:endParaRPr sz="4800" b="1">
              <a:solidFill>
                <a:srgbClr val="F00037"/>
              </a:solidFill>
            </a:endParaRPr>
          </a:p>
        </p:txBody>
      </p:sp>
      <p:sp>
        <p:nvSpPr>
          <p:cNvPr id="199" name="Google Shape;199;p37"/>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37"/>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138"/>
        <p:cNvGrpSpPr/>
        <p:nvPr/>
      </p:nvGrpSpPr>
      <p:grpSpPr>
        <a:xfrm>
          <a:off x="0" y="0"/>
          <a:ext cx="0" cy="0"/>
          <a:chOff x="0" y="0"/>
          <a:chExt cx="0" cy="0"/>
        </a:xfrm>
      </p:grpSpPr>
      <p:sp>
        <p:nvSpPr>
          <p:cNvPr id="139" name="Google Shape;139;p31"/>
          <p:cNvSpPr txBox="1">
            <a:spLocks noGrp="1"/>
          </p:cNvSpPr>
          <p:nvPr>
            <p:ph type="body" idx="1"/>
          </p:nvPr>
        </p:nvSpPr>
        <p:spPr>
          <a:xfrm>
            <a:off x="735160" y="129516"/>
            <a:ext cx="7673700" cy="960300"/>
          </a:xfrm>
          <a:prstGeom prst="rect">
            <a:avLst/>
          </a:prstGeom>
          <a:noFill/>
          <a:ln>
            <a:noFill/>
          </a:ln>
        </p:spPr>
        <p:txBody>
          <a:bodyPr spcFirstLastPara="1" wrap="square" lIns="68575" tIns="34275" rIns="68575" bIns="34275" anchor="ctr" anchorCtr="0">
            <a:noAutofit/>
          </a:bodyPr>
          <a:lstStyle/>
          <a:p>
            <a:pPr marL="177800" lvl="0" indent="-177800" algn="ctr" rtl="0">
              <a:lnSpc>
                <a:spcPct val="90000"/>
              </a:lnSpc>
              <a:spcBef>
                <a:spcPts val="0"/>
              </a:spcBef>
              <a:spcAft>
                <a:spcPts val="0"/>
              </a:spcAft>
              <a:buClr>
                <a:schemeClr val="lt1"/>
              </a:buClr>
              <a:buSzPts val="5400"/>
              <a:buNone/>
            </a:pPr>
            <a:r>
              <a:rPr lang="en-GB" sz="3600"/>
              <a:t>Session Agenda</a:t>
            </a:r>
            <a:endParaRPr sz="3600">
              <a:solidFill>
                <a:srgbClr val="F00037"/>
              </a:solidFill>
            </a:endParaRPr>
          </a:p>
        </p:txBody>
      </p:sp>
      <p:sp>
        <p:nvSpPr>
          <p:cNvPr id="140" name="Google Shape;140;p31"/>
          <p:cNvSpPr txBox="1"/>
          <p:nvPr/>
        </p:nvSpPr>
        <p:spPr>
          <a:xfrm>
            <a:off x="735150" y="1339275"/>
            <a:ext cx="5555400" cy="1223382"/>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F5FDFF"/>
              </a:buClr>
              <a:buSzPts val="1500"/>
              <a:buFont typeface="Montserrat"/>
              <a:buChar char="●"/>
            </a:pPr>
            <a:r>
              <a:rPr lang="en-US" sz="1500" b="1" dirty="0">
                <a:solidFill>
                  <a:srgbClr val="F5FDFF"/>
                </a:solidFill>
                <a:latin typeface="Montserrat"/>
                <a:ea typeface="Montserrat"/>
                <a:cs typeface="Montserrat"/>
                <a:sym typeface="Montserrat"/>
              </a:rPr>
              <a:t>Algorithm Analysis</a:t>
            </a:r>
          </a:p>
          <a:p>
            <a:pPr marL="457200" lvl="0" indent="-323850" algn="l" rtl="0">
              <a:lnSpc>
                <a:spcPct val="150000"/>
              </a:lnSpc>
              <a:spcBef>
                <a:spcPts val="0"/>
              </a:spcBef>
              <a:spcAft>
                <a:spcPts val="0"/>
              </a:spcAft>
              <a:buClr>
                <a:srgbClr val="F5FDFF"/>
              </a:buClr>
              <a:buSzPts val="1500"/>
              <a:buFont typeface="Montserrat"/>
              <a:buChar char="●"/>
            </a:pPr>
            <a:r>
              <a:rPr lang="en-GB" sz="1500" b="1" dirty="0">
                <a:solidFill>
                  <a:srgbClr val="F5FDFF"/>
                </a:solidFill>
                <a:latin typeface="Montserrat"/>
                <a:ea typeface="Montserrat"/>
                <a:cs typeface="Montserrat"/>
                <a:sym typeface="Montserrat"/>
              </a:rPr>
              <a:t>Introduction to Asymptotic Analysis</a:t>
            </a:r>
          </a:p>
          <a:p>
            <a:pPr marL="457200" lvl="0" indent="-323850" algn="l" rtl="0">
              <a:lnSpc>
                <a:spcPct val="150000"/>
              </a:lnSpc>
              <a:spcBef>
                <a:spcPts val="0"/>
              </a:spcBef>
              <a:spcAft>
                <a:spcPts val="0"/>
              </a:spcAft>
              <a:buClr>
                <a:srgbClr val="F5FDFF"/>
              </a:buClr>
              <a:buSzPts val="1500"/>
              <a:buFont typeface="Montserrat"/>
              <a:buChar char="●"/>
            </a:pPr>
            <a:r>
              <a:rPr lang="en-GB" sz="1500" b="1" dirty="0">
                <a:solidFill>
                  <a:srgbClr val="F5FDFF"/>
                </a:solidFill>
                <a:latin typeface="Montserrat"/>
                <a:ea typeface="Montserrat"/>
                <a:cs typeface="Montserrat"/>
                <a:sym typeface="Montserrat"/>
              </a:rPr>
              <a:t>Analysing Time Complexity</a:t>
            </a:r>
            <a:endParaRPr lang="en-US" sz="1500" b="1" dirty="0">
              <a:solidFill>
                <a:srgbClr val="F5FDFF"/>
              </a:solidFill>
              <a:latin typeface="Montserrat"/>
              <a:ea typeface="Montserrat"/>
              <a:cs typeface="Montserrat"/>
              <a:sym typeface="Montserrat"/>
            </a:endParaRPr>
          </a:p>
        </p:txBody>
      </p:sp>
      <p:pic>
        <p:nvPicPr>
          <p:cNvPr id="141" name="Google Shape;141;p31"/>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49" name="TextBox 48">
            <a:extLst>
              <a:ext uri="{FF2B5EF4-FFF2-40B4-BE49-F238E27FC236}">
                <a16:creationId xmlns:a16="http://schemas.microsoft.com/office/drawing/2014/main" id="{F50BC980-DCB5-2482-6BF6-534500990216}"/>
              </a:ext>
            </a:extLst>
          </p:cNvPr>
          <p:cNvSpPr txBox="1"/>
          <p:nvPr/>
        </p:nvSpPr>
        <p:spPr>
          <a:xfrm>
            <a:off x="438283" y="610240"/>
            <a:ext cx="4922520" cy="415498"/>
          </a:xfrm>
          <a:prstGeom prst="rect">
            <a:avLst/>
          </a:prstGeom>
          <a:noFill/>
        </p:spPr>
        <p:txBody>
          <a:bodyPr wrap="square" rtlCol="0">
            <a:spAutoFit/>
          </a:bodyPr>
          <a:lstStyle/>
          <a:p>
            <a:r>
              <a:rPr lang="en-IN" sz="2000" b="1" i="0" dirty="0">
                <a:solidFill>
                  <a:schemeClr val="tx1"/>
                </a:solidFill>
                <a:effectLst/>
                <a:latin typeface="+mn-lt"/>
              </a:rPr>
              <a:t>Asymptotic Analysis</a:t>
            </a:r>
            <a:endParaRPr lang="en-IN" sz="2100" b="1" dirty="0">
              <a:solidFill>
                <a:schemeClr val="tx1"/>
              </a:solidFill>
            </a:endParaRPr>
          </a:p>
        </p:txBody>
      </p:sp>
      <p:sp>
        <p:nvSpPr>
          <p:cNvPr id="14" name="TextBox 13">
            <a:extLst>
              <a:ext uri="{FF2B5EF4-FFF2-40B4-BE49-F238E27FC236}">
                <a16:creationId xmlns:a16="http://schemas.microsoft.com/office/drawing/2014/main" id="{FD6F81E3-1431-2997-CB92-7AF0403F863C}"/>
              </a:ext>
            </a:extLst>
          </p:cNvPr>
          <p:cNvSpPr txBox="1"/>
          <p:nvPr/>
        </p:nvSpPr>
        <p:spPr>
          <a:xfrm>
            <a:off x="438283" y="1132259"/>
            <a:ext cx="8054963" cy="3139321"/>
          </a:xfrm>
          <a:prstGeom prst="rect">
            <a:avLst/>
          </a:prstGeom>
          <a:noFill/>
        </p:spPr>
        <p:txBody>
          <a:bodyPr wrap="square" rtlCol="0">
            <a:spAutoFit/>
          </a:bodyPr>
          <a:lstStyle/>
          <a:p>
            <a:pPr algn="l" fontAlgn="base"/>
            <a:r>
              <a:rPr lang="en-US" sz="1800" b="1" i="0" dirty="0">
                <a:solidFill>
                  <a:schemeClr val="tx1"/>
                </a:solidFill>
                <a:effectLst/>
                <a:latin typeface="+mn-lt"/>
              </a:rPr>
              <a:t>Space Complexity</a:t>
            </a:r>
            <a:r>
              <a:rPr lang="en-US" sz="1800" b="0" i="0" dirty="0">
                <a:solidFill>
                  <a:schemeClr val="tx1"/>
                </a:solidFill>
                <a:effectLst/>
                <a:latin typeface="+mn-lt"/>
              </a:rPr>
              <a:t>: When an algorithm is running, it needs space to store inputs, variables, and program code. </a:t>
            </a:r>
            <a:r>
              <a:rPr lang="en-US" sz="1800" b="1" i="0" dirty="0">
                <a:solidFill>
                  <a:schemeClr val="tx1"/>
                </a:solidFill>
                <a:effectLst/>
                <a:latin typeface="+mn-lt"/>
              </a:rPr>
              <a:t>Space complexity</a:t>
            </a:r>
            <a:r>
              <a:rPr lang="en-US" sz="1800" b="0" i="0" dirty="0">
                <a:solidFill>
                  <a:schemeClr val="tx1"/>
                </a:solidFill>
                <a:effectLst/>
                <a:latin typeface="+mn-lt"/>
              </a:rPr>
              <a:t> is the amount of memory that is required to run an algorithm or process.</a:t>
            </a:r>
          </a:p>
          <a:p>
            <a:pPr algn="l" fontAlgn="base"/>
            <a:endParaRPr lang="en-US" sz="1800" b="0" i="0" dirty="0">
              <a:solidFill>
                <a:schemeClr val="tx1"/>
              </a:solidFill>
              <a:effectLst/>
              <a:latin typeface="+mn-lt"/>
            </a:endParaRPr>
          </a:p>
          <a:p>
            <a:pPr algn="l" fontAlgn="base"/>
            <a:r>
              <a:rPr lang="en-US" sz="1800" b="1" dirty="0">
                <a:solidFill>
                  <a:schemeClr val="tx1"/>
                </a:solidFill>
                <a:latin typeface="+mn-lt"/>
              </a:rPr>
              <a:t>Time </a:t>
            </a:r>
            <a:r>
              <a:rPr lang="en-US" sz="1800" b="1" i="0" dirty="0">
                <a:solidFill>
                  <a:schemeClr val="tx1"/>
                </a:solidFill>
                <a:effectLst/>
                <a:latin typeface="+mn-lt"/>
              </a:rPr>
              <a:t>Complexity: </a:t>
            </a:r>
            <a:r>
              <a:rPr lang="en-US" sz="1800" b="0" i="0" dirty="0">
                <a:solidFill>
                  <a:schemeClr val="tx1"/>
                </a:solidFill>
                <a:effectLst/>
                <a:latin typeface="+mn-lt"/>
              </a:rPr>
              <a:t>Time complexity is the time taken by the algorithm to execute each set of instructions. When solving a problem using an algorithm, it's important to choose the most efficient one to save time and computational resources.</a:t>
            </a:r>
          </a:p>
          <a:p>
            <a:pPr algn="l" fontAlgn="base"/>
            <a:endParaRPr lang="en-US" sz="1800" dirty="0">
              <a:solidFill>
                <a:schemeClr val="tx1"/>
              </a:solidFill>
              <a:latin typeface="+mn-lt"/>
            </a:endParaRPr>
          </a:p>
          <a:p>
            <a:pPr fontAlgn="base"/>
            <a:r>
              <a:rPr lang="en-US" sz="1800" dirty="0">
                <a:solidFill>
                  <a:schemeClr val="tx1"/>
                </a:solidFill>
                <a:latin typeface="+mn-lt"/>
              </a:rPr>
              <a:t>Linear o(1) and constant space complexity O(n)</a:t>
            </a:r>
          </a:p>
          <a:p>
            <a:pPr algn="l" fontAlgn="base"/>
            <a:endParaRPr lang="en-US" sz="1800" b="1" i="0" dirty="0">
              <a:solidFill>
                <a:schemeClr val="tx1"/>
              </a:solidFill>
              <a:effectLst/>
              <a:latin typeface="+mn-lt"/>
            </a:endParaRPr>
          </a:p>
        </p:txBody>
      </p:sp>
    </p:spTree>
    <p:extLst>
      <p:ext uri="{BB962C8B-B14F-4D97-AF65-F5344CB8AC3E}">
        <p14:creationId xmlns:p14="http://schemas.microsoft.com/office/powerpoint/2010/main" val="131573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4" name="TextBox 13">
            <a:extLst>
              <a:ext uri="{FF2B5EF4-FFF2-40B4-BE49-F238E27FC236}">
                <a16:creationId xmlns:a16="http://schemas.microsoft.com/office/drawing/2014/main" id="{FD6F81E3-1431-2997-CB92-7AF0403F863C}"/>
              </a:ext>
            </a:extLst>
          </p:cNvPr>
          <p:cNvSpPr txBox="1"/>
          <p:nvPr/>
        </p:nvSpPr>
        <p:spPr>
          <a:xfrm>
            <a:off x="357375" y="1039170"/>
            <a:ext cx="8054963" cy="3508653"/>
          </a:xfrm>
          <a:prstGeom prst="rect">
            <a:avLst/>
          </a:prstGeom>
          <a:noFill/>
        </p:spPr>
        <p:txBody>
          <a:bodyPr wrap="square" rtlCol="0">
            <a:spAutoFit/>
          </a:bodyPr>
          <a:lstStyle/>
          <a:p>
            <a:pPr algn="l" fontAlgn="base"/>
            <a:r>
              <a:rPr lang="en-US" sz="1800" b="0" i="0" dirty="0">
                <a:solidFill>
                  <a:schemeClr val="tx1"/>
                </a:solidFill>
                <a:effectLst/>
                <a:latin typeface="+mn-lt"/>
              </a:rPr>
              <a:t>Asymptotic notation is a method used to compare the efficiency of different algorithms. It is not feasible to compare two algorithms directly as it heavily depends on the hardware and tools used for the comparison, such as the operating system, CPU model, and processor generation. Even if the time and space complexity of two algorithms are calculated on the same system, their performance may still be affected by subtle changes in the system environment.</a:t>
            </a:r>
          </a:p>
          <a:p>
            <a:pPr algn="l" fontAlgn="base">
              <a:buFont typeface="+mj-lt"/>
              <a:buAutoNum type="arabicPeriod"/>
            </a:pPr>
            <a:r>
              <a:rPr lang="en-US" sz="1800" b="1" i="0" dirty="0">
                <a:solidFill>
                  <a:schemeClr val="tx1"/>
                </a:solidFill>
                <a:effectLst/>
                <a:latin typeface="+mn-lt"/>
              </a:rPr>
              <a:t>Big-Oh (O) notation: Worst Case</a:t>
            </a:r>
            <a:endParaRPr lang="en-US" sz="1800" b="0" i="0" dirty="0">
              <a:solidFill>
                <a:schemeClr val="tx1"/>
              </a:solidFill>
              <a:effectLst/>
              <a:latin typeface="+mn-lt"/>
            </a:endParaRPr>
          </a:p>
          <a:p>
            <a:pPr algn="l" fontAlgn="base">
              <a:buFont typeface="+mj-lt"/>
              <a:buAutoNum type="arabicPeriod" startAt="2"/>
            </a:pPr>
            <a:r>
              <a:rPr lang="en-US" sz="1800" b="1" i="0" dirty="0">
                <a:solidFill>
                  <a:schemeClr val="tx1"/>
                </a:solidFill>
                <a:effectLst/>
                <a:latin typeface="+mn-lt"/>
              </a:rPr>
              <a:t>Big Omega (Ω) notation: Best Case</a:t>
            </a:r>
          </a:p>
          <a:p>
            <a:pPr fontAlgn="base">
              <a:buFont typeface="+mj-lt"/>
              <a:buAutoNum type="arabicPeriod" startAt="2"/>
            </a:pPr>
            <a:r>
              <a:rPr lang="en-IN" sz="1800" b="1" i="0" dirty="0">
                <a:solidFill>
                  <a:schemeClr val="tx1"/>
                </a:solidFill>
                <a:effectLst/>
                <a:latin typeface="+mn-lt"/>
              </a:rPr>
              <a:t>Big Theta (</a:t>
            </a:r>
            <a:r>
              <a:rPr lang="el-GR" sz="1800" b="1" i="0" dirty="0">
                <a:solidFill>
                  <a:schemeClr val="tx1"/>
                </a:solidFill>
                <a:effectLst/>
                <a:latin typeface="+mn-lt"/>
              </a:rPr>
              <a:t>Θ) </a:t>
            </a:r>
            <a:r>
              <a:rPr lang="en-IN" sz="1800" b="1" i="0" dirty="0">
                <a:solidFill>
                  <a:schemeClr val="tx1"/>
                </a:solidFill>
                <a:effectLst/>
                <a:latin typeface="+mn-lt"/>
              </a:rPr>
              <a:t>notation: Average Case</a:t>
            </a:r>
            <a:endParaRPr lang="en-IN" sz="1800" b="0" i="0" dirty="0">
              <a:solidFill>
                <a:schemeClr val="tx1"/>
              </a:solidFill>
              <a:effectLst/>
              <a:latin typeface="+mn-lt"/>
            </a:endParaRPr>
          </a:p>
          <a:p>
            <a:pPr algn="l" fontAlgn="base">
              <a:buFont typeface="+mj-lt"/>
              <a:buAutoNum type="arabicPeriod" startAt="2"/>
            </a:pPr>
            <a:endParaRPr lang="en-US" sz="1800" b="0" i="0" dirty="0">
              <a:solidFill>
                <a:schemeClr val="tx1"/>
              </a:solidFill>
              <a:effectLst/>
              <a:latin typeface="+mn-lt"/>
            </a:endParaRPr>
          </a:p>
          <a:p>
            <a:pPr algn="l" fontAlgn="base"/>
            <a:endParaRPr lang="en-US" sz="1800" b="1" i="0" dirty="0">
              <a:solidFill>
                <a:schemeClr val="tx1"/>
              </a:solidFill>
              <a:effectLst/>
              <a:latin typeface="+mn-lt"/>
            </a:endParaRPr>
          </a:p>
        </p:txBody>
      </p:sp>
      <mc:AlternateContent xmlns:mc="http://schemas.openxmlformats.org/markup-compatibility/2006" xmlns:p14="http://schemas.microsoft.com/office/powerpoint/2010/main">
        <mc:Choice Requires="p14">
          <p:contentPart p14:bwMode="auto" r:id="rId4">
            <p14:nvContentPartPr>
              <p14:cNvPr id="38" name="Ink 37">
                <a:extLst>
                  <a:ext uri="{FF2B5EF4-FFF2-40B4-BE49-F238E27FC236}">
                    <a16:creationId xmlns:a16="http://schemas.microsoft.com/office/drawing/2014/main" id="{4F1B6E65-BEB7-18AF-0458-AE73E24D95E0}"/>
                  </a:ext>
                </a:extLst>
              </p14:cNvPr>
              <p14:cNvContentPartPr/>
              <p14:nvPr/>
            </p14:nvContentPartPr>
            <p14:xfrm>
              <a:off x="3274740" y="3660600"/>
              <a:ext cx="143640" cy="11160"/>
            </p14:xfrm>
          </p:contentPart>
        </mc:Choice>
        <mc:Fallback xmlns="">
          <p:pic>
            <p:nvPicPr>
              <p:cNvPr id="38" name="Ink 37">
                <a:extLst>
                  <a:ext uri="{FF2B5EF4-FFF2-40B4-BE49-F238E27FC236}">
                    <a16:creationId xmlns:a16="http://schemas.microsoft.com/office/drawing/2014/main" id="{4F1B6E65-BEB7-18AF-0458-AE73E24D95E0}"/>
                  </a:ext>
                </a:extLst>
              </p:cNvPr>
              <p:cNvPicPr/>
              <p:nvPr/>
            </p:nvPicPr>
            <p:blipFill>
              <a:blip r:embed="rId5"/>
              <a:stretch>
                <a:fillRect/>
              </a:stretch>
            </p:blipFill>
            <p:spPr>
              <a:xfrm>
                <a:off x="3265740" y="3651960"/>
                <a:ext cx="161280" cy="28800"/>
              </a:xfrm>
              <a:prstGeom prst="rect">
                <a:avLst/>
              </a:prstGeom>
            </p:spPr>
          </p:pic>
        </mc:Fallback>
      </mc:AlternateContent>
    </p:spTree>
    <p:extLst>
      <p:ext uri="{BB962C8B-B14F-4D97-AF65-F5344CB8AC3E}">
        <p14:creationId xmlns:p14="http://schemas.microsoft.com/office/powerpoint/2010/main" val="1425065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49" name="TextBox 48">
            <a:extLst>
              <a:ext uri="{FF2B5EF4-FFF2-40B4-BE49-F238E27FC236}">
                <a16:creationId xmlns:a16="http://schemas.microsoft.com/office/drawing/2014/main" id="{F50BC980-DCB5-2482-6BF6-534500990216}"/>
              </a:ext>
            </a:extLst>
          </p:cNvPr>
          <p:cNvSpPr txBox="1"/>
          <p:nvPr/>
        </p:nvSpPr>
        <p:spPr>
          <a:xfrm>
            <a:off x="438283" y="618806"/>
            <a:ext cx="4922520" cy="415498"/>
          </a:xfrm>
          <a:prstGeom prst="rect">
            <a:avLst/>
          </a:prstGeom>
          <a:noFill/>
        </p:spPr>
        <p:txBody>
          <a:bodyPr wrap="square" rtlCol="0">
            <a:spAutoFit/>
          </a:bodyPr>
          <a:lstStyle/>
          <a:p>
            <a:r>
              <a:rPr lang="en-IN" sz="2000" b="1" i="0" dirty="0">
                <a:solidFill>
                  <a:schemeClr val="tx1"/>
                </a:solidFill>
                <a:effectLst/>
                <a:latin typeface="+mn-lt"/>
              </a:rPr>
              <a:t>How to calculate complexity?</a:t>
            </a:r>
            <a:endParaRPr lang="en-IN" sz="2100" b="1" dirty="0">
              <a:solidFill>
                <a:schemeClr val="tx1"/>
              </a:solidFill>
            </a:endParaRPr>
          </a:p>
        </p:txBody>
      </p:sp>
      <p:sp>
        <p:nvSpPr>
          <p:cNvPr id="15" name="TextBox 14">
            <a:extLst>
              <a:ext uri="{FF2B5EF4-FFF2-40B4-BE49-F238E27FC236}">
                <a16:creationId xmlns:a16="http://schemas.microsoft.com/office/drawing/2014/main" id="{A525CD3D-CDE3-3687-0E26-A565C1C83FD5}"/>
              </a:ext>
            </a:extLst>
          </p:cNvPr>
          <p:cNvSpPr txBox="1"/>
          <p:nvPr/>
        </p:nvSpPr>
        <p:spPr>
          <a:xfrm>
            <a:off x="438283" y="1114188"/>
            <a:ext cx="8054963" cy="3108543"/>
          </a:xfrm>
          <a:prstGeom prst="rect">
            <a:avLst/>
          </a:prstGeom>
          <a:noFill/>
        </p:spPr>
        <p:txBody>
          <a:bodyPr wrap="square" rtlCol="0">
            <a:spAutoFit/>
          </a:bodyPr>
          <a:lstStyle/>
          <a:p>
            <a:pPr marL="285750" indent="-285750" algn="l" fontAlgn="base">
              <a:buClr>
                <a:schemeClr val="bg2"/>
              </a:buClr>
              <a:buFont typeface="Wingdings" panose="05000000000000000000" pitchFamily="2" charset="2"/>
              <a:buChar char="§"/>
            </a:pPr>
            <a:r>
              <a:rPr lang="en-US" b="1" i="0" dirty="0">
                <a:solidFill>
                  <a:schemeClr val="tx1"/>
                </a:solidFill>
                <a:effectLst/>
                <a:latin typeface="+mn-lt"/>
              </a:rPr>
              <a:t>Identify the Input Size: </a:t>
            </a:r>
            <a:r>
              <a:rPr lang="en-US" b="0" i="0" dirty="0">
                <a:solidFill>
                  <a:schemeClr val="tx1"/>
                </a:solidFill>
                <a:effectLst/>
                <a:latin typeface="+mn-lt"/>
              </a:rPr>
              <a:t>Determine what parameter(s) influence the size of the input to the code. For example, if your code operates on an array, the input size is the length of the array, denoted as "n."</a:t>
            </a:r>
          </a:p>
          <a:p>
            <a:pPr marL="285750" indent="-285750" algn="l" fontAlgn="base">
              <a:buClr>
                <a:schemeClr val="bg2"/>
              </a:buClr>
              <a:buFont typeface="Wingdings" panose="05000000000000000000" pitchFamily="2" charset="2"/>
              <a:buChar char="§"/>
            </a:pPr>
            <a:r>
              <a:rPr lang="en-US" b="1" i="0" dirty="0">
                <a:solidFill>
                  <a:schemeClr val="tx1"/>
                </a:solidFill>
                <a:effectLst/>
                <a:latin typeface="+mn-lt"/>
              </a:rPr>
              <a:t>Identify the Operations: </a:t>
            </a:r>
            <a:r>
              <a:rPr lang="en-US" b="0" i="0" dirty="0">
                <a:solidFill>
                  <a:schemeClr val="tx1"/>
                </a:solidFill>
                <a:effectLst/>
                <a:latin typeface="+mn-lt"/>
              </a:rPr>
              <a:t>Identify the significant operations in the code that contribute to its overall execution time. Common operations include loops, recursive calls, and specific arithmetic or logical operations.</a:t>
            </a:r>
          </a:p>
          <a:p>
            <a:pPr marL="285750" indent="-285750" algn="l" fontAlgn="base">
              <a:buClr>
                <a:schemeClr val="bg2"/>
              </a:buClr>
              <a:buFont typeface="Wingdings" panose="05000000000000000000" pitchFamily="2" charset="2"/>
              <a:buChar char="§"/>
            </a:pPr>
            <a:r>
              <a:rPr lang="en-US" b="1" i="0" dirty="0">
                <a:solidFill>
                  <a:schemeClr val="tx1"/>
                </a:solidFill>
                <a:effectLst/>
                <a:latin typeface="+mn-lt"/>
              </a:rPr>
              <a:t>Count the Basic Operations: </a:t>
            </a:r>
            <a:r>
              <a:rPr lang="en-US" b="0" i="0" dirty="0">
                <a:solidFill>
                  <a:schemeClr val="tx1"/>
                </a:solidFill>
                <a:effectLst/>
                <a:latin typeface="+mn-lt"/>
              </a:rPr>
              <a:t>For each identified operation, count the number of times it is executed in terms of the input size "n." Express this count as a function of "n" without considering any constant factors.</a:t>
            </a:r>
          </a:p>
          <a:p>
            <a:pPr marL="285750" indent="-285750" algn="l" fontAlgn="base">
              <a:buClr>
                <a:schemeClr val="bg2"/>
              </a:buClr>
              <a:buFont typeface="Wingdings" panose="05000000000000000000" pitchFamily="2" charset="2"/>
              <a:buChar char="§"/>
            </a:pPr>
            <a:r>
              <a:rPr lang="en-US" b="1" i="0" dirty="0">
                <a:solidFill>
                  <a:schemeClr val="tx1"/>
                </a:solidFill>
                <a:effectLst/>
                <a:latin typeface="+mn-lt"/>
              </a:rPr>
              <a:t>Find the Dominant Term: </a:t>
            </a:r>
            <a:r>
              <a:rPr lang="en-US" b="0" i="0" dirty="0">
                <a:solidFill>
                  <a:schemeClr val="tx1"/>
                </a:solidFill>
                <a:effectLst/>
                <a:latin typeface="+mn-lt"/>
              </a:rPr>
              <a:t>If the code contains multiple operations, identify the one with the highest growth rate concerning "n." This dominant term represents the primary factor determining the time complexity.</a:t>
            </a:r>
          </a:p>
          <a:p>
            <a:pPr marL="285750" indent="-285750" algn="l" fontAlgn="base">
              <a:buClr>
                <a:schemeClr val="bg2"/>
              </a:buClr>
              <a:buFont typeface="Wingdings" panose="05000000000000000000" pitchFamily="2" charset="2"/>
              <a:buChar char="§"/>
            </a:pPr>
            <a:r>
              <a:rPr lang="en-US" b="1" i="0" dirty="0">
                <a:solidFill>
                  <a:schemeClr val="tx1"/>
                </a:solidFill>
                <a:effectLst/>
                <a:latin typeface="+mn-lt"/>
              </a:rPr>
              <a:t>Express the Time Complexity: </a:t>
            </a:r>
            <a:r>
              <a:rPr lang="en-US" b="0" i="0" dirty="0">
                <a:solidFill>
                  <a:schemeClr val="tx1"/>
                </a:solidFill>
                <a:effectLst/>
                <a:latin typeface="+mn-lt"/>
              </a:rPr>
              <a:t>Write the time complexity using Big O notation by retaining only the dominant term and removing any constant factors or lower-order terms.</a:t>
            </a:r>
          </a:p>
        </p:txBody>
      </p:sp>
    </p:spTree>
    <p:extLst>
      <p:ext uri="{BB962C8B-B14F-4D97-AF65-F5344CB8AC3E}">
        <p14:creationId xmlns:p14="http://schemas.microsoft.com/office/powerpoint/2010/main" val="271811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49" name="TextBox 48">
            <a:extLst>
              <a:ext uri="{FF2B5EF4-FFF2-40B4-BE49-F238E27FC236}">
                <a16:creationId xmlns:a16="http://schemas.microsoft.com/office/drawing/2014/main" id="{F50BC980-DCB5-2482-6BF6-534500990216}"/>
              </a:ext>
            </a:extLst>
          </p:cNvPr>
          <p:cNvSpPr txBox="1"/>
          <p:nvPr/>
        </p:nvSpPr>
        <p:spPr>
          <a:xfrm>
            <a:off x="483861" y="623385"/>
            <a:ext cx="4922520" cy="415498"/>
          </a:xfrm>
          <a:prstGeom prst="rect">
            <a:avLst/>
          </a:prstGeom>
          <a:noFill/>
        </p:spPr>
        <p:txBody>
          <a:bodyPr wrap="square" rtlCol="0">
            <a:spAutoFit/>
          </a:bodyPr>
          <a:lstStyle/>
          <a:p>
            <a:r>
              <a:rPr lang="en-IN" sz="2000" b="1" i="0" dirty="0">
                <a:solidFill>
                  <a:schemeClr val="tx1"/>
                </a:solidFill>
                <a:effectLst/>
                <a:latin typeface="+mn-lt"/>
              </a:rPr>
              <a:t>Common Time Complexities</a:t>
            </a:r>
            <a:endParaRPr lang="en-IN" sz="2100" b="1" dirty="0">
              <a:solidFill>
                <a:schemeClr val="tx1"/>
              </a:solidFill>
            </a:endParaRPr>
          </a:p>
        </p:txBody>
      </p:sp>
      <p:sp>
        <p:nvSpPr>
          <p:cNvPr id="14" name="TextBox 13">
            <a:extLst>
              <a:ext uri="{FF2B5EF4-FFF2-40B4-BE49-F238E27FC236}">
                <a16:creationId xmlns:a16="http://schemas.microsoft.com/office/drawing/2014/main" id="{A525CD3D-CDE3-3687-0E26-A565C1C83FD5}"/>
              </a:ext>
            </a:extLst>
          </p:cNvPr>
          <p:cNvSpPr txBox="1"/>
          <p:nvPr/>
        </p:nvSpPr>
        <p:spPr>
          <a:xfrm>
            <a:off x="381000" y="1041650"/>
            <a:ext cx="8054963" cy="3416320"/>
          </a:xfrm>
          <a:prstGeom prst="rect">
            <a:avLst/>
          </a:prstGeom>
          <a:noFill/>
        </p:spPr>
        <p:txBody>
          <a:bodyPr wrap="square" rtlCol="0">
            <a:spAutoFit/>
          </a:bodyPr>
          <a:lstStyle/>
          <a:p>
            <a:pPr marL="285750" indent="-285750" algn="l" fontAlgn="base">
              <a:buClr>
                <a:schemeClr val="bg2"/>
              </a:buClr>
              <a:buFont typeface="Arial" panose="020B0604020202020204" pitchFamily="34" charset="0"/>
              <a:buChar char="•"/>
            </a:pPr>
            <a:r>
              <a:rPr lang="en-US" sz="1800" b="1" i="0" dirty="0">
                <a:solidFill>
                  <a:schemeClr val="tx1"/>
                </a:solidFill>
                <a:effectLst/>
                <a:latin typeface="+mn-lt"/>
              </a:rPr>
              <a:t>O(1) - Constant Time: </a:t>
            </a:r>
            <a:r>
              <a:rPr lang="en-US" sz="1800" b="0" i="0" dirty="0">
                <a:solidFill>
                  <a:schemeClr val="tx1"/>
                </a:solidFill>
                <a:effectLst/>
                <a:latin typeface="+mn-lt"/>
              </a:rPr>
              <a:t>The execution time remains constant, regardless of the input size.</a:t>
            </a:r>
          </a:p>
          <a:p>
            <a:pPr marL="285750" indent="-285750" algn="l" fontAlgn="base">
              <a:buClr>
                <a:schemeClr val="bg2"/>
              </a:buClr>
              <a:buFont typeface="Arial" panose="020B0604020202020204" pitchFamily="34" charset="0"/>
              <a:buChar char="•"/>
            </a:pPr>
            <a:r>
              <a:rPr lang="en-US" sz="1800" b="1" i="0" dirty="0">
                <a:solidFill>
                  <a:schemeClr val="tx1"/>
                </a:solidFill>
                <a:effectLst/>
                <a:latin typeface="+mn-lt"/>
              </a:rPr>
              <a:t>O(log n) - Logarithmic Time: </a:t>
            </a:r>
            <a:r>
              <a:rPr lang="en-US" sz="1800" b="0" i="0" dirty="0">
                <a:solidFill>
                  <a:schemeClr val="tx1"/>
                </a:solidFill>
                <a:effectLst/>
                <a:latin typeface="+mn-lt"/>
              </a:rPr>
              <a:t>The execution time increases logarithmically with the input size.</a:t>
            </a:r>
          </a:p>
          <a:p>
            <a:pPr marL="285750" indent="-285750" algn="l" fontAlgn="base">
              <a:buClr>
                <a:schemeClr val="bg2"/>
              </a:buClr>
              <a:buFont typeface="Arial" panose="020B0604020202020204" pitchFamily="34" charset="0"/>
              <a:buChar char="•"/>
            </a:pPr>
            <a:r>
              <a:rPr lang="en-US" sz="1800" b="1" i="0" dirty="0">
                <a:solidFill>
                  <a:schemeClr val="tx1"/>
                </a:solidFill>
                <a:effectLst/>
                <a:latin typeface="+mn-lt"/>
              </a:rPr>
              <a:t>O(n) - Linear Time: </a:t>
            </a:r>
            <a:r>
              <a:rPr lang="en-US" sz="1800" b="0" i="0" dirty="0">
                <a:solidFill>
                  <a:schemeClr val="tx1"/>
                </a:solidFill>
                <a:effectLst/>
                <a:latin typeface="+mn-lt"/>
              </a:rPr>
              <a:t>The execution time grows linearly with the input size.</a:t>
            </a:r>
          </a:p>
          <a:p>
            <a:pPr marL="285750" indent="-285750" algn="l" fontAlgn="base">
              <a:buClr>
                <a:schemeClr val="bg2"/>
              </a:buClr>
              <a:buFont typeface="Arial" panose="020B0604020202020204" pitchFamily="34" charset="0"/>
              <a:buChar char="•"/>
            </a:pPr>
            <a:r>
              <a:rPr lang="en-US" sz="1800" b="1" i="0" dirty="0">
                <a:solidFill>
                  <a:schemeClr val="tx1"/>
                </a:solidFill>
                <a:effectLst/>
                <a:latin typeface="+mn-lt"/>
              </a:rPr>
              <a:t>O(n log n) - </a:t>
            </a:r>
            <a:r>
              <a:rPr lang="en-US" sz="1800" b="1" i="0" dirty="0" err="1">
                <a:solidFill>
                  <a:schemeClr val="tx1"/>
                </a:solidFill>
                <a:effectLst/>
                <a:latin typeface="+mn-lt"/>
              </a:rPr>
              <a:t>Linearithmic</a:t>
            </a:r>
            <a:r>
              <a:rPr lang="en-US" sz="1800" b="1" i="0" dirty="0">
                <a:solidFill>
                  <a:schemeClr val="tx1"/>
                </a:solidFill>
                <a:effectLst/>
                <a:latin typeface="+mn-lt"/>
              </a:rPr>
              <a:t> Time: </a:t>
            </a:r>
            <a:r>
              <a:rPr lang="en-US" sz="1800" b="0" i="0" dirty="0">
                <a:solidFill>
                  <a:schemeClr val="tx1"/>
                </a:solidFill>
                <a:effectLst/>
                <a:latin typeface="+mn-lt"/>
              </a:rPr>
              <a:t>The execution time increases as a product of the input size and its logarithm.</a:t>
            </a:r>
          </a:p>
          <a:p>
            <a:pPr marL="285750" indent="-285750" algn="l" fontAlgn="base">
              <a:buClr>
                <a:schemeClr val="bg2"/>
              </a:buClr>
              <a:buFont typeface="Arial" panose="020B0604020202020204" pitchFamily="34" charset="0"/>
              <a:buChar char="•"/>
            </a:pPr>
            <a:r>
              <a:rPr lang="en-US" sz="1800" b="1" i="0" dirty="0">
                <a:solidFill>
                  <a:schemeClr val="tx1"/>
                </a:solidFill>
                <a:effectLst/>
                <a:latin typeface="+mn-lt"/>
              </a:rPr>
              <a:t>O(n^2) - Quadratic Time: </a:t>
            </a:r>
            <a:r>
              <a:rPr lang="en-US" sz="1800" b="0" i="0" dirty="0">
                <a:solidFill>
                  <a:schemeClr val="tx1"/>
                </a:solidFill>
                <a:effectLst/>
                <a:latin typeface="+mn-lt"/>
              </a:rPr>
              <a:t>The execution time grows quadratically with the input size.</a:t>
            </a:r>
          </a:p>
          <a:p>
            <a:pPr marL="285750" indent="-285750" algn="l" fontAlgn="base">
              <a:buClr>
                <a:schemeClr val="bg2"/>
              </a:buClr>
              <a:buFont typeface="Arial" panose="020B0604020202020204" pitchFamily="34" charset="0"/>
              <a:buChar char="•"/>
            </a:pPr>
            <a:r>
              <a:rPr lang="en-US" sz="1800" b="1" i="0" dirty="0">
                <a:solidFill>
                  <a:schemeClr val="tx1"/>
                </a:solidFill>
                <a:effectLst/>
                <a:latin typeface="+mn-lt"/>
              </a:rPr>
              <a:t>O(2^n) - Exponential Time: </a:t>
            </a:r>
            <a:r>
              <a:rPr lang="en-US" sz="1800" b="0" i="0" dirty="0">
                <a:solidFill>
                  <a:schemeClr val="tx1"/>
                </a:solidFill>
                <a:effectLst/>
                <a:latin typeface="+mn-lt"/>
              </a:rPr>
              <a:t>The execution time grows exponentially with the input size</a:t>
            </a:r>
          </a:p>
          <a:p>
            <a:pPr algn="l" fontAlgn="base">
              <a:buClr>
                <a:schemeClr val="bg2"/>
              </a:buClr>
            </a:pPr>
            <a:endParaRPr lang="en-US" sz="1800" b="0" i="0" dirty="0">
              <a:solidFill>
                <a:schemeClr val="tx1"/>
              </a:solidFill>
              <a:effectLst/>
              <a:latin typeface="+mn-lt"/>
            </a:endParaRPr>
          </a:p>
        </p:txBody>
      </p:sp>
    </p:spTree>
    <p:extLst>
      <p:ext uri="{BB962C8B-B14F-4D97-AF65-F5344CB8AC3E}">
        <p14:creationId xmlns:p14="http://schemas.microsoft.com/office/powerpoint/2010/main" val="3627386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pic>
        <p:nvPicPr>
          <p:cNvPr id="16" name="Picture 15">
            <a:extLst>
              <a:ext uri="{FF2B5EF4-FFF2-40B4-BE49-F238E27FC236}">
                <a16:creationId xmlns:a16="http://schemas.microsoft.com/office/drawing/2014/main" id="{B400D654-120D-C2D4-4568-A52109DAFA34}"/>
              </a:ext>
            </a:extLst>
          </p:cNvPr>
          <p:cNvPicPr>
            <a:picLocks noChangeAspect="1"/>
          </p:cNvPicPr>
          <p:nvPr/>
        </p:nvPicPr>
        <p:blipFill>
          <a:blip r:embed="rId4"/>
          <a:stretch>
            <a:fillRect/>
          </a:stretch>
        </p:blipFill>
        <p:spPr>
          <a:xfrm>
            <a:off x="1010820" y="1016257"/>
            <a:ext cx="6722753" cy="4032361"/>
          </a:xfrm>
          <a:prstGeom prst="rect">
            <a:avLst/>
          </a:prstGeom>
        </p:spPr>
      </p:pic>
    </p:spTree>
    <p:extLst>
      <p:ext uri="{BB962C8B-B14F-4D97-AF65-F5344CB8AC3E}">
        <p14:creationId xmlns:p14="http://schemas.microsoft.com/office/powerpoint/2010/main" val="1790287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49" name="TextBox 48">
            <a:extLst>
              <a:ext uri="{FF2B5EF4-FFF2-40B4-BE49-F238E27FC236}">
                <a16:creationId xmlns:a16="http://schemas.microsoft.com/office/drawing/2014/main" id="{F50BC980-DCB5-2482-6BF6-534500990216}"/>
              </a:ext>
            </a:extLst>
          </p:cNvPr>
          <p:cNvSpPr txBox="1"/>
          <p:nvPr/>
        </p:nvSpPr>
        <p:spPr>
          <a:xfrm>
            <a:off x="483861" y="623385"/>
            <a:ext cx="4922520" cy="415498"/>
          </a:xfrm>
          <a:prstGeom prst="rect">
            <a:avLst/>
          </a:prstGeom>
          <a:noFill/>
        </p:spPr>
        <p:txBody>
          <a:bodyPr wrap="square" rtlCol="0">
            <a:spAutoFit/>
          </a:bodyPr>
          <a:lstStyle/>
          <a:p>
            <a:r>
              <a:rPr lang="en-US" sz="2000" b="1" cap="all" dirty="0">
                <a:solidFill>
                  <a:schemeClr val="tx1"/>
                </a:solidFill>
              </a:rPr>
              <a:t>Algorithm IN JAVASCRIPT</a:t>
            </a:r>
            <a:endParaRPr lang="en-IN" sz="2100" b="1" dirty="0">
              <a:solidFill>
                <a:schemeClr val="tx1"/>
              </a:solidFill>
            </a:endParaRPr>
          </a:p>
        </p:txBody>
      </p:sp>
      <p:sp>
        <p:nvSpPr>
          <p:cNvPr id="15" name="TextBox 14">
            <a:extLst>
              <a:ext uri="{FF2B5EF4-FFF2-40B4-BE49-F238E27FC236}">
                <a16:creationId xmlns:a16="http://schemas.microsoft.com/office/drawing/2014/main" id="{A525CD3D-CDE3-3687-0E26-A565C1C83FD5}"/>
              </a:ext>
            </a:extLst>
          </p:cNvPr>
          <p:cNvSpPr txBox="1"/>
          <p:nvPr/>
        </p:nvSpPr>
        <p:spPr>
          <a:xfrm>
            <a:off x="483861" y="1163811"/>
            <a:ext cx="8054963" cy="2031325"/>
          </a:xfrm>
          <a:prstGeom prst="rect">
            <a:avLst/>
          </a:prstGeom>
          <a:noFill/>
        </p:spPr>
        <p:txBody>
          <a:bodyPr wrap="square" rtlCol="0">
            <a:spAutoFit/>
          </a:bodyPr>
          <a:lstStyle/>
          <a:p>
            <a:pPr algn="l" fontAlgn="base">
              <a:buFont typeface="Arial" panose="020B0604020202020204" pitchFamily="34" charset="0"/>
              <a:buChar char="•"/>
            </a:pPr>
            <a:r>
              <a:rPr lang="en-US" sz="1800" dirty="0">
                <a:solidFill>
                  <a:schemeClr val="tx1"/>
                </a:solidFill>
              </a:rPr>
              <a:t> Recursion </a:t>
            </a:r>
          </a:p>
          <a:p>
            <a:pPr algn="l" fontAlgn="base">
              <a:buFont typeface="Arial" panose="020B0604020202020204" pitchFamily="34" charset="0"/>
              <a:buChar char="•"/>
            </a:pPr>
            <a:r>
              <a:rPr lang="en-US" sz="1800" dirty="0">
                <a:solidFill>
                  <a:schemeClr val="tx1"/>
                </a:solidFill>
              </a:rPr>
              <a:t> Linear Search</a:t>
            </a:r>
          </a:p>
          <a:p>
            <a:pPr algn="l" fontAlgn="base">
              <a:buFont typeface="Arial" panose="020B0604020202020204" pitchFamily="34" charset="0"/>
              <a:buChar char="•"/>
            </a:pPr>
            <a:r>
              <a:rPr lang="en-US" sz="1800" dirty="0">
                <a:solidFill>
                  <a:schemeClr val="tx1"/>
                </a:solidFill>
              </a:rPr>
              <a:t> Binary Search</a:t>
            </a:r>
          </a:p>
          <a:p>
            <a:pPr algn="l" fontAlgn="base">
              <a:buFont typeface="Arial" panose="020B0604020202020204" pitchFamily="34" charset="0"/>
              <a:buChar char="•"/>
            </a:pPr>
            <a:r>
              <a:rPr lang="en-IN" sz="1800" dirty="0">
                <a:solidFill>
                  <a:schemeClr val="tx1"/>
                </a:solidFill>
              </a:rPr>
              <a:t> Bubble Sort</a:t>
            </a:r>
          </a:p>
          <a:p>
            <a:pPr algn="l">
              <a:buFont typeface="Arial" panose="020B0604020202020204" pitchFamily="34" charset="0"/>
              <a:buChar char="•"/>
            </a:pPr>
            <a:r>
              <a:rPr lang="en-IN" sz="1800" dirty="0">
                <a:solidFill>
                  <a:schemeClr val="tx1"/>
                </a:solidFill>
              </a:rPr>
              <a:t> Merge Sort</a:t>
            </a:r>
          </a:p>
          <a:p>
            <a:pPr algn="l">
              <a:buFont typeface="Arial" panose="020B0604020202020204" pitchFamily="34" charset="0"/>
              <a:buChar char="•"/>
            </a:pPr>
            <a:r>
              <a:rPr lang="en-IN" sz="1800" dirty="0">
                <a:solidFill>
                  <a:schemeClr val="tx1"/>
                </a:solidFill>
              </a:rPr>
              <a:t> Quick Sort</a:t>
            </a:r>
          </a:p>
          <a:p>
            <a:pPr algn="l" fontAlgn="base">
              <a:buFont typeface="Arial" panose="020B0604020202020204" pitchFamily="34" charset="0"/>
              <a:buChar char="•"/>
            </a:pPr>
            <a:endParaRPr lang="en-US" sz="1800" dirty="0">
              <a:solidFill>
                <a:schemeClr val="tx1"/>
              </a:solidFill>
            </a:endParaRPr>
          </a:p>
        </p:txBody>
      </p:sp>
    </p:spTree>
    <p:extLst>
      <p:ext uri="{BB962C8B-B14F-4D97-AF65-F5344CB8AC3E}">
        <p14:creationId xmlns:p14="http://schemas.microsoft.com/office/powerpoint/2010/main" val="2052471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Q &amp; </a:t>
            </a:r>
            <a:r>
              <a:rPr lang="en-GB" sz="4800" b="1">
                <a:solidFill>
                  <a:srgbClr val="F00037"/>
                </a:solidFill>
              </a:rPr>
              <a:t>A</a:t>
            </a:r>
            <a:endParaRPr sz="4800" b="1">
              <a:solidFill>
                <a:srgbClr val="F00037"/>
              </a:solidFill>
            </a:endParaRPr>
          </a:p>
        </p:txBody>
      </p:sp>
      <p:sp>
        <p:nvSpPr>
          <p:cNvPr id="206" name="Google Shape;206;p38"/>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 name="Google Shape;207;p38"/>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TotalTime>
  <Words>569</Words>
  <Application>Microsoft Office PowerPoint</Application>
  <PresentationFormat>On-screen Show (16:9)</PresentationFormat>
  <Paragraphs>39</Paragraphs>
  <Slides>10</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Wingdings</vt:lpstr>
      <vt:lpstr>Arial</vt:lpstr>
      <vt:lpstr>Montserrat</vt:lpstr>
      <vt:lpstr>Calibri</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urvashi singla</cp:lastModifiedBy>
  <cp:revision>59</cp:revision>
  <dcterms:modified xsi:type="dcterms:W3CDTF">2025-08-02T15:39:42Z</dcterms:modified>
</cp:coreProperties>
</file>