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13"/>
  </p:notesMasterIdLst>
  <p:sldIdLst>
    <p:sldId id="256" r:id="rId3"/>
    <p:sldId id="257" r:id="rId4"/>
    <p:sldId id="350" r:id="rId5"/>
    <p:sldId id="343" r:id="rId6"/>
    <p:sldId id="344" r:id="rId7"/>
    <p:sldId id="341" r:id="rId8"/>
    <p:sldId id="259" r:id="rId9"/>
    <p:sldId id="346" r:id="rId10"/>
    <p:sldId id="264" r:id="rId11"/>
    <p:sldId id="263" r:id="rId12"/>
  </p:sldIdLst>
  <p:sldSz cx="9144000" cy="5143500" type="screen16x9"/>
  <p:notesSz cx="6858000" cy="9144000"/>
  <p:embeddedFontLst>
    <p:embeddedFont>
      <p:font typeface="Montserrat" panose="000005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font" Target="fonts/font2.fntdata"/><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05T16:01:33.118"/>
    </inkml:context>
    <inkml:brush xml:id="br0">
      <inkml:brushProperty name="width" value="0.05" units="cm"/>
      <inkml:brushProperty name="height" value="0.05" units="cm"/>
    </inkml:brush>
  </inkml:definitions>
  <inkml:trace contextRef="#ctx0" brushRef="#br0">0 35 860 0 0,'2'-4'484'0'0,"-2"1"-216"0"0,0 0 80 0 0,1-2-200 0 0,1 2 16 0 0,-2 0-116 0 0,0 0-60 0 0,2 0-44 0 0,-2 0-80 0 0,0-1-356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8T15:05:00.552"/>
    </inkml:context>
    <inkml:brush xml:id="br0">
      <inkml:brushProperty name="width" value="0.05" units="cm"/>
      <inkml:brushProperty name="height" value="0.05" units="cm"/>
    </inkml:brush>
  </inkml:definitions>
  <inkml:trace contextRef="#ctx0" brushRef="#br0">0 1 968 0 0,'2'1'934'0'0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8T15:05:02.748"/>
    </inkml:context>
    <inkml:brush xml:id="br0">
      <inkml:brushProperty name="width" value="0.05" units="cm"/>
      <inkml:brushProperty name="height" value="0.05" units="cm"/>
    </inkml:brush>
  </inkml:definitions>
  <inkml:trace contextRef="#ctx0" brushRef="#br0">21 161 904 0 0,'-5'3'2204'0'0,"-10"6"6085"0"0,17-16-5961 0 0,20-33-327 0 0,29-42 1 0 0,-43 71-1691 0 0,-7 8-170 0 0,1 0-1 0 0,0 1 0 0 0,0-1 1 0 0,1 0-1 0 0,-1 1 0 0 0,1-1 1 0 0,-1 1-1 0 0,1 0 0 0 0,0-1 1 0 0,-1 1-1 0 0,7-2 0 0 0,-9 3 68 0 0,10 1 34 0 0,-8 1-220 0 0,1 0-1 0 0,0 0 1 0 0,-1 0-1 0 0,1 0 1 0 0,-1 0-1 0 0,1 0 1 0 0,-1 1-1 0 0,4 2 1 0 0,15 7 191 0 0,-19-10-279 0 0,0-1-1 0 0,-1 1 1 0 0,1 0 0 0 0,0-1-1 0 0,-1 1 1 0 0,0 0 0 0 0,1 0-1 0 0,-1 0 1 0 0,1 0 0 0 0,-1 0-1 0 0,2 2 1 0 0,-5 3-3137 0 0,-12-2-1688 0 0,-31 4-135 0 0,-21 8 2667 0 0,31-6 1394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8T15:05:42.235"/>
    </inkml:context>
    <inkml:brush xml:id="br0">
      <inkml:brushProperty name="width" value="0.05" units="cm"/>
      <inkml:brushProperty name="height" value="0.05" units="cm"/>
      <inkml:brushProperty name="color" value="#E71224"/>
    </inkml:brush>
  </inkml:definitions>
  <inkml:trace contextRef="#ctx0" brushRef="#br0">0 0 1404 0 0,'2'5'516'0'0,"0"-4"-80"0"0,-1 1-128 0 0,1 1-16 0 0,1-2 4 0 0,-1 4-144 0 0,1-1-176 0 0,8 10-124 0 0,-6-4-700 0 0,4 4-44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18T15:05:43.157"/>
    </inkml:context>
    <inkml:brush xml:id="br0">
      <inkml:brushProperty name="width" value="0.05" units="cm"/>
      <inkml:brushProperty name="height" value="0.05" units="cm"/>
      <inkml:brushProperty name="color" value="#E71224"/>
    </inkml:brush>
  </inkml:definitions>
  <inkml:trace contextRef="#ctx0" brushRef="#br0">9 1 876 0 0,'2'2'1386'0'0,"11"12"3334"0"0,-9-1 4900 0 0,-4-12-9615 0 0,0-1 0 0 0,0 1 0 0 0,0-1 0 0 0,0 0 1 0 0,0 1-1 0 0,0-1 0 0 0,1 0 0 0 0,-1 1 0 0 0,0-1 1 0 0,0 0-1 0 0,0 1 0 0 0,0-1 0 0 0,1 0 0 0 0,-1 1 1 0 0,0-1-1 0 0,0 0 0 0 0,1 0 0 0 0,-1 1 0 0 0,0-1 1 0 0,1 0-1 0 0,-1 0 0 0 0,0 1 0 0 0,0-1 0 0 0,1 0 1 0 0,-1 0-1 0 0,0 0 0 0 0,1 1 0 0 0,0-1 11 0 0,-1 0 0 0 0,0 0 0 0 0,1 0 0 0 0,-1 0 0 0 0,0 1 0 0 0,1-1 0 0 0,-1 0 0 0 0,0 0-1 0 0,1 0 1 0 0,-1 1 0 0 0,0-1 0 0 0,1 0 0 0 0,-1 1 0 0 0,0-1 0 0 0,0 0 0 0 0,0 1 0 0 0,1-1 0 0 0,-1 0 0 0 0,0 1 0 0 0,0-1-1 0 0,0 0 1 0 0,0 1 0 0 0,1-1 0 0 0,-1 0 0 0 0,0 1 0 0 0,0-1 0 0 0,0 1 0 0 0,0 7 2603 0 0,0 15-3027 0 0,-2-17-1208 0 0,0 0 0 0 0,-1 0 0 0 0,0-1 0 0 0,0 1 0 0 0,0-1 0 0 0,0 0 0 0 0,-8 9 0 0 0,1-2 556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111b9594e4_6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111b9594e4_6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132e99b63a_2_26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132e99b63a_2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ea56a5013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2ea56a5013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16a463a495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16a463a495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14280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16a463a495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16a463a495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04110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16a463a495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16a463a495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9568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16a463a495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16a463a495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5538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16a463a495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16a463a495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16a463a495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16a463a495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07600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ea56a50138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ea56a5013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www.almabetter.com/" TargetMode="External"/><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51"/>
        <p:cNvGrpSpPr/>
        <p:nvPr/>
      </p:nvGrpSpPr>
      <p:grpSpPr>
        <a:xfrm>
          <a:off x="0" y="0"/>
          <a:ext cx="0" cy="0"/>
          <a:chOff x="0" y="0"/>
          <a:chExt cx="0" cy="0"/>
        </a:xfrm>
      </p:grpSpPr>
      <p:sp>
        <p:nvSpPr>
          <p:cNvPr id="52" name="Google Shape;52;p13"/>
          <p:cNvSpPr/>
          <p:nvPr/>
        </p:nvSpPr>
        <p:spPr>
          <a:xfrm>
            <a:off x="-2306" y="222950"/>
            <a:ext cx="504900" cy="25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2">
  <p:cSld name="TITLE_AND_BODY_2">
    <p:spTree>
      <p:nvGrpSpPr>
        <p:cNvPr id="1" name="Shape 53"/>
        <p:cNvGrpSpPr/>
        <p:nvPr/>
      </p:nvGrpSpPr>
      <p:grpSpPr>
        <a:xfrm>
          <a:off x="0" y="0"/>
          <a:ext cx="0" cy="0"/>
          <a:chOff x="0" y="0"/>
          <a:chExt cx="0" cy="0"/>
        </a:xfrm>
      </p:grpSpPr>
      <p:sp>
        <p:nvSpPr>
          <p:cNvPr id="54" name="Google Shape;54;p14"/>
          <p:cNvSpPr/>
          <p:nvPr/>
        </p:nvSpPr>
        <p:spPr>
          <a:xfrm>
            <a:off x="-2306" y="222950"/>
            <a:ext cx="504900" cy="25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5"/>
        <p:cNvGrpSpPr/>
        <p:nvPr/>
      </p:nvGrpSpPr>
      <p:grpSpPr>
        <a:xfrm>
          <a:off x="0" y="0"/>
          <a:ext cx="0" cy="0"/>
          <a:chOff x="0" y="0"/>
          <a:chExt cx="0" cy="0"/>
        </a:xfrm>
      </p:grpSpPr>
      <p:sp>
        <p:nvSpPr>
          <p:cNvPr id="56" name="Google Shape;56;p15"/>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57" name="Google Shape;57;p15"/>
          <p:cNvSpPr txBox="1">
            <a:spLocks noGrp="1"/>
          </p:cNvSpPr>
          <p:nvPr>
            <p:ph type="body" idx="1"/>
          </p:nvPr>
        </p:nvSpPr>
        <p:spPr>
          <a:xfrm>
            <a:off x="520303" y="1191026"/>
            <a:ext cx="5781900" cy="1949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5400"/>
              <a:buFont typeface="Arial"/>
              <a:buNone/>
              <a:defRPr sz="5400" b="1" i="0" u="none" strike="noStrike" cap="none">
                <a:solidFill>
                  <a:schemeClr val="lt1"/>
                </a:solidFill>
                <a:latin typeface="Arial"/>
                <a:ea typeface="Arial"/>
                <a:cs typeface="Arial"/>
                <a:sym typeface="Arial"/>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8" name="Google Shape;58;p15"/>
          <p:cNvSpPr txBox="1"/>
          <p:nvPr/>
        </p:nvSpPr>
        <p:spPr>
          <a:xfrm>
            <a:off x="469770" y="4670659"/>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a:solidFill>
                  <a:schemeClr val="lt1"/>
                </a:solidFill>
                <a:latin typeface="Arial"/>
                <a:ea typeface="Arial"/>
                <a:cs typeface="Arial"/>
                <a:sym typeface="Arial"/>
              </a:rPr>
              <a:t>www.almabetter.com</a:t>
            </a:r>
            <a:endParaRPr sz="1100"/>
          </a:p>
        </p:txBody>
      </p:sp>
      <p:sp>
        <p:nvSpPr>
          <p:cNvPr id="59" name="Google Shape;59;p15"/>
          <p:cNvSpPr txBox="1">
            <a:spLocks noGrp="1"/>
          </p:cNvSpPr>
          <p:nvPr>
            <p:ph type="body" idx="2"/>
          </p:nvPr>
        </p:nvSpPr>
        <p:spPr>
          <a:xfrm>
            <a:off x="520303" y="3290538"/>
            <a:ext cx="5781900" cy="867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60" name="Google Shape;60;p15"/>
          <p:cNvPicPr preferRelativeResize="0"/>
          <p:nvPr/>
        </p:nvPicPr>
        <p:blipFill rotWithShape="1">
          <a:blip r:embed="rId2">
            <a:alphaModFix/>
          </a:blip>
          <a:srcRect/>
          <a:stretch/>
        </p:blipFill>
        <p:spPr>
          <a:xfrm>
            <a:off x="6085564" y="401521"/>
            <a:ext cx="2692674" cy="27696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01">
  <p:cSld name="Title Slide 01">
    <p:spTree>
      <p:nvGrpSpPr>
        <p:cNvPr id="1" name="Shape 62"/>
        <p:cNvGrpSpPr/>
        <p:nvPr/>
      </p:nvGrpSpPr>
      <p:grpSpPr>
        <a:xfrm>
          <a:off x="0" y="0"/>
          <a:ext cx="0" cy="0"/>
          <a:chOff x="0" y="0"/>
          <a:chExt cx="0" cy="0"/>
        </a:xfrm>
      </p:grpSpPr>
      <p:sp>
        <p:nvSpPr>
          <p:cNvPr id="63" name="Google Shape;63;p17"/>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64" name="Google Shape;64;p17"/>
          <p:cNvPicPr preferRelativeResize="0"/>
          <p:nvPr/>
        </p:nvPicPr>
        <p:blipFill rotWithShape="1">
          <a:blip r:embed="rId2">
            <a:alphaModFix/>
          </a:blip>
          <a:srcRect/>
          <a:stretch/>
        </p:blipFill>
        <p:spPr>
          <a:xfrm>
            <a:off x="6648739" y="353676"/>
            <a:ext cx="2122282" cy="1054019"/>
          </a:xfrm>
          <a:prstGeom prst="rect">
            <a:avLst/>
          </a:prstGeom>
          <a:noFill/>
          <a:ln>
            <a:noFill/>
          </a:ln>
        </p:spPr>
      </p:pic>
      <p:sp>
        <p:nvSpPr>
          <p:cNvPr id="65" name="Google Shape;65;p17"/>
          <p:cNvSpPr/>
          <p:nvPr/>
        </p:nvSpPr>
        <p:spPr>
          <a:xfrm>
            <a:off x="324853" y="1407695"/>
            <a:ext cx="6324000" cy="34434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66" name="Google Shape;66;p17"/>
          <p:cNvSpPr txBox="1">
            <a:spLocks noGrp="1"/>
          </p:cNvSpPr>
          <p:nvPr>
            <p:ph type="body" idx="1"/>
          </p:nvPr>
        </p:nvSpPr>
        <p:spPr>
          <a:xfrm>
            <a:off x="520303" y="1609724"/>
            <a:ext cx="5781900" cy="2534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5400"/>
              <a:buFont typeface="Arial"/>
              <a:buNone/>
              <a:defRPr sz="5400" b="1"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p:nvPr/>
        </p:nvSpPr>
        <p:spPr>
          <a:xfrm>
            <a:off x="469770" y="4511842"/>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b="0" i="0" u="none" strike="noStrike" cap="none">
                <a:solidFill>
                  <a:schemeClr val="lt1"/>
                </a:solidFill>
                <a:latin typeface="Arial"/>
                <a:ea typeface="Arial"/>
                <a:cs typeface="Arial"/>
                <a:sym typeface="Arial"/>
              </a:rPr>
              <a:t>www.almabetter.com</a:t>
            </a:r>
            <a:endParaRPr sz="11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8"/>
        <p:cNvGrpSpPr/>
        <p:nvPr/>
      </p:nvGrpSpPr>
      <p:grpSpPr>
        <a:xfrm>
          <a:off x="0" y="0"/>
          <a:ext cx="0" cy="0"/>
          <a:chOff x="0" y="0"/>
          <a:chExt cx="0" cy="0"/>
        </a:xfrm>
      </p:grpSpPr>
      <p:sp>
        <p:nvSpPr>
          <p:cNvPr id="69" name="Google Shape;69;p18"/>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0" name="Google Shape;70;p18"/>
          <p:cNvSpPr txBox="1">
            <a:spLocks noGrp="1"/>
          </p:cNvSpPr>
          <p:nvPr>
            <p:ph type="body" idx="1"/>
          </p:nvPr>
        </p:nvSpPr>
        <p:spPr>
          <a:xfrm>
            <a:off x="520303" y="1191026"/>
            <a:ext cx="5781900" cy="1949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5400"/>
              <a:buFont typeface="Arial"/>
              <a:buNone/>
              <a:defRPr sz="5400" b="1"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1" name="Google Shape;71;p18"/>
          <p:cNvSpPr txBox="1"/>
          <p:nvPr/>
        </p:nvSpPr>
        <p:spPr>
          <a:xfrm>
            <a:off x="469770" y="4670659"/>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a:solidFill>
                  <a:schemeClr val="lt1"/>
                </a:solidFill>
                <a:latin typeface="Arial"/>
                <a:ea typeface="Arial"/>
                <a:cs typeface="Arial"/>
                <a:sym typeface="Arial"/>
              </a:rPr>
              <a:t>www.almabetter.com</a:t>
            </a:r>
            <a:endParaRPr sz="1100"/>
          </a:p>
        </p:txBody>
      </p:sp>
      <p:sp>
        <p:nvSpPr>
          <p:cNvPr id="72" name="Google Shape;72;p18"/>
          <p:cNvSpPr txBox="1">
            <a:spLocks noGrp="1"/>
          </p:cNvSpPr>
          <p:nvPr>
            <p:ph type="body" idx="2"/>
          </p:nvPr>
        </p:nvSpPr>
        <p:spPr>
          <a:xfrm>
            <a:off x="520303" y="3290538"/>
            <a:ext cx="5781900" cy="867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73" name="Google Shape;73;p18"/>
          <p:cNvPicPr preferRelativeResize="0"/>
          <p:nvPr/>
        </p:nvPicPr>
        <p:blipFill rotWithShape="1">
          <a:blip r:embed="rId2">
            <a:alphaModFix/>
          </a:blip>
          <a:srcRect/>
          <a:stretch/>
        </p:blipFill>
        <p:spPr>
          <a:xfrm>
            <a:off x="6085564" y="401521"/>
            <a:ext cx="2692674" cy="276961"/>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mp; Content 02">
  <p:cSld name="Title &amp; Content 02">
    <p:spTree>
      <p:nvGrpSpPr>
        <p:cNvPr id="1" name="Shape 74"/>
        <p:cNvGrpSpPr/>
        <p:nvPr/>
      </p:nvGrpSpPr>
      <p:grpSpPr>
        <a:xfrm>
          <a:off x="0" y="0"/>
          <a:ext cx="0" cy="0"/>
          <a:chOff x="0" y="0"/>
          <a:chExt cx="0" cy="0"/>
        </a:xfrm>
      </p:grpSpPr>
      <p:sp>
        <p:nvSpPr>
          <p:cNvPr id="75" name="Google Shape;75;p19"/>
          <p:cNvSpPr txBox="1">
            <a:spLocks noGrp="1"/>
          </p:cNvSpPr>
          <p:nvPr>
            <p:ph type="body" idx="1"/>
          </p:nvPr>
        </p:nvSpPr>
        <p:spPr>
          <a:xfrm>
            <a:off x="520303" y="1191026"/>
            <a:ext cx="5781900" cy="1949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5400"/>
              <a:buFont typeface="Arial"/>
              <a:buNone/>
              <a:defRPr sz="54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6" name="Google Shape;76;p19"/>
          <p:cNvSpPr txBox="1"/>
          <p:nvPr/>
        </p:nvSpPr>
        <p:spPr>
          <a:xfrm>
            <a:off x="469770" y="4670659"/>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a:solidFill>
                  <a:schemeClr val="dk1"/>
                </a:solidFill>
                <a:latin typeface="Arial"/>
                <a:ea typeface="Arial"/>
                <a:cs typeface="Arial"/>
                <a:sym typeface="Arial"/>
              </a:rPr>
              <a:t>www.almabetter.com</a:t>
            </a:r>
            <a:endParaRPr sz="1100"/>
          </a:p>
        </p:txBody>
      </p:sp>
      <p:sp>
        <p:nvSpPr>
          <p:cNvPr id="77" name="Google Shape;77;p19"/>
          <p:cNvSpPr txBox="1">
            <a:spLocks noGrp="1"/>
          </p:cNvSpPr>
          <p:nvPr>
            <p:ph type="body" idx="2"/>
          </p:nvPr>
        </p:nvSpPr>
        <p:spPr>
          <a:xfrm>
            <a:off x="520303" y="3290538"/>
            <a:ext cx="5781900" cy="867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78" name="Google Shape;78;p19"/>
          <p:cNvPicPr preferRelativeResize="0"/>
          <p:nvPr/>
        </p:nvPicPr>
        <p:blipFill rotWithShape="1">
          <a:blip r:embed="rId2">
            <a:alphaModFix/>
          </a:blip>
          <a:srcRect/>
          <a:stretch/>
        </p:blipFill>
        <p:spPr>
          <a:xfrm>
            <a:off x="6085572" y="401522"/>
            <a:ext cx="2692666" cy="27696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About">
  <p:cSld name="About">
    <p:spTree>
      <p:nvGrpSpPr>
        <p:cNvPr id="1" name="Shape 84"/>
        <p:cNvGrpSpPr/>
        <p:nvPr/>
      </p:nvGrpSpPr>
      <p:grpSpPr>
        <a:xfrm>
          <a:off x="0" y="0"/>
          <a:ext cx="0" cy="0"/>
          <a:chOff x="0" y="0"/>
          <a:chExt cx="0" cy="0"/>
        </a:xfrm>
      </p:grpSpPr>
      <p:sp>
        <p:nvSpPr>
          <p:cNvPr id="85" name="Google Shape;85;p21"/>
          <p:cNvSpPr/>
          <p:nvPr/>
        </p:nvSpPr>
        <p:spPr>
          <a:xfrm>
            <a:off x="3030494" y="0"/>
            <a:ext cx="6113400" cy="51435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86" name="Google Shape;86;p21"/>
          <p:cNvSpPr txBox="1"/>
          <p:nvPr/>
        </p:nvSpPr>
        <p:spPr>
          <a:xfrm>
            <a:off x="454111" y="417040"/>
            <a:ext cx="2205600" cy="9003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5400" b="1" i="0">
                <a:solidFill>
                  <a:srgbClr val="F00037"/>
                </a:solidFill>
                <a:latin typeface="Arial"/>
                <a:ea typeface="Arial"/>
                <a:cs typeface="Arial"/>
                <a:sym typeface="Arial"/>
              </a:rPr>
              <a:t>About</a:t>
            </a:r>
            <a:endParaRPr sz="1100"/>
          </a:p>
        </p:txBody>
      </p:sp>
      <p:sp>
        <p:nvSpPr>
          <p:cNvPr id="87" name="Google Shape;87;p21"/>
          <p:cNvSpPr txBox="1"/>
          <p:nvPr/>
        </p:nvSpPr>
        <p:spPr>
          <a:xfrm>
            <a:off x="3679224" y="713603"/>
            <a:ext cx="5010600" cy="1793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lt1"/>
                </a:solidFill>
                <a:latin typeface="Arial"/>
                <a:ea typeface="Arial"/>
                <a:cs typeface="Arial"/>
                <a:sym typeface="Arial"/>
              </a:rPr>
              <a:t>AlmaBetter is a learner-centric career growth institute, that provides T.R.U.E. learning to every ambitious growth aspirant, enabling them to acquire the skills of tomorrow and get assured results.</a:t>
            </a:r>
            <a:endParaRPr sz="1100"/>
          </a:p>
          <a:p>
            <a:pPr marL="0" marR="0" lvl="0" indent="0" algn="l" rtl="0">
              <a:spcBef>
                <a:spcPts val="0"/>
              </a:spcBef>
              <a:spcAft>
                <a:spcPts val="0"/>
              </a:spcAft>
              <a:buNone/>
            </a:pPr>
            <a:endParaRPr sz="1400">
              <a:solidFill>
                <a:schemeClr val="lt1"/>
              </a:solidFill>
              <a:latin typeface="Arial"/>
              <a:ea typeface="Arial"/>
              <a:cs typeface="Arial"/>
              <a:sym typeface="Arial"/>
            </a:endParaRPr>
          </a:p>
          <a:p>
            <a:pPr marL="0" marR="0" lvl="0" indent="0" algn="l" rtl="0">
              <a:spcBef>
                <a:spcPts val="0"/>
              </a:spcBef>
              <a:spcAft>
                <a:spcPts val="0"/>
              </a:spcAft>
              <a:buNone/>
            </a:pPr>
            <a:r>
              <a:rPr lang="en-GB" sz="1400">
                <a:solidFill>
                  <a:schemeClr val="lt1"/>
                </a:solidFill>
                <a:latin typeface="Arial"/>
                <a:ea typeface="Arial"/>
                <a:cs typeface="Arial"/>
                <a:sym typeface="Arial"/>
              </a:rPr>
              <a:t>We are revolutionising the way skills, experiences, and learning outcomes are delivered online. Join the largest tech community and fast forward your career with AlmaBetter.</a:t>
            </a:r>
            <a:endParaRPr sz="110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88"/>
        <p:cNvGrpSpPr/>
        <p:nvPr/>
      </p:nvGrpSpPr>
      <p:grpSpPr>
        <a:xfrm>
          <a:off x="0" y="0"/>
          <a:ext cx="0" cy="0"/>
          <a:chOff x="0" y="0"/>
          <a:chExt cx="0" cy="0"/>
        </a:xfrm>
      </p:grpSpPr>
      <p:sp>
        <p:nvSpPr>
          <p:cNvPr id="89" name="Google Shape;89;p22"/>
          <p:cNvSpPr txBox="1">
            <a:spLocks noGrp="1"/>
          </p:cNvSpPr>
          <p:nvPr>
            <p:ph type="body" idx="1"/>
          </p:nvPr>
        </p:nvSpPr>
        <p:spPr>
          <a:xfrm>
            <a:off x="375386" y="368066"/>
            <a:ext cx="7673700" cy="96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4100"/>
              <a:buFont typeface="Arial"/>
              <a:buNone/>
              <a:defRPr sz="41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90" name="Google Shape;90;p22"/>
          <p:cNvPicPr preferRelativeResize="0"/>
          <p:nvPr/>
        </p:nvPicPr>
        <p:blipFill rotWithShape="1">
          <a:blip r:embed="rId2">
            <a:alphaModFix/>
          </a:blip>
          <a:srcRect/>
          <a:stretch/>
        </p:blipFill>
        <p:spPr>
          <a:xfrm>
            <a:off x="375386" y="4793310"/>
            <a:ext cx="830144" cy="138358"/>
          </a:xfrm>
          <a:prstGeom prst="rect">
            <a:avLst/>
          </a:prstGeom>
          <a:noFill/>
          <a:ln>
            <a:noFill/>
          </a:ln>
        </p:spPr>
      </p:pic>
      <p:pic>
        <p:nvPicPr>
          <p:cNvPr id="91" name="Google Shape;91;p22"/>
          <p:cNvPicPr preferRelativeResize="0"/>
          <p:nvPr/>
        </p:nvPicPr>
        <p:blipFill rotWithShape="1">
          <a:blip r:embed="rId3">
            <a:alphaModFix/>
          </a:blip>
          <a:srcRect/>
          <a:stretch/>
        </p:blipFill>
        <p:spPr>
          <a:xfrm>
            <a:off x="8265895" y="4748764"/>
            <a:ext cx="570095" cy="197340"/>
          </a:xfrm>
          <a:prstGeom prst="rect">
            <a:avLst/>
          </a:prstGeom>
          <a:noFill/>
          <a:ln>
            <a:noFill/>
          </a:ln>
        </p:spPr>
      </p:pic>
      <p:sp>
        <p:nvSpPr>
          <p:cNvPr id="92" name="Google Shape;92;p22"/>
          <p:cNvSpPr txBox="1">
            <a:spLocks noGrp="1"/>
          </p:cNvSpPr>
          <p:nvPr>
            <p:ph type="body" idx="2"/>
          </p:nvPr>
        </p:nvSpPr>
        <p:spPr>
          <a:xfrm>
            <a:off x="375385" y="1606587"/>
            <a:ext cx="7673700" cy="258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p:cSld name="Numbers">
    <p:spTree>
      <p:nvGrpSpPr>
        <p:cNvPr id="1" name="Shape 93"/>
        <p:cNvGrpSpPr/>
        <p:nvPr/>
      </p:nvGrpSpPr>
      <p:grpSpPr>
        <a:xfrm>
          <a:off x="0" y="0"/>
          <a:ext cx="0" cy="0"/>
          <a:chOff x="0" y="0"/>
          <a:chExt cx="0" cy="0"/>
        </a:xfrm>
      </p:grpSpPr>
      <p:sp>
        <p:nvSpPr>
          <p:cNvPr id="94" name="Google Shape;94;p23"/>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95" name="Google Shape;95;p23"/>
          <p:cNvPicPr preferRelativeResize="0"/>
          <p:nvPr/>
        </p:nvPicPr>
        <p:blipFill rotWithShape="1">
          <a:blip r:embed="rId2">
            <a:alphaModFix/>
          </a:blip>
          <a:srcRect/>
          <a:stretch/>
        </p:blipFill>
        <p:spPr>
          <a:xfrm>
            <a:off x="8265539" y="4743467"/>
            <a:ext cx="570452" cy="197340"/>
          </a:xfrm>
          <a:prstGeom prst="rect">
            <a:avLst/>
          </a:prstGeom>
          <a:noFill/>
          <a:ln>
            <a:noFill/>
          </a:ln>
        </p:spPr>
      </p:pic>
      <p:pic>
        <p:nvPicPr>
          <p:cNvPr id="96" name="Google Shape;96;p23"/>
          <p:cNvPicPr preferRelativeResize="0"/>
          <p:nvPr/>
        </p:nvPicPr>
        <p:blipFill rotWithShape="1">
          <a:blip r:embed="rId3">
            <a:alphaModFix/>
          </a:blip>
          <a:srcRect/>
          <a:stretch/>
        </p:blipFill>
        <p:spPr>
          <a:xfrm>
            <a:off x="375385" y="4800896"/>
            <a:ext cx="830146" cy="139911"/>
          </a:xfrm>
          <a:prstGeom prst="rect">
            <a:avLst/>
          </a:prstGeom>
          <a:noFill/>
          <a:ln>
            <a:noFill/>
          </a:ln>
        </p:spPr>
      </p:pic>
      <p:sp>
        <p:nvSpPr>
          <p:cNvPr id="97" name="Google Shape;97;p23"/>
          <p:cNvSpPr txBox="1">
            <a:spLocks noGrp="1"/>
          </p:cNvSpPr>
          <p:nvPr>
            <p:ph type="body" idx="1"/>
          </p:nvPr>
        </p:nvSpPr>
        <p:spPr>
          <a:xfrm>
            <a:off x="924025" y="1651285"/>
            <a:ext cx="2158500" cy="111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7200"/>
              <a:buFont typeface="Arial"/>
              <a:buNone/>
              <a:defRPr sz="72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8" name="Google Shape;98;p23"/>
          <p:cNvSpPr txBox="1">
            <a:spLocks noGrp="1"/>
          </p:cNvSpPr>
          <p:nvPr>
            <p:ph type="body" idx="2"/>
          </p:nvPr>
        </p:nvSpPr>
        <p:spPr>
          <a:xfrm>
            <a:off x="3492767" y="1651284"/>
            <a:ext cx="2158500" cy="111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7200"/>
              <a:buFont typeface="Arial"/>
              <a:buNone/>
              <a:defRPr sz="72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9" name="Google Shape;99;p23"/>
          <p:cNvSpPr txBox="1">
            <a:spLocks noGrp="1"/>
          </p:cNvSpPr>
          <p:nvPr>
            <p:ph type="body" idx="3"/>
          </p:nvPr>
        </p:nvSpPr>
        <p:spPr>
          <a:xfrm>
            <a:off x="6061509" y="1651284"/>
            <a:ext cx="2158500" cy="111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7200"/>
              <a:buFont typeface="Arial"/>
              <a:buNone/>
              <a:defRPr sz="72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0" name="Google Shape;100;p23"/>
          <p:cNvSpPr txBox="1">
            <a:spLocks noGrp="1"/>
          </p:cNvSpPr>
          <p:nvPr>
            <p:ph type="body" idx="4"/>
          </p:nvPr>
        </p:nvSpPr>
        <p:spPr>
          <a:xfrm>
            <a:off x="924026" y="2999846"/>
            <a:ext cx="2158500" cy="6024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1" name="Google Shape;101;p23"/>
          <p:cNvSpPr txBox="1">
            <a:spLocks noGrp="1"/>
          </p:cNvSpPr>
          <p:nvPr>
            <p:ph type="body" idx="5"/>
          </p:nvPr>
        </p:nvSpPr>
        <p:spPr>
          <a:xfrm>
            <a:off x="3492767" y="3017063"/>
            <a:ext cx="2158500" cy="6024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2" name="Google Shape;102;p23"/>
          <p:cNvSpPr txBox="1">
            <a:spLocks noGrp="1"/>
          </p:cNvSpPr>
          <p:nvPr>
            <p:ph type="body" idx="6"/>
          </p:nvPr>
        </p:nvSpPr>
        <p:spPr>
          <a:xfrm>
            <a:off x="6061509" y="2999846"/>
            <a:ext cx="2158500" cy="6024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amp; Numbers">
  <p:cSld name="Content &amp; Numbers">
    <p:spTree>
      <p:nvGrpSpPr>
        <p:cNvPr id="1" name="Shape 103"/>
        <p:cNvGrpSpPr/>
        <p:nvPr/>
      </p:nvGrpSpPr>
      <p:grpSpPr>
        <a:xfrm>
          <a:off x="0" y="0"/>
          <a:ext cx="0" cy="0"/>
          <a:chOff x="0" y="0"/>
          <a:chExt cx="0" cy="0"/>
        </a:xfrm>
      </p:grpSpPr>
      <p:sp>
        <p:nvSpPr>
          <p:cNvPr id="104" name="Google Shape;104;p24"/>
          <p:cNvSpPr/>
          <p:nvPr/>
        </p:nvSpPr>
        <p:spPr>
          <a:xfrm>
            <a:off x="4572000" y="0"/>
            <a:ext cx="4572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05" name="Google Shape;105;p24"/>
          <p:cNvSpPr txBox="1">
            <a:spLocks noGrp="1"/>
          </p:cNvSpPr>
          <p:nvPr>
            <p:ph type="body" idx="1"/>
          </p:nvPr>
        </p:nvSpPr>
        <p:spPr>
          <a:xfrm>
            <a:off x="5262614" y="369871"/>
            <a:ext cx="2894700" cy="15612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9000"/>
              <a:buFont typeface="Arial"/>
              <a:buNone/>
              <a:defRPr sz="90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6" name="Google Shape;106;p24"/>
          <p:cNvSpPr txBox="1">
            <a:spLocks noGrp="1"/>
          </p:cNvSpPr>
          <p:nvPr>
            <p:ph type="body" idx="2"/>
          </p:nvPr>
        </p:nvSpPr>
        <p:spPr>
          <a:xfrm>
            <a:off x="5262614" y="2142545"/>
            <a:ext cx="2894700" cy="746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7" name="Google Shape;107;p24"/>
          <p:cNvSpPr txBox="1">
            <a:spLocks noGrp="1"/>
          </p:cNvSpPr>
          <p:nvPr>
            <p:ph type="body" idx="3"/>
          </p:nvPr>
        </p:nvSpPr>
        <p:spPr>
          <a:xfrm>
            <a:off x="375385" y="368066"/>
            <a:ext cx="3631200" cy="96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4100"/>
              <a:buFont typeface="Arial"/>
              <a:buNone/>
              <a:defRPr sz="41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8" name="Google Shape;108;p24"/>
          <p:cNvSpPr txBox="1">
            <a:spLocks noGrp="1"/>
          </p:cNvSpPr>
          <p:nvPr>
            <p:ph type="body" idx="4"/>
          </p:nvPr>
        </p:nvSpPr>
        <p:spPr>
          <a:xfrm>
            <a:off x="375385" y="1606587"/>
            <a:ext cx="3631200" cy="2717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109" name="Google Shape;109;p24"/>
          <p:cNvPicPr preferRelativeResize="0"/>
          <p:nvPr/>
        </p:nvPicPr>
        <p:blipFill rotWithShape="1">
          <a:blip r:embed="rId2">
            <a:alphaModFix/>
          </a:blip>
          <a:srcRect/>
          <a:stretch/>
        </p:blipFill>
        <p:spPr>
          <a:xfrm>
            <a:off x="375386" y="4793310"/>
            <a:ext cx="830144" cy="138358"/>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with Image">
  <p:cSld name="Content with Image">
    <p:spTree>
      <p:nvGrpSpPr>
        <p:cNvPr id="1" name="Shape 110"/>
        <p:cNvGrpSpPr/>
        <p:nvPr/>
      </p:nvGrpSpPr>
      <p:grpSpPr>
        <a:xfrm>
          <a:off x="0" y="0"/>
          <a:ext cx="0" cy="0"/>
          <a:chOff x="0" y="0"/>
          <a:chExt cx="0" cy="0"/>
        </a:xfrm>
      </p:grpSpPr>
      <p:sp>
        <p:nvSpPr>
          <p:cNvPr id="111" name="Google Shape;111;p25"/>
          <p:cNvSpPr txBox="1">
            <a:spLocks noGrp="1"/>
          </p:cNvSpPr>
          <p:nvPr>
            <p:ph type="body" idx="1"/>
          </p:nvPr>
        </p:nvSpPr>
        <p:spPr>
          <a:xfrm>
            <a:off x="375385" y="368066"/>
            <a:ext cx="3631200" cy="96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4100"/>
              <a:buFont typeface="Arial"/>
              <a:buNone/>
              <a:defRPr sz="41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2" name="Google Shape;112;p25"/>
          <p:cNvSpPr txBox="1">
            <a:spLocks noGrp="1"/>
          </p:cNvSpPr>
          <p:nvPr>
            <p:ph type="body" idx="2"/>
          </p:nvPr>
        </p:nvSpPr>
        <p:spPr>
          <a:xfrm>
            <a:off x="375385" y="1606587"/>
            <a:ext cx="3631200" cy="2717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113" name="Google Shape;113;p25"/>
          <p:cNvPicPr preferRelativeResize="0"/>
          <p:nvPr/>
        </p:nvPicPr>
        <p:blipFill rotWithShape="1">
          <a:blip r:embed="rId2">
            <a:alphaModFix/>
          </a:blip>
          <a:srcRect/>
          <a:stretch/>
        </p:blipFill>
        <p:spPr>
          <a:xfrm>
            <a:off x="375386" y="4793310"/>
            <a:ext cx="830144" cy="138358"/>
          </a:xfrm>
          <a:prstGeom prst="rect">
            <a:avLst/>
          </a:prstGeom>
          <a:noFill/>
          <a:ln>
            <a:noFill/>
          </a:ln>
        </p:spPr>
      </p:pic>
      <p:sp>
        <p:nvSpPr>
          <p:cNvPr id="114" name="Google Shape;114;p25"/>
          <p:cNvSpPr>
            <a:spLocks noGrp="1"/>
          </p:cNvSpPr>
          <p:nvPr>
            <p:ph type="pic" idx="3"/>
          </p:nvPr>
        </p:nvSpPr>
        <p:spPr>
          <a:xfrm>
            <a:off x="4572000" y="0"/>
            <a:ext cx="4572000" cy="5143500"/>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reaker">
  <p:cSld name="Breaker">
    <p:spTree>
      <p:nvGrpSpPr>
        <p:cNvPr id="1" name="Shape 115"/>
        <p:cNvGrpSpPr/>
        <p:nvPr/>
      </p:nvGrpSpPr>
      <p:grpSpPr>
        <a:xfrm>
          <a:off x="0" y="0"/>
          <a:ext cx="0" cy="0"/>
          <a:chOff x="0" y="0"/>
          <a:chExt cx="0" cy="0"/>
        </a:xfrm>
      </p:grpSpPr>
      <p:sp>
        <p:nvSpPr>
          <p:cNvPr id="116" name="Google Shape;116;p26"/>
          <p:cNvSpPr/>
          <p:nvPr/>
        </p:nvSpPr>
        <p:spPr>
          <a:xfrm>
            <a:off x="0" y="0"/>
            <a:ext cx="9144000" cy="51435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7" name="Google Shape;117;p26"/>
          <p:cNvSpPr txBox="1">
            <a:spLocks noGrp="1"/>
          </p:cNvSpPr>
          <p:nvPr>
            <p:ph type="body" idx="1"/>
          </p:nvPr>
        </p:nvSpPr>
        <p:spPr>
          <a:xfrm>
            <a:off x="1540042" y="1913898"/>
            <a:ext cx="6063900" cy="13158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118"/>
        <p:cNvGrpSpPr/>
        <p:nvPr/>
      </p:nvGrpSpPr>
      <p:grpSpPr>
        <a:xfrm>
          <a:off x="0" y="0"/>
          <a:ext cx="0" cy="0"/>
          <a:chOff x="0" y="0"/>
          <a:chExt cx="0" cy="0"/>
        </a:xfrm>
      </p:grpSpPr>
      <p:sp>
        <p:nvSpPr>
          <p:cNvPr id="119" name="Google Shape;119;p27"/>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20" name="Google Shape;120;p27"/>
          <p:cNvPicPr preferRelativeResize="0"/>
          <p:nvPr/>
        </p:nvPicPr>
        <p:blipFill rotWithShape="1">
          <a:blip r:embed="rId2">
            <a:alphaModFix/>
          </a:blip>
          <a:srcRect/>
          <a:stretch/>
        </p:blipFill>
        <p:spPr>
          <a:xfrm>
            <a:off x="4826752" y="4314287"/>
            <a:ext cx="3658701" cy="376324"/>
          </a:xfrm>
          <a:prstGeom prst="rect">
            <a:avLst/>
          </a:prstGeom>
          <a:noFill/>
          <a:ln>
            <a:noFill/>
          </a:ln>
        </p:spPr>
      </p:pic>
      <p:sp>
        <p:nvSpPr>
          <p:cNvPr id="121" name="Google Shape;121;p27"/>
          <p:cNvSpPr txBox="1"/>
          <p:nvPr/>
        </p:nvSpPr>
        <p:spPr>
          <a:xfrm>
            <a:off x="658544" y="3865409"/>
            <a:ext cx="2659500" cy="1038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b="1" i="0">
                <a:solidFill>
                  <a:schemeClr val="lt1"/>
                </a:solidFill>
                <a:latin typeface="Arial"/>
                <a:ea typeface="Arial"/>
                <a:cs typeface="Arial"/>
                <a:sym typeface="Arial"/>
              </a:rPr>
              <a:t>AlmaBetter Edutech Pvt. Ltd.</a:t>
            </a:r>
            <a:endParaRPr sz="1100"/>
          </a:p>
          <a:p>
            <a:pPr marL="0" marR="0" lvl="0" indent="0" algn="l" rtl="0">
              <a:spcBef>
                <a:spcPts val="0"/>
              </a:spcBef>
              <a:spcAft>
                <a:spcPts val="0"/>
              </a:spcAft>
              <a:buNone/>
            </a:pPr>
            <a:r>
              <a:rPr lang="en-GB" sz="900">
                <a:solidFill>
                  <a:schemeClr val="lt1"/>
                </a:solidFill>
                <a:latin typeface="Arial"/>
                <a:ea typeface="Arial"/>
                <a:cs typeface="Arial"/>
                <a:sym typeface="Arial"/>
              </a:rPr>
              <a:t>4th Floor, 133/2, Janardhan Towers,</a:t>
            </a:r>
            <a:endParaRPr sz="1100"/>
          </a:p>
          <a:p>
            <a:pPr marL="0" marR="0" lvl="0" indent="0" algn="l" rtl="0">
              <a:spcBef>
                <a:spcPts val="0"/>
              </a:spcBef>
              <a:spcAft>
                <a:spcPts val="0"/>
              </a:spcAft>
              <a:buNone/>
            </a:pPr>
            <a:r>
              <a:rPr lang="en-GB" sz="900">
                <a:solidFill>
                  <a:schemeClr val="lt1"/>
                </a:solidFill>
                <a:latin typeface="Arial"/>
                <a:ea typeface="Arial"/>
                <a:cs typeface="Arial"/>
                <a:sym typeface="Arial"/>
              </a:rPr>
              <a:t>Residency Road, Bengaluru 560025</a:t>
            </a:r>
            <a:endParaRPr sz="1100"/>
          </a:p>
          <a:p>
            <a:pPr marL="0" marR="0" lvl="0" indent="0" algn="l" rtl="0">
              <a:spcBef>
                <a:spcPts val="0"/>
              </a:spcBef>
              <a:spcAft>
                <a:spcPts val="0"/>
              </a:spcAft>
              <a:buNone/>
            </a:pPr>
            <a:endParaRPr sz="900">
              <a:solidFill>
                <a:schemeClr val="lt1"/>
              </a:solidFill>
              <a:latin typeface="Arial"/>
              <a:ea typeface="Arial"/>
              <a:cs typeface="Arial"/>
              <a:sym typeface="Arial"/>
            </a:endParaRPr>
          </a:p>
          <a:p>
            <a:pPr marL="0" marR="0" lvl="0" indent="0" algn="l" rtl="0">
              <a:spcBef>
                <a:spcPts val="0"/>
              </a:spcBef>
              <a:spcAft>
                <a:spcPts val="0"/>
              </a:spcAft>
              <a:buNone/>
            </a:pPr>
            <a:r>
              <a:rPr lang="en-GB" sz="900" u="sng">
                <a:solidFill>
                  <a:schemeClr val="hlink"/>
                </a:solidFill>
                <a:latin typeface="Arial"/>
                <a:ea typeface="Arial"/>
                <a:cs typeface="Arial"/>
                <a:sym typeface="Arial"/>
                <a:hlinkClick r:id="rId3"/>
              </a:rPr>
              <a:t>www.almabetter.com</a:t>
            </a:r>
            <a:endParaRPr sz="900">
              <a:solidFill>
                <a:schemeClr val="lt1"/>
              </a:solidFill>
              <a:latin typeface="Arial"/>
              <a:ea typeface="Arial"/>
              <a:cs typeface="Arial"/>
              <a:sym typeface="Arial"/>
            </a:endParaRPr>
          </a:p>
          <a:p>
            <a:pPr marL="0" marR="0" lvl="0" indent="0" algn="l" rtl="0">
              <a:spcBef>
                <a:spcPts val="0"/>
              </a:spcBef>
              <a:spcAft>
                <a:spcPts val="0"/>
              </a:spcAft>
              <a:buNone/>
            </a:pPr>
            <a:r>
              <a:rPr lang="en-GB" sz="900">
                <a:solidFill>
                  <a:schemeClr val="lt1"/>
                </a:solidFill>
                <a:latin typeface="Arial"/>
                <a:ea typeface="Arial"/>
                <a:cs typeface="Arial"/>
                <a:sym typeface="Arial"/>
              </a:rPr>
              <a:t>+91-9513166012 / +91-9513164998</a:t>
            </a:r>
            <a:endParaRPr sz="1100"/>
          </a:p>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122" name="Google Shape;122;p27"/>
          <p:cNvSpPr txBox="1"/>
          <p:nvPr/>
        </p:nvSpPr>
        <p:spPr>
          <a:xfrm>
            <a:off x="545348" y="480693"/>
            <a:ext cx="5098500" cy="1177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7200" b="1" i="0">
                <a:solidFill>
                  <a:schemeClr val="lt1"/>
                </a:solidFill>
                <a:latin typeface="Arial"/>
                <a:ea typeface="Arial"/>
                <a:cs typeface="Arial"/>
                <a:sym typeface="Arial"/>
              </a:rPr>
              <a:t>Thank you.</a:t>
            </a:r>
            <a:endParaRPr sz="1100"/>
          </a:p>
        </p:txBody>
      </p:sp>
      <p:sp>
        <p:nvSpPr>
          <p:cNvPr id="123" name="Google Shape;123;p27"/>
          <p:cNvSpPr/>
          <p:nvPr/>
        </p:nvSpPr>
        <p:spPr>
          <a:xfrm>
            <a:off x="658544" y="1586872"/>
            <a:ext cx="2659500" cy="1080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2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1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000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6">
            <a:alphaModFix/>
          </a:blip>
          <a:stretch>
            <a:fill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customXml" Target="../ink/ink3.xml"/><Relationship Id="rId11" Type="http://schemas.openxmlformats.org/officeDocument/2006/relationships/image" Target="../media/image14.png"/><Relationship Id="rId5" Type="http://schemas.openxmlformats.org/officeDocument/2006/relationships/image" Target="../media/image11.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30"/>
          <p:cNvSpPr txBox="1"/>
          <p:nvPr/>
        </p:nvSpPr>
        <p:spPr>
          <a:xfrm>
            <a:off x="446900" y="1188200"/>
            <a:ext cx="4381200" cy="849600"/>
          </a:xfrm>
          <a:prstGeom prst="rect">
            <a:avLst/>
          </a:prstGeom>
          <a:noFill/>
          <a:ln>
            <a:noFill/>
          </a:ln>
        </p:spPr>
        <p:txBody>
          <a:bodyPr spcFirstLastPara="1" wrap="square" lIns="91425" tIns="91425" rIns="91425" bIns="91425" anchor="t" anchorCtr="0">
            <a:spAutoFit/>
          </a:bodyPr>
          <a:lstStyle/>
          <a:p>
            <a:pPr marL="177800" lvl="0" indent="-177800" algn="l" rtl="0">
              <a:lnSpc>
                <a:spcPct val="90000"/>
              </a:lnSpc>
              <a:spcBef>
                <a:spcPts val="0"/>
              </a:spcBef>
              <a:spcAft>
                <a:spcPts val="0"/>
              </a:spcAft>
              <a:buNone/>
            </a:pPr>
            <a:r>
              <a:rPr lang="en-GB" sz="4800" b="1">
                <a:solidFill>
                  <a:srgbClr val="FFFFFF"/>
                </a:solidFill>
              </a:rPr>
              <a:t>Welcome to </a:t>
            </a:r>
            <a:endParaRPr sz="4800" b="1">
              <a:solidFill>
                <a:srgbClr val="FFFFFF"/>
              </a:solidFill>
            </a:endParaRPr>
          </a:p>
        </p:txBody>
      </p:sp>
      <p:sp>
        <p:nvSpPr>
          <p:cNvPr id="131" name="Google Shape;131;p30"/>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0"/>
          <p:cNvSpPr txBox="1"/>
          <p:nvPr/>
        </p:nvSpPr>
        <p:spPr>
          <a:xfrm>
            <a:off x="516975" y="3653925"/>
            <a:ext cx="6545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b="1">
                <a:solidFill>
                  <a:srgbClr val="FFFFFF"/>
                </a:solidFill>
                <a:latin typeface="Montserrat"/>
                <a:ea typeface="Montserrat"/>
                <a:cs typeface="Montserrat"/>
                <a:sym typeface="Montserrat"/>
              </a:rPr>
              <a:t>New age upskilling platform for high growth careers</a:t>
            </a:r>
            <a:endParaRPr sz="1700" b="1">
              <a:solidFill>
                <a:srgbClr val="FFFFFF"/>
              </a:solidFill>
              <a:latin typeface="Montserrat"/>
              <a:ea typeface="Montserrat"/>
              <a:cs typeface="Montserrat"/>
              <a:sym typeface="Montserrat"/>
            </a:endParaRPr>
          </a:p>
        </p:txBody>
      </p:sp>
      <p:pic>
        <p:nvPicPr>
          <p:cNvPr id="133" name="Google Shape;133;p30"/>
          <p:cNvPicPr preferRelativeResize="0"/>
          <p:nvPr/>
        </p:nvPicPr>
        <p:blipFill rotWithShape="1">
          <a:blip r:embed="rId3">
            <a:alphaModFix/>
          </a:blip>
          <a:srcRect l="7791" t="27051" r="8061" b="27898"/>
          <a:stretch/>
        </p:blipFill>
        <p:spPr>
          <a:xfrm>
            <a:off x="525775" y="2037800"/>
            <a:ext cx="3759027" cy="739875"/>
          </a:xfrm>
          <a:prstGeom prst="rect">
            <a:avLst/>
          </a:prstGeom>
          <a:noFill/>
          <a:ln>
            <a:noFill/>
          </a:ln>
        </p:spPr>
      </p:pic>
      <p:pic>
        <p:nvPicPr>
          <p:cNvPr id="134" name="Google Shape;134;p30"/>
          <p:cNvPicPr preferRelativeResize="0"/>
          <p:nvPr/>
        </p:nvPicPr>
        <p:blipFill rotWithShape="1">
          <a:blip r:embed="rId3">
            <a:alphaModFix/>
          </a:blip>
          <a:srcRect l="7791" t="27051" r="8061" b="27898"/>
          <a:stretch/>
        </p:blipFill>
        <p:spPr>
          <a:xfrm>
            <a:off x="7643452" y="212375"/>
            <a:ext cx="1285376" cy="253000"/>
          </a:xfrm>
          <a:prstGeom prst="rect">
            <a:avLst/>
          </a:prstGeom>
          <a:noFill/>
          <a:ln>
            <a:noFill/>
          </a:ln>
        </p:spPr>
      </p:pic>
      <p:sp>
        <p:nvSpPr>
          <p:cNvPr id="2" name="Google Shape;132;p30">
            <a:extLst>
              <a:ext uri="{FF2B5EF4-FFF2-40B4-BE49-F238E27FC236}">
                <a16:creationId xmlns:a16="http://schemas.microsoft.com/office/drawing/2014/main" id="{45A30687-11AF-2562-A0DA-DD59DE3F92F6}"/>
              </a:ext>
            </a:extLst>
          </p:cNvPr>
          <p:cNvSpPr txBox="1"/>
          <p:nvPr/>
        </p:nvSpPr>
        <p:spPr>
          <a:xfrm>
            <a:off x="6509842" y="4201830"/>
            <a:ext cx="2109372" cy="446400"/>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GB" sz="1700" b="1" dirty="0">
                <a:solidFill>
                  <a:srgbClr val="FFFFFF"/>
                </a:solidFill>
                <a:latin typeface="Montserrat"/>
                <a:ea typeface="Montserrat"/>
                <a:cs typeface="Montserrat"/>
                <a:sym typeface="Montserrat"/>
              </a:rPr>
              <a:t>By </a:t>
            </a:r>
            <a:r>
              <a:rPr lang="en-GB" sz="1700" b="1" dirty="0" err="1">
                <a:solidFill>
                  <a:srgbClr val="FFFFFF"/>
                </a:solidFill>
                <a:latin typeface="Montserrat"/>
                <a:ea typeface="Montserrat"/>
                <a:cs typeface="Montserrat"/>
                <a:sym typeface="Montserrat"/>
              </a:rPr>
              <a:t>Urvshi</a:t>
            </a:r>
            <a:r>
              <a:rPr lang="en-GB" sz="1700" b="1" dirty="0">
                <a:solidFill>
                  <a:srgbClr val="FFFFFF"/>
                </a:solidFill>
                <a:latin typeface="Montserrat"/>
                <a:ea typeface="Montserrat"/>
                <a:cs typeface="Montserrat"/>
                <a:sym typeface="Montserrat"/>
              </a:rPr>
              <a:t> Singla</a:t>
            </a:r>
            <a:endParaRPr sz="1700" b="1" dirty="0">
              <a:solidFill>
                <a:srgbClr val="FFFFFF"/>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7"/>
          <p:cNvSpPr txBox="1"/>
          <p:nvPr/>
        </p:nvSpPr>
        <p:spPr>
          <a:xfrm>
            <a:off x="446900" y="1775700"/>
            <a:ext cx="4381200" cy="849600"/>
          </a:xfrm>
          <a:prstGeom prst="rect">
            <a:avLst/>
          </a:prstGeom>
          <a:noFill/>
          <a:ln>
            <a:noFill/>
          </a:ln>
        </p:spPr>
        <p:txBody>
          <a:bodyPr spcFirstLastPara="1" wrap="square" lIns="91425" tIns="91425" rIns="91425" bIns="91425" anchor="t" anchorCtr="0">
            <a:spAutoFit/>
          </a:bodyPr>
          <a:lstStyle/>
          <a:p>
            <a:pPr marL="177800" lvl="0" indent="-177800" algn="l" rtl="0">
              <a:lnSpc>
                <a:spcPct val="90000"/>
              </a:lnSpc>
              <a:spcBef>
                <a:spcPts val="0"/>
              </a:spcBef>
              <a:spcAft>
                <a:spcPts val="0"/>
              </a:spcAft>
              <a:buNone/>
            </a:pPr>
            <a:r>
              <a:rPr lang="en-GB" sz="4800" b="1">
                <a:solidFill>
                  <a:srgbClr val="FFFFFF"/>
                </a:solidFill>
              </a:rPr>
              <a:t>Thank </a:t>
            </a:r>
            <a:r>
              <a:rPr lang="en-GB" sz="4800" b="1">
                <a:solidFill>
                  <a:srgbClr val="F00037"/>
                </a:solidFill>
              </a:rPr>
              <a:t>You</a:t>
            </a:r>
            <a:endParaRPr sz="4800" b="1">
              <a:solidFill>
                <a:srgbClr val="F00037"/>
              </a:solidFill>
            </a:endParaRPr>
          </a:p>
        </p:txBody>
      </p:sp>
      <p:sp>
        <p:nvSpPr>
          <p:cNvPr id="199" name="Google Shape;199;p37"/>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0" name="Google Shape;200;p37"/>
          <p:cNvPicPr preferRelativeResize="0"/>
          <p:nvPr/>
        </p:nvPicPr>
        <p:blipFill rotWithShape="1">
          <a:blip r:embed="rId3">
            <a:alphaModFix/>
          </a:blip>
          <a:srcRect l="7791" t="27051" r="8061" b="27898"/>
          <a:stretch/>
        </p:blipFill>
        <p:spPr>
          <a:xfrm>
            <a:off x="6831545" y="4355125"/>
            <a:ext cx="2097280" cy="412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Shape 138"/>
        <p:cNvGrpSpPr/>
        <p:nvPr/>
      </p:nvGrpSpPr>
      <p:grpSpPr>
        <a:xfrm>
          <a:off x="0" y="0"/>
          <a:ext cx="0" cy="0"/>
          <a:chOff x="0" y="0"/>
          <a:chExt cx="0" cy="0"/>
        </a:xfrm>
      </p:grpSpPr>
      <p:sp>
        <p:nvSpPr>
          <p:cNvPr id="139" name="Google Shape;139;p31"/>
          <p:cNvSpPr txBox="1">
            <a:spLocks noGrp="1"/>
          </p:cNvSpPr>
          <p:nvPr>
            <p:ph type="body" idx="1"/>
          </p:nvPr>
        </p:nvSpPr>
        <p:spPr>
          <a:xfrm>
            <a:off x="735160" y="129516"/>
            <a:ext cx="7673700" cy="960300"/>
          </a:xfrm>
          <a:prstGeom prst="rect">
            <a:avLst/>
          </a:prstGeom>
          <a:noFill/>
          <a:ln>
            <a:noFill/>
          </a:ln>
        </p:spPr>
        <p:txBody>
          <a:bodyPr spcFirstLastPara="1" wrap="square" lIns="68575" tIns="34275" rIns="68575" bIns="34275" anchor="ctr" anchorCtr="0">
            <a:noAutofit/>
          </a:bodyPr>
          <a:lstStyle/>
          <a:p>
            <a:pPr marL="177800" lvl="0" indent="-177800" algn="ctr" rtl="0">
              <a:lnSpc>
                <a:spcPct val="90000"/>
              </a:lnSpc>
              <a:spcBef>
                <a:spcPts val="0"/>
              </a:spcBef>
              <a:spcAft>
                <a:spcPts val="0"/>
              </a:spcAft>
              <a:buClr>
                <a:schemeClr val="lt1"/>
              </a:buClr>
              <a:buSzPts val="5400"/>
              <a:buNone/>
            </a:pPr>
            <a:r>
              <a:rPr lang="en-GB" sz="3600"/>
              <a:t>Session Agenda</a:t>
            </a:r>
            <a:endParaRPr sz="3600">
              <a:solidFill>
                <a:srgbClr val="F00037"/>
              </a:solidFill>
            </a:endParaRPr>
          </a:p>
        </p:txBody>
      </p:sp>
      <p:sp>
        <p:nvSpPr>
          <p:cNvPr id="140" name="Google Shape;140;p31"/>
          <p:cNvSpPr txBox="1"/>
          <p:nvPr/>
        </p:nvSpPr>
        <p:spPr>
          <a:xfrm>
            <a:off x="735150" y="1339275"/>
            <a:ext cx="5555400" cy="2816125"/>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rgbClr val="F5FDFF"/>
              </a:buClr>
              <a:buSzPts val="1500"/>
              <a:buFont typeface="Montserrat"/>
              <a:buChar char="●"/>
            </a:pPr>
            <a:r>
              <a:rPr lang="en-US" sz="1500" b="1" dirty="0">
                <a:solidFill>
                  <a:srgbClr val="F5FDFF"/>
                </a:solidFill>
                <a:latin typeface="Montserrat"/>
                <a:ea typeface="Montserrat"/>
                <a:cs typeface="Montserrat"/>
                <a:sym typeface="Montserrat"/>
              </a:rPr>
              <a:t>What is DSA?</a:t>
            </a:r>
            <a:endParaRPr sz="1500" b="1" dirty="0">
              <a:solidFill>
                <a:srgbClr val="F5FDFF"/>
              </a:solidFill>
              <a:latin typeface="Montserrat"/>
              <a:ea typeface="Montserrat"/>
              <a:cs typeface="Montserrat"/>
              <a:sym typeface="Montserrat"/>
            </a:endParaRPr>
          </a:p>
          <a:p>
            <a:pPr marL="457200" lvl="0" indent="-323850" algn="l" rtl="0">
              <a:lnSpc>
                <a:spcPct val="150000"/>
              </a:lnSpc>
              <a:spcBef>
                <a:spcPts val="0"/>
              </a:spcBef>
              <a:spcAft>
                <a:spcPts val="0"/>
              </a:spcAft>
              <a:buClr>
                <a:srgbClr val="F5FDFF"/>
              </a:buClr>
              <a:buSzPts val="1500"/>
              <a:buFont typeface="Montserrat"/>
              <a:buChar char="●"/>
            </a:pPr>
            <a:r>
              <a:rPr lang="en-GB" sz="1500" b="1" dirty="0">
                <a:solidFill>
                  <a:srgbClr val="F5FDFF"/>
                </a:solidFill>
                <a:latin typeface="Montserrat"/>
                <a:ea typeface="Montserrat"/>
                <a:cs typeface="Montserrat"/>
                <a:sym typeface="Montserrat"/>
              </a:rPr>
              <a:t>Classification of DSA</a:t>
            </a:r>
          </a:p>
          <a:p>
            <a:pPr marL="457200" lvl="0" indent="-323850" algn="l" rtl="0">
              <a:lnSpc>
                <a:spcPct val="150000"/>
              </a:lnSpc>
              <a:spcBef>
                <a:spcPts val="0"/>
              </a:spcBef>
              <a:spcAft>
                <a:spcPts val="0"/>
              </a:spcAft>
              <a:buClr>
                <a:srgbClr val="F5FDFF"/>
              </a:buClr>
              <a:buSzPts val="1500"/>
              <a:buFont typeface="Montserrat"/>
              <a:buChar char="●"/>
            </a:pPr>
            <a:r>
              <a:rPr lang="en-US" sz="1500" b="1" dirty="0">
                <a:solidFill>
                  <a:srgbClr val="F5FDFF"/>
                </a:solidFill>
                <a:latin typeface="Montserrat"/>
                <a:ea typeface="Montserrat"/>
                <a:cs typeface="Montserrat"/>
                <a:sym typeface="Montserrat"/>
              </a:rPr>
              <a:t>What is Algorithm?</a:t>
            </a:r>
            <a:endParaRPr sz="1500" b="1" dirty="0">
              <a:solidFill>
                <a:srgbClr val="F5FDFF"/>
              </a:solidFill>
              <a:latin typeface="Montserrat"/>
              <a:ea typeface="Montserrat"/>
              <a:cs typeface="Montserrat"/>
              <a:sym typeface="Montserrat"/>
            </a:endParaRPr>
          </a:p>
          <a:p>
            <a:pPr marL="457200" lvl="0" indent="-323850" algn="l" rtl="0">
              <a:lnSpc>
                <a:spcPct val="150000"/>
              </a:lnSpc>
              <a:spcBef>
                <a:spcPts val="0"/>
              </a:spcBef>
              <a:spcAft>
                <a:spcPts val="0"/>
              </a:spcAft>
              <a:buClr>
                <a:srgbClr val="F5FDFF"/>
              </a:buClr>
              <a:buSzPts val="1500"/>
              <a:buFont typeface="Montserrat"/>
              <a:buChar char="●"/>
            </a:pPr>
            <a:r>
              <a:rPr lang="en-US" sz="1500" b="1" dirty="0">
                <a:solidFill>
                  <a:srgbClr val="F5FDFF"/>
                </a:solidFill>
                <a:latin typeface="Montserrat"/>
                <a:ea typeface="Montserrat"/>
                <a:cs typeface="Montserrat"/>
                <a:sym typeface="Montserrat"/>
              </a:rPr>
              <a:t>Algorithm Analysis</a:t>
            </a:r>
          </a:p>
          <a:p>
            <a:pPr marL="457200" lvl="0" indent="-323850" algn="l" rtl="0">
              <a:lnSpc>
                <a:spcPct val="150000"/>
              </a:lnSpc>
              <a:spcBef>
                <a:spcPts val="0"/>
              </a:spcBef>
              <a:spcAft>
                <a:spcPts val="0"/>
              </a:spcAft>
              <a:buClr>
                <a:srgbClr val="F5FDFF"/>
              </a:buClr>
              <a:buSzPts val="1500"/>
              <a:buFont typeface="Montserrat"/>
              <a:buChar char="●"/>
            </a:pPr>
            <a:r>
              <a:rPr lang="en-GB" sz="1500" b="1" dirty="0">
                <a:solidFill>
                  <a:srgbClr val="F5FDFF"/>
                </a:solidFill>
                <a:latin typeface="Montserrat"/>
                <a:ea typeface="Montserrat"/>
                <a:cs typeface="Montserrat"/>
                <a:sym typeface="Montserrat"/>
              </a:rPr>
              <a:t>Introduction to Asymptotic Analysis</a:t>
            </a:r>
          </a:p>
          <a:p>
            <a:pPr marL="457200" lvl="0" indent="-323850" algn="l" rtl="0">
              <a:lnSpc>
                <a:spcPct val="150000"/>
              </a:lnSpc>
              <a:spcBef>
                <a:spcPts val="0"/>
              </a:spcBef>
              <a:spcAft>
                <a:spcPts val="0"/>
              </a:spcAft>
              <a:buClr>
                <a:srgbClr val="F5FDFF"/>
              </a:buClr>
              <a:buSzPts val="1500"/>
              <a:buFont typeface="Montserrat"/>
              <a:buChar char="●"/>
            </a:pPr>
            <a:r>
              <a:rPr lang="en-GB" sz="1500" b="1" dirty="0">
                <a:solidFill>
                  <a:srgbClr val="F5FDFF"/>
                </a:solidFill>
                <a:latin typeface="Montserrat"/>
                <a:ea typeface="Montserrat"/>
                <a:cs typeface="Montserrat"/>
                <a:sym typeface="Montserrat"/>
              </a:rPr>
              <a:t>Analysing Time Complexity</a:t>
            </a:r>
            <a:br>
              <a:rPr lang="en-GB" sz="1500" b="1" dirty="0">
                <a:solidFill>
                  <a:srgbClr val="F5FDFF"/>
                </a:solidFill>
                <a:latin typeface="Montserrat"/>
                <a:ea typeface="Montserrat"/>
                <a:cs typeface="Montserrat"/>
                <a:sym typeface="Montserrat"/>
              </a:rPr>
            </a:br>
            <a:br>
              <a:rPr lang="en-GB" sz="1200" b="1" dirty="0">
                <a:solidFill>
                  <a:srgbClr val="F5FDFF"/>
                </a:solidFill>
                <a:latin typeface="Montserrat"/>
                <a:ea typeface="Montserrat"/>
                <a:cs typeface="Montserrat"/>
                <a:sym typeface="Montserrat"/>
              </a:rPr>
            </a:br>
            <a:endParaRPr sz="1200" b="1" dirty="0">
              <a:solidFill>
                <a:srgbClr val="F5FDFF"/>
              </a:solidFill>
              <a:latin typeface="Montserrat"/>
              <a:ea typeface="Montserrat"/>
              <a:cs typeface="Montserrat"/>
              <a:sym typeface="Montserrat"/>
            </a:endParaRPr>
          </a:p>
        </p:txBody>
      </p:sp>
      <p:pic>
        <p:nvPicPr>
          <p:cNvPr id="141" name="Google Shape;141;p31"/>
          <p:cNvPicPr preferRelativeResize="0"/>
          <p:nvPr/>
        </p:nvPicPr>
        <p:blipFill rotWithShape="1">
          <a:blip r:embed="rId3">
            <a:alphaModFix/>
          </a:blip>
          <a:srcRect l="7791" t="27051" r="8061" b="27898"/>
          <a:stretch/>
        </p:blipFill>
        <p:spPr>
          <a:xfrm>
            <a:off x="7643452" y="212375"/>
            <a:ext cx="1285376" cy="253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3"/>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4" name="Google Shape;154;p33"/>
          <p:cNvPicPr preferRelativeResize="0"/>
          <p:nvPr/>
        </p:nvPicPr>
        <p:blipFill rotWithShape="1">
          <a:blip r:embed="rId3">
            <a:alphaModFix/>
          </a:blip>
          <a:srcRect l="7791" t="27051" r="8061" b="27898"/>
          <a:stretch/>
        </p:blipFill>
        <p:spPr>
          <a:xfrm>
            <a:off x="7643452" y="212375"/>
            <a:ext cx="1285376" cy="253000"/>
          </a:xfrm>
          <a:prstGeom prst="rect">
            <a:avLst/>
          </a:prstGeom>
          <a:noFill/>
          <a:ln>
            <a:noFill/>
          </a:ln>
        </p:spPr>
      </p:pic>
      <p:sp>
        <p:nvSpPr>
          <p:cNvPr id="161" name="Google Shape;161;p33"/>
          <p:cNvSpPr txBox="1">
            <a:spLocks noGrp="1"/>
          </p:cNvSpPr>
          <p:nvPr>
            <p:ph type="title"/>
          </p:nvPr>
        </p:nvSpPr>
        <p:spPr>
          <a:xfrm>
            <a:off x="318372" y="257682"/>
            <a:ext cx="5920653" cy="553968"/>
          </a:xfrm>
          <a:prstGeom prst="rect">
            <a:avLst/>
          </a:prstGeom>
        </p:spPr>
        <p:txBody>
          <a:bodyPr spcFirstLastPara="1" wrap="square" lIns="91425" tIns="91425" rIns="91425" bIns="91425" anchor="t" anchorCtr="0">
            <a:spAutoFit/>
          </a:bodyPr>
          <a:lstStyle/>
          <a:p>
            <a:pPr algn="l"/>
            <a:r>
              <a:rPr lang="en-US" sz="2400" b="1" cap="all" dirty="0">
                <a:solidFill>
                  <a:schemeClr val="bg2"/>
                </a:solidFill>
              </a:rPr>
              <a:t>What is Data Structure?</a:t>
            </a:r>
          </a:p>
        </p:txBody>
      </p:sp>
      <p:sp>
        <p:nvSpPr>
          <p:cNvPr id="9" name="TextBox 8">
            <a:extLst>
              <a:ext uri="{FF2B5EF4-FFF2-40B4-BE49-F238E27FC236}">
                <a16:creationId xmlns:a16="http://schemas.microsoft.com/office/drawing/2014/main" id="{FD6F81E3-1431-2997-CB92-7AF0403F863C}"/>
              </a:ext>
            </a:extLst>
          </p:cNvPr>
          <p:cNvSpPr txBox="1"/>
          <p:nvPr/>
        </p:nvSpPr>
        <p:spPr>
          <a:xfrm>
            <a:off x="148157" y="1262017"/>
            <a:ext cx="8054963" cy="2862322"/>
          </a:xfrm>
          <a:prstGeom prst="rect">
            <a:avLst/>
          </a:prstGeom>
          <a:noFill/>
        </p:spPr>
        <p:txBody>
          <a:bodyPr wrap="square" rtlCol="0">
            <a:spAutoFit/>
          </a:bodyPr>
          <a:lstStyle/>
          <a:p>
            <a:pPr marL="285750" indent="-285750" fontAlgn="base">
              <a:buClr>
                <a:schemeClr val="bg2"/>
              </a:buClr>
              <a:buFont typeface="Wingdings" panose="05000000000000000000" pitchFamily="2" charset="2"/>
              <a:buChar char="§"/>
            </a:pPr>
            <a:r>
              <a:rPr lang="en-US" sz="1800" dirty="0">
                <a:solidFill>
                  <a:schemeClr val="bg2"/>
                </a:solidFill>
                <a:highlight>
                  <a:srgbClr val="000000"/>
                </a:highlight>
                <a:latin typeface="+mn-lt"/>
              </a:rPr>
              <a:t>In computer science, a data structure is a format to organize, manage and store data in a way that allows efficient access and modification.</a:t>
            </a:r>
          </a:p>
          <a:p>
            <a:pPr marL="285750" indent="-285750" fontAlgn="base">
              <a:buClr>
                <a:schemeClr val="bg2"/>
              </a:buClr>
              <a:buFont typeface="Wingdings" panose="05000000000000000000" pitchFamily="2" charset="2"/>
              <a:buChar char="§"/>
            </a:pPr>
            <a:r>
              <a:rPr lang="en-US" sz="1800" dirty="0">
                <a:solidFill>
                  <a:schemeClr val="bg2"/>
                </a:solidFill>
                <a:highlight>
                  <a:srgbClr val="000000"/>
                </a:highlight>
                <a:latin typeface="+mn-lt"/>
              </a:rPr>
              <a:t>More precisely, a data structure is a collection of data values, the relationships among them, and the functions or operations that can be applied to that data.</a:t>
            </a:r>
          </a:p>
          <a:p>
            <a:pPr marL="285750" indent="-285750" fontAlgn="base">
              <a:buClr>
                <a:schemeClr val="bg2"/>
              </a:buClr>
              <a:buFont typeface="Wingdings" panose="05000000000000000000" pitchFamily="2" charset="2"/>
              <a:buChar char="§"/>
            </a:pPr>
            <a:r>
              <a:rPr lang="en-US" sz="1800" b="0" i="0" dirty="0">
                <a:solidFill>
                  <a:schemeClr val="bg2"/>
                </a:solidFill>
                <a:effectLst/>
                <a:highlight>
                  <a:srgbClr val="000000"/>
                </a:highlight>
                <a:latin typeface="+mn-lt"/>
              </a:rPr>
              <a:t>By learning </a:t>
            </a:r>
            <a:r>
              <a:rPr lang="en-US" sz="1800" b="1" i="0" dirty="0">
                <a:solidFill>
                  <a:schemeClr val="bg2"/>
                </a:solidFill>
                <a:effectLst/>
                <a:highlight>
                  <a:srgbClr val="000000"/>
                </a:highlight>
                <a:latin typeface="+mn-lt"/>
              </a:rPr>
              <a:t>Data Structures</a:t>
            </a:r>
            <a:r>
              <a:rPr lang="en-US" sz="1800" b="0" i="0" dirty="0">
                <a:solidFill>
                  <a:schemeClr val="bg2"/>
                </a:solidFill>
                <a:effectLst/>
                <a:highlight>
                  <a:srgbClr val="000000"/>
                </a:highlight>
                <a:latin typeface="+mn-lt"/>
              </a:rPr>
              <a:t> and</a:t>
            </a:r>
            <a:r>
              <a:rPr lang="en-US" sz="1800" b="1" i="0" dirty="0">
                <a:solidFill>
                  <a:schemeClr val="bg2"/>
                </a:solidFill>
                <a:effectLst/>
                <a:highlight>
                  <a:srgbClr val="000000"/>
                </a:highlight>
                <a:latin typeface="+mn-lt"/>
              </a:rPr>
              <a:t> Algorithms</a:t>
            </a:r>
            <a:r>
              <a:rPr lang="en-US" sz="1800" b="0" i="0" dirty="0">
                <a:solidFill>
                  <a:schemeClr val="bg2"/>
                </a:solidFill>
                <a:effectLst/>
                <a:highlight>
                  <a:srgbClr val="000000"/>
                </a:highlight>
                <a:latin typeface="+mn-lt"/>
              </a:rPr>
              <a:t>, you can write more efficient code that runs faster and uses fewer resources. This is important for companies because it can save them money and improve the user experience of their products. In fact, a report by </a:t>
            </a:r>
            <a:r>
              <a:rPr lang="en-US" sz="1800" b="1" i="0" dirty="0">
                <a:solidFill>
                  <a:schemeClr val="bg2"/>
                </a:solidFill>
                <a:effectLst/>
                <a:highlight>
                  <a:srgbClr val="000000"/>
                </a:highlight>
                <a:latin typeface="+mn-lt"/>
              </a:rPr>
              <a:t>Amazon</a:t>
            </a:r>
            <a:r>
              <a:rPr lang="en-US" sz="1800" b="0" i="0" dirty="0">
                <a:solidFill>
                  <a:schemeClr val="bg2"/>
                </a:solidFill>
                <a:effectLst/>
                <a:highlight>
                  <a:srgbClr val="000000"/>
                </a:highlight>
                <a:latin typeface="+mn-lt"/>
              </a:rPr>
              <a:t> found that for every 100ms increase in page load time, their revenue decreased by 1%.</a:t>
            </a:r>
            <a:endParaRPr lang="en-US" sz="1800" dirty="0">
              <a:solidFill>
                <a:schemeClr val="bg2"/>
              </a:solidFill>
              <a:highlight>
                <a:srgbClr val="000000"/>
              </a:highlight>
              <a:latin typeface="+mn-lt"/>
            </a:endParaRPr>
          </a:p>
        </p:txBody>
      </p:sp>
    </p:spTree>
    <p:extLst>
      <p:ext uri="{BB962C8B-B14F-4D97-AF65-F5344CB8AC3E}">
        <p14:creationId xmlns:p14="http://schemas.microsoft.com/office/powerpoint/2010/main" val="3389399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3"/>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4" name="Google Shape;154;p33"/>
          <p:cNvPicPr preferRelativeResize="0"/>
          <p:nvPr/>
        </p:nvPicPr>
        <p:blipFill rotWithShape="1">
          <a:blip r:embed="rId3">
            <a:alphaModFix/>
          </a:blip>
          <a:srcRect l="7791" t="27051" r="8061" b="27898"/>
          <a:stretch/>
        </p:blipFill>
        <p:spPr>
          <a:xfrm>
            <a:off x="7643452" y="212375"/>
            <a:ext cx="1285376" cy="253000"/>
          </a:xfrm>
          <a:prstGeom prst="rect">
            <a:avLst/>
          </a:prstGeom>
          <a:noFill/>
          <a:ln>
            <a:noFill/>
          </a:ln>
        </p:spPr>
      </p:pic>
      <p:sp>
        <p:nvSpPr>
          <p:cNvPr id="161" name="Google Shape;161;p33"/>
          <p:cNvSpPr txBox="1">
            <a:spLocks noGrp="1"/>
          </p:cNvSpPr>
          <p:nvPr>
            <p:ph type="title"/>
          </p:nvPr>
        </p:nvSpPr>
        <p:spPr>
          <a:xfrm>
            <a:off x="318372" y="257682"/>
            <a:ext cx="5920653" cy="492412"/>
          </a:xfrm>
          <a:prstGeom prst="rect">
            <a:avLst/>
          </a:prstGeom>
        </p:spPr>
        <p:txBody>
          <a:bodyPr spcFirstLastPara="1" wrap="square" lIns="91425" tIns="91425" rIns="91425" bIns="91425" anchor="t" anchorCtr="0">
            <a:spAutoFit/>
          </a:bodyPr>
          <a:lstStyle/>
          <a:p>
            <a:pPr algn="l" fontAlgn="base"/>
            <a:r>
              <a:rPr lang="en-IN" sz="2000" b="1" i="0" dirty="0">
                <a:solidFill>
                  <a:schemeClr val="bg2"/>
                </a:solidFill>
                <a:effectLst/>
                <a:highlight>
                  <a:srgbClr val="000000"/>
                </a:highlight>
                <a:latin typeface="+mn-lt"/>
              </a:rPr>
              <a:t>Classification of Data structure</a:t>
            </a:r>
          </a:p>
        </p:txBody>
      </p:sp>
      <p:sp>
        <p:nvSpPr>
          <p:cNvPr id="8" name="TextBox 7">
            <a:extLst>
              <a:ext uri="{FF2B5EF4-FFF2-40B4-BE49-F238E27FC236}">
                <a16:creationId xmlns:a16="http://schemas.microsoft.com/office/drawing/2014/main" id="{C4155BE8-BF0E-4BD5-7F45-61C3840E9647}"/>
              </a:ext>
            </a:extLst>
          </p:cNvPr>
          <p:cNvSpPr txBox="1"/>
          <p:nvPr/>
        </p:nvSpPr>
        <p:spPr>
          <a:xfrm>
            <a:off x="381000" y="1041651"/>
            <a:ext cx="8054963" cy="1477328"/>
          </a:xfrm>
          <a:prstGeom prst="rect">
            <a:avLst/>
          </a:prstGeom>
          <a:noFill/>
        </p:spPr>
        <p:txBody>
          <a:bodyPr wrap="square" rtlCol="0">
            <a:spAutoFit/>
          </a:bodyPr>
          <a:lstStyle/>
          <a:p>
            <a:pPr marL="285750" indent="-285750">
              <a:buClr>
                <a:schemeClr val="bg2"/>
              </a:buClr>
              <a:buFont typeface="Wingdings" panose="05000000000000000000" pitchFamily="2" charset="2"/>
              <a:buChar char="§"/>
            </a:pPr>
            <a:r>
              <a:rPr lang="en-US" sz="1800" b="0" i="0" dirty="0">
                <a:solidFill>
                  <a:schemeClr val="bg2"/>
                </a:solidFill>
                <a:effectLst/>
                <a:highlight>
                  <a:srgbClr val="000000"/>
                </a:highlight>
                <a:latin typeface="+mn-lt"/>
              </a:rPr>
              <a:t>Data structures can be classified based on various characteristics like their nature, organization, and behavior</a:t>
            </a:r>
          </a:p>
          <a:p>
            <a:pPr marL="342900" indent="-342900">
              <a:buClr>
                <a:schemeClr val="bg2"/>
              </a:buClr>
              <a:buFont typeface="+mj-lt"/>
              <a:buAutoNum type="arabicPeriod"/>
            </a:pPr>
            <a:endParaRPr lang="en-US" sz="1800" dirty="0">
              <a:solidFill>
                <a:schemeClr val="bg2"/>
              </a:solidFill>
              <a:highlight>
                <a:srgbClr val="000000"/>
              </a:highlight>
              <a:latin typeface="+mn-lt"/>
            </a:endParaRPr>
          </a:p>
          <a:p>
            <a:pPr marL="342900" indent="-342900">
              <a:buClr>
                <a:schemeClr val="bg2"/>
              </a:buClr>
              <a:buFont typeface="+mj-lt"/>
              <a:buAutoNum type="arabicPeriod"/>
            </a:pPr>
            <a:r>
              <a:rPr lang="en-US" sz="1800" dirty="0">
                <a:solidFill>
                  <a:schemeClr val="bg2"/>
                </a:solidFill>
                <a:highlight>
                  <a:srgbClr val="000000"/>
                </a:highlight>
                <a:latin typeface="+mn-lt"/>
              </a:rPr>
              <a:t>Primitive : string, number, Boolean, undefined, null, symbol</a:t>
            </a:r>
          </a:p>
          <a:p>
            <a:pPr marL="342900" indent="-342900">
              <a:buClr>
                <a:schemeClr val="bg2"/>
              </a:buClr>
              <a:buFont typeface="+mj-lt"/>
              <a:buAutoNum type="arabicPeriod"/>
            </a:pPr>
            <a:r>
              <a:rPr lang="en-US" sz="1800" dirty="0">
                <a:solidFill>
                  <a:schemeClr val="bg2"/>
                </a:solidFill>
                <a:highlight>
                  <a:srgbClr val="000000"/>
                </a:highlight>
                <a:latin typeface="+mn-lt"/>
              </a:rPr>
              <a:t>Non-primitive: array, object, graph, tree, linked list, set, map</a:t>
            </a:r>
            <a:endParaRPr lang="en-US" dirty="0">
              <a:solidFill>
                <a:schemeClr val="bg2"/>
              </a:solidFill>
              <a:highlight>
                <a:srgbClr val="000000"/>
              </a:highlight>
              <a:latin typeface="+mn-lt"/>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9C5F17D8-941A-3E8F-75D4-0E507DAF6C96}"/>
                  </a:ext>
                </a:extLst>
              </p14:cNvPr>
              <p14:cNvContentPartPr/>
              <p14:nvPr/>
            </p14:nvContentPartPr>
            <p14:xfrm>
              <a:off x="1978020" y="2117820"/>
              <a:ext cx="2520" cy="12960"/>
            </p14:xfrm>
          </p:contentPart>
        </mc:Choice>
        <mc:Fallback xmlns="">
          <p:pic>
            <p:nvPicPr>
              <p:cNvPr id="2" name="Ink 1">
                <a:extLst>
                  <a:ext uri="{FF2B5EF4-FFF2-40B4-BE49-F238E27FC236}">
                    <a16:creationId xmlns:a16="http://schemas.microsoft.com/office/drawing/2014/main" id="{9C5F17D8-941A-3E8F-75D4-0E507DAF6C96}"/>
                  </a:ext>
                </a:extLst>
              </p:cNvPr>
              <p:cNvPicPr/>
              <p:nvPr/>
            </p:nvPicPr>
            <p:blipFill>
              <a:blip r:embed="rId5"/>
              <a:stretch>
                <a:fillRect/>
              </a:stretch>
            </p:blipFill>
            <p:spPr>
              <a:xfrm>
                <a:off x="1969020" y="2109180"/>
                <a:ext cx="20160" cy="30600"/>
              </a:xfrm>
              <a:prstGeom prst="rect">
                <a:avLst/>
              </a:prstGeom>
            </p:spPr>
          </p:pic>
        </mc:Fallback>
      </mc:AlternateContent>
    </p:spTree>
    <p:extLst>
      <p:ext uri="{BB962C8B-B14F-4D97-AF65-F5344CB8AC3E}">
        <p14:creationId xmlns:p14="http://schemas.microsoft.com/office/powerpoint/2010/main" val="2920717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3"/>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4" name="Google Shape;154;p33"/>
          <p:cNvPicPr preferRelativeResize="0"/>
          <p:nvPr/>
        </p:nvPicPr>
        <p:blipFill rotWithShape="1">
          <a:blip r:embed="rId3">
            <a:alphaModFix/>
          </a:blip>
          <a:srcRect l="7791" t="27051" r="8061" b="27898"/>
          <a:stretch/>
        </p:blipFill>
        <p:spPr>
          <a:xfrm>
            <a:off x="7643452" y="212375"/>
            <a:ext cx="1285376" cy="253000"/>
          </a:xfrm>
          <a:prstGeom prst="rect">
            <a:avLst/>
          </a:prstGeom>
          <a:noFill/>
          <a:ln>
            <a:noFill/>
          </a:ln>
        </p:spPr>
      </p:pic>
      <p:sp>
        <p:nvSpPr>
          <p:cNvPr id="161" name="Google Shape;161;p33"/>
          <p:cNvSpPr txBox="1">
            <a:spLocks noGrp="1"/>
          </p:cNvSpPr>
          <p:nvPr>
            <p:ph type="title"/>
          </p:nvPr>
        </p:nvSpPr>
        <p:spPr>
          <a:xfrm>
            <a:off x="356472" y="502490"/>
            <a:ext cx="5920653" cy="553968"/>
          </a:xfrm>
          <a:prstGeom prst="rect">
            <a:avLst/>
          </a:prstGeom>
        </p:spPr>
        <p:txBody>
          <a:bodyPr spcFirstLastPara="1" wrap="square" lIns="91425" tIns="91425" rIns="91425" bIns="91425" anchor="t" anchorCtr="0">
            <a:spAutoFit/>
          </a:bodyPr>
          <a:lstStyle/>
          <a:p>
            <a:pPr algn="l"/>
            <a:r>
              <a:rPr lang="en-US" sz="2400" b="1" cap="all" dirty="0">
                <a:solidFill>
                  <a:schemeClr val="bg2"/>
                </a:solidFill>
              </a:rPr>
              <a:t>Fun Activity</a:t>
            </a:r>
          </a:p>
        </p:txBody>
      </p:sp>
      <p:sp>
        <p:nvSpPr>
          <p:cNvPr id="2" name="Rectangle 1">
            <a:extLst>
              <a:ext uri="{FF2B5EF4-FFF2-40B4-BE49-F238E27FC236}">
                <a16:creationId xmlns:a16="http://schemas.microsoft.com/office/drawing/2014/main" id="{3550FB65-5FCE-4E88-E4DD-D07B7BA0E413}"/>
              </a:ext>
            </a:extLst>
          </p:cNvPr>
          <p:cNvSpPr/>
          <p:nvPr/>
        </p:nvSpPr>
        <p:spPr>
          <a:xfrm>
            <a:off x="961421" y="1854927"/>
            <a:ext cx="2250957" cy="120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1. Rinse off with water.</a:t>
            </a:r>
          </a:p>
          <a:p>
            <a:r>
              <a:rPr lang="en-IN" dirty="0"/>
              <a:t>2. Brush your teeth.</a:t>
            </a:r>
          </a:p>
          <a:p>
            <a:r>
              <a:rPr lang="en-IN" dirty="0"/>
              <a:t>3. Apply paste to your brush.</a:t>
            </a:r>
          </a:p>
        </p:txBody>
      </p:sp>
      <p:sp>
        <p:nvSpPr>
          <p:cNvPr id="3" name="Rectangle 2">
            <a:extLst>
              <a:ext uri="{FF2B5EF4-FFF2-40B4-BE49-F238E27FC236}">
                <a16:creationId xmlns:a16="http://schemas.microsoft.com/office/drawing/2014/main" id="{E07F7EC5-C44A-5AE9-5A86-FF60249EC132}"/>
              </a:ext>
            </a:extLst>
          </p:cNvPr>
          <p:cNvSpPr/>
          <p:nvPr/>
        </p:nvSpPr>
        <p:spPr>
          <a:xfrm>
            <a:off x="5931623" y="1854927"/>
            <a:ext cx="1886497" cy="120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Output ?</a:t>
            </a:r>
          </a:p>
        </p:txBody>
      </p:sp>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23CD4EC3-0678-D532-3E88-7124052326FC}"/>
                  </a:ext>
                </a:extLst>
              </p14:cNvPr>
              <p14:cNvContentPartPr/>
              <p14:nvPr/>
            </p14:nvContentPartPr>
            <p14:xfrm>
              <a:off x="2280420" y="2224740"/>
              <a:ext cx="1080" cy="1080"/>
            </p14:xfrm>
          </p:contentPart>
        </mc:Choice>
        <mc:Fallback>
          <p:pic>
            <p:nvPicPr>
              <p:cNvPr id="5" name="Ink 4">
                <a:extLst>
                  <a:ext uri="{FF2B5EF4-FFF2-40B4-BE49-F238E27FC236}">
                    <a16:creationId xmlns:a16="http://schemas.microsoft.com/office/drawing/2014/main" id="{23CD4EC3-0678-D532-3E88-7124052326FC}"/>
                  </a:ext>
                </a:extLst>
              </p:cNvPr>
              <p:cNvPicPr/>
              <p:nvPr/>
            </p:nvPicPr>
            <p:blipFill>
              <a:blip r:embed="rId5"/>
              <a:stretch>
                <a:fillRect/>
              </a:stretch>
            </p:blipFill>
            <p:spPr>
              <a:xfrm>
                <a:off x="2271420" y="2216100"/>
                <a:ext cx="1872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8C002937-6365-B348-7E93-D9B731DEE27F}"/>
                  </a:ext>
                </a:extLst>
              </p14:cNvPr>
              <p14:cNvContentPartPr/>
              <p14:nvPr/>
            </p14:nvContentPartPr>
            <p14:xfrm>
              <a:off x="6172380" y="2039700"/>
              <a:ext cx="70200" cy="62280"/>
            </p14:xfrm>
          </p:contentPart>
        </mc:Choice>
        <mc:Fallback>
          <p:pic>
            <p:nvPicPr>
              <p:cNvPr id="6" name="Ink 5">
                <a:extLst>
                  <a:ext uri="{FF2B5EF4-FFF2-40B4-BE49-F238E27FC236}">
                    <a16:creationId xmlns:a16="http://schemas.microsoft.com/office/drawing/2014/main" id="{8C002937-6365-B348-7E93-D9B731DEE27F}"/>
                  </a:ext>
                </a:extLst>
              </p:cNvPr>
              <p:cNvPicPr/>
              <p:nvPr/>
            </p:nvPicPr>
            <p:blipFill>
              <a:blip r:embed="rId7"/>
              <a:stretch>
                <a:fillRect/>
              </a:stretch>
            </p:blipFill>
            <p:spPr>
              <a:xfrm>
                <a:off x="6163740" y="2030700"/>
                <a:ext cx="8784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4" name="Ink 43">
                <a:extLst>
                  <a:ext uri="{FF2B5EF4-FFF2-40B4-BE49-F238E27FC236}">
                    <a16:creationId xmlns:a16="http://schemas.microsoft.com/office/drawing/2014/main" id="{F14F5D6B-530F-CA87-F6AB-3028D02CCDED}"/>
                  </a:ext>
                </a:extLst>
              </p14:cNvPr>
              <p14:cNvContentPartPr/>
              <p14:nvPr/>
            </p14:nvContentPartPr>
            <p14:xfrm>
              <a:off x="1624860" y="2419500"/>
              <a:ext cx="14760" cy="21600"/>
            </p14:xfrm>
          </p:contentPart>
        </mc:Choice>
        <mc:Fallback>
          <p:pic>
            <p:nvPicPr>
              <p:cNvPr id="44" name="Ink 43">
                <a:extLst>
                  <a:ext uri="{FF2B5EF4-FFF2-40B4-BE49-F238E27FC236}">
                    <a16:creationId xmlns:a16="http://schemas.microsoft.com/office/drawing/2014/main" id="{F14F5D6B-530F-CA87-F6AB-3028D02CCDED}"/>
                  </a:ext>
                </a:extLst>
              </p:cNvPr>
              <p:cNvPicPr/>
              <p:nvPr/>
            </p:nvPicPr>
            <p:blipFill>
              <a:blip r:embed="rId9"/>
              <a:stretch>
                <a:fillRect/>
              </a:stretch>
            </p:blipFill>
            <p:spPr>
              <a:xfrm>
                <a:off x="1615860" y="2410500"/>
                <a:ext cx="3240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5" name="Ink 44">
                <a:extLst>
                  <a:ext uri="{FF2B5EF4-FFF2-40B4-BE49-F238E27FC236}">
                    <a16:creationId xmlns:a16="http://schemas.microsoft.com/office/drawing/2014/main" id="{CE521C50-D4C0-A7D9-6791-44214741F36B}"/>
                  </a:ext>
                </a:extLst>
              </p14:cNvPr>
              <p14:cNvContentPartPr/>
              <p14:nvPr/>
            </p14:nvContentPartPr>
            <p14:xfrm>
              <a:off x="1678860" y="2734140"/>
              <a:ext cx="14760" cy="51840"/>
            </p14:xfrm>
          </p:contentPart>
        </mc:Choice>
        <mc:Fallback>
          <p:pic>
            <p:nvPicPr>
              <p:cNvPr id="45" name="Ink 44">
                <a:extLst>
                  <a:ext uri="{FF2B5EF4-FFF2-40B4-BE49-F238E27FC236}">
                    <a16:creationId xmlns:a16="http://schemas.microsoft.com/office/drawing/2014/main" id="{CE521C50-D4C0-A7D9-6791-44214741F36B}"/>
                  </a:ext>
                </a:extLst>
              </p:cNvPr>
              <p:cNvPicPr/>
              <p:nvPr/>
            </p:nvPicPr>
            <p:blipFill>
              <a:blip r:embed="rId11"/>
              <a:stretch>
                <a:fillRect/>
              </a:stretch>
            </p:blipFill>
            <p:spPr>
              <a:xfrm>
                <a:off x="1670220" y="2725500"/>
                <a:ext cx="32400" cy="69480"/>
              </a:xfrm>
              <a:prstGeom prst="rect">
                <a:avLst/>
              </a:prstGeom>
            </p:spPr>
          </p:pic>
        </mc:Fallback>
      </mc:AlternateContent>
    </p:spTree>
    <p:extLst>
      <p:ext uri="{BB962C8B-B14F-4D97-AF65-F5344CB8AC3E}">
        <p14:creationId xmlns:p14="http://schemas.microsoft.com/office/powerpoint/2010/main" val="1152281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3"/>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4" name="Google Shape;154;p33"/>
          <p:cNvPicPr preferRelativeResize="0"/>
          <p:nvPr/>
        </p:nvPicPr>
        <p:blipFill rotWithShape="1">
          <a:blip r:embed="rId3">
            <a:alphaModFix/>
          </a:blip>
          <a:srcRect l="7791" t="27051" r="8061" b="27898"/>
          <a:stretch/>
        </p:blipFill>
        <p:spPr>
          <a:xfrm>
            <a:off x="7643452" y="212375"/>
            <a:ext cx="1285376" cy="253000"/>
          </a:xfrm>
          <a:prstGeom prst="rect">
            <a:avLst/>
          </a:prstGeom>
          <a:noFill/>
          <a:ln>
            <a:noFill/>
          </a:ln>
        </p:spPr>
      </p:pic>
      <p:sp>
        <p:nvSpPr>
          <p:cNvPr id="161" name="Google Shape;161;p33"/>
          <p:cNvSpPr txBox="1">
            <a:spLocks noGrp="1"/>
          </p:cNvSpPr>
          <p:nvPr>
            <p:ph type="title"/>
          </p:nvPr>
        </p:nvSpPr>
        <p:spPr>
          <a:xfrm>
            <a:off x="318372" y="257682"/>
            <a:ext cx="5920653" cy="553968"/>
          </a:xfrm>
          <a:prstGeom prst="rect">
            <a:avLst/>
          </a:prstGeom>
        </p:spPr>
        <p:txBody>
          <a:bodyPr spcFirstLastPara="1" wrap="square" lIns="91425" tIns="91425" rIns="91425" bIns="91425" anchor="t" anchorCtr="0">
            <a:spAutoFit/>
          </a:bodyPr>
          <a:lstStyle/>
          <a:p>
            <a:pPr algn="l"/>
            <a:r>
              <a:rPr lang="en-US" sz="2400" b="1" cap="all" dirty="0">
                <a:solidFill>
                  <a:schemeClr val="bg2"/>
                </a:solidFill>
              </a:rPr>
              <a:t>What is Algorithm?</a:t>
            </a:r>
          </a:p>
        </p:txBody>
      </p:sp>
      <p:sp>
        <p:nvSpPr>
          <p:cNvPr id="4" name="TextBox 3">
            <a:extLst>
              <a:ext uri="{FF2B5EF4-FFF2-40B4-BE49-F238E27FC236}">
                <a16:creationId xmlns:a16="http://schemas.microsoft.com/office/drawing/2014/main" id="{A525CD3D-CDE3-3687-0E26-A565C1C83FD5}"/>
              </a:ext>
            </a:extLst>
          </p:cNvPr>
          <p:cNvSpPr txBox="1"/>
          <p:nvPr/>
        </p:nvSpPr>
        <p:spPr>
          <a:xfrm>
            <a:off x="381000" y="1041650"/>
            <a:ext cx="8054963" cy="2308324"/>
          </a:xfrm>
          <a:prstGeom prst="rect">
            <a:avLst/>
          </a:prstGeom>
          <a:noFill/>
        </p:spPr>
        <p:txBody>
          <a:bodyPr wrap="square" rtlCol="0">
            <a:spAutoFit/>
          </a:bodyPr>
          <a:lstStyle/>
          <a:p>
            <a:pPr fontAlgn="base"/>
            <a:r>
              <a:rPr lang="en-US" sz="1800" dirty="0">
                <a:solidFill>
                  <a:schemeClr val="bg2"/>
                </a:solidFill>
                <a:highlight>
                  <a:srgbClr val="000000"/>
                </a:highlight>
                <a:latin typeface="+mj-lt"/>
              </a:rPr>
              <a:t>The way to solve a problem or we can say the steps, procedure, or set of rules to solve a problem is known as Algorithm.</a:t>
            </a:r>
          </a:p>
          <a:p>
            <a:pPr algn="l" fontAlgn="base"/>
            <a:r>
              <a:rPr lang="en-US" sz="1800" dirty="0">
                <a:solidFill>
                  <a:schemeClr val="bg2"/>
                </a:solidFill>
                <a:highlight>
                  <a:srgbClr val="000000"/>
                </a:highlight>
                <a:latin typeface="+mj-lt"/>
              </a:rPr>
              <a:t>     </a:t>
            </a:r>
            <a:r>
              <a:rPr lang="en-US" sz="1800" dirty="0" err="1">
                <a:solidFill>
                  <a:schemeClr val="bg2"/>
                </a:solidFill>
                <a:highlight>
                  <a:srgbClr val="000000"/>
                </a:highlight>
                <a:latin typeface="+mj-lt"/>
              </a:rPr>
              <a:t>eg</a:t>
            </a:r>
            <a:r>
              <a:rPr lang="en-US" sz="1800" dirty="0">
                <a:solidFill>
                  <a:schemeClr val="bg2"/>
                </a:solidFill>
                <a:highlight>
                  <a:srgbClr val="000000"/>
                </a:highlight>
                <a:latin typeface="+mj-lt"/>
              </a:rPr>
              <a:t>: Search Engine algorithm to find out data related to a search string.</a:t>
            </a:r>
          </a:p>
          <a:p>
            <a:pPr algn="l" fontAlgn="base"/>
            <a:endParaRPr lang="en-US" sz="1800" dirty="0">
              <a:solidFill>
                <a:schemeClr val="bg2"/>
              </a:solidFill>
              <a:highlight>
                <a:srgbClr val="000000"/>
              </a:highlight>
              <a:latin typeface="+mj-lt"/>
            </a:endParaRPr>
          </a:p>
          <a:p>
            <a:pPr fontAlgn="base"/>
            <a:r>
              <a:rPr lang="en-US" sz="1800" dirty="0">
                <a:solidFill>
                  <a:schemeClr val="bg2"/>
                </a:solidFill>
                <a:highlight>
                  <a:srgbClr val="000000"/>
                </a:highlight>
                <a:latin typeface="+mj-lt"/>
              </a:rPr>
              <a:t>As a programmer you will come across many problems that needs to be solved with these algorithms. So, it's better if you already know them.</a:t>
            </a:r>
          </a:p>
          <a:p>
            <a:pPr fontAlgn="base"/>
            <a:r>
              <a:rPr lang="en-US" sz="1800" b="0" i="0" dirty="0">
                <a:solidFill>
                  <a:schemeClr val="bg2"/>
                </a:solidFill>
                <a:effectLst/>
                <a:highlight>
                  <a:srgbClr val="000000"/>
                </a:highlight>
                <a:latin typeface="+mj-lt"/>
              </a:rPr>
              <a:t>An algorithm is not the complete code or program; it is the core logic, which can be expressed through</a:t>
            </a:r>
            <a:r>
              <a:rPr lang="en-US" sz="1800" b="1" i="0" dirty="0">
                <a:solidFill>
                  <a:schemeClr val="bg2"/>
                </a:solidFill>
                <a:effectLst/>
                <a:highlight>
                  <a:srgbClr val="000000"/>
                </a:highlight>
                <a:latin typeface="+mj-lt"/>
              </a:rPr>
              <a:t> pseudocode</a:t>
            </a:r>
            <a:r>
              <a:rPr lang="en-US" sz="1800" b="0" i="0" dirty="0">
                <a:solidFill>
                  <a:schemeClr val="bg2"/>
                </a:solidFill>
                <a:effectLst/>
                <a:highlight>
                  <a:srgbClr val="000000"/>
                </a:highlight>
                <a:latin typeface="+mj-lt"/>
              </a:rPr>
              <a:t> or </a:t>
            </a:r>
            <a:r>
              <a:rPr lang="en-US" sz="1800" b="1" i="0" dirty="0">
                <a:solidFill>
                  <a:schemeClr val="bg2"/>
                </a:solidFill>
                <a:effectLst/>
                <a:highlight>
                  <a:srgbClr val="000000"/>
                </a:highlight>
                <a:latin typeface="+mj-lt"/>
              </a:rPr>
              <a:t>flowchart</a:t>
            </a:r>
            <a:r>
              <a:rPr lang="en-US" sz="1800" b="0" i="0" dirty="0">
                <a:solidFill>
                  <a:schemeClr val="bg2"/>
                </a:solidFill>
                <a:effectLst/>
                <a:highlight>
                  <a:srgbClr val="000000"/>
                </a:highlight>
                <a:latin typeface="+mj-lt"/>
              </a:rPr>
              <a:t>.</a:t>
            </a:r>
            <a:endParaRPr lang="en-US" sz="1800" dirty="0">
              <a:solidFill>
                <a:schemeClr val="bg2"/>
              </a:solidFill>
              <a:highlight>
                <a:srgbClr val="000000"/>
              </a:highlight>
              <a:latin typeface="+mj-lt"/>
            </a:endParaRPr>
          </a:p>
        </p:txBody>
      </p:sp>
    </p:spTree>
    <p:extLst>
      <p:ext uri="{BB962C8B-B14F-4D97-AF65-F5344CB8AC3E}">
        <p14:creationId xmlns:p14="http://schemas.microsoft.com/office/powerpoint/2010/main" val="3549876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 name="Shape 152"/>
        <p:cNvGrpSpPr/>
        <p:nvPr/>
      </p:nvGrpSpPr>
      <p:grpSpPr>
        <a:xfrm>
          <a:off x="0" y="0"/>
          <a:ext cx="0" cy="0"/>
          <a:chOff x="0" y="0"/>
          <a:chExt cx="0" cy="0"/>
        </a:xfrm>
      </p:grpSpPr>
      <p:sp>
        <p:nvSpPr>
          <p:cNvPr id="153" name="Google Shape;153;p33"/>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4" name="Google Shape;154;p33"/>
          <p:cNvPicPr preferRelativeResize="0"/>
          <p:nvPr/>
        </p:nvPicPr>
        <p:blipFill rotWithShape="1">
          <a:blip r:embed="rId3">
            <a:alphaModFix/>
          </a:blip>
          <a:srcRect l="7791" t="27051" r="8061" b="27898"/>
          <a:stretch/>
        </p:blipFill>
        <p:spPr>
          <a:xfrm>
            <a:off x="7643452" y="212375"/>
            <a:ext cx="1285376" cy="253000"/>
          </a:xfrm>
          <a:prstGeom prst="rect">
            <a:avLst/>
          </a:prstGeom>
          <a:noFill/>
          <a:ln>
            <a:noFill/>
          </a:ln>
        </p:spPr>
      </p:pic>
      <p:sp>
        <p:nvSpPr>
          <p:cNvPr id="161" name="Google Shape;161;p33"/>
          <p:cNvSpPr txBox="1">
            <a:spLocks noGrp="1"/>
          </p:cNvSpPr>
          <p:nvPr>
            <p:ph type="title"/>
          </p:nvPr>
        </p:nvSpPr>
        <p:spPr>
          <a:xfrm>
            <a:off x="318372" y="257682"/>
            <a:ext cx="5920653" cy="553968"/>
          </a:xfrm>
          <a:prstGeom prst="rect">
            <a:avLst/>
          </a:prstGeom>
        </p:spPr>
        <p:txBody>
          <a:bodyPr spcFirstLastPara="1" wrap="square" lIns="91425" tIns="91425" rIns="91425" bIns="91425" anchor="t" anchorCtr="0">
            <a:spAutoFit/>
          </a:bodyPr>
          <a:lstStyle/>
          <a:p>
            <a:pPr algn="l"/>
            <a:r>
              <a:rPr lang="en-US" sz="2400" b="1" cap="all" dirty="0">
                <a:solidFill>
                  <a:schemeClr val="bg2"/>
                </a:solidFill>
              </a:rPr>
              <a:t>Data Structure VS Algorithm</a:t>
            </a:r>
          </a:p>
        </p:txBody>
      </p:sp>
      <p:sp>
        <p:nvSpPr>
          <p:cNvPr id="9" name="TextBox 8">
            <a:extLst>
              <a:ext uri="{FF2B5EF4-FFF2-40B4-BE49-F238E27FC236}">
                <a16:creationId xmlns:a16="http://schemas.microsoft.com/office/drawing/2014/main" id="{FD6F81E3-1431-2997-CB92-7AF0403F863C}"/>
              </a:ext>
            </a:extLst>
          </p:cNvPr>
          <p:cNvSpPr txBox="1"/>
          <p:nvPr/>
        </p:nvSpPr>
        <p:spPr>
          <a:xfrm>
            <a:off x="148157" y="1262017"/>
            <a:ext cx="8054963" cy="2308324"/>
          </a:xfrm>
          <a:prstGeom prst="rect">
            <a:avLst/>
          </a:prstGeom>
          <a:noFill/>
        </p:spPr>
        <p:txBody>
          <a:bodyPr wrap="square" rtlCol="0">
            <a:spAutoFit/>
          </a:bodyPr>
          <a:lstStyle/>
          <a:p>
            <a:pPr marL="342900" indent="-342900" algn="l" fontAlgn="base">
              <a:buClr>
                <a:schemeClr val="bg2"/>
              </a:buClr>
              <a:buFont typeface="Wingdings" panose="05000000000000000000" pitchFamily="2" charset="2"/>
              <a:buChar char="§"/>
            </a:pPr>
            <a:r>
              <a:rPr lang="en-US" sz="1800" b="0" i="0" dirty="0">
                <a:solidFill>
                  <a:schemeClr val="bg2"/>
                </a:solidFill>
                <a:effectLst/>
                <a:highlight>
                  <a:srgbClr val="000000"/>
                </a:highlight>
                <a:latin typeface="+mn-lt"/>
              </a:rPr>
              <a:t>Data structures are used to organize and store information to be easily accessed and manipulated. For example, when you use Google Maps, data structures store information about the roads, landmarks, and other points of interest in your area.</a:t>
            </a:r>
          </a:p>
          <a:p>
            <a:pPr marL="342900" indent="-342900" algn="l" fontAlgn="base">
              <a:buClr>
                <a:schemeClr val="bg2"/>
              </a:buClr>
              <a:buFont typeface="Wingdings" panose="05000000000000000000" pitchFamily="2" charset="2"/>
              <a:buChar char="§"/>
            </a:pPr>
            <a:r>
              <a:rPr lang="en-US" sz="1800" b="0" i="0" dirty="0">
                <a:solidFill>
                  <a:schemeClr val="bg2"/>
                </a:solidFill>
                <a:effectLst/>
                <a:highlight>
                  <a:srgbClr val="000000"/>
                </a:highlight>
                <a:latin typeface="+mn-lt"/>
              </a:rPr>
              <a:t>Algorithms, on the other hand, are a set of instructions that tell a computer how to solve a particular problem. In the case of Google Maps, algorithms are used to calculate the fastest route between two points by analyzing the data stored in its data structures.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3"/>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4" name="Google Shape;154;p33"/>
          <p:cNvPicPr preferRelativeResize="0"/>
          <p:nvPr/>
        </p:nvPicPr>
        <p:blipFill rotWithShape="1">
          <a:blip r:embed="rId3">
            <a:alphaModFix/>
          </a:blip>
          <a:srcRect l="7791" t="27051" r="8061" b="27898"/>
          <a:stretch/>
        </p:blipFill>
        <p:spPr>
          <a:xfrm>
            <a:off x="7643452" y="212375"/>
            <a:ext cx="1285376" cy="253000"/>
          </a:xfrm>
          <a:prstGeom prst="rect">
            <a:avLst/>
          </a:prstGeom>
          <a:noFill/>
          <a:ln>
            <a:noFill/>
          </a:ln>
        </p:spPr>
      </p:pic>
      <p:sp>
        <p:nvSpPr>
          <p:cNvPr id="161" name="Google Shape;161;p33"/>
          <p:cNvSpPr txBox="1">
            <a:spLocks noGrp="1"/>
          </p:cNvSpPr>
          <p:nvPr>
            <p:ph type="title"/>
          </p:nvPr>
        </p:nvSpPr>
        <p:spPr>
          <a:xfrm>
            <a:off x="318372" y="257682"/>
            <a:ext cx="5920653" cy="553968"/>
          </a:xfrm>
          <a:prstGeom prst="rect">
            <a:avLst/>
          </a:prstGeom>
        </p:spPr>
        <p:txBody>
          <a:bodyPr spcFirstLastPara="1" wrap="square" lIns="91425" tIns="91425" rIns="91425" bIns="91425" anchor="t" anchorCtr="0">
            <a:spAutoFit/>
          </a:bodyPr>
          <a:lstStyle/>
          <a:p>
            <a:pPr algn="l"/>
            <a:r>
              <a:rPr lang="en-US" sz="2400" b="1" cap="all" dirty="0" err="1">
                <a:solidFill>
                  <a:schemeClr val="bg2"/>
                </a:solidFill>
              </a:rPr>
              <a:t>AlgorithM</a:t>
            </a:r>
            <a:r>
              <a:rPr lang="en-US" sz="2400" b="1" cap="all" dirty="0">
                <a:solidFill>
                  <a:schemeClr val="bg2"/>
                </a:solidFill>
              </a:rPr>
              <a:t> Analysis</a:t>
            </a:r>
          </a:p>
        </p:txBody>
      </p:sp>
      <p:sp>
        <p:nvSpPr>
          <p:cNvPr id="9" name="TextBox 8">
            <a:extLst>
              <a:ext uri="{FF2B5EF4-FFF2-40B4-BE49-F238E27FC236}">
                <a16:creationId xmlns:a16="http://schemas.microsoft.com/office/drawing/2014/main" id="{FD6F81E3-1431-2997-CB92-7AF0403F863C}"/>
              </a:ext>
            </a:extLst>
          </p:cNvPr>
          <p:cNvSpPr txBox="1"/>
          <p:nvPr/>
        </p:nvSpPr>
        <p:spPr>
          <a:xfrm>
            <a:off x="231177" y="1041037"/>
            <a:ext cx="8054963" cy="3139321"/>
          </a:xfrm>
          <a:prstGeom prst="rect">
            <a:avLst/>
          </a:prstGeom>
          <a:noFill/>
        </p:spPr>
        <p:txBody>
          <a:bodyPr wrap="square" rtlCol="0">
            <a:spAutoFit/>
          </a:bodyPr>
          <a:lstStyle/>
          <a:p>
            <a:pPr algn="l" fontAlgn="base"/>
            <a:r>
              <a:rPr lang="en-US" sz="1800" b="1" i="0" dirty="0">
                <a:solidFill>
                  <a:schemeClr val="bg2"/>
                </a:solidFill>
                <a:effectLst/>
                <a:highlight>
                  <a:srgbClr val="000000"/>
                </a:highlight>
                <a:latin typeface="+mn-lt"/>
              </a:rPr>
              <a:t>Space Complexity</a:t>
            </a:r>
            <a:r>
              <a:rPr lang="en-US" sz="1800" b="0" i="0" dirty="0">
                <a:solidFill>
                  <a:schemeClr val="bg2"/>
                </a:solidFill>
                <a:effectLst/>
                <a:highlight>
                  <a:srgbClr val="000000"/>
                </a:highlight>
                <a:latin typeface="+mn-lt"/>
              </a:rPr>
              <a:t>: When an algorithm is running, it needs space to store inputs, variables, and program code. </a:t>
            </a:r>
            <a:r>
              <a:rPr lang="en-US" sz="1800" b="1" i="0" dirty="0">
                <a:solidFill>
                  <a:schemeClr val="bg2"/>
                </a:solidFill>
                <a:effectLst/>
                <a:highlight>
                  <a:srgbClr val="000000"/>
                </a:highlight>
                <a:latin typeface="+mn-lt"/>
              </a:rPr>
              <a:t>Space complexity</a:t>
            </a:r>
            <a:r>
              <a:rPr lang="en-US" sz="1800" b="0" i="0" dirty="0">
                <a:solidFill>
                  <a:schemeClr val="bg2"/>
                </a:solidFill>
                <a:effectLst/>
                <a:highlight>
                  <a:srgbClr val="000000"/>
                </a:highlight>
                <a:latin typeface="+mn-lt"/>
              </a:rPr>
              <a:t> is the amount of memory that is required to run an algorithm or process.</a:t>
            </a:r>
          </a:p>
          <a:p>
            <a:pPr algn="l" fontAlgn="base"/>
            <a:endParaRPr lang="en-US" sz="1800" b="0" i="0" dirty="0">
              <a:solidFill>
                <a:schemeClr val="bg2"/>
              </a:solidFill>
              <a:effectLst/>
              <a:highlight>
                <a:srgbClr val="000000"/>
              </a:highlight>
              <a:latin typeface="+mn-lt"/>
            </a:endParaRPr>
          </a:p>
          <a:p>
            <a:pPr algn="l" fontAlgn="base"/>
            <a:r>
              <a:rPr lang="en-US" sz="1800" b="1" dirty="0">
                <a:solidFill>
                  <a:schemeClr val="bg2"/>
                </a:solidFill>
                <a:highlight>
                  <a:srgbClr val="000000"/>
                </a:highlight>
                <a:latin typeface="+mn-lt"/>
              </a:rPr>
              <a:t>Time </a:t>
            </a:r>
            <a:r>
              <a:rPr lang="en-US" sz="1800" b="1" i="0" dirty="0">
                <a:solidFill>
                  <a:schemeClr val="bg2"/>
                </a:solidFill>
                <a:effectLst/>
                <a:highlight>
                  <a:srgbClr val="000000"/>
                </a:highlight>
                <a:latin typeface="+mn-lt"/>
              </a:rPr>
              <a:t>Complexity: </a:t>
            </a:r>
            <a:r>
              <a:rPr lang="en-US" sz="1800" b="0" i="0" dirty="0">
                <a:solidFill>
                  <a:schemeClr val="bg2"/>
                </a:solidFill>
                <a:effectLst/>
                <a:highlight>
                  <a:srgbClr val="000000"/>
                </a:highlight>
                <a:latin typeface="+mn-lt"/>
              </a:rPr>
              <a:t>Time complexity is the time taken by the algorithm to execute each set of instructions. When solving a problem using an algorithm, it's important to choose the most efficient one to save time and computational resources.</a:t>
            </a:r>
          </a:p>
          <a:p>
            <a:pPr algn="l" fontAlgn="base"/>
            <a:endParaRPr lang="en-US" sz="1800" dirty="0">
              <a:solidFill>
                <a:schemeClr val="bg2"/>
              </a:solidFill>
              <a:highlight>
                <a:srgbClr val="000000"/>
              </a:highlight>
              <a:latin typeface="+mn-lt"/>
            </a:endParaRPr>
          </a:p>
          <a:p>
            <a:pPr fontAlgn="base"/>
            <a:r>
              <a:rPr lang="en-US" sz="1800" dirty="0">
                <a:solidFill>
                  <a:schemeClr val="bg2"/>
                </a:solidFill>
                <a:highlight>
                  <a:srgbClr val="000000"/>
                </a:highlight>
                <a:latin typeface="+mn-lt"/>
              </a:rPr>
              <a:t>Linear o(1) and constant space complexity O(n)</a:t>
            </a:r>
          </a:p>
          <a:p>
            <a:pPr algn="l" fontAlgn="base"/>
            <a:endParaRPr lang="en-US" sz="1800" b="1" i="0" dirty="0">
              <a:solidFill>
                <a:schemeClr val="bg2"/>
              </a:solidFill>
              <a:effectLst/>
              <a:highlight>
                <a:srgbClr val="000000"/>
              </a:highlight>
              <a:latin typeface="+mn-lt"/>
            </a:endParaRPr>
          </a:p>
        </p:txBody>
      </p:sp>
    </p:spTree>
    <p:extLst>
      <p:ext uri="{BB962C8B-B14F-4D97-AF65-F5344CB8AC3E}">
        <p14:creationId xmlns:p14="http://schemas.microsoft.com/office/powerpoint/2010/main" val="3313006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8"/>
          <p:cNvSpPr txBox="1"/>
          <p:nvPr/>
        </p:nvSpPr>
        <p:spPr>
          <a:xfrm>
            <a:off x="446900" y="1775700"/>
            <a:ext cx="4381200" cy="849600"/>
          </a:xfrm>
          <a:prstGeom prst="rect">
            <a:avLst/>
          </a:prstGeom>
          <a:noFill/>
          <a:ln>
            <a:noFill/>
          </a:ln>
        </p:spPr>
        <p:txBody>
          <a:bodyPr spcFirstLastPara="1" wrap="square" lIns="91425" tIns="91425" rIns="91425" bIns="91425" anchor="t" anchorCtr="0">
            <a:spAutoFit/>
          </a:bodyPr>
          <a:lstStyle/>
          <a:p>
            <a:pPr marL="177800" lvl="0" indent="-177800" algn="l" rtl="0">
              <a:lnSpc>
                <a:spcPct val="90000"/>
              </a:lnSpc>
              <a:spcBef>
                <a:spcPts val="0"/>
              </a:spcBef>
              <a:spcAft>
                <a:spcPts val="0"/>
              </a:spcAft>
              <a:buNone/>
            </a:pPr>
            <a:r>
              <a:rPr lang="en-GB" sz="4800" b="1">
                <a:solidFill>
                  <a:srgbClr val="FFFFFF"/>
                </a:solidFill>
              </a:rPr>
              <a:t>Q &amp; </a:t>
            </a:r>
            <a:r>
              <a:rPr lang="en-GB" sz="4800" b="1">
                <a:solidFill>
                  <a:srgbClr val="F00037"/>
                </a:solidFill>
              </a:rPr>
              <a:t>A</a:t>
            </a:r>
            <a:endParaRPr sz="4800" b="1">
              <a:solidFill>
                <a:srgbClr val="F00037"/>
              </a:solidFill>
            </a:endParaRPr>
          </a:p>
        </p:txBody>
      </p:sp>
      <p:sp>
        <p:nvSpPr>
          <p:cNvPr id="206" name="Google Shape;206;p38"/>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7" name="Google Shape;207;p38"/>
          <p:cNvPicPr preferRelativeResize="0"/>
          <p:nvPr/>
        </p:nvPicPr>
        <p:blipFill rotWithShape="1">
          <a:blip r:embed="rId3">
            <a:alphaModFix/>
          </a:blip>
          <a:srcRect l="7791" t="27051" r="8061" b="27898"/>
          <a:stretch/>
        </p:blipFill>
        <p:spPr>
          <a:xfrm>
            <a:off x="6831545" y="4355125"/>
            <a:ext cx="2097280" cy="4128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420</TotalTime>
  <Words>541</Words>
  <Application>Microsoft Office PowerPoint</Application>
  <PresentationFormat>On-screen Show (16:9)</PresentationFormat>
  <Paragraphs>41</Paragraphs>
  <Slides>10</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Wingdings</vt:lpstr>
      <vt:lpstr>Montserrat</vt:lpstr>
      <vt:lpstr>Arial</vt:lpstr>
      <vt:lpstr>Calibri</vt:lpstr>
      <vt:lpstr>Simple Light</vt:lpstr>
      <vt:lpstr>Office Theme</vt:lpstr>
      <vt:lpstr>PowerPoint Presentation</vt:lpstr>
      <vt:lpstr>PowerPoint Presentation</vt:lpstr>
      <vt:lpstr>What is Data Structure?</vt:lpstr>
      <vt:lpstr>Classification of Data structure</vt:lpstr>
      <vt:lpstr>Fun Activity</vt:lpstr>
      <vt:lpstr>What is Algorithm?</vt:lpstr>
      <vt:lpstr>Data Structure VS Algorithm</vt:lpstr>
      <vt:lpstr>AlgorithM Analysis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urvashi singla</cp:lastModifiedBy>
  <cp:revision>45</cp:revision>
  <dcterms:modified xsi:type="dcterms:W3CDTF">2024-09-18T16:53:40Z</dcterms:modified>
</cp:coreProperties>
</file>