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1" r:id="rId3"/>
    <p:sldId id="272" r:id="rId4"/>
    <p:sldId id="273" r:id="rId5"/>
    <p:sldId id="275" r:id="rId6"/>
    <p:sldId id="276" r:id="rId7"/>
    <p:sldId id="278" r:id="rId8"/>
    <p:sldId id="279" r:id="rId9"/>
    <p:sldId id="280" r:id="rId10"/>
    <p:sldId id="282" r:id="rId11"/>
    <p:sldId id="283" r:id="rId12"/>
    <p:sldId id="284" r:id="rId13"/>
    <p:sldId id="286" r:id="rId14"/>
    <p:sldId id="320" r:id="rId15"/>
    <p:sldId id="318" r:id="rId16"/>
    <p:sldId id="317" r:id="rId17"/>
    <p:sldId id="319" r:id="rId18"/>
    <p:sldId id="287" r:id="rId19"/>
    <p:sldId id="288" r:id="rId20"/>
    <p:sldId id="274" r:id="rId21"/>
    <p:sldId id="313" r:id="rId22"/>
    <p:sldId id="316" r:id="rId23"/>
    <p:sldId id="285" r:id="rId24"/>
    <p:sldId id="315" r:id="rId25"/>
    <p:sldId id="261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3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25-10-2022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25-10-2022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324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964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241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171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193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100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85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035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693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113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638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802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702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284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587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241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997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245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67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64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73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09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25-10-2022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25-10-2022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25-10-2022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25-10-2022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25-10-2022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25-10-2022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25-10-2022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25-10-2022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25-10-2022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25-10-2022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25-10-2022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25-10-2022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29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944649" y="2587600"/>
            <a:ext cx="6302701" cy="1682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</a:rPr>
              <a:t>Today’s Topics</a:t>
            </a:r>
            <a:endParaRPr lang="en-IN" sz="2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</a:rPr>
              <a:t>HTML-CSS Session</a:t>
            </a:r>
            <a:endParaRPr lang="en-IN" sz="2800" dirty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BE9584-E468-5C0C-DEAC-D6472744467A}"/>
              </a:ext>
            </a:extLst>
          </p:cNvPr>
          <p:cNvSpPr/>
          <p:nvPr/>
        </p:nvSpPr>
        <p:spPr>
          <a:xfrm>
            <a:off x="8359139" y="5191760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Box Model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3E585-3FE2-4CFD-81DB-04D22C1AD159}"/>
              </a:ext>
            </a:extLst>
          </p:cNvPr>
          <p:cNvSpPr txBox="1"/>
          <p:nvPr/>
        </p:nvSpPr>
        <p:spPr>
          <a:xfrm>
            <a:off x="508000" y="1262702"/>
            <a:ext cx="11287760" cy="2620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In CSS, the term "box model" is used when talking about design and layout.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effectLst/>
              </a:rPr>
              <a:t>     The CSS box model is essentially a box that wraps around every HTML element.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It consists of: margins, borders, padding, and the content.</a:t>
            </a:r>
          </a:p>
          <a:p>
            <a:pPr>
              <a:lnSpc>
                <a:spcPct val="150000"/>
              </a:lnSpc>
            </a:pPr>
            <a:br>
              <a:rPr lang="en-US" sz="2400" dirty="0"/>
            </a:b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C92ED-7FF7-4B44-9239-2F643177B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75" y="3429000"/>
            <a:ext cx="40576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3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Display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75A3-E019-49A3-95CF-06A6FFA33798}"/>
              </a:ext>
            </a:extLst>
          </p:cNvPr>
          <p:cNvSpPr txBox="1"/>
          <p:nvPr/>
        </p:nvSpPr>
        <p:spPr>
          <a:xfrm>
            <a:off x="508000" y="1194384"/>
            <a:ext cx="11053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The Display property is the most important CSS property for controlling layout.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The display property specifies if/how an element is displayed.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Every HTML element has a default display value depending on what type of element it is. The default display value for most elements is </a:t>
            </a:r>
            <a:r>
              <a:rPr lang="en-IN" sz="2400" dirty="0"/>
              <a:t>Block or inline</a:t>
            </a:r>
          </a:p>
        </p:txBody>
      </p:sp>
    </p:spTree>
    <p:extLst>
      <p:ext uri="{BB962C8B-B14F-4D97-AF65-F5344CB8AC3E}">
        <p14:creationId xmlns:p14="http://schemas.microsoft.com/office/powerpoint/2010/main" val="47398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chemeClr val="tx1"/>
                </a:solidFill>
                <a:effectLst/>
              </a:rPr>
              <a:t>Position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75A3-E019-49A3-95CF-06A6FFA33798}"/>
              </a:ext>
            </a:extLst>
          </p:cNvPr>
          <p:cNvSpPr txBox="1"/>
          <p:nvPr/>
        </p:nvSpPr>
        <p:spPr>
          <a:xfrm>
            <a:off x="472440" y="1261271"/>
            <a:ext cx="11247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effectLst/>
              </a:rPr>
              <a:t>The position property specifies the type of positioning method used for an element.</a:t>
            </a:r>
            <a:br>
              <a:rPr lang="en-US" sz="2400" b="0" dirty="0">
                <a:effectLst/>
              </a:rPr>
            </a:br>
            <a:endParaRPr lang="en-US" sz="2400" b="0" i="0" dirty="0">
              <a:effectLst/>
            </a:endParaRPr>
          </a:p>
          <a:p>
            <a:pPr algn="l"/>
            <a:r>
              <a:rPr lang="en-US" sz="2400" b="0" i="0" dirty="0">
                <a:effectLst/>
              </a:rPr>
              <a:t>There are five different position values:</a:t>
            </a:r>
          </a:p>
          <a:p>
            <a:r>
              <a:rPr lang="en-US" sz="2400" b="0" dirty="0">
                <a:effectLst/>
              </a:rPr>
              <a:t>static</a:t>
            </a:r>
          </a:p>
          <a:p>
            <a:r>
              <a:rPr lang="en-US" sz="2400" b="0" dirty="0">
                <a:effectLst/>
              </a:rPr>
              <a:t>relative</a:t>
            </a:r>
          </a:p>
          <a:p>
            <a:r>
              <a:rPr lang="en-US" sz="2400" b="0" dirty="0">
                <a:effectLst/>
              </a:rPr>
              <a:t>fixed</a:t>
            </a:r>
          </a:p>
          <a:p>
            <a:r>
              <a:rPr lang="en-US" sz="2400" b="0" dirty="0">
                <a:effectLst/>
              </a:rPr>
              <a:t>absolute</a:t>
            </a:r>
          </a:p>
          <a:p>
            <a:r>
              <a:rPr lang="en-US" sz="2400" b="0" dirty="0">
                <a:effectLst/>
              </a:rPr>
              <a:t>sticky</a:t>
            </a:r>
          </a:p>
          <a:p>
            <a:br>
              <a:rPr lang="en-US" sz="2400" b="0" dirty="0">
                <a:effectLst/>
                <a:latin typeface="Consolas" panose="020B0609020204030204" pitchFamily="49" charset="0"/>
              </a:rPr>
            </a:b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9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919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chemeClr val="tx1"/>
                </a:solidFill>
                <a:effectLst/>
              </a:rPr>
              <a:t>Pseudo-class, Pseudo-element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75A3-E019-49A3-95CF-06A6FFA33798}"/>
              </a:ext>
            </a:extLst>
          </p:cNvPr>
          <p:cNvSpPr txBox="1"/>
          <p:nvPr/>
        </p:nvSpPr>
        <p:spPr>
          <a:xfrm>
            <a:off x="508000" y="1269690"/>
            <a:ext cx="110539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dirty="0">
                <a:solidFill>
                  <a:schemeClr val="tx1"/>
                </a:solidFill>
                <a:effectLst/>
              </a:rPr>
              <a:t>Pseudo-Class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A pseudo-class is used to define a special state of an element.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 Style an element when a user mouses over 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 Style visited and unvisited links differently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Style an element when it gets focus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algn="l"/>
            <a:r>
              <a:rPr lang="en-IN" sz="2400" b="1" i="0" dirty="0">
                <a:solidFill>
                  <a:schemeClr val="tx1"/>
                </a:solidFill>
                <a:effectLst/>
              </a:rPr>
              <a:t>Pseudo-Elements</a:t>
            </a:r>
            <a:endParaRPr lang="en-US" sz="2400" dirty="0">
              <a:solidFill>
                <a:srgbClr val="000000"/>
              </a:solidFill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A CSS pseudo-element is used to style specified parts of an element.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 Style the first letter, or line, of an element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Insert content before, or after, the content of an element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879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Semantic &amp; Non-Semantic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75A3-E019-49A3-95CF-06A6FFA33798}"/>
              </a:ext>
            </a:extLst>
          </p:cNvPr>
          <p:cNvSpPr txBox="1"/>
          <p:nvPr/>
        </p:nvSpPr>
        <p:spPr>
          <a:xfrm>
            <a:off x="508000" y="1079788"/>
            <a:ext cx="11053969" cy="4651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Semantic elements </a:t>
            </a:r>
            <a:r>
              <a:rPr lang="en-US" sz="2400" dirty="0"/>
              <a:t>describe the meaning of the element and content. e.g.</a:t>
            </a:r>
          </a:p>
          <a:p>
            <a:r>
              <a:rPr lang="en-US" sz="2400" dirty="0"/>
              <a:t>	&lt;</a:t>
            </a:r>
            <a:r>
              <a:rPr lang="en-US" sz="2400" b="1" dirty="0"/>
              <a:t>header&gt;</a:t>
            </a:r>
            <a:r>
              <a:rPr lang="en-US" sz="2400" dirty="0"/>
              <a:t>: Introductory content e.g. set of navigation links</a:t>
            </a:r>
          </a:p>
          <a:p>
            <a:r>
              <a:rPr lang="en-US" sz="2400" dirty="0"/>
              <a:t>	&lt;</a:t>
            </a:r>
            <a:r>
              <a:rPr lang="en-US" sz="2400" b="1" dirty="0"/>
              <a:t>footer&gt;: </a:t>
            </a:r>
            <a:r>
              <a:rPr lang="en-US" sz="2400" dirty="0"/>
              <a:t>Define the footer section containing copyright, social media links, 	sitemap, etc.</a:t>
            </a:r>
          </a:p>
          <a:p>
            <a:r>
              <a:rPr lang="en-US" sz="2400" dirty="0"/>
              <a:t>	&lt;</a:t>
            </a:r>
            <a:r>
              <a:rPr lang="en-US" sz="2400" b="1" dirty="0"/>
              <a:t>section&gt;</a:t>
            </a:r>
            <a:r>
              <a:rPr lang="en-US" sz="2400" dirty="0"/>
              <a:t>: Defines a section of a document.</a:t>
            </a:r>
          </a:p>
          <a:p>
            <a:r>
              <a:rPr lang="en-US" sz="2400" dirty="0"/>
              <a:t>	</a:t>
            </a:r>
            <a:r>
              <a:rPr lang="en-US" sz="2400" b="1" dirty="0"/>
              <a:t>&lt;nav&gt;: </a:t>
            </a:r>
            <a:r>
              <a:rPr lang="en-US" sz="2400" dirty="0"/>
              <a:t>It define the navigation links.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Non-Semantic elements </a:t>
            </a:r>
            <a:r>
              <a:rPr lang="en-US" sz="2400" dirty="0"/>
              <a:t>define nothing about the content. e.g.</a:t>
            </a:r>
          </a:p>
          <a:p>
            <a:r>
              <a:rPr lang="en-US" sz="2400" dirty="0"/>
              <a:t> 	</a:t>
            </a:r>
            <a:r>
              <a:rPr lang="en-US" sz="2400" b="1" dirty="0"/>
              <a:t>div: </a:t>
            </a:r>
            <a:r>
              <a:rPr lang="en-US" sz="2400" dirty="0"/>
              <a:t>tag is used to define division/section in an HTML document. It is used as a 	container for HTML elements. Any sort of content can be added in the div tag.</a:t>
            </a:r>
          </a:p>
          <a:p>
            <a:r>
              <a:rPr lang="en-US" sz="2400" dirty="0"/>
              <a:t> 	</a:t>
            </a:r>
            <a:r>
              <a:rPr lang="en-US" sz="2400" b="1" dirty="0"/>
              <a:t>span: </a:t>
            </a:r>
            <a:r>
              <a:rPr lang="en-US" sz="2400" dirty="0"/>
              <a:t>tag is an inline container to mark up a part of the text of document.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32604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effectLst/>
              </a:rPr>
              <a:t>Responsive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A48DC-D0D4-165B-35B0-75A9E216F3CC}"/>
              </a:ext>
            </a:extLst>
          </p:cNvPr>
          <p:cNvSpPr txBox="1"/>
          <p:nvPr/>
        </p:nvSpPr>
        <p:spPr>
          <a:xfrm>
            <a:off x="481596" y="136733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What is responsive website?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Viewport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How to use media query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How to make images responsive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0B351-DBC3-65E7-08EC-C2A1DBDA8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788" y="3067421"/>
            <a:ext cx="5800423" cy="277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2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tx1"/>
                </a:solidFill>
                <a:effectLst/>
              </a:rPr>
              <a:t>Layout</a:t>
            </a:r>
            <a:endParaRPr lang="en-IN" sz="2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75A3-E019-49A3-95CF-06A6FFA33798}"/>
              </a:ext>
            </a:extLst>
          </p:cNvPr>
          <p:cNvSpPr txBox="1"/>
          <p:nvPr/>
        </p:nvSpPr>
        <p:spPr>
          <a:xfrm>
            <a:off x="508000" y="1362023"/>
            <a:ext cx="1105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4A5C4-C2E3-65D2-91B0-4A993BB08849}"/>
              </a:ext>
            </a:extLst>
          </p:cNvPr>
          <p:cNvSpPr txBox="1"/>
          <p:nvPr/>
        </p:nvSpPr>
        <p:spPr>
          <a:xfrm>
            <a:off x="508000" y="1216699"/>
            <a:ext cx="113653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Fixed layout</a:t>
            </a:r>
          </a:p>
          <a:p>
            <a:pPr algn="l" fontAlgn="base"/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Fixed Layout is an approach to create site pages with a given width. The width of the components on the page does not change. A horizontal scroll bar appears on monitors with a small resolution. This type of layout is not suitable for convenient displaying information on mobile devices.</a:t>
            </a:r>
          </a:p>
          <a:p>
            <a:pPr algn="l" fontAlgn="base"/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Adaptive Layout</a:t>
            </a:r>
          </a:p>
          <a:p>
            <a:pPr algn="l" fontAlgn="base"/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Adaptive Layout allows adjusting the main container and any other elements of the site to the screen resolution, making it possible to change a font size, objects location, color, etc. It happens dynamically, for example, using media requests (</a:t>
            </a:r>
            <a:r>
              <a:rPr lang="en-US" sz="2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@media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 It allows determining automatically the monitor resolution, the device type and substitute the specified values ​​in automatic mode.</a:t>
            </a:r>
          </a:p>
          <a:p>
            <a:endParaRPr lang="en-IN" sz="24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70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49A38-0FD2-CCBB-A5D5-55A8A07B1B20}"/>
              </a:ext>
            </a:extLst>
          </p:cNvPr>
          <p:cNvSpPr txBox="1"/>
          <p:nvPr/>
        </p:nvSpPr>
        <p:spPr>
          <a:xfrm>
            <a:off x="508000" y="1199938"/>
            <a:ext cx="116128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What is responsive website?</a:t>
            </a:r>
            <a:endParaRPr lang="en-US" sz="2800" b="0" i="0" dirty="0"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Responsive web design makes your web page look good on all devices.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Responsive web design uses only HTML and CSS.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Responsive web design is not a program or a JavaScript.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7BB88-C783-AD35-425D-C9509387F0AF}"/>
              </a:ext>
            </a:extLst>
          </p:cNvPr>
          <p:cNvSpPr txBox="1"/>
          <p:nvPr/>
        </p:nvSpPr>
        <p:spPr>
          <a:xfrm>
            <a:off x="508000" y="3346078"/>
            <a:ext cx="1100328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</a:rPr>
              <a:t>Viewport</a:t>
            </a:r>
            <a:endParaRPr lang="en-US" sz="2400" b="1" i="0" dirty="0"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The viewport is the user's visible area of a web page.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The viewport varies with the device, and will be smaller on a mobile phone than on a computer screen.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Before tablets and mobile phones, web pages were designed only for computer screens, and it was common for web pages to have a static design and a fixed size.</a:t>
            </a:r>
          </a:p>
        </p:txBody>
      </p:sp>
    </p:spTree>
    <p:extLst>
      <p:ext uri="{BB962C8B-B14F-4D97-AF65-F5344CB8AC3E}">
        <p14:creationId xmlns:p14="http://schemas.microsoft.com/office/powerpoint/2010/main" val="363031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75A3-E019-49A3-95CF-06A6FFA33798}"/>
              </a:ext>
            </a:extLst>
          </p:cNvPr>
          <p:cNvSpPr txBox="1"/>
          <p:nvPr/>
        </p:nvSpPr>
        <p:spPr>
          <a:xfrm>
            <a:off x="508000" y="1362023"/>
            <a:ext cx="1105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7F61D-9EE0-42C5-9B2E-99A22B72DD86}"/>
              </a:ext>
            </a:extLst>
          </p:cNvPr>
          <p:cNvSpPr txBox="1"/>
          <p:nvPr/>
        </p:nvSpPr>
        <p:spPr>
          <a:xfrm>
            <a:off x="508000" y="1061246"/>
            <a:ext cx="1138959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</a:rPr>
              <a:t>How to use media query?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0" dirty="0">
                <a:effectLst/>
              </a:rPr>
              <a:t>Media query is a CSS technique introduced in CSS3.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0" dirty="0">
                <a:effectLst/>
              </a:rPr>
              <a:t>It uses the @media rule to include a block of CSS properties only if a certain condition </a:t>
            </a:r>
          </a:p>
          <a:p>
            <a:r>
              <a:rPr lang="en-IN" sz="2400" dirty="0"/>
              <a:t>     </a:t>
            </a:r>
            <a:r>
              <a:rPr lang="en-IN" sz="2400" b="0" dirty="0">
                <a:effectLst/>
              </a:rPr>
              <a:t>is true.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Mobile First means designing for mobile before designing for desktop or any other device (This will make the page display faster on smaller devices).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This means that we must make some changes in our CSS.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0E1C60-ECD2-41E5-AC41-8807DE46EED4}"/>
              </a:ext>
            </a:extLst>
          </p:cNvPr>
          <p:cNvSpPr txBox="1"/>
          <p:nvPr/>
        </p:nvSpPr>
        <p:spPr>
          <a:xfrm>
            <a:off x="508000" y="4108234"/>
            <a:ext cx="11003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How to make images/videos responsive?</a:t>
            </a:r>
            <a:endParaRPr lang="en-US" sz="28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015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75A3-E019-49A3-95CF-06A6FFA33798}"/>
              </a:ext>
            </a:extLst>
          </p:cNvPr>
          <p:cNvSpPr txBox="1"/>
          <p:nvPr/>
        </p:nvSpPr>
        <p:spPr>
          <a:xfrm>
            <a:off x="508000" y="1362023"/>
            <a:ext cx="1105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7F61D-9EE0-42C5-9B2E-99A22B72DD86}"/>
              </a:ext>
            </a:extLst>
          </p:cNvPr>
          <p:cNvSpPr txBox="1"/>
          <p:nvPr/>
        </p:nvSpPr>
        <p:spPr>
          <a:xfrm>
            <a:off x="508000" y="1061246"/>
            <a:ext cx="1138959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</a:rPr>
              <a:t>Frameworks: </a:t>
            </a:r>
          </a:p>
          <a:p>
            <a:pPr algn="l"/>
            <a:r>
              <a:rPr lang="en-US" sz="2400" i="0" dirty="0">
                <a:effectLst/>
              </a:rPr>
              <a:t>There</a:t>
            </a:r>
            <a:r>
              <a:rPr lang="en-US" sz="2400" b="0" i="0" dirty="0">
                <a:effectLst/>
              </a:rPr>
              <a:t> are many free CSS Frameworks that offer Responsive Design.</a:t>
            </a:r>
            <a:endParaRPr lang="en-US" sz="2400" b="1" i="0" dirty="0">
              <a:effectLst/>
            </a:endParaRPr>
          </a:p>
          <a:p>
            <a:pPr algn="l"/>
            <a:endParaRPr lang="en-US" sz="24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</a:rPr>
              <a:t>Materialize CSS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</a:rPr>
              <a:t>Bootstrap 4</a:t>
            </a:r>
          </a:p>
        </p:txBody>
      </p:sp>
    </p:spTree>
    <p:extLst>
      <p:ext uri="{BB962C8B-B14F-4D97-AF65-F5344CB8AC3E}">
        <p14:creationId xmlns:p14="http://schemas.microsoft.com/office/powerpoint/2010/main" val="255576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chemeClr val="tx1"/>
                </a:solidFill>
                <a:effectLst/>
              </a:rPr>
              <a:t>What is CSS?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75A3-E019-49A3-95CF-06A6FFA33798}"/>
              </a:ext>
            </a:extLst>
          </p:cNvPr>
          <p:cNvSpPr txBox="1"/>
          <p:nvPr/>
        </p:nvSpPr>
        <p:spPr>
          <a:xfrm>
            <a:off x="508000" y="1362023"/>
            <a:ext cx="110539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CSS stands for Cascading Stylesheet.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CSS was introduced by </a:t>
            </a:r>
            <a:r>
              <a:rPr lang="en-IN" sz="2400" dirty="0" err="1"/>
              <a:t>Håkon</a:t>
            </a:r>
            <a:r>
              <a:rPr lang="en-IN" sz="2400" dirty="0"/>
              <a:t> </a:t>
            </a:r>
            <a:r>
              <a:rPr lang="en-IN" sz="2400" dirty="0" err="1"/>
              <a:t>Wium</a:t>
            </a:r>
            <a:r>
              <a:rPr lang="en-IN" sz="2400" dirty="0"/>
              <a:t> in 1994.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CSS is all about the presentation or style of the page.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It adds Styling, beauty to your Website.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Think of it as a "theme" in a word processing document, setting  fonts, sizes, indentations.</a:t>
            </a:r>
          </a:p>
        </p:txBody>
      </p:sp>
    </p:spTree>
    <p:extLst>
      <p:ext uri="{BB962C8B-B14F-4D97-AF65-F5344CB8AC3E}">
        <p14:creationId xmlns:p14="http://schemas.microsoft.com/office/powerpoint/2010/main" val="50037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chemeClr val="tx1"/>
                </a:solidFill>
                <a:effectLst/>
              </a:rPr>
              <a:t>Float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75A3-E019-49A3-95CF-06A6FFA33798}"/>
              </a:ext>
            </a:extLst>
          </p:cNvPr>
          <p:cNvSpPr txBox="1"/>
          <p:nvPr/>
        </p:nvSpPr>
        <p:spPr>
          <a:xfrm>
            <a:off x="508000" y="1261271"/>
            <a:ext cx="113895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effectLst/>
              </a:rPr>
              <a:t>The CSS float property specifies how an element should float.  The CSS clear property specifies what elements can float beside the cleared element and </a:t>
            </a:r>
          </a:p>
          <a:p>
            <a:r>
              <a:rPr lang="en-US" sz="2400" b="0" dirty="0">
                <a:effectLst/>
              </a:rPr>
              <a:t>on which side. The float property is used for positioning and formatting content e.g. let an image float left to the text in a container.</a:t>
            </a:r>
          </a:p>
          <a:p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</a:rPr>
              <a:t>The float property can have one of the following values:</a:t>
            </a:r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</a:rPr>
              <a:t>left </a:t>
            </a:r>
          </a:p>
          <a:p>
            <a:r>
              <a:rPr lang="en-US" sz="2400" b="0" dirty="0">
                <a:effectLst/>
              </a:rPr>
              <a:t>right </a:t>
            </a:r>
          </a:p>
          <a:p>
            <a:r>
              <a:rPr lang="en-US" sz="2400" b="0" dirty="0">
                <a:effectLst/>
              </a:rPr>
              <a:t>none </a:t>
            </a:r>
          </a:p>
          <a:p>
            <a:r>
              <a:rPr lang="en-US" sz="2400" b="0" dirty="0">
                <a:effectLst/>
              </a:rPr>
              <a:t>inherit </a:t>
            </a:r>
          </a:p>
          <a:p>
            <a:r>
              <a:rPr lang="en-US" sz="2400" b="0" dirty="0">
                <a:effectLst/>
              </a:rPr>
              <a:t>In its simplest use, the float property can be used to wrap text around images.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452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Flex</a:t>
            </a:r>
            <a:endParaRPr lang="en-IN" sz="2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75A3-E019-49A3-95CF-06A6FFA33798}"/>
              </a:ext>
            </a:extLst>
          </p:cNvPr>
          <p:cNvSpPr txBox="1"/>
          <p:nvPr/>
        </p:nvSpPr>
        <p:spPr>
          <a:xfrm>
            <a:off x="508000" y="1362023"/>
            <a:ext cx="1105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482D-8287-4632-821E-76923AFBC604}"/>
              </a:ext>
            </a:extLst>
          </p:cNvPr>
          <p:cNvSpPr txBox="1"/>
          <p:nvPr/>
        </p:nvSpPr>
        <p:spPr>
          <a:xfrm>
            <a:off x="508000" y="1044049"/>
            <a:ext cx="11492692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Before the Flexbox Layout module, there were four layout modes: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 Block, for sections in a webpage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 Inline, for text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 Table, for two-dimensional table data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 Positioned, for explicit position of an element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The Flexible Box Layout Module, makes it easier to design flexible responsive layout structure without using float or positioning.</a:t>
            </a:r>
            <a:endParaRPr lang="en-US" sz="2400" dirty="0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7334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z</a:t>
            </a:r>
            <a:r>
              <a:rPr lang="en-US" sz="2800" b="1" i="0" dirty="0">
                <a:solidFill>
                  <a:schemeClr val="tx1"/>
                </a:solidFill>
                <a:effectLst/>
              </a:rPr>
              <a:t>-index</a:t>
            </a:r>
            <a:endParaRPr lang="en-IN" sz="2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75A3-E019-49A3-95CF-06A6FFA33798}"/>
              </a:ext>
            </a:extLst>
          </p:cNvPr>
          <p:cNvSpPr txBox="1"/>
          <p:nvPr/>
        </p:nvSpPr>
        <p:spPr>
          <a:xfrm>
            <a:off x="508000" y="1362023"/>
            <a:ext cx="1105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9C4B1-22B7-2FC1-246A-D03EB9C239A4}"/>
              </a:ext>
            </a:extLst>
          </p:cNvPr>
          <p:cNvSpPr txBox="1"/>
          <p:nvPr/>
        </p:nvSpPr>
        <p:spPr>
          <a:xfrm>
            <a:off x="416440" y="1180511"/>
            <a:ext cx="112675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</a:rPr>
              <a:t>The z-index property specifies the stack order of an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</a:rPr>
              <a:t>An element with greater stack order is always in front of an element with a lower stack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</a:rPr>
              <a:t>Note: z-index only works on positioned elements (position: absolute, position: relative, position: fixed, or position: sticky).</a:t>
            </a:r>
          </a:p>
        </p:txBody>
      </p:sp>
    </p:spTree>
    <p:extLst>
      <p:ext uri="{BB962C8B-B14F-4D97-AF65-F5344CB8AC3E}">
        <p14:creationId xmlns:p14="http://schemas.microsoft.com/office/powerpoint/2010/main" val="151081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chemeClr val="tx1"/>
                </a:solidFill>
                <a:effectLst/>
              </a:rPr>
              <a:t>Overflow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75A3-E019-49A3-95CF-06A6FFA33798}"/>
              </a:ext>
            </a:extLst>
          </p:cNvPr>
          <p:cNvSpPr txBox="1"/>
          <p:nvPr/>
        </p:nvSpPr>
        <p:spPr>
          <a:xfrm>
            <a:off x="508000" y="1261271"/>
            <a:ext cx="10810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effectLst/>
              </a:rPr>
              <a:t>The CSS overflow property controls what happens to content that is too big to fit into an area.</a:t>
            </a:r>
            <a:endParaRPr lang="en-US" sz="2400" dirty="0"/>
          </a:p>
          <a:p>
            <a:r>
              <a:rPr lang="en-US" sz="2400" b="0" dirty="0">
                <a:effectLst/>
              </a:rPr>
              <a:t>The overflow property specifies whether to clip the content or to add scrollbars when the content of an element is too big to fit in the specified area.</a:t>
            </a:r>
          </a:p>
          <a:p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</a:rPr>
              <a:t>The overflow property has the following values:</a:t>
            </a:r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</a:rPr>
              <a:t>visible </a:t>
            </a:r>
          </a:p>
          <a:p>
            <a:r>
              <a:rPr lang="en-US" sz="2400" b="0" dirty="0">
                <a:effectLst/>
              </a:rPr>
              <a:t>hidden </a:t>
            </a:r>
          </a:p>
          <a:p>
            <a:r>
              <a:rPr lang="en-US" sz="2400" b="0" dirty="0">
                <a:effectLst/>
              </a:rPr>
              <a:t>scroll </a:t>
            </a:r>
          </a:p>
          <a:p>
            <a:r>
              <a:rPr lang="en-US" sz="2400" b="0" dirty="0">
                <a:effectLst/>
              </a:rPr>
              <a:t>auto </a:t>
            </a:r>
          </a:p>
        </p:txBody>
      </p:sp>
    </p:spTree>
    <p:extLst>
      <p:ext uri="{BB962C8B-B14F-4D97-AF65-F5344CB8AC3E}">
        <p14:creationId xmlns:p14="http://schemas.microsoft.com/office/powerpoint/2010/main" val="3751224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tx1"/>
                </a:solidFill>
                <a:effectLst/>
              </a:rPr>
              <a:t>Style Guide</a:t>
            </a:r>
            <a:endParaRPr lang="en-IN" sz="2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75A3-E019-49A3-95CF-06A6FFA33798}"/>
              </a:ext>
            </a:extLst>
          </p:cNvPr>
          <p:cNvSpPr txBox="1"/>
          <p:nvPr/>
        </p:nvSpPr>
        <p:spPr>
          <a:xfrm>
            <a:off x="508000" y="1362023"/>
            <a:ext cx="1105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11A0A3-6405-9944-2EFE-C7B68D7F4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261271"/>
            <a:ext cx="10565779" cy="3970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Reusable, readable, clear, clean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Always declare DOCTYPE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Lowercase for tag, element name.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Opening tag always has closing tag.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Always define width, height for images.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Indentation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Always define title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Include meta tag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Filename: use Camel case/Lowercase</a:t>
            </a:r>
          </a:p>
        </p:txBody>
      </p:sp>
    </p:spTree>
    <p:extLst>
      <p:ext uri="{BB962C8B-B14F-4D97-AF65-F5344CB8AC3E}">
        <p14:creationId xmlns:p14="http://schemas.microsoft.com/office/powerpoint/2010/main" val="2339769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WAYS TO ADD CSS?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75A3-E019-49A3-95CF-06A6FFA33798}"/>
              </a:ext>
            </a:extLst>
          </p:cNvPr>
          <p:cNvSpPr txBox="1"/>
          <p:nvPr/>
        </p:nvSpPr>
        <p:spPr>
          <a:xfrm>
            <a:off x="508000" y="1194384"/>
            <a:ext cx="11053969" cy="4651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Inline CSS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External CSS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Internal CSS</a:t>
            </a:r>
          </a:p>
          <a:p>
            <a:endParaRPr lang="en-IN" sz="2400" dirty="0"/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All the styles in a page will "cascade" into a new "virtual" style sheet by the following rules, where number one has the highest priority: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Inline style (inside an HTML element)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External and internal style sheets (in the head section)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Browser default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So, an inline style has the highest priority, and will override external and internal styles and browser defaults.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4477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IMPORTANCE OF CSS?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AAA8C-B069-4C8C-A7BD-4FBD8D9BC1CB}"/>
              </a:ext>
            </a:extLst>
          </p:cNvPr>
          <p:cNvSpPr txBox="1"/>
          <p:nvPr/>
        </p:nvSpPr>
        <p:spPr>
          <a:xfrm>
            <a:off x="508000" y="1337356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hlinkClick r:id="rId3"/>
              </a:rPr>
              <a:t>https://stackoverflow.com/</a:t>
            </a: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http://www.csszengarden.com/</a:t>
            </a:r>
          </a:p>
        </p:txBody>
      </p:sp>
    </p:spTree>
    <p:extLst>
      <p:ext uri="{BB962C8B-B14F-4D97-AF65-F5344CB8AC3E}">
        <p14:creationId xmlns:p14="http://schemas.microsoft.com/office/powerpoint/2010/main" val="253577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Selectors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3E585-3FE2-4CFD-81DB-04D22C1AD159}"/>
              </a:ext>
            </a:extLst>
          </p:cNvPr>
          <p:cNvSpPr txBox="1"/>
          <p:nvPr/>
        </p:nvSpPr>
        <p:spPr>
          <a:xfrm>
            <a:off x="508000" y="1262702"/>
            <a:ext cx="8026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A CSS selector selects the HTML element(s) you want to style.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Ways to select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CSS Element Sector:- h1 {}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000000"/>
                </a:solidFill>
                <a:effectLst/>
              </a:rPr>
              <a:t>CSS id Selector:- </a:t>
            </a:r>
            <a:r>
              <a:rPr lang="en-IN" sz="2400" dirty="0">
                <a:solidFill>
                  <a:srgbClr val="000000"/>
                </a:solidFill>
              </a:rPr>
              <a:t># {}</a:t>
            </a:r>
            <a:endParaRPr lang="en-IN" sz="2400" i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000000"/>
                </a:solidFill>
                <a:effectLst/>
              </a:rPr>
              <a:t>CSS class 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Selector:- .{}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</a:rPr>
              <a:t>CSS Universal Selector:- *</a:t>
            </a:r>
            <a:endParaRPr lang="en-US" sz="24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</a:rPr>
              <a:t>CSS Grouping Selector:- h1, p {}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6995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Colors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3E585-3FE2-4CFD-81DB-04D22C1AD159}"/>
              </a:ext>
            </a:extLst>
          </p:cNvPr>
          <p:cNvSpPr txBox="1"/>
          <p:nvPr/>
        </p:nvSpPr>
        <p:spPr>
          <a:xfrm>
            <a:off x="508000" y="1262702"/>
            <a:ext cx="112877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Colors are specified using predefined color names, or RGB, HEX, HSL, RGBA, HSLA values.</a:t>
            </a:r>
          </a:p>
          <a:p>
            <a:pPr algn="l"/>
            <a:r>
              <a:rPr lang="en-US" sz="2400" dirty="0"/>
              <a:t>	e.g. </a:t>
            </a:r>
            <a:r>
              <a:rPr lang="en-US" sz="2400" dirty="0" err="1"/>
              <a:t>Backgound</a:t>
            </a:r>
            <a:r>
              <a:rPr lang="en-US" sz="2400" dirty="0"/>
              <a:t> color, text color, border color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Ways to define color values: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Color name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i="0" dirty="0" err="1">
                <a:effectLst/>
              </a:rPr>
              <a:t>rgb</a:t>
            </a:r>
            <a:r>
              <a:rPr lang="en-IN" sz="2400" i="0" dirty="0">
                <a:effectLst/>
              </a:rPr>
              <a:t>(255, 99, 71)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</a:rPr>
              <a:t>#ff6347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i="0" dirty="0" err="1">
                <a:effectLst/>
              </a:rPr>
              <a:t>hsl</a:t>
            </a:r>
            <a:r>
              <a:rPr lang="en-IN" sz="2400" i="0" dirty="0">
                <a:effectLst/>
              </a:rPr>
              <a:t>(9, 100%, 64%)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</a:rPr>
              <a:t>Select </a:t>
            </a:r>
            <a:r>
              <a:rPr lang="en-IN" sz="2400" i="0" dirty="0" err="1">
                <a:effectLst/>
              </a:rPr>
              <a:t>color</a:t>
            </a:r>
            <a:r>
              <a:rPr lang="en-IN" sz="2400" i="0" dirty="0">
                <a:effectLst/>
              </a:rPr>
              <a:t> palette: https://colorhunt.co/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3714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Borders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3E585-3FE2-4CFD-81DB-04D22C1AD159}"/>
              </a:ext>
            </a:extLst>
          </p:cNvPr>
          <p:cNvSpPr txBox="1"/>
          <p:nvPr/>
        </p:nvSpPr>
        <p:spPr>
          <a:xfrm>
            <a:off x="508000" y="1262702"/>
            <a:ext cx="112877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The CSS border properties allow you to specify the style, width, and color of an element's border.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border-color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border-style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border-width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border shorthand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border radius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617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Margin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3E585-3FE2-4CFD-81DB-04D22C1AD159}"/>
              </a:ext>
            </a:extLst>
          </p:cNvPr>
          <p:cNvSpPr txBox="1"/>
          <p:nvPr/>
        </p:nvSpPr>
        <p:spPr>
          <a:xfrm>
            <a:off x="508000" y="1262702"/>
            <a:ext cx="112877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Margins are used to create space around elements, outside of any defined borders.</a:t>
            </a:r>
          </a:p>
          <a:p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effectLst/>
              </a:rPr>
              <a:t>margin-top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effectLst/>
              </a:rPr>
              <a:t>margin-right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effectLst/>
              </a:rPr>
              <a:t>margin-bottom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effectLst/>
              </a:rPr>
              <a:t>margin-left</a:t>
            </a:r>
          </a:p>
          <a:p>
            <a:pPr algn="l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5240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Padding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3E585-3FE2-4CFD-81DB-04D22C1AD159}"/>
              </a:ext>
            </a:extLst>
          </p:cNvPr>
          <p:cNvSpPr txBox="1"/>
          <p:nvPr/>
        </p:nvSpPr>
        <p:spPr>
          <a:xfrm>
            <a:off x="508000" y="1262702"/>
            <a:ext cx="112877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Padding is used to create space around an element's content, inside of any defined borders.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effectLst/>
              </a:rPr>
              <a:t>padding-top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effectLst/>
              </a:rPr>
              <a:t>padding-right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effectLst/>
              </a:rPr>
              <a:t>padding-bottom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effectLst/>
              </a:rPr>
              <a:t>padding-left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</a:endParaRPr>
          </a:p>
          <a:p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9064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</TotalTime>
  <Words>1424</Words>
  <Application>Microsoft Office PowerPoint</Application>
  <PresentationFormat>Widescreen</PresentationFormat>
  <Paragraphs>202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Garamond</vt:lpstr>
      <vt:lpstr>Wingdings</vt:lpstr>
      <vt:lpstr>Office Theme</vt:lpstr>
      <vt:lpstr> HTML 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PowerPoint Presentation</vt:lpstr>
      <vt:lpstr>PowerPoint Presentation</vt:lpstr>
      <vt:lpstr>HTML</vt:lpstr>
      <vt:lpstr>HTML</vt:lpstr>
      <vt:lpstr>HTML</vt:lpstr>
      <vt:lpstr>HTML</vt:lpstr>
      <vt:lpstr>HTML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312</cp:revision>
  <dcterms:created xsi:type="dcterms:W3CDTF">2021-06-11T06:04:29Z</dcterms:created>
  <dcterms:modified xsi:type="dcterms:W3CDTF">2022-10-25T09:30:22Z</dcterms:modified>
</cp:coreProperties>
</file>