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1"/>
  </p:notesMasterIdLst>
  <p:sldIdLst>
    <p:sldId id="256" r:id="rId3"/>
    <p:sldId id="257" r:id="rId4"/>
    <p:sldId id="262" r:id="rId5"/>
    <p:sldId id="272" r:id="rId6"/>
    <p:sldId id="271" r:id="rId7"/>
    <p:sldId id="282" r:id="rId8"/>
    <p:sldId id="264" r:id="rId9"/>
    <p:sldId id="263" r:id="rId10"/>
  </p:sldIdLst>
  <p:sldSz cx="9144000" cy="5143500" type="screen16x9"/>
  <p:notesSz cx="6858000" cy="9144000"/>
  <p:embeddedFontLst>
    <p:embeddedFont>
      <p:font typeface="AngsanaUPC" panose="02020603050405020304" pitchFamily="18" charset="-34"/>
      <p:regular r:id="rId12"/>
      <p:bold r:id="rId13"/>
      <p:italic r:id="rId14"/>
      <p:boldItalic r:id="rId15"/>
    </p:embeddedFon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94660"/>
  </p:normalViewPr>
  <p:slideViewPr>
    <p:cSldViewPr snapToGrid="0">
      <p:cViewPr varScale="1">
        <p:scale>
          <a:sx n="84" d="100"/>
          <a:sy n="84" d="100"/>
        </p:scale>
        <p:origin x="68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139695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443403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867848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05-11-2024</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48100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1415742"/>
          </a:xfrm>
          <a:prstGeom prst="rect">
            <a:avLst/>
          </a:prstGeom>
          <a:noFill/>
          <a:ln>
            <a:noFill/>
          </a:ln>
        </p:spPr>
        <p:txBody>
          <a:bodyPr spcFirstLastPara="1" wrap="square" lIns="91425" tIns="91425" rIns="91425" bIns="91425" anchor="t" anchorCtr="0">
            <a:spAutoFit/>
          </a:bodyPr>
          <a:lstStyle/>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Props</a:t>
            </a:r>
            <a:r>
              <a:rPr lang="en-US" sz="2000" b="0" i="0" dirty="0">
                <a:solidFill>
                  <a:schemeClr val="bg1"/>
                </a:solidFill>
                <a:effectLst/>
                <a:latin typeface="Calibri" panose="020F0502020204030204" pitchFamily="34" charset="0"/>
                <a:cs typeface="Calibri" panose="020F0502020204030204" pitchFamily="34" charset="0"/>
              </a:rPr>
              <a:t> </a:t>
            </a:r>
          </a:p>
          <a:p>
            <a:pPr marL="342900" indent="-342900" algn="l" fontAlgn="base">
              <a:buClr>
                <a:schemeClr val="bg1"/>
              </a:buClr>
              <a:buFont typeface="Arial" panose="020B0604020202020204" pitchFamily="34" charset="0"/>
              <a:buChar char="•"/>
            </a:pPr>
            <a:r>
              <a:rPr lang="en-US" sz="2000" b="0" i="0" dirty="0" err="1">
                <a:solidFill>
                  <a:schemeClr val="bg1"/>
                </a:solidFill>
                <a:effectLst/>
                <a:latin typeface="Calibri" panose="020F0502020204030204" pitchFamily="34" charset="0"/>
                <a:cs typeface="Calibri" panose="020F0502020204030204" pitchFamily="34" charset="0"/>
              </a:rPr>
              <a:t>useState</a:t>
            </a:r>
            <a:r>
              <a:rPr lang="en-US" sz="2000" b="0" i="0" dirty="0">
                <a:solidFill>
                  <a:schemeClr val="bg1"/>
                </a:solidFill>
                <a:effectLst/>
                <a:latin typeface="Calibri" panose="020F0502020204030204" pitchFamily="34" charset="0"/>
                <a:cs typeface="Calibri" panose="020F0502020204030204" pitchFamily="34" charset="0"/>
              </a:rPr>
              <a:t> Hook</a:t>
            </a:r>
          </a:p>
          <a:p>
            <a:pPr marL="342900" indent="-342900" algn="l" fontAlgn="base">
              <a:buClr>
                <a:schemeClr val="bg1"/>
              </a:buClr>
              <a:buFont typeface="Arial" panose="020B0604020202020204" pitchFamily="34" charset="0"/>
              <a:buChar char="•"/>
            </a:pPr>
            <a:r>
              <a:rPr lang="en-US" sz="2000" b="0" i="0" dirty="0">
                <a:solidFill>
                  <a:schemeClr val="bg1"/>
                </a:solidFill>
                <a:effectLst/>
                <a:latin typeface="Calibri" panose="020F0502020204030204" pitchFamily="34" charset="0"/>
                <a:cs typeface="Calibri" panose="020F0502020204030204" pitchFamily="34" charset="0"/>
              </a:rPr>
              <a:t>Conditional Rendering </a:t>
            </a: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HOC</a:t>
            </a:r>
            <a:endParaRPr lang="en-US" sz="2000" b="0" i="0" dirty="0">
              <a:solidFill>
                <a:schemeClr val="bg1"/>
              </a:solidFill>
              <a:effectLst/>
              <a:latin typeface="Calibri" panose="020F0502020204030204" pitchFamily="34" charset="0"/>
              <a:cs typeface="Calibri" panose="020F0502020204030204" pitchFamily="34" charset="0"/>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p:cNvSpPr txBox="1"/>
          <p:nvPr/>
        </p:nvSpPr>
        <p:spPr>
          <a:xfrm>
            <a:off x="381000" y="417426"/>
            <a:ext cx="4693920" cy="415498"/>
          </a:xfrm>
          <a:prstGeom prst="rect">
            <a:avLst/>
          </a:prstGeom>
          <a:noFill/>
        </p:spPr>
        <p:txBody>
          <a:bodyPr wrap="square" rtlCol="0">
            <a:spAutoFit/>
          </a:bodyPr>
          <a:lstStyle/>
          <a:p>
            <a:r>
              <a:rPr lang="en-US" sz="2100" b="1" dirty="0"/>
              <a:t>PROPS</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16" name="Rectangle 15">
            <a:extLst>
              <a:ext uri="{FF2B5EF4-FFF2-40B4-BE49-F238E27FC236}">
                <a16:creationId xmlns:a16="http://schemas.microsoft.com/office/drawing/2014/main" id="{3EA7F1A7-2186-413E-9272-4667D9A3413D}"/>
              </a:ext>
            </a:extLst>
          </p:cNvPr>
          <p:cNvSpPr/>
          <p:nvPr/>
        </p:nvSpPr>
        <p:spPr>
          <a:xfrm>
            <a:off x="381000" y="932047"/>
            <a:ext cx="7996074" cy="2949525"/>
          </a:xfrm>
          <a:prstGeom prst="rect">
            <a:avLst/>
          </a:prstGeom>
        </p:spPr>
        <p:txBody>
          <a:bodyPr wrap="square">
            <a:spAutoFit/>
          </a:bodyPr>
          <a:lstStyle/>
          <a:p>
            <a:pPr marL="342900" indent="-233363">
              <a:lnSpc>
                <a:spcPct val="150000"/>
              </a:lnSpc>
              <a:buSzPts val="1300"/>
              <a:buChar char="●"/>
            </a:pPr>
            <a:r>
              <a:rPr lang="en-IN" sz="1800" dirty="0"/>
              <a:t>Props are basically properties passed as an argument in React Component.</a:t>
            </a:r>
          </a:p>
          <a:p>
            <a:pPr marL="342900" indent="-233363">
              <a:lnSpc>
                <a:spcPct val="150000"/>
              </a:lnSpc>
              <a:buSzPts val="1300"/>
              <a:buChar char="●"/>
            </a:pPr>
            <a:r>
              <a:rPr lang="en-IN" sz="1800" dirty="0"/>
              <a:t>This simply is shorthand for properties. </a:t>
            </a:r>
          </a:p>
          <a:p>
            <a:pPr marL="342900" indent="-233363">
              <a:lnSpc>
                <a:spcPct val="150000"/>
              </a:lnSpc>
              <a:buSzPts val="1300"/>
              <a:buChar char="●"/>
            </a:pPr>
            <a:r>
              <a:rPr lang="en-IN" sz="1800" dirty="0"/>
              <a:t>Props are how components talk/communicates to each other.</a:t>
            </a:r>
          </a:p>
          <a:p>
            <a:pPr marL="342900" indent="-233363">
              <a:lnSpc>
                <a:spcPct val="150000"/>
              </a:lnSpc>
              <a:buSzPts val="1300"/>
              <a:buChar char="●"/>
            </a:pPr>
            <a:r>
              <a:rPr lang="en-IN" sz="1800" dirty="0"/>
              <a:t>Props flow downwards from the parent component.</a:t>
            </a:r>
          </a:p>
          <a:p>
            <a:pPr marL="342900" indent="-233363">
              <a:lnSpc>
                <a:spcPct val="150000"/>
              </a:lnSpc>
              <a:buSzPts val="1300"/>
              <a:buChar char="●"/>
            </a:pPr>
            <a:r>
              <a:rPr lang="en-IN" sz="1800" dirty="0"/>
              <a:t>They are passed via HTML Attribute.</a:t>
            </a:r>
          </a:p>
          <a:p>
            <a:pPr marL="342900" indent="-233363">
              <a:lnSpc>
                <a:spcPct val="150000"/>
              </a:lnSpc>
              <a:buSzPts val="1300"/>
              <a:buChar char="●"/>
            </a:pPr>
            <a:r>
              <a:rPr lang="en-IN" sz="1800" dirty="0"/>
              <a:t>Props are immutable(not changing)</a:t>
            </a:r>
          </a:p>
        </p:txBody>
      </p:sp>
    </p:spTree>
    <p:extLst>
      <p:ext uri="{BB962C8B-B14F-4D97-AF65-F5344CB8AC3E}">
        <p14:creationId xmlns:p14="http://schemas.microsoft.com/office/powerpoint/2010/main" val="281329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4922520" cy="415498"/>
          </a:xfrm>
          <a:prstGeom prst="rect">
            <a:avLst/>
          </a:prstGeom>
          <a:noFill/>
        </p:spPr>
        <p:txBody>
          <a:bodyPr wrap="square" rtlCol="0">
            <a:spAutoFit/>
          </a:bodyPr>
          <a:lstStyle/>
          <a:p>
            <a:r>
              <a:rPr lang="en-US" sz="2100" b="1" dirty="0"/>
              <a:t>TYPECHECKING</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9" name="Rectangle 1">
            <a:extLst>
              <a:ext uri="{FF2B5EF4-FFF2-40B4-BE49-F238E27FC236}">
                <a16:creationId xmlns:a16="http://schemas.microsoft.com/office/drawing/2014/main" id="{0188D785-1207-41BB-A5C3-0F6216DCC5EF}"/>
              </a:ext>
            </a:extLst>
          </p:cNvPr>
          <p:cNvSpPr>
            <a:spLocks noChangeArrowheads="1"/>
          </p:cNvSpPr>
          <p:nvPr/>
        </p:nvSpPr>
        <p:spPr bwMode="auto">
          <a:xfrm>
            <a:off x="381000" y="1038453"/>
            <a:ext cx="8196478" cy="1823576"/>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IN" sz="1800" dirty="0">
                <a:latin typeface="Calibri" panose="020F0502020204030204" pitchFamily="34" charset="0"/>
                <a:cs typeface="Calibri" panose="020F0502020204030204" pitchFamily="34" charset="0"/>
              </a:rPr>
              <a:t>As your app grows, you can catch a lot of bugs with </a:t>
            </a:r>
            <a:r>
              <a:rPr lang="en-IN" sz="1800" dirty="0" err="1">
                <a:latin typeface="Calibri" panose="020F0502020204030204" pitchFamily="34" charset="0"/>
                <a:cs typeface="Calibri" panose="020F0502020204030204" pitchFamily="34" charset="0"/>
              </a:rPr>
              <a:t>typechecking</a:t>
            </a:r>
            <a:r>
              <a:rPr lang="en-IN" sz="1800" dirty="0">
                <a:latin typeface="Calibri" panose="020F0502020204030204" pitchFamily="34" charset="0"/>
                <a:cs typeface="Calibri" panose="020F0502020204030204" pitchFamily="34" charset="0"/>
              </a:rPr>
              <a:t>. React has some built-in </a:t>
            </a:r>
            <a:r>
              <a:rPr lang="en-IN" sz="1800" dirty="0" err="1">
                <a:latin typeface="Calibri" panose="020F0502020204030204" pitchFamily="34" charset="0"/>
                <a:cs typeface="Calibri" panose="020F0502020204030204" pitchFamily="34" charset="0"/>
              </a:rPr>
              <a:t>typechecking</a:t>
            </a:r>
            <a:r>
              <a:rPr lang="en-IN" sz="1800" dirty="0">
                <a:latin typeface="Calibri" panose="020F0502020204030204" pitchFamily="34" charset="0"/>
                <a:cs typeface="Calibri" panose="020F0502020204030204" pitchFamily="34" charset="0"/>
              </a:rPr>
              <a:t> abilities.</a:t>
            </a:r>
          </a:p>
          <a:p>
            <a:pPr defTabSz="685800" eaLnBrk="0" fontAlgn="base" hangingPunct="0">
              <a:spcBef>
                <a:spcPct val="0"/>
              </a:spcBef>
              <a:spcAft>
                <a:spcPct val="0"/>
              </a:spcAft>
            </a:pPr>
            <a:endParaRPr lang="en-IN"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r>
              <a:rPr lang="en-IN" sz="1800" dirty="0">
                <a:latin typeface="Calibri" panose="020F0502020204030204" pitchFamily="34" charset="0"/>
                <a:cs typeface="Calibri" panose="020F0502020204030204" pitchFamily="34" charset="0"/>
              </a:rPr>
              <a:t>Default Prop Values</a:t>
            </a:r>
          </a:p>
          <a:p>
            <a:pPr marL="257175" indent="-257175" defTabSz="685800" eaLnBrk="0" fontAlgn="base" hangingPunct="0">
              <a:spcBef>
                <a:spcPct val="0"/>
              </a:spcBef>
              <a:spcAft>
                <a:spcPct val="0"/>
              </a:spcAft>
              <a:buFont typeface="Arial" panose="020B0604020202020204" pitchFamily="34" charset="0"/>
              <a:buChar char="•"/>
            </a:pPr>
            <a:endParaRPr lang="en-IN" sz="1800" dirty="0">
              <a:latin typeface="Calibri" panose="020F0502020204030204" pitchFamily="34" charset="0"/>
              <a:cs typeface="Calibri" panose="020F0502020204030204" pitchFamily="34" charset="0"/>
            </a:endParaRPr>
          </a:p>
          <a:p>
            <a:pPr defTabSz="685800" eaLnBrk="0" fontAlgn="base" hangingPunct="0">
              <a:spcBef>
                <a:spcPct val="0"/>
              </a:spcBef>
              <a:spcAft>
                <a:spcPct val="0"/>
              </a:spcAft>
            </a:pPr>
            <a:endParaRPr lang="en-US" altLang="en-US" sz="2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953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4922520" cy="415498"/>
          </a:xfrm>
          <a:prstGeom prst="rect">
            <a:avLst/>
          </a:prstGeom>
          <a:noFill/>
        </p:spPr>
        <p:txBody>
          <a:bodyPr wrap="square" rtlCol="0">
            <a:spAutoFit/>
          </a:bodyPr>
          <a:lstStyle/>
          <a:p>
            <a:r>
              <a:rPr lang="en-US" sz="2100" b="1" dirty="0"/>
              <a:t>HOOKS - </a:t>
            </a:r>
            <a:r>
              <a:rPr lang="en-US" sz="2100" b="1" dirty="0" err="1"/>
              <a:t>useState</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9" name="Rectangle 18">
            <a:extLst>
              <a:ext uri="{FF2B5EF4-FFF2-40B4-BE49-F238E27FC236}">
                <a16:creationId xmlns:a16="http://schemas.microsoft.com/office/drawing/2014/main" id="{9FB8900A-8BB8-4255-8306-4546C5C835A7}"/>
              </a:ext>
            </a:extLst>
          </p:cNvPr>
          <p:cNvSpPr/>
          <p:nvPr/>
        </p:nvSpPr>
        <p:spPr>
          <a:xfrm>
            <a:off x="261854" y="912234"/>
            <a:ext cx="8501991" cy="3780522"/>
          </a:xfrm>
          <a:prstGeom prst="rect">
            <a:avLst/>
          </a:prstGeom>
        </p:spPr>
        <p:txBody>
          <a:bodyPr wrap="square">
            <a:spAutoFit/>
          </a:bodyPr>
          <a:lstStyle/>
          <a:p>
            <a:pPr marL="342900" indent="-233363">
              <a:lnSpc>
                <a:spcPct val="150000"/>
              </a:lnSpc>
              <a:buSzPts val="1300"/>
              <a:buChar char="●"/>
            </a:pPr>
            <a:r>
              <a:rPr lang="en-IN" sz="1800" dirty="0"/>
              <a:t>A Hook is a special function that lets you “hook into” React features. For example, </a:t>
            </a:r>
            <a:r>
              <a:rPr lang="en-IN" sz="1800" dirty="0" err="1"/>
              <a:t>useState</a:t>
            </a:r>
            <a:r>
              <a:rPr lang="en-IN" sz="1800" dirty="0"/>
              <a:t> is a Hook that lets you add React state to function components</a:t>
            </a:r>
          </a:p>
          <a:p>
            <a:pPr marL="342900" indent="-233363">
              <a:lnSpc>
                <a:spcPct val="150000"/>
              </a:lnSpc>
              <a:buSzPts val="1300"/>
              <a:buChar char="●"/>
            </a:pPr>
            <a:r>
              <a:rPr lang="en-IN" sz="1800" dirty="0"/>
              <a:t> If you write a function component and realize you need to add some state to it, previously you had to convert it to a class. Now you can use a Hook inside the existing function component. </a:t>
            </a:r>
          </a:p>
          <a:p>
            <a:pPr marL="342900" indent="-233363">
              <a:lnSpc>
                <a:spcPct val="150000"/>
              </a:lnSpc>
              <a:buSzPts val="1300"/>
              <a:buChar char="●"/>
            </a:pPr>
            <a:r>
              <a:rPr lang="en-IN" sz="1800" b="1" dirty="0"/>
              <a:t>What does </a:t>
            </a:r>
            <a:r>
              <a:rPr lang="en-IN" sz="1800" b="1" dirty="0" err="1"/>
              <a:t>useState</a:t>
            </a:r>
            <a:r>
              <a:rPr lang="en-IN" sz="1800" b="1" dirty="0"/>
              <a:t> do:</a:t>
            </a:r>
          </a:p>
          <a:p>
            <a:pPr marL="342900" indent="-233363">
              <a:lnSpc>
                <a:spcPct val="150000"/>
              </a:lnSpc>
              <a:buSzPts val="1300"/>
              <a:buChar char="●"/>
            </a:pPr>
            <a:r>
              <a:rPr lang="en-IN" sz="1800" b="1" dirty="0"/>
              <a:t>What does </a:t>
            </a:r>
            <a:r>
              <a:rPr lang="en-IN" sz="1800" b="1" dirty="0" err="1"/>
              <a:t>useState</a:t>
            </a:r>
            <a:r>
              <a:rPr lang="en-IN" sz="1800" b="1" dirty="0"/>
              <a:t> return:</a:t>
            </a:r>
          </a:p>
          <a:p>
            <a:pPr marL="342900" indent="-233363">
              <a:lnSpc>
                <a:spcPct val="150000"/>
              </a:lnSpc>
              <a:buSzPts val="1300"/>
              <a:buChar char="●"/>
            </a:pPr>
            <a:r>
              <a:rPr lang="en-IN" sz="1800" b="1" dirty="0"/>
              <a:t>How to display/read the State Variables:</a:t>
            </a:r>
          </a:p>
        </p:txBody>
      </p:sp>
    </p:spTree>
    <p:extLst>
      <p:ext uri="{BB962C8B-B14F-4D97-AF65-F5344CB8AC3E}">
        <p14:creationId xmlns:p14="http://schemas.microsoft.com/office/powerpoint/2010/main" val="232753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4922520" cy="415498"/>
          </a:xfrm>
          <a:prstGeom prst="rect">
            <a:avLst/>
          </a:prstGeom>
          <a:noFill/>
        </p:spPr>
        <p:txBody>
          <a:bodyPr wrap="square" rtlCol="0">
            <a:spAutoFit/>
          </a:bodyPr>
          <a:lstStyle/>
          <a:p>
            <a:r>
              <a:rPr lang="en-IN" sz="2100" b="1" dirty="0"/>
              <a:t>CONDITIONAL RENDERING</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1" name="Rectangle 2">
            <a:extLst>
              <a:ext uri="{FF2B5EF4-FFF2-40B4-BE49-F238E27FC236}">
                <a16:creationId xmlns:a16="http://schemas.microsoft.com/office/drawing/2014/main" id="{C4C5C4F0-3DE1-4DE8-AD9B-162C12629441}"/>
              </a:ext>
            </a:extLst>
          </p:cNvPr>
          <p:cNvSpPr>
            <a:spLocks noChangeArrowheads="1"/>
          </p:cNvSpPr>
          <p:nvPr/>
        </p:nvSpPr>
        <p:spPr bwMode="auto">
          <a:xfrm>
            <a:off x="381000" y="932047"/>
            <a:ext cx="833500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buClrTx/>
            </a:pPr>
            <a:r>
              <a:rPr lang="en-US" altLang="en-US" sz="1800" dirty="0">
                <a:latin typeface="+mn-lt"/>
              </a:rPr>
              <a:t>In React, you can create distinct components that encapsulate behavior you need. Then, you can render only some of them, depending on the state of your application.</a:t>
            </a:r>
          </a:p>
          <a:p>
            <a:pPr defTabSz="685800">
              <a:buClrTx/>
            </a:pPr>
            <a:endParaRPr lang="en-US" altLang="en-US" sz="1800" dirty="0">
              <a:latin typeface="+mn-lt"/>
            </a:endParaRPr>
          </a:p>
          <a:p>
            <a:pPr defTabSz="685800">
              <a:buClrTx/>
            </a:pPr>
            <a:r>
              <a:rPr lang="en-US" altLang="en-US" sz="1800" dirty="0">
                <a:latin typeface="+mn-lt"/>
              </a:rPr>
              <a:t>Conditional rendering in React works the same way conditions work in JavaScript. Use JavaScript operators like if or the conditional operator to create elements representing the current state, and let React update the UI to match them.</a:t>
            </a:r>
          </a:p>
        </p:txBody>
      </p:sp>
    </p:spTree>
    <p:extLst>
      <p:ext uri="{BB962C8B-B14F-4D97-AF65-F5344CB8AC3E}">
        <p14:creationId xmlns:p14="http://schemas.microsoft.com/office/powerpoint/2010/main" val="358262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TotalTime>
  <Words>276</Words>
  <Application>Microsoft Office PowerPoint</Application>
  <PresentationFormat>On-screen Show (16:9)</PresentationFormat>
  <Paragraphs>34</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Montserrat</vt:lpstr>
      <vt:lpstr>Calibri</vt:lpstr>
      <vt:lpstr>Arial</vt:lpstr>
      <vt:lpstr>AngsanaUPC</vt:lpstr>
      <vt:lpstr>Simple Light</vt:lpstr>
      <vt:lpstr>Office Theme</vt:lpstr>
      <vt:lpstr>PowerPoint Presentation</vt:lpstr>
      <vt:lpstr>PowerPoint Presentation</vt:lpstr>
      <vt:lpstr>PowerPoint Presentation</vt:lpstr>
      <vt:lpstr>HTML</vt:lpstr>
      <vt:lpstr>HTML</vt:lpstr>
      <vt:lpstr>HTML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92</cp:revision>
  <dcterms:modified xsi:type="dcterms:W3CDTF">2024-11-05T16:33:49Z</dcterms:modified>
</cp:coreProperties>
</file>