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1"/>
  </p:notesMasterIdLst>
  <p:sldIdLst>
    <p:sldId id="256" r:id="rId3"/>
    <p:sldId id="257" r:id="rId4"/>
    <p:sldId id="277" r:id="rId5"/>
    <p:sldId id="268" r:id="rId6"/>
    <p:sldId id="278" r:id="rId7"/>
    <p:sldId id="288" r:id="rId8"/>
    <p:sldId id="264" r:id="rId9"/>
    <p:sldId id="263" r:id="rId10"/>
  </p:sldIdLst>
  <p:sldSz cx="9144000" cy="5143500" type="screen16x9"/>
  <p:notesSz cx="6858000" cy="9144000"/>
  <p:embeddedFontLst>
    <p:embeddedFont>
      <p:font typeface="AngsanaUPC" panose="02020603050405020304" pitchFamily="18" charset="-34"/>
      <p:regular r:id="rId12"/>
      <p:bold r:id="rId13"/>
      <p:italic r:id="rId14"/>
      <p:boldItalic r:id="rId15"/>
    </p:embeddedFont>
    <p:embeddedFont>
      <p:font typeface="Montserrat"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94660"/>
  </p:normalViewPr>
  <p:slideViewPr>
    <p:cSldViewPr snapToGrid="0">
      <p:cViewPr varScale="1">
        <p:scale>
          <a:sx n="84" d="100"/>
          <a:sy n="84" d="100"/>
        </p:scale>
        <p:origin x="59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169091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09943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AC0EC-BCFE-C69D-86A8-A4CDE3EE0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7C3F69-F59F-2BB2-0250-2AAA5E45D0E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DD4F6BF-55B2-05A6-1AB3-4C6C8F15B403}"/>
              </a:ext>
            </a:extLst>
          </p:cNvPr>
          <p:cNvSpPr>
            <a:spLocks noGrp="1"/>
          </p:cNvSpPr>
          <p:nvPr>
            <p:ph type="body" idx="1"/>
          </p:nvPr>
        </p:nvSpPr>
        <p:spPr/>
        <p:txBody>
          <a:bodyPr/>
          <a:lstStyle/>
          <a:p>
            <a:endParaRPr lang="en-IN" dirty="0"/>
          </a:p>
        </p:txBody>
      </p:sp>
      <p:sp>
        <p:nvSpPr>
          <p:cNvPr id="4" name="Header Placeholder 3">
            <a:extLst>
              <a:ext uri="{FF2B5EF4-FFF2-40B4-BE49-F238E27FC236}">
                <a16:creationId xmlns:a16="http://schemas.microsoft.com/office/drawing/2014/main" id="{DEF226E4-1173-69EC-D478-CD281ECF47E9}"/>
              </a:ext>
            </a:extLst>
          </p:cNvPr>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706785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3607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23-11-2024</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1242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723518"/>
          </a:xfrm>
          <a:prstGeom prst="rect">
            <a:avLst/>
          </a:prstGeom>
          <a:noFill/>
          <a:ln>
            <a:noFill/>
          </a:ln>
        </p:spPr>
        <p:txBody>
          <a:bodyPr spcFirstLastPara="1" wrap="square" lIns="91425" tIns="91425" rIns="91425" bIns="91425" anchor="t" anchorCtr="0">
            <a:spAutoFit/>
          </a:bodyPr>
          <a:lstStyle/>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Redux Toolkit</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Optimizing React App- Hooks</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Throttling, Debouncing</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Lazy Loading &amp; Suspense</a:t>
            </a:r>
          </a:p>
          <a:p>
            <a:pPr algn="l" fontAlgn="base">
              <a:buClr>
                <a:schemeClr val="bg1"/>
              </a:buClr>
            </a:pPr>
            <a:endParaRPr lang="en-US" sz="2000" dirty="0">
              <a:solidFill>
                <a:schemeClr val="bg1"/>
              </a:solidFill>
              <a:latin typeface="Calibri" panose="020F0502020204030204" pitchFamily="34" charset="0"/>
              <a:cs typeface="Calibri" panose="020F0502020204030204" pitchFamily="34" charset="0"/>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693920" cy="415498"/>
          </a:xfrm>
          <a:prstGeom prst="rect">
            <a:avLst/>
          </a:prstGeom>
          <a:noFill/>
        </p:spPr>
        <p:txBody>
          <a:bodyPr wrap="square" rtlCol="0">
            <a:spAutoFit/>
          </a:bodyPr>
          <a:lstStyle/>
          <a:p>
            <a:r>
              <a:rPr lang="en-IN" sz="2100" b="1" dirty="0">
                <a:solidFill>
                  <a:schemeClr val="tx1"/>
                </a:solidFill>
              </a:rPr>
              <a:t>Redux Toolkit</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19" name="TextBox 18">
            <a:extLst>
              <a:ext uri="{FF2B5EF4-FFF2-40B4-BE49-F238E27FC236}">
                <a16:creationId xmlns:a16="http://schemas.microsoft.com/office/drawing/2014/main" id="{15D0F1FF-7D57-4D3D-9CF3-479BC01EBC18}"/>
              </a:ext>
            </a:extLst>
          </p:cNvPr>
          <p:cNvSpPr txBox="1"/>
          <p:nvPr/>
        </p:nvSpPr>
        <p:spPr>
          <a:xfrm>
            <a:off x="377190" y="899954"/>
            <a:ext cx="8389620" cy="2585323"/>
          </a:xfrm>
          <a:prstGeom prst="rect">
            <a:avLst/>
          </a:prstGeom>
          <a:noFill/>
        </p:spPr>
        <p:txBody>
          <a:bodyPr wrap="square" rtlCol="0">
            <a:spAutoFit/>
          </a:bodyPr>
          <a:lstStyle/>
          <a:p>
            <a:pPr algn="l"/>
            <a:r>
              <a:rPr lang="en-US" sz="1800" dirty="0">
                <a:solidFill>
                  <a:srgbClr val="1C1E21"/>
                </a:solidFill>
              </a:rPr>
              <a:t>It was created to help address three common concerns about Redux:</a:t>
            </a:r>
          </a:p>
          <a:p>
            <a:pPr marL="257175" indent="-257175">
              <a:buFont typeface="Arial" panose="020B0604020202020204" pitchFamily="34" charset="0"/>
              <a:buChar char="•"/>
            </a:pPr>
            <a:r>
              <a:rPr lang="en-US" sz="1800" dirty="0">
                <a:solidFill>
                  <a:srgbClr val="1C1E21"/>
                </a:solidFill>
              </a:rPr>
              <a:t>Configuring a Redux store is too complicated</a:t>
            </a:r>
          </a:p>
          <a:p>
            <a:pPr marL="257175" indent="-257175">
              <a:buFont typeface="Arial" panose="020B0604020202020204" pitchFamily="34" charset="0"/>
              <a:buChar char="•"/>
            </a:pPr>
            <a:r>
              <a:rPr lang="en-US" sz="1800" dirty="0">
                <a:solidFill>
                  <a:srgbClr val="1C1E21"/>
                </a:solidFill>
              </a:rPr>
              <a:t>We have to add a lot of packages to get Redux to do anything useful</a:t>
            </a:r>
          </a:p>
          <a:p>
            <a:pPr marL="257175" indent="-257175">
              <a:buFont typeface="Arial" panose="020B0604020202020204" pitchFamily="34" charset="0"/>
              <a:buChar char="•"/>
            </a:pPr>
            <a:r>
              <a:rPr lang="en-US" sz="1800" dirty="0">
                <a:solidFill>
                  <a:srgbClr val="1C1E21"/>
                </a:solidFill>
              </a:rPr>
              <a:t>Redux requires too much boilerplate code.</a:t>
            </a:r>
          </a:p>
          <a:p>
            <a:pPr algn="l">
              <a:buFont typeface="Arial" panose="020B0604020202020204" pitchFamily="34" charset="0"/>
              <a:buChar char="•"/>
            </a:pPr>
            <a:endParaRPr lang="en-US" sz="1800" dirty="0">
              <a:solidFill>
                <a:srgbClr val="1C1E21"/>
              </a:solidFill>
            </a:endParaRPr>
          </a:p>
          <a:p>
            <a:pPr algn="l"/>
            <a:r>
              <a:rPr lang="en-US" sz="1800" dirty="0">
                <a:solidFill>
                  <a:srgbClr val="171717"/>
                </a:solidFill>
              </a:rPr>
              <a:t>Both the reducers and actions can be written under a slice</a:t>
            </a:r>
          </a:p>
          <a:p>
            <a:pPr algn="l"/>
            <a:endParaRPr lang="en-US" sz="1800" dirty="0">
              <a:solidFill>
                <a:srgbClr val="171717"/>
              </a:solidFill>
            </a:endParaRPr>
          </a:p>
          <a:p>
            <a:pPr marL="257175" indent="-257175">
              <a:buFont typeface="Arial" panose="020B0604020202020204" pitchFamily="34" charset="0"/>
              <a:buChar char="•"/>
            </a:pPr>
            <a:r>
              <a:rPr lang="en-US" sz="1800" dirty="0" err="1"/>
              <a:t>npm</a:t>
            </a:r>
            <a:r>
              <a:rPr lang="en-US" sz="1800" dirty="0"/>
              <a:t> install --save </a:t>
            </a:r>
            <a:r>
              <a:rPr lang="en-IN" sz="1800" dirty="0"/>
              <a:t>@reduxjs/toolkit</a:t>
            </a:r>
          </a:p>
          <a:p>
            <a:pPr algn="l"/>
            <a:endParaRPr lang="en-US" sz="1800" dirty="0">
              <a:solidFill>
                <a:srgbClr val="1C1E21"/>
              </a:solidFill>
            </a:endParaRPr>
          </a:p>
        </p:txBody>
      </p:sp>
    </p:spTree>
    <p:extLst>
      <p:ext uri="{BB962C8B-B14F-4D97-AF65-F5344CB8AC3E}">
        <p14:creationId xmlns:p14="http://schemas.microsoft.com/office/powerpoint/2010/main" val="321342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693920" cy="415498"/>
          </a:xfrm>
          <a:prstGeom prst="rect">
            <a:avLst/>
          </a:prstGeom>
          <a:noFill/>
        </p:spPr>
        <p:txBody>
          <a:bodyPr wrap="square" rtlCol="0">
            <a:spAutoFit/>
          </a:bodyPr>
          <a:lstStyle/>
          <a:p>
            <a:r>
              <a:rPr lang="en-IN" sz="2100" b="1" dirty="0" err="1"/>
              <a:t>useMemo</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8" name="TextBox 7">
            <a:extLst>
              <a:ext uri="{FF2B5EF4-FFF2-40B4-BE49-F238E27FC236}">
                <a16:creationId xmlns:a16="http://schemas.microsoft.com/office/drawing/2014/main" id="{7F3BE77F-D0C7-4EFC-8CC3-7EAD291822AB}"/>
              </a:ext>
            </a:extLst>
          </p:cNvPr>
          <p:cNvSpPr txBox="1"/>
          <p:nvPr/>
        </p:nvSpPr>
        <p:spPr>
          <a:xfrm>
            <a:off x="381000" y="878924"/>
            <a:ext cx="8328660"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dirty="0">
                <a:solidFill>
                  <a:schemeClr val="tx1"/>
                </a:solidFill>
                <a:effectLst/>
                <a:latin typeface="Calibri" panose="020F0502020204030204" pitchFamily="34" charset="0"/>
                <a:cs typeface="Calibri" panose="020F0502020204030204" pitchFamily="34" charset="0"/>
              </a:rPr>
              <a:t>The </a:t>
            </a:r>
            <a:r>
              <a:rPr lang="en-US" sz="2000" b="0" dirty="0" err="1">
                <a:solidFill>
                  <a:schemeClr val="tx1"/>
                </a:solidFill>
                <a:effectLst/>
                <a:latin typeface="Calibri" panose="020F0502020204030204" pitchFamily="34" charset="0"/>
                <a:cs typeface="Calibri" panose="020F0502020204030204" pitchFamily="34" charset="0"/>
              </a:rPr>
              <a:t>useMemo</a:t>
            </a:r>
            <a:r>
              <a:rPr lang="en-US" sz="2000" b="0" dirty="0">
                <a:solidFill>
                  <a:schemeClr val="tx1"/>
                </a:solidFill>
                <a:effectLst/>
                <a:latin typeface="Calibri" panose="020F0502020204030204" pitchFamily="34" charset="0"/>
                <a:cs typeface="Calibri" panose="020F0502020204030204" pitchFamily="34" charset="0"/>
              </a:rPr>
              <a:t>()is a pre-defined React hook that takes two arguments: a compute function that calculates a result and an array of dependencies.</a:t>
            </a:r>
          </a:p>
          <a:p>
            <a:endParaRPr lang="en-US" sz="2000" b="0" dirty="0">
              <a:solidFill>
                <a:schemeClr val="tx1"/>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0" i="0" dirty="0" err="1">
                <a:solidFill>
                  <a:schemeClr val="tx1"/>
                </a:solidFill>
                <a:effectLst/>
                <a:latin typeface="Calibri" panose="020F0502020204030204" pitchFamily="34" charset="0"/>
                <a:cs typeface="Calibri" panose="020F0502020204030204" pitchFamily="34" charset="0"/>
              </a:rPr>
              <a:t>Memoization</a:t>
            </a:r>
            <a:r>
              <a:rPr lang="en-US" sz="2000" b="0" i="0" dirty="0">
                <a:solidFill>
                  <a:schemeClr val="tx1"/>
                </a:solidFill>
                <a:effectLst/>
                <a:latin typeface="Calibri" panose="020F0502020204030204" pitchFamily="34" charset="0"/>
                <a:cs typeface="Calibri" panose="020F0502020204030204" pitchFamily="34" charset="0"/>
              </a:rPr>
              <a:t> is the practice of avoiding re-computing a function with the same argument multiple times by caching the result and returning it for subsequent calls. This helps save computation time and resources.</a:t>
            </a:r>
          </a:p>
          <a:p>
            <a:endParaRPr lang="en-US" sz="2000" b="0" i="0" dirty="0">
              <a:solidFill>
                <a:schemeClr val="tx1"/>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0" dirty="0">
                <a:solidFill>
                  <a:schemeClr val="tx1"/>
                </a:solidFill>
                <a:effectLst/>
                <a:latin typeface="Calibri" panose="020F0502020204030204" pitchFamily="34" charset="0"/>
                <a:cs typeface="Calibri" panose="020F0502020204030204" pitchFamily="34" charset="0"/>
              </a:rPr>
              <a:t>The </a:t>
            </a:r>
            <a:r>
              <a:rPr lang="en-US" sz="2000" b="0" dirty="0" err="1">
                <a:solidFill>
                  <a:schemeClr val="tx1"/>
                </a:solidFill>
                <a:effectLst/>
                <a:latin typeface="Calibri" panose="020F0502020204030204" pitchFamily="34" charset="0"/>
                <a:cs typeface="Calibri" panose="020F0502020204030204" pitchFamily="34" charset="0"/>
              </a:rPr>
              <a:t>useMemo</a:t>
            </a:r>
            <a:r>
              <a:rPr lang="en-US" sz="2000" b="0" dirty="0">
                <a:solidFill>
                  <a:schemeClr val="tx1"/>
                </a:solidFill>
                <a:effectLst/>
                <a:latin typeface="Calibri" panose="020F0502020204030204" pitchFamily="34" charset="0"/>
                <a:cs typeface="Calibri" panose="020F0502020204030204" pitchFamily="34" charset="0"/>
              </a:rPr>
              <a:t>()is a pre-defined React hook that takes two arguments: a compute function that calculates a result and an array of dependencies.</a:t>
            </a:r>
          </a:p>
          <a:p>
            <a:endParaRPr lang="en-US" sz="2000" b="0" dirty="0">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156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287F-E8DD-F32C-E84C-263034150C7F}"/>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07C811A2-0421-DE30-084B-4D91E3652EDF}"/>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a:extLst>
              <a:ext uri="{FF2B5EF4-FFF2-40B4-BE49-F238E27FC236}">
                <a16:creationId xmlns:a16="http://schemas.microsoft.com/office/drawing/2014/main" id="{692A3850-8DCC-85EA-4589-881DD2D048F2}"/>
              </a:ext>
            </a:extLst>
          </p:cNvPr>
          <p:cNvSpPr txBox="1"/>
          <p:nvPr/>
        </p:nvSpPr>
        <p:spPr>
          <a:xfrm>
            <a:off x="381000" y="417426"/>
            <a:ext cx="4693920" cy="415498"/>
          </a:xfrm>
          <a:prstGeom prst="rect">
            <a:avLst/>
          </a:prstGeom>
          <a:noFill/>
        </p:spPr>
        <p:txBody>
          <a:bodyPr wrap="square" rtlCol="0">
            <a:spAutoFit/>
          </a:bodyPr>
          <a:lstStyle/>
          <a:p>
            <a:r>
              <a:rPr lang="en-IN" sz="2100" b="1" dirty="0" err="1"/>
              <a:t>useCallback</a:t>
            </a:r>
            <a:endParaRPr lang="en-IN" sz="2100" b="1" dirty="0"/>
          </a:p>
        </p:txBody>
      </p:sp>
      <p:sp>
        <p:nvSpPr>
          <p:cNvPr id="9" name="Rectangle 8">
            <a:extLst>
              <a:ext uri="{FF2B5EF4-FFF2-40B4-BE49-F238E27FC236}">
                <a16:creationId xmlns:a16="http://schemas.microsoft.com/office/drawing/2014/main" id="{7C47B583-1901-8D59-B0D4-5EB78C5EEC0D}"/>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636A2B8F-814D-1C53-B904-97698F15C1EF}"/>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8" name="TextBox 7">
            <a:extLst>
              <a:ext uri="{FF2B5EF4-FFF2-40B4-BE49-F238E27FC236}">
                <a16:creationId xmlns:a16="http://schemas.microsoft.com/office/drawing/2014/main" id="{912A22F4-A665-5725-AB06-1B84E5C75733}"/>
              </a:ext>
            </a:extLst>
          </p:cNvPr>
          <p:cNvSpPr txBox="1"/>
          <p:nvPr/>
        </p:nvSpPr>
        <p:spPr>
          <a:xfrm>
            <a:off x="320040" y="855841"/>
            <a:ext cx="8328660" cy="2605842"/>
          </a:xfrm>
          <a:prstGeom prst="rect">
            <a:avLst/>
          </a:prstGeom>
          <a:noFill/>
        </p:spPr>
        <p:txBody>
          <a:bodyPr wrap="square" rtlCol="0">
            <a:spAutoFit/>
          </a:bodyPr>
          <a:lstStyle/>
          <a:p>
            <a:pPr marL="342900" indent="-342900" algn="l" fontAlgn="base">
              <a:spcBef>
                <a:spcPts val="75"/>
              </a:spcBef>
              <a:spcAft>
                <a:spcPts val="75"/>
              </a:spcAft>
              <a:buFont typeface="Arial" panose="020B0604020202020204" pitchFamily="34" charset="0"/>
              <a:buChar char="•"/>
            </a:pPr>
            <a:r>
              <a:rPr lang="en-US" sz="2000" b="0" i="0" dirty="0">
                <a:solidFill>
                  <a:srgbClr val="37352F"/>
                </a:solidFill>
                <a:effectLst/>
                <a:latin typeface="Calibri" panose="020F0502020204030204" pitchFamily="34" charset="0"/>
                <a:cs typeface="Calibri" panose="020F0502020204030204" pitchFamily="34" charset="0"/>
              </a:rPr>
              <a:t>When a React component is re-rendered, all the functions inside the component are re-created, resulting in a change in their references between </a:t>
            </a:r>
            <a:r>
              <a:rPr lang="en-US" sz="2000" b="0" i="0">
                <a:solidFill>
                  <a:srgbClr val="37352F"/>
                </a:solidFill>
                <a:effectLst/>
                <a:latin typeface="Calibri" panose="020F0502020204030204" pitchFamily="34" charset="0"/>
                <a:cs typeface="Calibri" panose="020F0502020204030204" pitchFamily="34" charset="0"/>
              </a:rPr>
              <a:t>renders.</a:t>
            </a:r>
          </a:p>
          <a:p>
            <a:pPr marL="342900" indent="-342900" algn="l" fontAlgn="base">
              <a:spcBef>
                <a:spcPts val="75"/>
              </a:spcBef>
              <a:spcAft>
                <a:spcPts val="75"/>
              </a:spcAft>
              <a:buFont typeface="Arial" panose="020B0604020202020204" pitchFamily="34" charset="0"/>
              <a:buChar char="•"/>
            </a:pPr>
            <a:endParaRPr lang="en-US" sz="2000" b="0" i="0" dirty="0">
              <a:solidFill>
                <a:srgbClr val="37352F"/>
              </a:solidFill>
              <a:effectLst/>
              <a:latin typeface="Calibri" panose="020F0502020204030204" pitchFamily="34" charset="0"/>
              <a:cs typeface="Calibri" panose="020F0502020204030204" pitchFamily="34" charset="0"/>
            </a:endParaRPr>
          </a:p>
          <a:p>
            <a:pPr marL="342900" indent="-342900" algn="l" fontAlgn="base">
              <a:spcBef>
                <a:spcPts val="75"/>
              </a:spcBef>
              <a:spcAft>
                <a:spcPts val="75"/>
              </a:spcAft>
              <a:buFont typeface="Arial" panose="020B0604020202020204" pitchFamily="34" charset="0"/>
              <a:buChar char="•"/>
            </a:pPr>
            <a:r>
              <a:rPr lang="en-US" sz="2000" b="0" i="0" dirty="0">
                <a:solidFill>
                  <a:srgbClr val="37352F"/>
                </a:solidFill>
                <a:effectLst/>
                <a:latin typeface="Calibri" panose="020F0502020204030204" pitchFamily="34" charset="0"/>
                <a:cs typeface="Calibri" panose="020F0502020204030204" pitchFamily="34" charset="0"/>
              </a:rPr>
              <a:t>The </a:t>
            </a:r>
            <a:r>
              <a:rPr lang="en-US" sz="2000" b="0" i="0" dirty="0" err="1">
                <a:solidFill>
                  <a:srgbClr val="37352F"/>
                </a:solidFill>
                <a:effectLst/>
                <a:latin typeface="Calibri" panose="020F0502020204030204" pitchFamily="34" charset="0"/>
                <a:cs typeface="Calibri" panose="020F0502020204030204" pitchFamily="34" charset="0"/>
              </a:rPr>
              <a:t>useCallback</a:t>
            </a:r>
            <a:r>
              <a:rPr lang="en-US" sz="2000" b="0" i="0" dirty="0">
                <a:solidFill>
                  <a:srgbClr val="37352F"/>
                </a:solidFill>
                <a:effectLst/>
                <a:latin typeface="Calibri" panose="020F0502020204030204" pitchFamily="34" charset="0"/>
                <a:cs typeface="Calibri" panose="020F0502020204030204" pitchFamily="34" charset="0"/>
              </a:rPr>
              <a:t>() hook provides a cached version of a callback function that will only be re-evaluated if its dependencies undergo changes. This allows us to reuse the same function object between renders, rather than creating a new one each time the component re-renders.</a:t>
            </a:r>
          </a:p>
        </p:txBody>
      </p:sp>
    </p:spTree>
    <p:extLst>
      <p:ext uri="{BB962C8B-B14F-4D97-AF65-F5344CB8AC3E}">
        <p14:creationId xmlns:p14="http://schemas.microsoft.com/office/powerpoint/2010/main" val="162788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5877788" cy="415498"/>
          </a:xfrm>
          <a:prstGeom prst="rect">
            <a:avLst/>
          </a:prstGeom>
          <a:noFill/>
        </p:spPr>
        <p:txBody>
          <a:bodyPr wrap="square" rtlCol="0">
            <a:spAutoFit/>
          </a:bodyPr>
          <a:lstStyle/>
          <a:p>
            <a:r>
              <a:rPr lang="en-IN" sz="2100" b="1" dirty="0"/>
              <a:t>Suspense and </a:t>
            </a:r>
            <a:r>
              <a:rPr lang="en-IN" sz="2100" b="1" dirty="0">
                <a:solidFill>
                  <a:srgbClr val="202124"/>
                </a:solidFill>
              </a:rPr>
              <a:t>D</a:t>
            </a:r>
            <a:r>
              <a:rPr lang="en-IN" sz="2100" b="1" dirty="0"/>
              <a:t>ata service</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0" name="Rectangle 1">
            <a:extLst>
              <a:ext uri="{FF2B5EF4-FFF2-40B4-BE49-F238E27FC236}">
                <a16:creationId xmlns:a16="http://schemas.microsoft.com/office/drawing/2014/main" id="{AC604353-47CD-4D9B-8136-1E8422C783E4}"/>
              </a:ext>
            </a:extLst>
          </p:cNvPr>
          <p:cNvSpPr>
            <a:spLocks noChangeArrowheads="1"/>
          </p:cNvSpPr>
          <p:nvPr/>
        </p:nvSpPr>
        <p:spPr bwMode="auto">
          <a:xfrm>
            <a:off x="381000" y="1038453"/>
            <a:ext cx="8542193" cy="3393237"/>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Suspense is a feature for managing asynchronous operations in a React app. It lets your components communicate to React that they're waiting for some data.</a:t>
            </a:r>
          </a:p>
          <a:p>
            <a:pPr marL="257175" indent="-257175" defTabSz="685800" eaLnBrk="0" fontAlgn="base" hangingPunct="0">
              <a:spcBef>
                <a:spcPct val="0"/>
              </a:spcBef>
              <a:spcAft>
                <a:spcPct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57175" indent="-257175" eaLnBrk="0" fontAlgn="base" hangingPunct="0">
              <a:spcBef>
                <a:spcPct val="0"/>
              </a:spcBef>
              <a:spcAft>
                <a:spcPct val="0"/>
              </a:spcAft>
              <a:buFont typeface="Arial" panose="020B0604020202020204" pitchFamily="34" charset="0"/>
              <a:buChar char="•"/>
            </a:pPr>
            <a:r>
              <a:rPr lang="en-US" sz="1800" dirty="0" err="1">
                <a:latin typeface="Calibri" panose="020F0502020204030204" pitchFamily="34" charset="0"/>
                <a:cs typeface="Calibri" panose="020F0502020204030204" pitchFamily="34" charset="0"/>
              </a:rPr>
              <a:t>React.Suspense</a:t>
            </a:r>
            <a:r>
              <a:rPr lang="en-US" sz="1800" dirty="0">
                <a:latin typeface="Calibri" panose="020F0502020204030204" pitchFamily="34" charset="0"/>
                <a:cs typeface="Calibri" panose="020F0502020204030204" pitchFamily="34" charset="0"/>
              </a:rPr>
              <a:t> lets you specify the loading indicator in case some components in the tree below it are not yet ready to render The React Suspense feature was released as part of React 16 version. </a:t>
            </a:r>
          </a:p>
          <a:p>
            <a:pPr marL="257175" indent="-257175" defTabSz="685800" eaLnBrk="0" fontAlgn="base" hangingPunct="0">
              <a:spcBef>
                <a:spcPct val="0"/>
              </a:spcBef>
              <a:spcAft>
                <a:spcPct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 Now, with React 18, we can use it for react-async data fetching. It is important to note that Suspense is not a data fetching library like react-async. Render-as-you-fetch.</a:t>
            </a:r>
          </a:p>
          <a:p>
            <a:pPr defTabSz="685800" eaLnBrk="0" fontAlgn="base" hangingPunct="0">
              <a:spcBef>
                <a:spcPct val="0"/>
              </a:spcBef>
              <a:spcAft>
                <a:spcPct val="0"/>
              </a:spcAft>
            </a:pP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How to fetch data from API (</a:t>
            </a:r>
            <a:r>
              <a:rPr lang="en-IN" sz="1800" dirty="0">
                <a:latin typeface="Calibri" panose="020F0502020204030204" pitchFamily="34" charset="0"/>
                <a:cs typeface="Calibri" panose="020F0502020204030204" pitchFamily="34" charset="0"/>
              </a:rPr>
              <a:t>Data service)</a:t>
            </a: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endParaRPr lang="en-US" alt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738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1802</TotalTime>
  <Words>369</Words>
  <Application>Microsoft Office PowerPoint</Application>
  <PresentationFormat>On-screen Show (16:9)</PresentationFormat>
  <Paragraphs>38</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Calibri</vt:lpstr>
      <vt:lpstr>Arial</vt:lpstr>
      <vt:lpstr>Montserrat</vt:lpstr>
      <vt:lpstr>AngsanaUPC</vt:lpstr>
      <vt:lpstr>Simple Light</vt:lpstr>
      <vt:lpstr>Office Theme</vt:lpstr>
      <vt:lpstr>PowerPoint Presentation</vt:lpstr>
      <vt:lpstr>PowerPoint Presentation</vt:lpstr>
      <vt:lpstr>PowerPoint Presentation</vt:lpstr>
      <vt:lpstr>PowerPoint Presentation</vt:lpstr>
      <vt:lpstr>PowerPoint Presentation</vt:lpstr>
      <vt:lpstr>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117</cp:revision>
  <dcterms:modified xsi:type="dcterms:W3CDTF">2024-11-23T16:25:33Z</dcterms:modified>
</cp:coreProperties>
</file>